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12192000" cy="6858000"/>
  <p:notesSz cx="7559675" cy="10691812"/>
</p:presentatio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9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9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0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1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1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1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1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1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1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7328160" y="6721560"/>
            <a:ext cx="183600" cy="306720"/>
          </a:xfrm>
          <a:prstGeom prst="rect">
            <a:avLst/>
          </a:prstGeom>
          <a:noFill/>
          <a:ln>
            <a:noFill/>
          </a:ln>
        </p:spPr>
        <p:style>
          <a:lnRef idx="0"/>
          <a:fillRef idx="0"/>
          <a:effectRef idx="0"/>
          <a:fontRef idx="minor"/>
        </p:style>
      </p:sp>
      <p:sp>
        <p:nvSpPr>
          <p:cNvPr id="1" name="CustomShape 2"/>
          <p:cNvSpPr/>
          <p:nvPr/>
        </p:nvSpPr>
        <p:spPr>
          <a:xfrm>
            <a:off x="4428360" y="6858000"/>
            <a:ext cx="183600" cy="306720"/>
          </a:xfrm>
          <a:prstGeom prst="rect">
            <a:avLst/>
          </a:prstGeom>
          <a:noFill/>
          <a:ln>
            <a:noFill/>
          </a:ln>
        </p:spPr>
        <p:style>
          <a:lnRef idx="0"/>
          <a:fillRef idx="0"/>
          <a:effectRef idx="0"/>
          <a:fontRef idx="minor"/>
        </p:style>
      </p:sp>
      <p:sp>
        <p:nvSpPr>
          <p:cNvPr id="2" name="PlaceHolder 3"/>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7328160" y="6721560"/>
            <a:ext cx="183600" cy="306720"/>
          </a:xfrm>
          <a:prstGeom prst="rect">
            <a:avLst/>
          </a:prstGeom>
          <a:noFill/>
          <a:ln>
            <a:noFill/>
          </a:ln>
        </p:spPr>
        <p:style>
          <a:lnRef idx="0"/>
          <a:fillRef idx="0"/>
          <a:effectRef idx="0"/>
          <a:fontRef idx="minor"/>
        </p:style>
      </p:sp>
      <p:sp>
        <p:nvSpPr>
          <p:cNvPr id="41" name="CustomShape 2"/>
          <p:cNvSpPr/>
          <p:nvPr/>
        </p:nvSpPr>
        <p:spPr>
          <a:xfrm>
            <a:off x="4428360" y="6858000"/>
            <a:ext cx="183600" cy="306720"/>
          </a:xfrm>
          <a:prstGeom prst="rect">
            <a:avLst/>
          </a:prstGeom>
          <a:noFill/>
          <a:ln>
            <a:noFill/>
          </a:ln>
        </p:spPr>
        <p:style>
          <a:lnRef idx="0"/>
          <a:fillRef idx="0"/>
          <a:effectRef idx="0"/>
          <a:fontRef idx="minor"/>
        </p:style>
      </p:sp>
      <p:sp>
        <p:nvSpPr>
          <p:cNvPr id="42" name="PlaceHolder 3"/>
          <p:cNvSpPr>
            <a:spLocks noGrp="1"/>
          </p:cNvSpPr>
          <p:nvPr>
            <p:ph type="title"/>
          </p:nvPr>
        </p:nvSpPr>
        <p:spPr>
          <a:xfrm>
            <a:off x="609480" y="273600"/>
            <a:ext cx="10972080" cy="11444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43" name="PlaceHolder 4"/>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CustomShape 1"/>
          <p:cNvSpPr/>
          <p:nvPr/>
        </p:nvSpPr>
        <p:spPr>
          <a:xfrm>
            <a:off x="7328160" y="6721560"/>
            <a:ext cx="183600" cy="306720"/>
          </a:xfrm>
          <a:prstGeom prst="rect">
            <a:avLst/>
          </a:prstGeom>
          <a:noFill/>
          <a:ln>
            <a:noFill/>
          </a:ln>
        </p:spPr>
        <p:style>
          <a:lnRef idx="0"/>
          <a:fillRef idx="0"/>
          <a:effectRef idx="0"/>
          <a:fontRef idx="minor"/>
        </p:style>
      </p:sp>
      <p:sp>
        <p:nvSpPr>
          <p:cNvPr id="81" name="CustomShape 2"/>
          <p:cNvSpPr/>
          <p:nvPr/>
        </p:nvSpPr>
        <p:spPr>
          <a:xfrm>
            <a:off x="4428360" y="6858000"/>
            <a:ext cx="183600" cy="306720"/>
          </a:xfrm>
          <a:prstGeom prst="rect">
            <a:avLst/>
          </a:prstGeom>
          <a:noFill/>
          <a:ln>
            <a:noFill/>
          </a:ln>
        </p:spPr>
        <p:style>
          <a:lnRef idx="0"/>
          <a:fillRef idx="0"/>
          <a:effectRef idx="0"/>
          <a:fontRef idx="minor"/>
        </p:style>
      </p:sp>
      <p:sp>
        <p:nvSpPr>
          <p:cNvPr id="82" name="PlaceHolder 3"/>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3"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image" Target="../media/image38.png"/><Relationship Id="rId2" Type="http://schemas.openxmlformats.org/officeDocument/2006/relationships/hyperlink" Target="https://triazinesoft1.sharepoint.com/:x:/s/Projects/ESeTq88YL9xKgHUCFsKjCcYBzxjQWBJOsG9o9_uHjEv7Cg?e=ORMmom" TargetMode="External"/><Relationship Id="rId3" Type="http://schemas.openxmlformats.org/officeDocument/2006/relationships/hyperlink" Target="https://triazinesoft1-my.sharepoint.com/:x:/g/personal/kamleshs_triazinesoft_com/Ec7TENQut_5EocnKjUDo2MMBxaZ7gVPtUfwOztCOprowDQ?e=A1fUUS" TargetMode="External"/><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0" y="3650040"/>
            <a:ext cx="12191040" cy="2732040"/>
          </a:xfrm>
          <a:prstGeom prst="rect">
            <a:avLst/>
          </a:prstGeom>
          <a:solidFill>
            <a:srgbClr val="01016f"/>
          </a:solidFill>
          <a:ln>
            <a:noFill/>
          </a:ln>
        </p:spPr>
        <p:style>
          <a:lnRef idx="0"/>
          <a:fillRef idx="0"/>
          <a:effectRef idx="0"/>
          <a:fontRef idx="minor"/>
        </p:style>
      </p:sp>
      <p:pic>
        <p:nvPicPr>
          <p:cNvPr id="121" name="Google Shape;134;p15" descr=""/>
          <p:cNvPicPr/>
          <p:nvPr/>
        </p:nvPicPr>
        <p:blipFill>
          <a:blip r:embed="rId1"/>
          <a:stretch/>
        </p:blipFill>
        <p:spPr>
          <a:xfrm>
            <a:off x="10376280" y="0"/>
            <a:ext cx="1840320" cy="654120"/>
          </a:xfrm>
          <a:prstGeom prst="rect">
            <a:avLst/>
          </a:prstGeom>
          <a:ln>
            <a:noFill/>
          </a:ln>
        </p:spPr>
      </p:pic>
      <p:pic>
        <p:nvPicPr>
          <p:cNvPr id="122" name="Picture 2" descr="Godfrey Phillips India - Wikipedia"/>
          <p:cNvPicPr/>
          <p:nvPr/>
        </p:nvPicPr>
        <p:blipFill>
          <a:blip r:embed="rId2"/>
          <a:stretch/>
        </p:blipFill>
        <p:spPr>
          <a:xfrm>
            <a:off x="4067640" y="474840"/>
            <a:ext cx="3339360" cy="2671200"/>
          </a:xfrm>
          <a:prstGeom prst="rect">
            <a:avLst/>
          </a:prstGeom>
          <a:ln>
            <a:noFill/>
          </a:ln>
        </p:spPr>
      </p:pic>
      <p:sp>
        <p:nvSpPr>
          <p:cNvPr id="123" name="CustomShape 2"/>
          <p:cNvSpPr/>
          <p:nvPr/>
        </p:nvSpPr>
        <p:spPr>
          <a:xfrm>
            <a:off x="3137040" y="3650040"/>
            <a:ext cx="6005880" cy="246600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1" lang="en-US" sz="4800" spc="-1" strike="noStrike">
                <a:solidFill>
                  <a:srgbClr val="ffffff"/>
                </a:solidFill>
                <a:latin typeface="Arial"/>
                <a:ea typeface="Arial"/>
              </a:rPr>
              <a:t>WSR</a:t>
            </a:r>
            <a:r>
              <a:rPr b="1" lang="en-US" sz="2800" spc="-1" strike="noStrike">
                <a:solidFill>
                  <a:srgbClr val="ffffff"/>
                </a:solidFill>
                <a:latin typeface="Arial"/>
                <a:ea typeface="Arial"/>
              </a:rPr>
              <a:t> </a:t>
            </a:r>
            <a:endParaRPr b="0" lang="en-IN" sz="2800" spc="-1" strike="noStrike">
              <a:latin typeface="Arial"/>
            </a:endParaRPr>
          </a:p>
          <a:p>
            <a:pPr algn="ctr">
              <a:lnSpc>
                <a:spcPct val="150000"/>
              </a:lnSpc>
            </a:pPr>
            <a:r>
              <a:rPr b="0" lang="en-US" sz="2800" spc="-1" strike="noStrike">
                <a:solidFill>
                  <a:srgbClr val="ffffff"/>
                </a:solidFill>
                <a:latin typeface="Calibri"/>
                <a:ea typeface="Arial"/>
              </a:rPr>
              <a:t>(Weekly Status Report)</a:t>
            </a:r>
            <a:endParaRPr b="0" lang="en-IN" sz="2800" spc="-1" strike="noStrike">
              <a:latin typeface="Arial"/>
            </a:endParaRPr>
          </a:p>
          <a:p>
            <a:pPr algn="ctr">
              <a:lnSpc>
                <a:spcPct val="150000"/>
              </a:lnSpc>
            </a:pPr>
            <a:r>
              <a:rPr b="0" lang="en-US" sz="2800" spc="-1" strike="noStrike">
                <a:solidFill>
                  <a:srgbClr val="ffffff"/>
                </a:solidFill>
                <a:latin typeface="Calibri"/>
                <a:ea typeface="Arial"/>
              </a:rPr>
              <a:t>(29/01/2024 - 04/02/2024)</a:t>
            </a:r>
            <a:endParaRPr b="0" lang="en-IN" sz="2800" spc="-1" strike="noStrike">
              <a:latin typeface="Arial"/>
            </a:endParaRPr>
          </a:p>
        </p:txBody>
      </p:sp>
      <p:sp>
        <p:nvSpPr>
          <p:cNvPr id="124" name="CustomShape 3"/>
          <p:cNvSpPr/>
          <p:nvPr/>
        </p:nvSpPr>
        <p:spPr>
          <a:xfrm>
            <a:off x="5458320" y="638712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0" name="CustomShape 1"/>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1" name="CustomShape 2"/>
          <p:cNvSpPr/>
          <p:nvPr/>
        </p:nvSpPr>
        <p:spPr>
          <a:xfrm>
            <a:off x="643320" y="2573640"/>
            <a:ext cx="3254040" cy="17280"/>
          </a:xfrm>
          <a:custGeom>
            <a:avLst/>
            <a:gdLst/>
            <a:ahLst/>
            <a:rect l="l" t="t" r="r" b="b"/>
            <a:pathLst>
              <a:path w="3255095" h="18288">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w="3816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172" name="CustomShape 3"/>
          <p:cNvSpPr/>
          <p:nvPr/>
        </p:nvSpPr>
        <p:spPr>
          <a:xfrm>
            <a:off x="10996200" y="4699800"/>
            <a:ext cx="549360" cy="2156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tabLst>
                <a:tab algn="l" pos="0"/>
              </a:tabLst>
            </a:pPr>
            <a:fld id="{C440F6D8-81F7-4D8B-BB6A-9D26A6CBF8BE}" type="slidenum">
              <a:rPr b="0" lang="en-US" sz="900" spc="-1" strike="noStrike">
                <a:solidFill>
                  <a:srgbClr val="888888"/>
                </a:solidFill>
                <a:latin typeface="Calibri"/>
                <a:ea typeface="Calibri"/>
              </a:rPr>
              <a:t>&lt;number&gt;</a:t>
            </a:fld>
            <a:endParaRPr b="0" lang="en-IN" sz="900" spc="-1" strike="noStrike">
              <a:latin typeface="Arial"/>
            </a:endParaRPr>
          </a:p>
        </p:txBody>
      </p:sp>
      <p:graphicFrame>
        <p:nvGraphicFramePr>
          <p:cNvPr id="173" name="Table 4"/>
          <p:cNvGraphicFramePr/>
          <p:nvPr/>
        </p:nvGraphicFramePr>
        <p:xfrm>
          <a:off x="491760" y="803520"/>
          <a:ext cx="11141280" cy="2500560"/>
        </p:xfrm>
        <a:graphic>
          <a:graphicData uri="http://schemas.openxmlformats.org/drawingml/2006/table">
            <a:tbl>
              <a:tblPr/>
              <a:tblGrid>
                <a:gridCol w="444960"/>
                <a:gridCol w="1311480"/>
                <a:gridCol w="1232640"/>
                <a:gridCol w="784080"/>
                <a:gridCol w="2660760"/>
                <a:gridCol w="700200"/>
                <a:gridCol w="952200"/>
                <a:gridCol w="958680"/>
                <a:gridCol w="2096640"/>
              </a:tblGrid>
              <a:tr h="887760">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User Story</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Application</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Calibri"/>
                          <a:ea typeface="Arial"/>
                        </a:rPr>
                        <a:t>(URL)</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Priority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Task</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Reported by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Reported </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Calibri"/>
                          <a:ea typeface="Arial"/>
                        </a:rPr>
                        <a:t>date</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1265400">
                <a:tc>
                  <a:txBody>
                    <a:bodyPr lIns="9000" rIns="9000">
                      <a:noAutofit/>
                    </a:bodyPr>
                    <a:p>
                      <a:pPr>
                        <a:lnSpc>
                          <a:spcPct val="100000"/>
                        </a:lnSpc>
                        <a:tabLst>
                          <a:tab algn="l" pos="0"/>
                        </a:tabLst>
                      </a:pPr>
                      <a:r>
                        <a:rPr b="0" lang="en-US" sz="1600" spc="-1" strike="noStrike">
                          <a:solidFill>
                            <a:srgbClr val="000000"/>
                          </a:solidFill>
                          <a:latin typeface="Calibri"/>
                          <a:ea typeface="Arial"/>
                        </a:rPr>
                        <a:t>7</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a:lnSpc>
                          <a:spcPct val="100000"/>
                        </a:lnSpc>
                        <a:tabLst>
                          <a:tab algn="l" pos="0"/>
                        </a:tabLst>
                      </a:pPr>
                      <a:r>
                        <a:rPr b="0" lang="en-IN" sz="1600" spc="-1" strike="noStrike">
                          <a:solidFill>
                            <a:srgbClr val="242424"/>
                          </a:solidFill>
                          <a:latin typeface="Calibri"/>
                          <a:ea typeface="Arial"/>
                        </a:rPr>
                        <a:t>International and domestic Business responsive </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marL="285840" indent="-284760">
                        <a:lnSpc>
                          <a:spcPct val="100000"/>
                        </a:lnSpc>
                        <a:buClr>
                          <a:srgbClr val="000000"/>
                        </a:buClr>
                        <a:buFont typeface="Arial"/>
                        <a:buChar char="•"/>
                      </a:pPr>
                      <a:r>
                        <a:rPr b="0" lang="en-US" sz="1600" spc="-1" strike="noStrike">
                          <a:solidFill>
                            <a:srgbClr val="242424"/>
                          </a:solidFill>
                          <a:latin typeface="Calibri"/>
                          <a:ea typeface="Arial"/>
                        </a:rPr>
                        <a:t>Working on page  responsive.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WIP</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Sukirti</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nSpc>
                          <a:spcPct val="100000"/>
                        </a:lnSpc>
                        <a:tabLst>
                          <a:tab algn="l" pos="0"/>
                        </a:tabLst>
                      </a:pPr>
                      <a:r>
                        <a:rPr b="0" lang="en-US" sz="1600" spc="-1" strike="noStrike">
                          <a:solidFill>
                            <a:srgbClr val="242424"/>
                          </a:solidFill>
                          <a:latin typeface="Calibri"/>
                          <a:ea typeface="Arial"/>
                        </a:rPr>
                        <a:t>As per design revamp, so it’s not done yet, in cigarette brand page for both.</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347760">
                <a:tc>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74" name="CustomShape 5"/>
          <p:cNvSpPr/>
          <p:nvPr/>
        </p:nvSpPr>
        <p:spPr>
          <a:xfrm>
            <a:off x="419760" y="203400"/>
            <a:ext cx="9938880" cy="49896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Change Request </a:t>
            </a:r>
            <a:r>
              <a:rPr b="1" lang="en-GB" sz="2400" spc="-1" strike="noStrike">
                <a:solidFill>
                  <a:srgbClr val="00b0f0"/>
                </a:solidFill>
                <a:latin typeface="Calibri"/>
                <a:ea typeface="Calibri"/>
              </a:rPr>
              <a:t>Tracker </a:t>
            </a:r>
            <a:r>
              <a:rPr b="1" lang="en-US" sz="2400" spc="-1" strike="noStrike">
                <a:solidFill>
                  <a:srgbClr val="00b0f0"/>
                </a:solidFill>
                <a:latin typeface="Calibri"/>
                <a:ea typeface="Calibri"/>
              </a:rPr>
              <a:t>(</a:t>
            </a:r>
            <a:r>
              <a:rPr b="1" lang="en-GB" sz="2400" spc="-1" strike="noStrike">
                <a:solidFill>
                  <a:srgbClr val="00b0f0"/>
                </a:solidFill>
                <a:latin typeface="Calibri"/>
                <a:ea typeface="Calibri"/>
              </a:rPr>
              <a:t>​</a:t>
            </a:r>
            <a:r>
              <a:rPr b="1" lang="en-US" sz="2400" spc="-1" strike="noStrike">
                <a:solidFill>
                  <a:srgbClr val="00b0f0"/>
                </a:solidFill>
                <a:latin typeface="Calibri"/>
                <a:ea typeface="Calibri"/>
              </a:rPr>
              <a:t>GPI Website work upload)</a:t>
            </a:r>
            <a:endParaRPr b="0" lang="en-IN" sz="2400" spc="-1" strike="noStrike">
              <a:latin typeface="Arial"/>
            </a:endParaRPr>
          </a:p>
          <a:p>
            <a:pPr>
              <a:lnSpc>
                <a:spcPct val="100000"/>
              </a:lnSpc>
            </a:pPr>
            <a:endParaRPr b="0" lang="en-IN" sz="2400" spc="-1" strike="noStrike">
              <a:latin typeface="Arial"/>
            </a:endParaRPr>
          </a:p>
        </p:txBody>
      </p:sp>
      <p:pic>
        <p:nvPicPr>
          <p:cNvPr id="175" name="Google Shape;134;p15" descr=""/>
          <p:cNvPicPr/>
          <p:nvPr/>
        </p:nvPicPr>
        <p:blipFill>
          <a:blip r:embed="rId1"/>
          <a:stretch/>
        </p:blipFill>
        <p:spPr>
          <a:xfrm>
            <a:off x="10362240" y="0"/>
            <a:ext cx="1840320" cy="654120"/>
          </a:xfrm>
          <a:prstGeom prst="rect">
            <a:avLst/>
          </a:prstGeom>
          <a:ln>
            <a:noFill/>
          </a:ln>
        </p:spPr>
      </p:pic>
      <p:sp>
        <p:nvSpPr>
          <p:cNvPr id="176" name="CustomShape 6"/>
          <p:cNvSpPr/>
          <p:nvPr/>
        </p:nvSpPr>
        <p:spPr>
          <a:xfrm>
            <a:off x="5378400" y="634680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7" name="CustomShape 1"/>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8" name="CustomShape 2"/>
          <p:cNvSpPr/>
          <p:nvPr/>
        </p:nvSpPr>
        <p:spPr>
          <a:xfrm>
            <a:off x="643320" y="2573640"/>
            <a:ext cx="3254040" cy="17280"/>
          </a:xfrm>
          <a:custGeom>
            <a:avLst/>
            <a:gdLst/>
            <a:ahLst/>
            <a:rect l="l" t="t" r="r" b="b"/>
            <a:pathLst>
              <a:path w="3255095" h="18288">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w="3816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179" name="CustomShape 3"/>
          <p:cNvSpPr/>
          <p:nvPr/>
        </p:nvSpPr>
        <p:spPr>
          <a:xfrm>
            <a:off x="10996200" y="4699800"/>
            <a:ext cx="549360" cy="2156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tabLst>
                <a:tab algn="l" pos="0"/>
              </a:tabLst>
            </a:pPr>
            <a:fld id="{DB9ADC94-8420-415C-BF5D-F1C17C01696E}" type="slidenum">
              <a:rPr b="0" lang="en-US" sz="900" spc="-1" strike="noStrike">
                <a:solidFill>
                  <a:srgbClr val="888888"/>
                </a:solidFill>
                <a:latin typeface="Calibri"/>
                <a:ea typeface="Calibri"/>
              </a:rPr>
              <a:t>&lt;number&gt;</a:t>
            </a:fld>
            <a:endParaRPr b="0" lang="en-IN" sz="900" spc="-1" strike="noStrike">
              <a:latin typeface="Arial"/>
            </a:endParaRPr>
          </a:p>
        </p:txBody>
      </p:sp>
      <p:graphicFrame>
        <p:nvGraphicFramePr>
          <p:cNvPr id="180" name="Table 4"/>
          <p:cNvGraphicFramePr/>
          <p:nvPr/>
        </p:nvGraphicFramePr>
        <p:xfrm>
          <a:off x="354960" y="840960"/>
          <a:ext cx="11342880" cy="4313160"/>
        </p:xfrm>
        <a:graphic>
          <a:graphicData uri="http://schemas.openxmlformats.org/drawingml/2006/table">
            <a:tbl>
              <a:tblPr/>
              <a:tblGrid>
                <a:gridCol w="452880"/>
                <a:gridCol w="1334880"/>
                <a:gridCol w="1138680"/>
                <a:gridCol w="866160"/>
                <a:gridCol w="2443320"/>
                <a:gridCol w="988560"/>
                <a:gridCol w="864000"/>
                <a:gridCol w="1044720"/>
                <a:gridCol w="2210040"/>
              </a:tblGrid>
              <a:tr h="888480">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User Story</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Application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Priority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Task</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UAT</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Calibri"/>
                          <a:ea typeface="Arial"/>
                        </a:rPr>
                        <a:t>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Prod</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Calibri"/>
                          <a:ea typeface="Arial"/>
                        </a:rPr>
                        <a:t>Date </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1050120">
                <a:tc>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952920">
                <a:tc>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1422000">
                <a:tc>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81" name="CustomShape 5"/>
          <p:cNvSpPr/>
          <p:nvPr/>
        </p:nvSpPr>
        <p:spPr>
          <a:xfrm>
            <a:off x="405720" y="124920"/>
            <a:ext cx="9938880" cy="46476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Other Support Activity/Issues </a:t>
            </a:r>
            <a:endParaRPr b="0" lang="en-IN" sz="2400" spc="-1" strike="noStrike">
              <a:latin typeface="Arial"/>
            </a:endParaRPr>
          </a:p>
          <a:p>
            <a:pPr>
              <a:lnSpc>
                <a:spcPct val="100000"/>
              </a:lnSpc>
            </a:pPr>
            <a:endParaRPr b="0" lang="en-IN" sz="2400" spc="-1" strike="noStrike">
              <a:latin typeface="Arial"/>
            </a:endParaRPr>
          </a:p>
        </p:txBody>
      </p:sp>
      <p:pic>
        <p:nvPicPr>
          <p:cNvPr id="182" name="Google Shape;134;p15" descr=""/>
          <p:cNvPicPr/>
          <p:nvPr/>
        </p:nvPicPr>
        <p:blipFill>
          <a:blip r:embed="rId1"/>
          <a:stretch/>
        </p:blipFill>
        <p:spPr>
          <a:xfrm>
            <a:off x="10362240" y="0"/>
            <a:ext cx="1840320" cy="654120"/>
          </a:xfrm>
          <a:prstGeom prst="rect">
            <a:avLst/>
          </a:prstGeom>
          <a:ln>
            <a:noFill/>
          </a:ln>
        </p:spPr>
      </p:pic>
      <p:sp>
        <p:nvSpPr>
          <p:cNvPr id="183" name="CustomShape 6"/>
          <p:cNvSpPr/>
          <p:nvPr/>
        </p:nvSpPr>
        <p:spPr>
          <a:xfrm>
            <a:off x="5485680" y="642528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390600" y="249840"/>
            <a:ext cx="9956520" cy="492480"/>
          </a:xfrm>
          <a:prstGeom prst="rect">
            <a:avLst/>
          </a:prstGeom>
          <a:solidFill>
            <a:srgbClr val="ffffff"/>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Defect Tracker (Change request)</a:t>
            </a:r>
            <a:endParaRPr b="0" lang="en-IN" sz="2400" spc="-1" strike="noStrike">
              <a:latin typeface="Arial"/>
            </a:endParaRPr>
          </a:p>
        </p:txBody>
      </p:sp>
      <p:sp>
        <p:nvSpPr>
          <p:cNvPr id="185" name="CustomShape 2"/>
          <p:cNvSpPr/>
          <p:nvPr/>
        </p:nvSpPr>
        <p:spPr>
          <a:xfrm>
            <a:off x="10942920" y="6445800"/>
            <a:ext cx="926640" cy="363960"/>
          </a:xfrm>
          <a:prstGeom prst="rect">
            <a:avLst/>
          </a:prstGeom>
          <a:noFill/>
          <a:ln>
            <a:noFill/>
          </a:ln>
        </p:spPr>
        <p:style>
          <a:lnRef idx="0"/>
          <a:fillRef idx="0"/>
          <a:effectRef idx="0"/>
          <a:fontRef idx="minor"/>
        </p:style>
        <p:txBody>
          <a:bodyPr lIns="90000" rIns="90000" tIns="45000" bIns="45000" anchor="ctr">
            <a:normAutofit/>
          </a:bodyPr>
          <a:p>
            <a:pPr algn="r">
              <a:lnSpc>
                <a:spcPct val="100000"/>
              </a:lnSpc>
              <a:tabLst>
                <a:tab algn="l" pos="0"/>
              </a:tabLst>
            </a:pPr>
            <a:fld id="{07303298-AB5E-4EBF-A64A-05EC64EB66B3}" type="slidenum">
              <a:rPr b="0" lang="en-US" sz="1200" spc="-1" strike="noStrike">
                <a:solidFill>
                  <a:srgbClr val="888888"/>
                </a:solidFill>
                <a:latin typeface="Calibri"/>
                <a:ea typeface="Calibri"/>
              </a:rPr>
              <a:t>&lt;number&gt;</a:t>
            </a:fld>
            <a:endParaRPr b="0" lang="en-IN" sz="1200" spc="-1" strike="noStrike">
              <a:latin typeface="Arial"/>
            </a:endParaRPr>
          </a:p>
        </p:txBody>
      </p:sp>
      <p:pic>
        <p:nvPicPr>
          <p:cNvPr id="186" name="Google Shape;134;p15" descr=""/>
          <p:cNvPicPr/>
          <p:nvPr/>
        </p:nvPicPr>
        <p:blipFill>
          <a:blip r:embed="rId1"/>
          <a:stretch/>
        </p:blipFill>
        <p:spPr>
          <a:xfrm>
            <a:off x="10376280" y="0"/>
            <a:ext cx="1840320" cy="654120"/>
          </a:xfrm>
          <a:prstGeom prst="rect">
            <a:avLst/>
          </a:prstGeom>
          <a:ln>
            <a:noFill/>
          </a:ln>
        </p:spPr>
      </p:pic>
      <p:sp>
        <p:nvSpPr>
          <p:cNvPr id="187" name="CustomShape 3"/>
          <p:cNvSpPr/>
          <p:nvPr/>
        </p:nvSpPr>
        <p:spPr>
          <a:xfrm>
            <a:off x="5374080" y="650304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88" name="Table 1"/>
          <p:cNvGraphicFramePr/>
          <p:nvPr/>
        </p:nvGraphicFramePr>
        <p:xfrm>
          <a:off x="326520" y="883440"/>
          <a:ext cx="11331720" cy="6119640"/>
        </p:xfrm>
        <a:graphic>
          <a:graphicData uri="http://schemas.openxmlformats.org/drawingml/2006/table">
            <a:tbl>
              <a:tblPr/>
              <a:tblGrid>
                <a:gridCol w="1110240"/>
                <a:gridCol w="1100520"/>
                <a:gridCol w="1325880"/>
                <a:gridCol w="1379520"/>
                <a:gridCol w="1295280"/>
                <a:gridCol w="1056600"/>
                <a:gridCol w="1739160"/>
                <a:gridCol w="1081800"/>
                <a:gridCol w="1243080"/>
              </a:tblGrid>
              <a:tr h="357120">
                <a:tc>
                  <a:txBody>
                    <a:bodyPr>
                      <a:noAutofit/>
                    </a:bodyPr>
                    <a:p>
                      <a:pPr algn="ctr">
                        <a:lnSpc>
                          <a:spcPct val="100000"/>
                        </a:lnSpc>
                      </a:pPr>
                      <a:r>
                        <a:rPr b="1" lang="en-US" sz="1800" spc="-1" strike="noStrike">
                          <a:solidFill>
                            <a:srgbClr val="000000"/>
                          </a:solidFill>
                          <a:latin typeface="Calibri"/>
                          <a:ea typeface="Arial"/>
                        </a:rPr>
                        <a: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gridSpan="2">
                  <a:txBody>
                    <a:bodyPr>
                      <a:noAutofit/>
                    </a:bodyPr>
                    <a:p>
                      <a:pPr algn="ctr">
                        <a:lnSpc>
                          <a:spcPct val="100000"/>
                        </a:lnSpc>
                      </a:pPr>
                      <a:r>
                        <a:rPr b="1" lang="en-US" sz="1800" spc="-1" strike="noStrike">
                          <a:solidFill>
                            <a:srgbClr val="000000"/>
                          </a:solidFill>
                          <a:latin typeface="Calibri"/>
                          <a:ea typeface="Arial"/>
                        </a:rPr>
                        <a:t>MT​​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p/>
                  </a:txBody>
                  <a:tcPr marL="90000" marR="90000">
                    <a:solidFill>
                      <a:srgbClr val="729fcf"/>
                    </a:solidFill>
                  </a:tcPr>
                </a:tc>
                <a:tc gridSpan="2">
                  <a:txBody>
                    <a:bodyPr>
                      <a:noAutofit/>
                    </a:bodyPr>
                    <a:p>
                      <a:pPr algn="ctr">
                        <a:lnSpc>
                          <a:spcPct val="100000"/>
                        </a:lnSpc>
                      </a:pPr>
                      <a:r>
                        <a:rPr b="1" lang="en-US" sz="1800" spc="-1" strike="noStrike">
                          <a:solidFill>
                            <a:srgbClr val="000000"/>
                          </a:solidFill>
                          <a:latin typeface="Calibri"/>
                          <a:ea typeface="Arial"/>
                        </a:rPr>
                        <a:t>Mirror​​</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p/>
                  </a:txBody>
                  <a:tcPr marL="90000" marR="90000">
                    <a:solidFill>
                      <a:srgbClr val="729fcf"/>
                    </a:solidFill>
                  </a:tcPr>
                </a:tc>
                <a:tc gridSpan="2">
                  <a:txBody>
                    <a:bodyPr>
                      <a:noAutofit/>
                    </a:bodyPr>
                    <a:p>
                      <a:pPr algn="ctr">
                        <a:lnSpc>
                          <a:spcPct val="100000"/>
                        </a:lnSpc>
                      </a:pPr>
                      <a:r>
                        <a:rPr b="1" lang="en-US" sz="1800" spc="-1" strike="noStrike">
                          <a:solidFill>
                            <a:srgbClr val="000000"/>
                          </a:solidFill>
                          <a:latin typeface="Calibri"/>
                          <a:ea typeface="Arial"/>
                        </a:rPr>
                        <a:t>Esaarthi​​</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p/>
                  </a:txBody>
                  <a:tcPr marL="90000" marR="90000">
                    <a:solidFill>
                      <a:srgbClr val="729fcf"/>
                    </a:solidFill>
                  </a:tcPr>
                </a:tc>
                <a:tc gridSpan="2">
                  <a:txBody>
                    <a:bodyPr>
                      <a:noAutofit/>
                    </a:bodyPr>
                    <a:p>
                      <a:pPr algn="ctr">
                        <a:lnSpc>
                          <a:spcPct val="100000"/>
                        </a:lnSpc>
                      </a:pPr>
                      <a:r>
                        <a:rPr b="1" lang="en-US" sz="1800" spc="-1" strike="noStrike">
                          <a:solidFill>
                            <a:srgbClr val="000000"/>
                          </a:solidFill>
                          <a:latin typeface="Calibri"/>
                          <a:ea typeface="Arial"/>
                        </a:rPr>
                        <a:t>Hawker​​</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p/>
                  </a:txBody>
                  <a:tcPr marL="90000" marR="90000">
                    <a:solidFill>
                      <a:srgbClr val="729fcf"/>
                    </a:solidFill>
                  </a:tcPr>
                </a:tc>
              </a:tr>
              <a:tr h="1153080">
                <a:tc>
                  <a:txBody>
                    <a:bodyPr>
                      <a:noAutofit/>
                    </a:bodyPr>
                    <a:p>
                      <a:r>
                        <a:rPr b="1"/>
                        <a:t>DATE​​</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rPr b="1"/>
                        <a:t>No. of </a:t>
                      </a:r>
                    </a:p>
                    <a:p>
                      <a:r>
                        <a:rPr b="1"/>
                        <a:t>Users ​</a:t>
                      </a:r>
                    </a:p>
                    <a:p>
                      <a:r>
                        <a:rPr b="1"/>
                        <a:t>Login​​</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rPr b="1"/>
                        <a:t>No. of ​Transaction​​s</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rPr b="1"/>
                        <a:t>No. of Users​</a:t>
                      </a:r>
                    </a:p>
                    <a:p>
                      <a:r>
                        <a:rPr b="1"/>
                        <a:t> Login​​</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rPr b="1"/>
                        <a:t>​</a:t>
                      </a:r>
                    </a:p>
                    <a:p>
                      <a:r>
                        <a:rPr b="1"/>
                        <a:t>No. of ​</a:t>
                      </a:r>
                    </a:p>
                    <a:p>
                      <a:r>
                        <a:rPr b="1"/>
                        <a:t>Transaction​​</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rPr b="1"/>
                        <a:t>No. of Users ​</a:t>
                      </a:r>
                    </a:p>
                    <a:p>
                      <a:r>
                        <a:rPr b="1"/>
                        <a:t>Login​​</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rPr b="1"/>
                        <a:t>Outlet / productive sell​</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rPr b="1"/>
                        <a:t>No. of Users ​</a:t>
                      </a:r>
                    </a:p>
                    <a:p>
                      <a:r>
                        <a:rPr b="1"/>
                        <a:t>Login​​</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rPr b="1"/>
                        <a:t>Productive sell​</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noAutofit/>
                    </a:bodyPr>
                    <a:p>
                      <a:r>
                        <a:t>05-02-2024</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MT LOGIN</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transaction_MT</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ss_login</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31</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954/10957</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2</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2140</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noAutofit/>
                    </a:bodyPr>
                    <a:p>
                      <a:r>
                        <a:t>04-02-2024</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MT LOGIN</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transaction_MT</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ss_login</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34</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976/14480</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0</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0</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18200">
                <a:tc>
                  <a:txBody>
                    <a:bodyPr>
                      <a:noAutofit/>
                    </a:bodyPr>
                    <a:p>
                      <a:r>
                        <a:t>03-02-2024</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MT LOGIN</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transaction_MT</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ss_login</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33</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944/11888</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96</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85960</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18200">
                <a:tc>
                  <a:txBody>
                    <a:bodyPr>
                      <a:noAutofit/>
                    </a:bodyPr>
                    <a:p>
                      <a:r>
                        <a:t>02-02-2024</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MT LOGIN</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transaction_MT</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ss_login</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34</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980/12455</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0</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0</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18200">
                <a:tc>
                  <a:txBody>
                    <a:bodyPr>
                      <a:noAutofit/>
                    </a:bodyPr>
                    <a:p>
                      <a:r>
                        <a:t>01-02-2024</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MT LOGIN</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transaction_MT</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ss_login</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36</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1013/11577</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0</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380</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18200">
                <a:tc>
                  <a:txBody>
                    <a:bodyPr>
                      <a:noAutofit/>
                    </a:bodyPr>
                    <a:p>
                      <a:r>
                        <a:t>31-01-2024</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MT LOGIN</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transaction_MT</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ss_login</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32</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883/11036</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0</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0</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18200">
                <a:tc>
                  <a:txBody>
                    <a:bodyPr>
                      <a:noAutofit/>
                    </a:bodyPr>
                    <a:p>
                      <a:r>
                        <a:t>30-01-2024</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MT LOGIN</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transaction_MT</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ss_login</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0</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0</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0</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r>
                        <a:t>0</a:t>
                      </a: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pic>
        <p:nvPicPr>
          <p:cNvPr id="189" name="Google Shape;134;p15" descr=""/>
          <p:cNvPicPr/>
          <p:nvPr/>
        </p:nvPicPr>
        <p:blipFill>
          <a:blip r:embed="rId1"/>
          <a:stretch/>
        </p:blipFill>
        <p:spPr>
          <a:xfrm>
            <a:off x="10376280" y="0"/>
            <a:ext cx="1840320" cy="654120"/>
          </a:xfrm>
          <a:prstGeom prst="rect">
            <a:avLst/>
          </a:prstGeom>
          <a:ln>
            <a:noFill/>
          </a:ln>
        </p:spPr>
      </p:pic>
      <p:sp>
        <p:nvSpPr>
          <p:cNvPr id="190" name="CustomShape 2"/>
          <p:cNvSpPr/>
          <p:nvPr/>
        </p:nvSpPr>
        <p:spPr>
          <a:xfrm>
            <a:off x="326520" y="217080"/>
            <a:ext cx="10020600" cy="56052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App Trends</a:t>
            </a:r>
            <a:endParaRPr b="0" lang="en-IN" sz="2400" spc="-1" strike="noStrike">
              <a:latin typeface="Arial"/>
            </a:endParaRPr>
          </a:p>
        </p:txBody>
      </p:sp>
      <p:sp>
        <p:nvSpPr>
          <p:cNvPr id="191" name="CustomShape 3"/>
          <p:cNvSpPr/>
          <p:nvPr/>
        </p:nvSpPr>
        <p:spPr>
          <a:xfrm>
            <a:off x="5344920" y="638532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570960" y="252720"/>
            <a:ext cx="9776160" cy="600840"/>
          </a:xfrm>
          <a:prstGeom prst="rect">
            <a:avLst/>
          </a:prstGeom>
          <a:solidFill>
            <a:srgbClr val="ffffff"/>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Application Utilization Trend</a:t>
            </a:r>
            <a:endParaRPr b="0" lang="en-IN" sz="2400" spc="-1" strike="noStrike">
              <a:latin typeface="Arial"/>
            </a:endParaRPr>
          </a:p>
        </p:txBody>
      </p:sp>
      <p:sp>
        <p:nvSpPr>
          <p:cNvPr id="193"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tabLst>
                <a:tab algn="l" pos="0"/>
              </a:tabLst>
            </a:pPr>
            <a:fld id="{71A765B7-DDE7-410C-8545-5860792088CC}" type="slidenum">
              <a:rPr b="0" lang="en-US" sz="1200" spc="-1" strike="noStrike">
                <a:solidFill>
                  <a:srgbClr val="888888"/>
                </a:solidFill>
                <a:latin typeface="Calibri"/>
                <a:ea typeface="Calibri"/>
              </a:rPr>
              <a:t>&lt;number&gt;</a:t>
            </a:fld>
            <a:endParaRPr b="0" lang="en-IN" sz="1200" spc="-1" strike="noStrike">
              <a:latin typeface="Arial"/>
            </a:endParaRPr>
          </a:p>
        </p:txBody>
      </p:sp>
      <p:sp>
        <p:nvSpPr>
          <p:cNvPr id="194" name="CustomShape 3"/>
          <p:cNvSpPr/>
          <p:nvPr/>
        </p:nvSpPr>
        <p:spPr>
          <a:xfrm>
            <a:off x="570960" y="1362240"/>
            <a:ext cx="9156600" cy="638640"/>
          </a:xfrm>
          <a:prstGeom prst="rect">
            <a:avLst/>
          </a:prstGeom>
          <a:noFill/>
          <a:ln>
            <a:noFill/>
          </a:ln>
        </p:spPr>
        <p:style>
          <a:lnRef idx="0"/>
          <a:fillRef idx="0"/>
          <a:effectRef idx="0"/>
          <a:fontRef idx="minor"/>
        </p:style>
        <p:txBody>
          <a:bodyPr lIns="90000" rIns="90000" tIns="45000" bIns="45000">
            <a:spAutoFit/>
          </a:bodyPr>
          <a:p>
            <a:pPr marL="285840" indent="-284760">
              <a:lnSpc>
                <a:spcPct val="100000"/>
              </a:lnSpc>
              <a:buClr>
                <a:srgbClr val="000000"/>
              </a:buClr>
              <a:buFont typeface="Wingdings" charset="2"/>
              <a:buChar char=""/>
            </a:pPr>
            <a:r>
              <a:rPr b="1" lang="en-US" sz="1800" spc="-1" strike="noStrike">
                <a:solidFill>
                  <a:srgbClr val="000000"/>
                </a:solidFill>
                <a:latin typeface="Calibri"/>
                <a:ea typeface="Arial"/>
              </a:rPr>
              <a:t>Application availability is 100%, No outage reported during this period</a:t>
            </a:r>
            <a:endParaRPr b="0" lang="en-IN" sz="1800" spc="-1" strike="noStrike">
              <a:latin typeface="Arial"/>
            </a:endParaRPr>
          </a:p>
        </p:txBody>
      </p:sp>
      <p:pic>
        <p:nvPicPr>
          <p:cNvPr id="195" name="Google Shape;134;p15" descr=""/>
          <p:cNvPicPr/>
          <p:nvPr/>
        </p:nvPicPr>
        <p:blipFill>
          <a:blip r:embed="rId1"/>
          <a:stretch/>
        </p:blipFill>
        <p:spPr>
          <a:xfrm>
            <a:off x="10376280" y="0"/>
            <a:ext cx="1840320" cy="654120"/>
          </a:xfrm>
          <a:prstGeom prst="rect">
            <a:avLst/>
          </a:prstGeom>
          <a:ln>
            <a:noFill/>
          </a:ln>
        </p:spPr>
      </p:pic>
      <p:sp>
        <p:nvSpPr>
          <p:cNvPr id="196" name="CustomShape 4"/>
          <p:cNvSpPr/>
          <p:nvPr/>
        </p:nvSpPr>
        <p:spPr>
          <a:xfrm>
            <a:off x="5450040" y="645156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532080" y="240120"/>
            <a:ext cx="9815040" cy="535680"/>
          </a:xfrm>
          <a:prstGeom prst="rect">
            <a:avLst/>
          </a:prstGeom>
          <a:solidFill>
            <a:srgbClr val="ffffff"/>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CPU Utilization Trend &amp; Server Alerts – Prod CodNxt APP</a:t>
            </a:r>
            <a:endParaRPr b="0" lang="en-IN" sz="2400" spc="-1" strike="noStrike">
              <a:latin typeface="Arial"/>
            </a:endParaRPr>
          </a:p>
        </p:txBody>
      </p:sp>
      <p:sp>
        <p:nvSpPr>
          <p:cNvPr id="198"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tabLst>
                <a:tab algn="l" pos="0"/>
              </a:tabLst>
            </a:pPr>
            <a:fld id="{1B21B3B7-AC7D-4B58-8097-72BAA97509B3}" type="slidenum">
              <a:rPr b="0" lang="en-US" sz="1200" spc="-1" strike="noStrike">
                <a:solidFill>
                  <a:srgbClr val="888888"/>
                </a:solidFill>
                <a:latin typeface="Calibri"/>
                <a:ea typeface="Calibri"/>
              </a:rPr>
              <a:t>&lt;number&gt;</a:t>
            </a:fld>
            <a:endParaRPr b="0" lang="en-IN" sz="1200" spc="-1" strike="noStrike">
              <a:latin typeface="Arial"/>
            </a:endParaRPr>
          </a:p>
        </p:txBody>
      </p:sp>
      <p:pic>
        <p:nvPicPr>
          <p:cNvPr id="199" name="Google Shape;134;p15" descr=""/>
          <p:cNvPicPr/>
          <p:nvPr/>
        </p:nvPicPr>
        <p:blipFill>
          <a:blip r:embed="rId1"/>
          <a:stretch/>
        </p:blipFill>
        <p:spPr>
          <a:xfrm>
            <a:off x="10376280" y="0"/>
            <a:ext cx="1840320" cy="654120"/>
          </a:xfrm>
          <a:prstGeom prst="rect">
            <a:avLst/>
          </a:prstGeom>
          <a:ln>
            <a:noFill/>
          </a:ln>
        </p:spPr>
      </p:pic>
      <p:sp>
        <p:nvSpPr>
          <p:cNvPr id="200" name="CustomShape 3"/>
          <p:cNvSpPr/>
          <p:nvPr/>
        </p:nvSpPr>
        <p:spPr>
          <a:xfrm>
            <a:off x="5439960" y="638496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pic>
        <p:nvPicPr>
          <p:cNvPr id="201" name="Picture 1" descr="A screenshot of a graph&#10;&#10;Description automatically generated"/>
          <p:cNvPicPr/>
          <p:nvPr/>
        </p:nvPicPr>
        <p:blipFill>
          <a:blip r:embed="rId2"/>
          <a:stretch/>
        </p:blipFill>
        <p:spPr>
          <a:xfrm>
            <a:off x="661320" y="892080"/>
            <a:ext cx="10767600" cy="494352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401760" y="226080"/>
            <a:ext cx="9945360" cy="535680"/>
          </a:xfrm>
          <a:prstGeom prst="rect">
            <a:avLst/>
          </a:prstGeom>
          <a:solidFill>
            <a:srgbClr val="ffffff"/>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CPU Utilization Trend &amp; Server Alerts – Prod CodNxt DB </a:t>
            </a:r>
            <a:endParaRPr b="0" lang="en-IN" sz="2400" spc="-1" strike="noStrike">
              <a:latin typeface="Arial"/>
            </a:endParaRPr>
          </a:p>
        </p:txBody>
      </p:sp>
      <p:pic>
        <p:nvPicPr>
          <p:cNvPr id="203" name="Google Shape;134;p15" descr=""/>
          <p:cNvPicPr/>
          <p:nvPr/>
        </p:nvPicPr>
        <p:blipFill>
          <a:blip r:embed="rId1"/>
          <a:stretch/>
        </p:blipFill>
        <p:spPr>
          <a:xfrm>
            <a:off x="10376280" y="0"/>
            <a:ext cx="1840320" cy="654120"/>
          </a:xfrm>
          <a:prstGeom prst="rect">
            <a:avLst/>
          </a:prstGeom>
          <a:ln>
            <a:noFill/>
          </a:ln>
        </p:spPr>
      </p:pic>
      <p:sp>
        <p:nvSpPr>
          <p:cNvPr id="204" name="CustomShape 2"/>
          <p:cNvSpPr/>
          <p:nvPr/>
        </p:nvSpPr>
        <p:spPr>
          <a:xfrm>
            <a:off x="5519880" y="639000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pic>
        <p:nvPicPr>
          <p:cNvPr id="205" name="Picture 3" descr="A screen shot of a graph&#10;&#10;Description automatically generated"/>
          <p:cNvPicPr/>
          <p:nvPr/>
        </p:nvPicPr>
        <p:blipFill>
          <a:blip r:embed="rId2"/>
          <a:stretch/>
        </p:blipFill>
        <p:spPr>
          <a:xfrm>
            <a:off x="517680" y="892080"/>
            <a:ext cx="10925640" cy="50155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528480" y="226080"/>
            <a:ext cx="9818640" cy="535680"/>
          </a:xfrm>
          <a:prstGeom prst="rect">
            <a:avLst/>
          </a:prstGeom>
          <a:solidFill>
            <a:srgbClr val="ffffff"/>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CPU Utilization Trend &amp; Server Alerts – Prod Esaarthi APP</a:t>
            </a:r>
            <a:endParaRPr b="0" lang="en-IN" sz="2400" spc="-1" strike="noStrike">
              <a:latin typeface="Arial"/>
            </a:endParaRPr>
          </a:p>
        </p:txBody>
      </p:sp>
      <p:pic>
        <p:nvPicPr>
          <p:cNvPr id="207" name="Google Shape;134;p15" descr=""/>
          <p:cNvPicPr/>
          <p:nvPr/>
        </p:nvPicPr>
        <p:blipFill>
          <a:blip r:embed="rId1"/>
          <a:stretch/>
        </p:blipFill>
        <p:spPr>
          <a:xfrm>
            <a:off x="10376280" y="0"/>
            <a:ext cx="1840320" cy="654120"/>
          </a:xfrm>
          <a:prstGeom prst="rect">
            <a:avLst/>
          </a:prstGeom>
          <a:ln>
            <a:noFill/>
          </a:ln>
        </p:spPr>
      </p:pic>
      <p:sp>
        <p:nvSpPr>
          <p:cNvPr id="208" name="CustomShape 2"/>
          <p:cNvSpPr/>
          <p:nvPr/>
        </p:nvSpPr>
        <p:spPr>
          <a:xfrm>
            <a:off x="5307480" y="639576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pic>
        <p:nvPicPr>
          <p:cNvPr id="209" name="Picture 2" descr="A screenshot of a graph&#10;&#10;Description automatically generated"/>
          <p:cNvPicPr/>
          <p:nvPr/>
        </p:nvPicPr>
        <p:blipFill>
          <a:blip r:embed="rId2"/>
          <a:stretch/>
        </p:blipFill>
        <p:spPr>
          <a:xfrm>
            <a:off x="445680" y="949320"/>
            <a:ext cx="11314080" cy="520236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443880" y="183960"/>
            <a:ext cx="9902880" cy="535680"/>
          </a:xfrm>
          <a:prstGeom prst="rect">
            <a:avLst/>
          </a:prstGeom>
          <a:solidFill>
            <a:srgbClr val="ffffff"/>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CPU Utilization Trend &amp; Server Alerts – Prod E-Saarthi DB </a:t>
            </a:r>
            <a:endParaRPr b="0" lang="en-IN" sz="2400" spc="-1" strike="noStrike">
              <a:latin typeface="Arial"/>
            </a:endParaRPr>
          </a:p>
        </p:txBody>
      </p:sp>
      <p:sp>
        <p:nvSpPr>
          <p:cNvPr id="211"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tabLst>
                <a:tab algn="l" pos="0"/>
              </a:tabLst>
            </a:pPr>
            <a:fld id="{1B15B005-9533-4F39-880B-A3A733011062}" type="slidenum">
              <a:rPr b="0" lang="en-US" sz="1200" spc="-1" strike="noStrike">
                <a:solidFill>
                  <a:srgbClr val="888888"/>
                </a:solidFill>
                <a:latin typeface="Calibri"/>
                <a:ea typeface="Calibri"/>
              </a:rPr>
              <a:t>&lt;number&gt;</a:t>
            </a:fld>
            <a:endParaRPr b="0" lang="en-IN" sz="1200" spc="-1" strike="noStrike">
              <a:latin typeface="Arial"/>
            </a:endParaRPr>
          </a:p>
        </p:txBody>
      </p:sp>
      <p:pic>
        <p:nvPicPr>
          <p:cNvPr id="212" name="Google Shape;134;p15" descr=""/>
          <p:cNvPicPr/>
          <p:nvPr/>
        </p:nvPicPr>
        <p:blipFill>
          <a:blip r:embed="rId1"/>
          <a:stretch/>
        </p:blipFill>
        <p:spPr>
          <a:xfrm>
            <a:off x="10376280" y="0"/>
            <a:ext cx="1840320" cy="654120"/>
          </a:xfrm>
          <a:prstGeom prst="rect">
            <a:avLst/>
          </a:prstGeom>
          <a:ln>
            <a:noFill/>
          </a:ln>
        </p:spPr>
      </p:pic>
      <p:sp>
        <p:nvSpPr>
          <p:cNvPr id="213" name="CustomShape 3"/>
          <p:cNvSpPr/>
          <p:nvPr/>
        </p:nvSpPr>
        <p:spPr>
          <a:xfrm>
            <a:off x="5514480" y="641376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pic>
        <p:nvPicPr>
          <p:cNvPr id="214" name="Picture 1" descr="A screen shot of a graph&#10;&#10;Description automatically generated"/>
          <p:cNvPicPr/>
          <p:nvPr/>
        </p:nvPicPr>
        <p:blipFill>
          <a:blip r:embed="rId2"/>
          <a:stretch/>
        </p:blipFill>
        <p:spPr>
          <a:xfrm>
            <a:off x="532080" y="920520"/>
            <a:ext cx="11141280" cy="511632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550800" y="252720"/>
            <a:ext cx="9796320" cy="534240"/>
          </a:xfrm>
          <a:prstGeom prst="rect">
            <a:avLst/>
          </a:prstGeom>
          <a:solidFill>
            <a:srgbClr val="ffffff"/>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 </a:t>
            </a:r>
            <a:r>
              <a:rPr b="1" lang="en-US" sz="2400" spc="-1" strike="noStrike">
                <a:solidFill>
                  <a:srgbClr val="00b0f0"/>
                </a:solidFill>
                <a:latin typeface="Calibri"/>
                <a:ea typeface="Calibri"/>
              </a:rPr>
              <a:t>Issues &amp; RCA</a:t>
            </a:r>
            <a:endParaRPr b="0" lang="en-IN" sz="2400" spc="-1" strike="noStrike">
              <a:latin typeface="Arial"/>
            </a:endParaRPr>
          </a:p>
        </p:txBody>
      </p:sp>
      <p:pic>
        <p:nvPicPr>
          <p:cNvPr id="216" name="Google Shape;134;p15" descr=""/>
          <p:cNvPicPr/>
          <p:nvPr/>
        </p:nvPicPr>
        <p:blipFill>
          <a:blip r:embed="rId1"/>
          <a:stretch/>
        </p:blipFill>
        <p:spPr>
          <a:xfrm>
            <a:off x="10376280" y="0"/>
            <a:ext cx="1840320" cy="654120"/>
          </a:xfrm>
          <a:prstGeom prst="rect">
            <a:avLst/>
          </a:prstGeom>
          <a:ln>
            <a:noFill/>
          </a:ln>
        </p:spPr>
      </p:pic>
      <p:sp>
        <p:nvSpPr>
          <p:cNvPr id="217" name="CustomShape 2"/>
          <p:cNvSpPr/>
          <p:nvPr/>
        </p:nvSpPr>
        <p:spPr>
          <a:xfrm>
            <a:off x="5449320" y="629748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
        <p:nvSpPr>
          <p:cNvPr id="218" name="CustomShape 3"/>
          <p:cNvSpPr/>
          <p:nvPr/>
        </p:nvSpPr>
        <p:spPr>
          <a:xfrm>
            <a:off x="550800" y="1189440"/>
            <a:ext cx="6104160" cy="333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ea typeface="Arial"/>
              </a:rPr>
              <a:t>No RCA found this Week</a:t>
            </a:r>
            <a:r>
              <a:rPr b="0" lang="en-US" sz="1400" spc="-1" strike="noStrike">
                <a:solidFill>
                  <a:srgbClr val="000000"/>
                </a:solidFill>
                <a:latin typeface="Arial"/>
                <a:ea typeface="Arial"/>
              </a:rPr>
              <a:t>.</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5" name="Google Shape;86;p1" descr="agenda2nd.JPG"/>
          <p:cNvPicPr/>
          <p:nvPr/>
        </p:nvPicPr>
        <p:blipFill>
          <a:blip r:embed="rId1"/>
          <a:stretch/>
        </p:blipFill>
        <p:spPr>
          <a:xfrm>
            <a:off x="8705160" y="1293120"/>
            <a:ext cx="3410640" cy="2234520"/>
          </a:xfrm>
          <a:prstGeom prst="rect">
            <a:avLst/>
          </a:prstGeom>
          <a:ln>
            <a:noFill/>
          </a:ln>
        </p:spPr>
      </p:pic>
      <p:pic>
        <p:nvPicPr>
          <p:cNvPr id="126" name="Google Shape;134;p15" descr=""/>
          <p:cNvPicPr/>
          <p:nvPr/>
        </p:nvPicPr>
        <p:blipFill>
          <a:blip r:embed="rId2"/>
          <a:stretch/>
        </p:blipFill>
        <p:spPr>
          <a:xfrm>
            <a:off x="10376280" y="0"/>
            <a:ext cx="1840320" cy="654120"/>
          </a:xfrm>
          <a:prstGeom prst="rect">
            <a:avLst/>
          </a:prstGeom>
          <a:ln>
            <a:noFill/>
          </a:ln>
        </p:spPr>
      </p:pic>
      <p:graphicFrame>
        <p:nvGraphicFramePr>
          <p:cNvPr id="127" name="Table 1"/>
          <p:cNvGraphicFramePr/>
          <p:nvPr/>
        </p:nvGraphicFramePr>
        <p:xfrm>
          <a:off x="303120" y="327600"/>
          <a:ext cx="8127360" cy="6031800"/>
        </p:xfrm>
        <a:graphic>
          <a:graphicData uri="http://schemas.openxmlformats.org/drawingml/2006/table">
            <a:tbl>
              <a:tblPr/>
              <a:tblGrid>
                <a:gridCol w="8127720"/>
              </a:tblGrid>
              <a:tr h="884520">
                <a:tc>
                  <a:txBody>
                    <a:bodyPr>
                      <a:noAutofit/>
                    </a:bodyPr>
                    <a:p>
                      <a:pPr>
                        <a:lnSpc>
                          <a:spcPct val="100000"/>
                        </a:lnSpc>
                      </a:pPr>
                      <a:r>
                        <a:rPr b="1" lang="en-US" sz="2800" spc="-1" strike="noStrike">
                          <a:solidFill>
                            <a:srgbClr val="00b0f0"/>
                          </a:solidFill>
                          <a:latin typeface="Arial"/>
                          <a:ea typeface="Arial"/>
                        </a:rPr>
                        <a:t>Agenda</a:t>
                      </a:r>
                      <a:endParaRPr b="0" lang="en-IN" sz="2800" spc="-1" strike="noStrike">
                        <a:latin typeface="Arial"/>
                      </a:endParaRPr>
                    </a:p>
                    <a:p>
                      <a:pPr>
                        <a:lnSpc>
                          <a:spcPct val="100000"/>
                        </a:lnSpc>
                      </a:pPr>
                      <a:endParaRPr b="0" lang="en-IN" sz="2800" spc="-1" strike="noStrike">
                        <a:latin typeface="Arial"/>
                      </a:endParaRPr>
                    </a:p>
                  </a:txBody>
                  <a:tcPr marL="91440" marR="91440">
                    <a:noFill/>
                  </a:tcPr>
                </a:tc>
              </a:tr>
              <a:tr h="387360">
                <a:tc>
                  <a:txBody>
                    <a:bodyPr>
                      <a:noAutofit/>
                    </a:bodyPr>
                    <a:p>
                      <a:pPr marL="343080" indent="-342000">
                        <a:lnSpc>
                          <a:spcPct val="100000"/>
                        </a:lnSpc>
                        <a:buClr>
                          <a:srgbClr val="000000"/>
                        </a:buClr>
                        <a:buFont typeface="Arial"/>
                        <a:buChar char="•"/>
                      </a:pPr>
                      <a:r>
                        <a:rPr b="1" lang="en-US" sz="2000" spc="-1" strike="noStrike">
                          <a:solidFill>
                            <a:srgbClr val="000000"/>
                          </a:solidFill>
                          <a:latin typeface="Calibri"/>
                          <a:ea typeface="Arial"/>
                        </a:rPr>
                        <a:t>Executive Summary</a:t>
                      </a:r>
                      <a:endParaRPr b="0" lang="en-IN" sz="2000" spc="-1" strike="noStrike">
                        <a:latin typeface="Arial"/>
                      </a:endParaRPr>
                    </a:p>
                  </a:txBody>
                  <a:tcPr marL="91440" marR="91440">
                    <a:noFill/>
                  </a:tcPr>
                </a:tc>
              </a:tr>
              <a:tr h="387360">
                <a:tc>
                  <a:txBody>
                    <a:bodyPr>
                      <a:noAutofit/>
                    </a:bodyPr>
                    <a:p>
                      <a:pPr marL="343080" indent="-342000">
                        <a:lnSpc>
                          <a:spcPct val="100000"/>
                        </a:lnSpc>
                        <a:buClr>
                          <a:srgbClr val="000000"/>
                        </a:buClr>
                        <a:buFont typeface="Arial"/>
                        <a:buChar char="•"/>
                      </a:pPr>
                      <a:r>
                        <a:rPr b="1" lang="en-US" sz="2000" spc="-1" strike="noStrike">
                          <a:solidFill>
                            <a:srgbClr val="000000"/>
                          </a:solidFill>
                          <a:latin typeface="Calibri"/>
                          <a:ea typeface="Arial"/>
                        </a:rPr>
                        <a:t>Service Delivery –Dashboard (With SLA Status)</a:t>
                      </a:r>
                      <a:endParaRPr b="0" lang="en-IN" sz="2000" spc="-1" strike="noStrike">
                        <a:latin typeface="Arial"/>
                      </a:endParaRPr>
                    </a:p>
                  </a:txBody>
                  <a:tcPr marL="91440" marR="91440">
                    <a:noFill/>
                  </a:tcPr>
                </a:tc>
              </a:tr>
              <a:tr h="387360">
                <a:tc>
                  <a:txBody>
                    <a:bodyPr>
                      <a:noAutofit/>
                    </a:bodyPr>
                    <a:p>
                      <a:pPr marL="343080" indent="-342000">
                        <a:lnSpc>
                          <a:spcPct val="100000"/>
                        </a:lnSpc>
                        <a:buClr>
                          <a:srgbClr val="000000"/>
                        </a:buClr>
                        <a:buFont typeface="Arial"/>
                        <a:buChar char="•"/>
                      </a:pPr>
                      <a:r>
                        <a:rPr b="1" lang="en-US" sz="2000" spc="-1" strike="noStrike">
                          <a:solidFill>
                            <a:srgbClr val="000000"/>
                          </a:solidFill>
                          <a:latin typeface="Calibri"/>
                          <a:ea typeface="Arial"/>
                        </a:rPr>
                        <a:t>Change Request Tracker</a:t>
                      </a:r>
                      <a:endParaRPr b="0" lang="en-IN" sz="2000" spc="-1" strike="noStrike">
                        <a:latin typeface="Arial"/>
                      </a:endParaRPr>
                    </a:p>
                  </a:txBody>
                  <a:tcPr marL="91440" marR="91440">
                    <a:noFill/>
                  </a:tcPr>
                </a:tc>
              </a:tr>
              <a:tr h="387360">
                <a:tc>
                  <a:txBody>
                    <a:bodyPr>
                      <a:noAutofit/>
                    </a:bodyPr>
                    <a:p>
                      <a:pPr marL="343080" indent="-342000">
                        <a:lnSpc>
                          <a:spcPct val="100000"/>
                        </a:lnSpc>
                        <a:buClr>
                          <a:srgbClr val="000000"/>
                        </a:buClr>
                        <a:buFont typeface="Arial"/>
                        <a:buChar char="•"/>
                      </a:pPr>
                      <a:r>
                        <a:rPr b="1" lang="en-US" sz="2000" spc="-1" strike="noStrike">
                          <a:solidFill>
                            <a:srgbClr val="000000"/>
                          </a:solidFill>
                          <a:latin typeface="Calibri"/>
                          <a:ea typeface="Arial"/>
                        </a:rPr>
                        <a:t>Other Support Activity/Issues </a:t>
                      </a:r>
                      <a:endParaRPr b="0" lang="en-IN" sz="2000" spc="-1" strike="noStrike">
                        <a:latin typeface="Arial"/>
                      </a:endParaRPr>
                    </a:p>
                  </a:txBody>
                  <a:tcPr marL="91440" marR="91440">
                    <a:noFill/>
                  </a:tcPr>
                </a:tc>
              </a:tr>
              <a:tr h="387360">
                <a:tc>
                  <a:txBody>
                    <a:bodyPr>
                      <a:noAutofit/>
                    </a:bodyPr>
                    <a:p>
                      <a:pPr marL="343080" indent="-342000">
                        <a:lnSpc>
                          <a:spcPct val="100000"/>
                        </a:lnSpc>
                        <a:buClr>
                          <a:srgbClr val="000000"/>
                        </a:buClr>
                        <a:buFont typeface="Arial"/>
                        <a:buChar char="•"/>
                      </a:pPr>
                      <a:r>
                        <a:rPr b="1" lang="en-US" sz="2000" spc="-1" strike="noStrike">
                          <a:solidFill>
                            <a:srgbClr val="000000"/>
                          </a:solidFill>
                          <a:latin typeface="Calibri"/>
                          <a:ea typeface="Arial"/>
                        </a:rPr>
                        <a:t>Defects Tracker</a:t>
                      </a:r>
                      <a:endParaRPr b="0" lang="en-IN" sz="2000" spc="-1" strike="noStrike">
                        <a:latin typeface="Arial"/>
                      </a:endParaRPr>
                    </a:p>
                  </a:txBody>
                  <a:tcPr marL="91440" marR="91440">
                    <a:noFill/>
                  </a:tcPr>
                </a:tc>
              </a:tr>
              <a:tr h="387360">
                <a:tc>
                  <a:txBody>
                    <a:bodyPr>
                      <a:noAutofit/>
                    </a:bodyPr>
                    <a:p>
                      <a:pPr marL="343080" indent="-342000">
                        <a:lnSpc>
                          <a:spcPct val="100000"/>
                        </a:lnSpc>
                        <a:buClr>
                          <a:srgbClr val="000000"/>
                        </a:buClr>
                        <a:buFont typeface="Arial"/>
                        <a:buChar char="•"/>
                      </a:pPr>
                      <a:r>
                        <a:rPr b="1" lang="en-US" sz="2000" spc="-1" strike="noStrike">
                          <a:solidFill>
                            <a:srgbClr val="000000"/>
                          </a:solidFill>
                          <a:latin typeface="Calibri"/>
                          <a:ea typeface="Arial"/>
                        </a:rPr>
                        <a:t>Application Availability Trend</a:t>
                      </a:r>
                      <a:endParaRPr b="0" lang="en-IN" sz="2000" spc="-1" strike="noStrike">
                        <a:latin typeface="Arial"/>
                      </a:endParaRPr>
                    </a:p>
                  </a:txBody>
                  <a:tcPr marL="91440" marR="91440">
                    <a:noFill/>
                  </a:tcPr>
                </a:tc>
              </a:tr>
              <a:tr h="387360">
                <a:tc>
                  <a:txBody>
                    <a:bodyPr>
                      <a:noAutofit/>
                    </a:bodyPr>
                    <a:p>
                      <a:pPr marL="343080" indent="-342000">
                        <a:lnSpc>
                          <a:spcPct val="100000"/>
                        </a:lnSpc>
                        <a:buClr>
                          <a:srgbClr val="000000"/>
                        </a:buClr>
                        <a:buFont typeface="Arial"/>
                        <a:buChar char="•"/>
                      </a:pPr>
                      <a:r>
                        <a:rPr b="1" lang="en-US" sz="2000" spc="-1" strike="noStrike">
                          <a:solidFill>
                            <a:srgbClr val="000000"/>
                          </a:solidFill>
                          <a:latin typeface="Calibri"/>
                          <a:ea typeface="Arial"/>
                        </a:rPr>
                        <a:t>Utilization Trend</a:t>
                      </a:r>
                      <a:endParaRPr b="0" lang="en-IN" sz="2000" spc="-1" strike="noStrike">
                        <a:latin typeface="Arial"/>
                      </a:endParaRPr>
                    </a:p>
                  </a:txBody>
                  <a:tcPr marL="91440" marR="91440">
                    <a:noFill/>
                  </a:tcPr>
                </a:tc>
              </a:tr>
              <a:tr h="387360">
                <a:tc>
                  <a:txBody>
                    <a:bodyPr>
                      <a:noAutofit/>
                    </a:bodyPr>
                    <a:p>
                      <a:pPr marL="343080" indent="-342000">
                        <a:lnSpc>
                          <a:spcPct val="100000"/>
                        </a:lnSpc>
                        <a:buClr>
                          <a:srgbClr val="000000"/>
                        </a:buClr>
                        <a:buFont typeface="Arial"/>
                        <a:buChar char="•"/>
                      </a:pPr>
                      <a:r>
                        <a:rPr b="1" lang="en-US" sz="2000" spc="-1" strike="noStrike">
                          <a:solidFill>
                            <a:srgbClr val="000000"/>
                          </a:solidFill>
                          <a:latin typeface="Calibri"/>
                          <a:ea typeface="Arial"/>
                        </a:rPr>
                        <a:t>Issue &amp; RCA</a:t>
                      </a:r>
                      <a:endParaRPr b="0" lang="en-IN" sz="2000" spc="-1" strike="noStrike">
                        <a:latin typeface="Arial"/>
                      </a:endParaRPr>
                    </a:p>
                  </a:txBody>
                  <a:tcPr marL="91440" marR="91440">
                    <a:noFill/>
                  </a:tcPr>
                </a:tc>
              </a:tr>
              <a:tr h="387360">
                <a:tc>
                  <a:txBody>
                    <a:bodyPr>
                      <a:noAutofit/>
                    </a:bodyPr>
                    <a:p>
                      <a:pPr marL="343080" indent="-342000">
                        <a:lnSpc>
                          <a:spcPct val="100000"/>
                        </a:lnSpc>
                        <a:buClr>
                          <a:srgbClr val="000000"/>
                        </a:buClr>
                        <a:buFont typeface="Arial"/>
                        <a:buChar char="•"/>
                      </a:pPr>
                      <a:r>
                        <a:rPr b="1" lang="en-US" sz="2000" spc="-1" strike="noStrike">
                          <a:solidFill>
                            <a:srgbClr val="000000"/>
                          </a:solidFill>
                          <a:latin typeface="Calibri"/>
                          <a:ea typeface="Arial"/>
                        </a:rPr>
                        <a:t>Feedback Tracker</a:t>
                      </a:r>
                      <a:endParaRPr b="0" lang="en-IN" sz="2000" spc="-1" strike="noStrike">
                        <a:latin typeface="Arial"/>
                      </a:endParaRPr>
                    </a:p>
                  </a:txBody>
                  <a:tcPr marL="91440" marR="91440">
                    <a:noFill/>
                  </a:tcPr>
                </a:tc>
              </a:tr>
              <a:tr h="682920">
                <a:tc>
                  <a:txBody>
                    <a:bodyPr>
                      <a:noAutofit/>
                    </a:bodyPr>
                    <a:p>
                      <a:pPr marL="343080" indent="-342000">
                        <a:lnSpc>
                          <a:spcPct val="100000"/>
                        </a:lnSpc>
                        <a:buClr>
                          <a:srgbClr val="000000"/>
                        </a:buClr>
                        <a:buFont typeface="Arial"/>
                        <a:buChar char="•"/>
                      </a:pPr>
                      <a:r>
                        <a:rPr b="1" lang="en-US" sz="2000" spc="-1" strike="noStrike">
                          <a:solidFill>
                            <a:srgbClr val="000000"/>
                          </a:solidFill>
                          <a:latin typeface="Calibri"/>
                          <a:ea typeface="Arial"/>
                        </a:rPr>
                        <a:t>VAPT Observations /Action items / open items / support required</a:t>
                      </a:r>
                      <a:endParaRPr b="0" lang="en-IN" sz="2000" spc="-1" strike="noStrike">
                        <a:latin typeface="Arial"/>
                      </a:endParaRPr>
                    </a:p>
                  </a:txBody>
                  <a:tcPr marL="91440" marR="91440">
                    <a:noFill/>
                  </a:tcPr>
                </a:tc>
              </a:tr>
              <a:tr h="978480">
                <a:tc>
                  <a:txBody>
                    <a:bodyPr>
                      <a:noAutofit/>
                    </a:bodyPr>
                    <a:p>
                      <a:pPr marL="343080" indent="-342000">
                        <a:lnSpc>
                          <a:spcPct val="100000"/>
                        </a:lnSpc>
                        <a:buClr>
                          <a:srgbClr val="000000"/>
                        </a:buClr>
                        <a:buFont typeface="Arial"/>
                        <a:buChar char="•"/>
                      </a:pPr>
                      <a:r>
                        <a:rPr b="1" lang="en-US" sz="2000" spc="-1" strike="noStrike">
                          <a:solidFill>
                            <a:srgbClr val="000000"/>
                          </a:solidFill>
                          <a:latin typeface="Calibri"/>
                          <a:ea typeface="Arial"/>
                        </a:rPr>
                        <a:t>GPI Ticket Tracker Sheet and Pending Task Sheet - Link</a:t>
                      </a:r>
                      <a:endParaRPr b="0" lang="en-IN" sz="2000" spc="-1" strike="noStrike">
                        <a:latin typeface="Arial"/>
                      </a:endParaRPr>
                    </a:p>
                    <a:p>
                      <a:pPr>
                        <a:lnSpc>
                          <a:spcPct val="100000"/>
                        </a:lnSpc>
                      </a:pPr>
                      <a:endParaRPr b="0" lang="en-IN" sz="2000" spc="-1" strike="noStrike">
                        <a:latin typeface="Arial"/>
                      </a:endParaRPr>
                    </a:p>
                  </a:txBody>
                  <a:tcPr marL="91440" marR="91440">
                    <a:noFill/>
                  </a:tcPr>
                </a:tc>
              </a:tr>
            </a:tbl>
          </a:graphicData>
        </a:graphic>
      </p:graphicFrame>
      <p:sp>
        <p:nvSpPr>
          <p:cNvPr id="128" name="CustomShape 2"/>
          <p:cNvSpPr/>
          <p:nvPr/>
        </p:nvSpPr>
        <p:spPr>
          <a:xfrm>
            <a:off x="5500440" y="597132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550800" y="252720"/>
            <a:ext cx="9796320" cy="477720"/>
          </a:xfrm>
          <a:prstGeom prst="rect">
            <a:avLst/>
          </a:prstGeom>
          <a:solidFill>
            <a:srgbClr val="ffffff"/>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Feedback tracker</a:t>
            </a:r>
            <a:endParaRPr b="0" lang="en-IN" sz="2400" spc="-1" strike="noStrike">
              <a:latin typeface="Arial"/>
            </a:endParaRPr>
          </a:p>
        </p:txBody>
      </p:sp>
      <p:pic>
        <p:nvPicPr>
          <p:cNvPr id="220" name="Google Shape;134;p15" descr=""/>
          <p:cNvPicPr/>
          <p:nvPr/>
        </p:nvPicPr>
        <p:blipFill>
          <a:blip r:embed="rId1"/>
          <a:stretch/>
        </p:blipFill>
        <p:spPr>
          <a:xfrm>
            <a:off x="10376280" y="0"/>
            <a:ext cx="1840320" cy="654120"/>
          </a:xfrm>
          <a:prstGeom prst="rect">
            <a:avLst/>
          </a:prstGeom>
          <a:ln>
            <a:noFill/>
          </a:ln>
        </p:spPr>
      </p:pic>
      <p:sp>
        <p:nvSpPr>
          <p:cNvPr id="221" name="CustomShape 2"/>
          <p:cNvSpPr/>
          <p:nvPr/>
        </p:nvSpPr>
        <p:spPr>
          <a:xfrm>
            <a:off x="5449320" y="629748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10996200" y="4699800"/>
            <a:ext cx="549360" cy="2156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tabLst>
                <a:tab algn="l" pos="0"/>
              </a:tabLst>
            </a:pPr>
            <a:fld id="{B79EBD85-9ACA-412E-9AB8-553E3AE7BC8E}" type="slidenum">
              <a:rPr b="0" lang="en-US" sz="900" spc="-1" strike="noStrike">
                <a:solidFill>
                  <a:srgbClr val="888888"/>
                </a:solidFill>
                <a:latin typeface="Calibri"/>
                <a:ea typeface="Calibri"/>
              </a:rPr>
              <a:t>&lt;number&gt;</a:t>
            </a:fld>
            <a:endParaRPr b="0" lang="en-IN" sz="900" spc="-1" strike="noStrike">
              <a:latin typeface="Arial"/>
            </a:endParaRPr>
          </a:p>
        </p:txBody>
      </p:sp>
      <p:graphicFrame>
        <p:nvGraphicFramePr>
          <p:cNvPr id="223" name="Table 2"/>
          <p:cNvGraphicFramePr/>
          <p:nvPr/>
        </p:nvGraphicFramePr>
        <p:xfrm>
          <a:off x="412920" y="961200"/>
          <a:ext cx="11308680" cy="6560640"/>
        </p:xfrm>
        <a:graphic>
          <a:graphicData uri="http://schemas.openxmlformats.org/drawingml/2006/table">
            <a:tbl>
              <a:tblPr/>
              <a:tblGrid>
                <a:gridCol w="488880"/>
                <a:gridCol w="1338840"/>
                <a:gridCol w="1331640"/>
                <a:gridCol w="2637720"/>
                <a:gridCol w="1067040"/>
                <a:gridCol w="932400"/>
                <a:gridCol w="1266840"/>
                <a:gridCol w="2245680"/>
              </a:tblGrid>
              <a:tr h="1070640">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Web/APP</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Observation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Risk/Impact</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URL/IP</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nSpc>
                          <a:spcPct val="100000"/>
                        </a:lnSpc>
                        <a:tabLst>
                          <a:tab algn="l" pos="0"/>
                        </a:tabLst>
                      </a:pPr>
                      <a:r>
                        <a:rPr b="1" lang="en-US" sz="1800" spc="-1" strike="noStrike">
                          <a:solidFill>
                            <a:srgbClr val="000000"/>
                          </a:solidFill>
                          <a:latin typeface="Calibri"/>
                          <a:ea typeface="Arial"/>
                        </a:rPr>
                        <a:t>Expected Closing 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5490360">
                <a:tc>
                  <a:txBody>
                    <a:bodyPr>
                      <a:noAutofit/>
                    </a:bodyPr>
                    <a:p>
                      <a:pPr>
                        <a:lnSpc>
                          <a:spcPct val="100000"/>
                        </a:lnSpc>
                        <a:tabLst>
                          <a:tab algn="l" pos="0"/>
                        </a:tabLst>
                      </a:pPr>
                      <a:r>
                        <a:rPr b="0" lang="en-US" sz="1600" spc="-1" strike="noStrike">
                          <a:solidFill>
                            <a:srgbClr val="000000"/>
                          </a:solidFill>
                          <a:latin typeface="Calibri"/>
                          <a:ea typeface="Arial"/>
                        </a:rPr>
                        <a:t>1</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Modern Trade App</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Python Unsupported Version Detection</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The remote host is running unsupported versions of Python, indicating a lack of vendor support and leaving the system vulnerable to potential security threats due to the absence of future security patches..</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US" sz="1600" spc="-1" strike="noStrike">
                          <a:solidFill>
                            <a:srgbClr val="000000"/>
                          </a:solidFill>
                          <a:latin typeface="Calibri"/>
                          <a:ea typeface="Arial"/>
                        </a:rPr>
                        <a:t>10.250.8.214</a:t>
                      </a:r>
                      <a:endParaRPr b="0" lang="en-IN" sz="16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WIP</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Not Decided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We have successfully deployed the python upgrade version on our local server and it's working fine same code we have deployed to the UAT server  but on UAT we got CORS issue since last week and we are working on it.</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600" spc="-1" strike="noStrike">
                          <a:solidFill>
                            <a:srgbClr val="000000"/>
                          </a:solidFill>
                          <a:latin typeface="Calibri"/>
                          <a:ea typeface="Arial"/>
                        </a:rPr>
                        <a:t>Note: We have to schedule a call with Wipro Team and discus further on that issue then we will decide the closing date.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24" name="CustomShape 3"/>
          <p:cNvSpPr/>
          <p:nvPr/>
        </p:nvSpPr>
        <p:spPr>
          <a:xfrm>
            <a:off x="405720" y="124920"/>
            <a:ext cx="9938880" cy="46476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VAPT Observations</a:t>
            </a:r>
            <a:endParaRPr b="0" lang="en-IN" sz="2400" spc="-1" strike="noStrike">
              <a:latin typeface="Arial"/>
            </a:endParaRPr>
          </a:p>
        </p:txBody>
      </p:sp>
      <p:pic>
        <p:nvPicPr>
          <p:cNvPr id="225" name="Google Shape;134;p15" descr=""/>
          <p:cNvPicPr/>
          <p:nvPr/>
        </p:nvPicPr>
        <p:blipFill>
          <a:blip r:embed="rId1"/>
          <a:stretch/>
        </p:blipFill>
        <p:spPr>
          <a:xfrm>
            <a:off x="10362240" y="0"/>
            <a:ext cx="1840320" cy="654120"/>
          </a:xfrm>
          <a:prstGeom prst="rect">
            <a:avLst/>
          </a:prstGeom>
          <a:ln>
            <a:noFill/>
          </a:ln>
        </p:spPr>
      </p:pic>
      <p:sp>
        <p:nvSpPr>
          <p:cNvPr id="226" name="CustomShape 4"/>
          <p:cNvSpPr/>
          <p:nvPr/>
        </p:nvSpPr>
        <p:spPr>
          <a:xfrm>
            <a:off x="5415480" y="632304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10996200" y="4699800"/>
            <a:ext cx="549360" cy="2156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tabLst>
                <a:tab algn="l" pos="0"/>
              </a:tabLst>
            </a:pPr>
            <a:fld id="{AF3550C5-D244-43D6-B427-8370EE60AA5D}" type="slidenum">
              <a:rPr b="0" lang="en-US" sz="900" spc="-1" strike="noStrike">
                <a:solidFill>
                  <a:srgbClr val="888888"/>
                </a:solidFill>
                <a:latin typeface="Calibri"/>
                <a:ea typeface="Calibri"/>
              </a:rPr>
              <a:t>&lt;number&gt;</a:t>
            </a:fld>
            <a:endParaRPr b="0" lang="en-IN" sz="900" spc="-1" strike="noStrike">
              <a:latin typeface="Arial"/>
            </a:endParaRPr>
          </a:p>
        </p:txBody>
      </p:sp>
      <p:graphicFrame>
        <p:nvGraphicFramePr>
          <p:cNvPr id="228" name="Table 2"/>
          <p:cNvGraphicFramePr/>
          <p:nvPr/>
        </p:nvGraphicFramePr>
        <p:xfrm>
          <a:off x="311760" y="931320"/>
          <a:ext cx="11339280" cy="5152320"/>
        </p:xfrm>
        <a:graphic>
          <a:graphicData uri="http://schemas.openxmlformats.org/drawingml/2006/table">
            <a:tbl>
              <a:tblPr/>
              <a:tblGrid>
                <a:gridCol w="489960"/>
                <a:gridCol w="1342440"/>
                <a:gridCol w="1335240"/>
                <a:gridCol w="2644560"/>
                <a:gridCol w="1069920"/>
                <a:gridCol w="934920"/>
                <a:gridCol w="1489680"/>
                <a:gridCol w="2032920"/>
              </a:tblGrid>
              <a:tr h="1070640">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Web/APP</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Observation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Risk/Impact</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URL/IP</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nSpc>
                          <a:spcPct val="100000"/>
                        </a:lnSpc>
                        <a:tabLst>
                          <a:tab algn="l" pos="0"/>
                        </a:tabLst>
                      </a:pPr>
                      <a:r>
                        <a:rPr b="1" lang="en-US" sz="1800" spc="-1" strike="noStrike">
                          <a:solidFill>
                            <a:srgbClr val="000000"/>
                          </a:solidFill>
                          <a:latin typeface="Calibri"/>
                          <a:ea typeface="Arial"/>
                        </a:rPr>
                        <a:t>Expected Closing 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4082040">
                <a:tc>
                  <a:txBody>
                    <a:bodyPr>
                      <a:noAutofit/>
                    </a:bodyPr>
                    <a:p>
                      <a:pPr>
                        <a:lnSpc>
                          <a:spcPct val="100000"/>
                        </a:lnSpc>
                        <a:tabLst>
                          <a:tab algn="l" pos="0"/>
                        </a:tabLst>
                      </a:pPr>
                      <a:r>
                        <a:rPr b="0" lang="en-US" sz="1600" spc="-1" strike="noStrike">
                          <a:solidFill>
                            <a:srgbClr val="000000"/>
                          </a:solidFill>
                          <a:latin typeface="Calibri"/>
                          <a:ea typeface="Arial"/>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Secondary Sales Application MySQL</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SSL Medium Strength Cipher Suites Supported (SWEET32)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The remote host utilizes SSL ciphers with medium strength encryption, defined as key lengths between 64 and 112 bits or the use of the 3DES encryption suite.</a:t>
                      </a:r>
                      <a:endParaRPr b="0" lang="en-IN" sz="1600" spc="-1" strike="noStrike">
                        <a:latin typeface="Arial"/>
                      </a:endParaRPr>
                    </a:p>
                    <a:p>
                      <a:pPr>
                        <a:lnSpc>
                          <a:spcPct val="100000"/>
                        </a:lnSpc>
                      </a:pPr>
                      <a:b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10.250.1.189</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WIP</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Not Decided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I have set the TLS version, but it's not working because the port is running with nohup cmd. That way, I need more time to understand why it's not working.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600" spc="-1" strike="noStrike">
                          <a:solidFill>
                            <a:srgbClr val="000000"/>
                          </a:solidFill>
                          <a:latin typeface="Calibri"/>
                          <a:ea typeface="Arial"/>
                        </a:rPr>
                        <a:t>Reason</a:t>
                      </a:r>
                      <a:r>
                        <a:rPr b="0" lang="en-US" sz="1600" spc="-1" strike="noStrike">
                          <a:solidFill>
                            <a:srgbClr val="000000"/>
                          </a:solidFill>
                          <a:latin typeface="Calibri"/>
                          <a:ea typeface="Arial"/>
                        </a:rPr>
                        <a:t>: SSL Support Protocol Assigned into Apache Conf file Following are the command  </a:t>
                      </a:r>
                      <a:r>
                        <a:rPr b="1" lang="en-US" sz="1600" spc="-1" strike="noStrike">
                          <a:solidFill>
                            <a:srgbClr val="000000"/>
                          </a:solidFill>
                          <a:latin typeface="Calibri"/>
                          <a:ea typeface="Arial"/>
                        </a:rPr>
                        <a:t>SSL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29" name="CustomShape 3"/>
          <p:cNvSpPr/>
          <p:nvPr/>
        </p:nvSpPr>
        <p:spPr>
          <a:xfrm>
            <a:off x="405720" y="124920"/>
            <a:ext cx="9938880" cy="46476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VAPT Observations</a:t>
            </a:r>
            <a:endParaRPr b="0" lang="en-IN" sz="2400" spc="-1" strike="noStrike">
              <a:latin typeface="Arial"/>
            </a:endParaRPr>
          </a:p>
        </p:txBody>
      </p:sp>
      <p:pic>
        <p:nvPicPr>
          <p:cNvPr id="230" name="Google Shape;134;p15" descr=""/>
          <p:cNvPicPr/>
          <p:nvPr/>
        </p:nvPicPr>
        <p:blipFill>
          <a:blip r:embed="rId1"/>
          <a:stretch/>
        </p:blipFill>
        <p:spPr>
          <a:xfrm>
            <a:off x="10362240" y="0"/>
            <a:ext cx="1840320" cy="654120"/>
          </a:xfrm>
          <a:prstGeom prst="rect">
            <a:avLst/>
          </a:prstGeom>
          <a:ln>
            <a:noFill/>
          </a:ln>
        </p:spPr>
      </p:pic>
      <p:sp>
        <p:nvSpPr>
          <p:cNvPr id="231" name="CustomShape 4"/>
          <p:cNvSpPr/>
          <p:nvPr/>
        </p:nvSpPr>
        <p:spPr>
          <a:xfrm>
            <a:off x="5415480" y="642528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10996200" y="4699800"/>
            <a:ext cx="549360" cy="2156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tabLst>
                <a:tab algn="l" pos="0"/>
              </a:tabLst>
            </a:pPr>
            <a:fld id="{3FC0F065-8EFF-413C-8B79-CFA4D4C75BFE}" type="slidenum">
              <a:rPr b="0" lang="en-US" sz="900" spc="-1" strike="noStrike">
                <a:solidFill>
                  <a:srgbClr val="888888"/>
                </a:solidFill>
                <a:latin typeface="Calibri"/>
                <a:ea typeface="Calibri"/>
              </a:rPr>
              <a:t>&lt;number&gt;</a:t>
            </a:fld>
            <a:endParaRPr b="0" lang="en-IN" sz="900" spc="-1" strike="noStrike">
              <a:latin typeface="Arial"/>
            </a:endParaRPr>
          </a:p>
        </p:txBody>
      </p:sp>
      <p:graphicFrame>
        <p:nvGraphicFramePr>
          <p:cNvPr id="233" name="Table 2"/>
          <p:cNvGraphicFramePr/>
          <p:nvPr/>
        </p:nvGraphicFramePr>
        <p:xfrm>
          <a:off x="311760" y="931320"/>
          <a:ext cx="11339280" cy="7030080"/>
        </p:xfrm>
        <a:graphic>
          <a:graphicData uri="http://schemas.openxmlformats.org/drawingml/2006/table">
            <a:tbl>
              <a:tblPr/>
              <a:tblGrid>
                <a:gridCol w="489960"/>
                <a:gridCol w="1342440"/>
                <a:gridCol w="1335240"/>
                <a:gridCol w="2644560"/>
                <a:gridCol w="1069920"/>
                <a:gridCol w="934920"/>
                <a:gridCol w="1489680"/>
                <a:gridCol w="2032920"/>
              </a:tblGrid>
              <a:tr h="1070640">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Web/APP</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Observation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Risk/Impact</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URL/IP</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nSpc>
                          <a:spcPct val="100000"/>
                        </a:lnSpc>
                        <a:tabLst>
                          <a:tab algn="l" pos="0"/>
                        </a:tabLst>
                      </a:pPr>
                      <a:r>
                        <a:rPr b="1" lang="en-US" sz="1800" spc="-1" strike="noStrike">
                          <a:solidFill>
                            <a:srgbClr val="000000"/>
                          </a:solidFill>
                          <a:latin typeface="Calibri"/>
                          <a:ea typeface="Arial"/>
                        </a:rPr>
                        <a:t>Expected Closing 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595980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1" lang="en-US" sz="1600" spc="-1" strike="noStrike">
                          <a:solidFill>
                            <a:srgbClr val="000000"/>
                          </a:solidFill>
                          <a:latin typeface="Calibri"/>
                          <a:ea typeface="Arial"/>
                        </a:rPr>
                        <a:t>Support Protocol –ALL TLSv1.0 which is we have already configured into Apache file httpd.conf but with local IP Address all protocol reflecting but with the domain name its working fine and both IPD address and Domian name route through the same httpd.conf file and port </a:t>
                      </a:r>
                      <a:endParaRPr b="0" lang="en-IN" sz="1600" spc="-1" strike="noStrike">
                        <a:latin typeface="Arial"/>
                      </a:endParaRPr>
                    </a:p>
                    <a:p>
                      <a:pPr>
                        <a:lnSpc>
                          <a:spcPct val="100000"/>
                        </a:lnSpc>
                      </a:pP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34" name="CustomShape 3"/>
          <p:cNvSpPr/>
          <p:nvPr/>
        </p:nvSpPr>
        <p:spPr>
          <a:xfrm>
            <a:off x="405720" y="124920"/>
            <a:ext cx="9938880" cy="46476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VAPT Observations</a:t>
            </a:r>
            <a:endParaRPr b="0" lang="en-IN" sz="2400" spc="-1" strike="noStrike">
              <a:latin typeface="Arial"/>
            </a:endParaRPr>
          </a:p>
        </p:txBody>
      </p:sp>
      <p:pic>
        <p:nvPicPr>
          <p:cNvPr id="235" name="Google Shape;134;p15" descr=""/>
          <p:cNvPicPr/>
          <p:nvPr/>
        </p:nvPicPr>
        <p:blipFill>
          <a:blip r:embed="rId1"/>
          <a:stretch/>
        </p:blipFill>
        <p:spPr>
          <a:xfrm>
            <a:off x="10362240" y="0"/>
            <a:ext cx="1840320" cy="654120"/>
          </a:xfrm>
          <a:prstGeom prst="rect">
            <a:avLst/>
          </a:prstGeom>
          <a:ln>
            <a:noFill/>
          </a:ln>
        </p:spPr>
      </p:pic>
      <p:sp>
        <p:nvSpPr>
          <p:cNvPr id="236" name="CustomShape 4"/>
          <p:cNvSpPr/>
          <p:nvPr/>
        </p:nvSpPr>
        <p:spPr>
          <a:xfrm>
            <a:off x="5415480" y="642528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10996200" y="4699800"/>
            <a:ext cx="549360" cy="2156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tabLst>
                <a:tab algn="l" pos="0"/>
              </a:tabLst>
            </a:pPr>
            <a:fld id="{9709EBF8-59BD-422F-A889-2A53E690ABD3}" type="slidenum">
              <a:rPr b="0" lang="en-US" sz="900" spc="-1" strike="noStrike">
                <a:solidFill>
                  <a:srgbClr val="888888"/>
                </a:solidFill>
                <a:latin typeface="Calibri"/>
                <a:ea typeface="Calibri"/>
              </a:rPr>
              <a:t>&lt;number&gt;</a:t>
            </a:fld>
            <a:endParaRPr b="0" lang="en-IN" sz="900" spc="-1" strike="noStrike">
              <a:latin typeface="Arial"/>
            </a:endParaRPr>
          </a:p>
        </p:txBody>
      </p:sp>
      <p:graphicFrame>
        <p:nvGraphicFramePr>
          <p:cNvPr id="238" name="Table 2"/>
          <p:cNvGraphicFramePr/>
          <p:nvPr/>
        </p:nvGraphicFramePr>
        <p:xfrm>
          <a:off x="405720" y="854640"/>
          <a:ext cx="11445840" cy="5387040"/>
        </p:xfrm>
        <a:graphic>
          <a:graphicData uri="http://schemas.openxmlformats.org/drawingml/2006/table">
            <a:tbl>
              <a:tblPr/>
              <a:tblGrid>
                <a:gridCol w="494640"/>
                <a:gridCol w="1355040"/>
                <a:gridCol w="1347840"/>
                <a:gridCol w="2669400"/>
                <a:gridCol w="1080000"/>
                <a:gridCol w="943920"/>
                <a:gridCol w="1385640"/>
                <a:gridCol w="2169720"/>
              </a:tblGrid>
              <a:tr h="1070640">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Web/APP</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Observation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Risk/Impact</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URL/IP</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nSpc>
                          <a:spcPct val="100000"/>
                        </a:lnSpc>
                        <a:tabLst>
                          <a:tab algn="l" pos="0"/>
                        </a:tabLst>
                      </a:pPr>
                      <a:r>
                        <a:rPr b="1" lang="en-US" sz="1800" spc="-1" strike="noStrike">
                          <a:solidFill>
                            <a:srgbClr val="000000"/>
                          </a:solidFill>
                          <a:latin typeface="Calibri"/>
                          <a:ea typeface="Arial"/>
                        </a:rPr>
                        <a:t>Expected Closing 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4316760">
                <a:tc>
                  <a:txBody>
                    <a:bodyPr>
                      <a:noAutofit/>
                    </a:bodyPr>
                    <a:p>
                      <a:pPr>
                        <a:lnSpc>
                          <a:spcPct val="100000"/>
                        </a:lnSpc>
                        <a:tabLst>
                          <a:tab algn="l" pos="0"/>
                        </a:tabLst>
                      </a:pPr>
                      <a:r>
                        <a:rPr b="0" lang="en-US" sz="1600" spc="-1" strike="noStrike">
                          <a:solidFill>
                            <a:srgbClr val="000000"/>
                          </a:solidFill>
                          <a:latin typeface="Calibri"/>
                          <a:ea typeface="Arial"/>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Secondary Sales Application MySQL</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SSL RC4 Cipher Suites Supported (Bar Mitzvah)</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The remote host's support for RC4 in its cipher suites poses a security risk due to flaws in the generation of pseudo-random streams, allowing potential plaintext derivation by attackers with access to large amounts of ciphertext, particularly in scenarios like repeated encryption of HTTP cookies.</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br/>
                      <a:r>
                        <a:rPr b="0" lang="en-US" sz="1600" spc="-1" strike="noStrike">
                          <a:solidFill>
                            <a:srgbClr val="000000"/>
                          </a:solidFill>
                          <a:latin typeface="Calibri"/>
                          <a:ea typeface="Arial"/>
                        </a:rPr>
                        <a:t>10.250.1.189</a:t>
                      </a:r>
                      <a:endParaRPr b="0" lang="en-IN" sz="16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WIP</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Not Decided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I have set the TLS version, but it's not working because the port is running with nohup cmd. That way, I need more time to understand why it's not working.</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600" spc="-1" strike="noStrike">
                          <a:solidFill>
                            <a:srgbClr val="000000"/>
                          </a:solidFill>
                          <a:latin typeface="Calibri"/>
                          <a:ea typeface="Arial"/>
                        </a:rPr>
                        <a:t>Reason</a:t>
                      </a:r>
                      <a:r>
                        <a:rPr b="0" lang="en-US" sz="1600" spc="-1" strike="noStrike">
                          <a:solidFill>
                            <a:srgbClr val="000000"/>
                          </a:solidFill>
                          <a:latin typeface="Calibri"/>
                          <a:ea typeface="Arial"/>
                        </a:rPr>
                        <a:t>: SSL Support Protocol Assigned into Apache Conf file Following are the command  </a:t>
                      </a:r>
                      <a:r>
                        <a:rPr b="1" lang="en-US" sz="1600" spc="-1" strike="noStrike">
                          <a:solidFill>
                            <a:srgbClr val="000000"/>
                          </a:solidFill>
                          <a:latin typeface="Calibri"/>
                          <a:ea typeface="Arial"/>
                        </a:rPr>
                        <a:t>SSL </a:t>
                      </a:r>
                      <a:endParaRPr b="0" lang="en-IN" sz="1600" spc="-1" strike="noStrike">
                        <a:latin typeface="Arial"/>
                      </a:endParaRPr>
                    </a:p>
                    <a:p>
                      <a:pPr>
                        <a:lnSpc>
                          <a:spcPct val="100000"/>
                        </a:lnSpc>
                      </a:pP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39" name="CustomShape 3"/>
          <p:cNvSpPr/>
          <p:nvPr/>
        </p:nvSpPr>
        <p:spPr>
          <a:xfrm>
            <a:off x="405720" y="124920"/>
            <a:ext cx="9938880" cy="46476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VAPT Observations</a:t>
            </a:r>
            <a:endParaRPr b="0" lang="en-IN" sz="2400" spc="-1" strike="noStrike">
              <a:latin typeface="Arial"/>
            </a:endParaRPr>
          </a:p>
        </p:txBody>
      </p:sp>
      <p:pic>
        <p:nvPicPr>
          <p:cNvPr id="240" name="Google Shape;134;p15" descr=""/>
          <p:cNvPicPr/>
          <p:nvPr/>
        </p:nvPicPr>
        <p:blipFill>
          <a:blip r:embed="rId1"/>
          <a:stretch/>
        </p:blipFill>
        <p:spPr>
          <a:xfrm>
            <a:off x="10362240" y="0"/>
            <a:ext cx="1840320" cy="654120"/>
          </a:xfrm>
          <a:prstGeom prst="rect">
            <a:avLst/>
          </a:prstGeom>
          <a:ln>
            <a:noFill/>
          </a:ln>
        </p:spPr>
      </p:pic>
      <p:sp>
        <p:nvSpPr>
          <p:cNvPr id="241" name="CustomShape 4"/>
          <p:cNvSpPr/>
          <p:nvPr/>
        </p:nvSpPr>
        <p:spPr>
          <a:xfrm>
            <a:off x="5422320" y="630900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10996200" y="4699800"/>
            <a:ext cx="549360" cy="2156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tabLst>
                <a:tab algn="l" pos="0"/>
              </a:tabLst>
            </a:pPr>
            <a:fld id="{9F0973E6-C93C-466B-96C9-6F573FC3B57F}" type="slidenum">
              <a:rPr b="0" lang="en-US" sz="900" spc="-1" strike="noStrike">
                <a:solidFill>
                  <a:srgbClr val="888888"/>
                </a:solidFill>
                <a:latin typeface="Calibri"/>
                <a:ea typeface="Calibri"/>
              </a:rPr>
              <a:t>&lt;number&gt;</a:t>
            </a:fld>
            <a:endParaRPr b="0" lang="en-IN" sz="900" spc="-1" strike="noStrike">
              <a:latin typeface="Arial"/>
            </a:endParaRPr>
          </a:p>
        </p:txBody>
      </p:sp>
      <p:graphicFrame>
        <p:nvGraphicFramePr>
          <p:cNvPr id="243" name="Table 2"/>
          <p:cNvGraphicFramePr/>
          <p:nvPr/>
        </p:nvGraphicFramePr>
        <p:xfrm>
          <a:off x="405720" y="854640"/>
          <a:ext cx="11445840" cy="6091200"/>
        </p:xfrm>
        <a:graphic>
          <a:graphicData uri="http://schemas.openxmlformats.org/drawingml/2006/table">
            <a:tbl>
              <a:tblPr/>
              <a:tblGrid>
                <a:gridCol w="494640"/>
                <a:gridCol w="1355040"/>
                <a:gridCol w="1347840"/>
                <a:gridCol w="2669400"/>
                <a:gridCol w="1080000"/>
                <a:gridCol w="943920"/>
                <a:gridCol w="1385640"/>
                <a:gridCol w="2169720"/>
              </a:tblGrid>
              <a:tr h="1070640">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Web/APP</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Observation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Risk/Impact</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URL/IP</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nSpc>
                          <a:spcPct val="100000"/>
                        </a:lnSpc>
                        <a:tabLst>
                          <a:tab algn="l" pos="0"/>
                        </a:tabLst>
                      </a:pPr>
                      <a:r>
                        <a:rPr b="1" lang="en-US" sz="1800" spc="-1" strike="noStrike">
                          <a:solidFill>
                            <a:srgbClr val="000000"/>
                          </a:solidFill>
                          <a:latin typeface="Calibri"/>
                          <a:ea typeface="Arial"/>
                        </a:rPr>
                        <a:t>Expected Closing 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502092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1" lang="en-US" sz="1600" spc="-1" strike="noStrike">
                          <a:solidFill>
                            <a:srgbClr val="000000"/>
                          </a:solidFill>
                          <a:latin typeface="Calibri"/>
                          <a:ea typeface="Arial"/>
                        </a:rPr>
                        <a:t>Support Protocol –ALL TLSv1.0 which is we have already configured into Apache file httpd.conf but with local IP Address all protocol reflecting but with the domain name its working fine and both IPD address and Domian name route through the same httpd.conf file and port </a:t>
                      </a:r>
                      <a:endParaRPr b="0" lang="en-IN" sz="1600" spc="-1" strike="noStrike">
                        <a:latin typeface="Arial"/>
                      </a:endParaRPr>
                    </a:p>
                    <a:p>
                      <a:pPr>
                        <a:lnSpc>
                          <a:spcPct val="100000"/>
                        </a:lnSpc>
                      </a:pP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44" name="CustomShape 3"/>
          <p:cNvSpPr/>
          <p:nvPr/>
        </p:nvSpPr>
        <p:spPr>
          <a:xfrm>
            <a:off x="405720" y="124920"/>
            <a:ext cx="9938880" cy="46476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VAPT Observations</a:t>
            </a:r>
            <a:endParaRPr b="0" lang="en-IN" sz="2400" spc="-1" strike="noStrike">
              <a:latin typeface="Arial"/>
            </a:endParaRPr>
          </a:p>
        </p:txBody>
      </p:sp>
      <p:pic>
        <p:nvPicPr>
          <p:cNvPr id="245" name="Google Shape;134;p15" descr=""/>
          <p:cNvPicPr/>
          <p:nvPr/>
        </p:nvPicPr>
        <p:blipFill>
          <a:blip r:embed="rId1"/>
          <a:stretch/>
        </p:blipFill>
        <p:spPr>
          <a:xfrm>
            <a:off x="10362240" y="0"/>
            <a:ext cx="1840320" cy="654120"/>
          </a:xfrm>
          <a:prstGeom prst="rect">
            <a:avLst/>
          </a:prstGeom>
          <a:ln>
            <a:noFill/>
          </a:ln>
        </p:spPr>
      </p:pic>
      <p:sp>
        <p:nvSpPr>
          <p:cNvPr id="246" name="CustomShape 4"/>
          <p:cNvSpPr/>
          <p:nvPr/>
        </p:nvSpPr>
        <p:spPr>
          <a:xfrm>
            <a:off x="5422320" y="630900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10996200" y="4699800"/>
            <a:ext cx="549360" cy="2156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tabLst>
                <a:tab algn="l" pos="0"/>
              </a:tabLst>
            </a:pPr>
            <a:fld id="{0F309D89-D435-4103-88BC-E27577E2E284}" type="slidenum">
              <a:rPr b="0" lang="en-US" sz="900" spc="-1" strike="noStrike">
                <a:solidFill>
                  <a:srgbClr val="888888"/>
                </a:solidFill>
                <a:latin typeface="Calibri"/>
                <a:ea typeface="Calibri"/>
              </a:rPr>
              <a:t>&lt;number&gt;</a:t>
            </a:fld>
            <a:endParaRPr b="0" lang="en-IN" sz="900" spc="-1" strike="noStrike">
              <a:latin typeface="Arial"/>
            </a:endParaRPr>
          </a:p>
        </p:txBody>
      </p:sp>
      <p:graphicFrame>
        <p:nvGraphicFramePr>
          <p:cNvPr id="248" name="Table 2"/>
          <p:cNvGraphicFramePr/>
          <p:nvPr/>
        </p:nvGraphicFramePr>
        <p:xfrm>
          <a:off x="445320" y="888840"/>
          <a:ext cx="11308680" cy="4739760"/>
        </p:xfrm>
        <a:graphic>
          <a:graphicData uri="http://schemas.openxmlformats.org/drawingml/2006/table">
            <a:tbl>
              <a:tblPr/>
              <a:tblGrid>
                <a:gridCol w="488880"/>
                <a:gridCol w="1338840"/>
                <a:gridCol w="1331640"/>
                <a:gridCol w="2637360"/>
                <a:gridCol w="1067040"/>
                <a:gridCol w="932400"/>
                <a:gridCol w="1383480"/>
                <a:gridCol w="2129400"/>
              </a:tblGrid>
              <a:tr h="914760">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Web/APP</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Observation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Risk/Impact</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URL/IP</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nSpc>
                          <a:spcPct val="100000"/>
                        </a:lnSpc>
                        <a:tabLst>
                          <a:tab algn="l" pos="0"/>
                        </a:tabLst>
                      </a:pPr>
                      <a:r>
                        <a:rPr b="1" lang="en-US" sz="1800" spc="-1" strike="noStrike">
                          <a:solidFill>
                            <a:srgbClr val="000000"/>
                          </a:solidFill>
                          <a:latin typeface="Calibri"/>
                          <a:ea typeface="Arial"/>
                        </a:rPr>
                        <a:t>Expected Closing 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3825360">
                <a:tc>
                  <a:txBody>
                    <a:bodyPr>
                      <a:noAutofit/>
                    </a:bodyPr>
                    <a:p>
                      <a:pPr>
                        <a:lnSpc>
                          <a:spcPct val="100000"/>
                        </a:lnSpc>
                        <a:tabLst>
                          <a:tab algn="l" pos="0"/>
                        </a:tabLst>
                      </a:pPr>
                      <a:r>
                        <a:rPr b="0" lang="en-US" sz="1600" spc="-1" strike="noStrike">
                          <a:solidFill>
                            <a:srgbClr val="000000"/>
                          </a:solidFill>
                          <a:latin typeface="Calibri"/>
                          <a:ea typeface="Arial"/>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Secondary Sales Application MySQL</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TLS Version 1.0 and 1.1 Protocol Detection</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The remote service allows encrypted connections using potentially insecure TLS 1.0 and 1.1 protocols, known for cryptographic flaws. Best practices recommend upgrading to TLS 1.2 or higher due to enhanced security features, and compliance standards like PCI DSS mandate disabling TLS 1.0 by specific deadlines to mitigate vulnerabilities.</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br/>
                      <a:r>
                        <a:rPr b="0" lang="en-US" sz="1600" spc="-1" strike="noStrike">
                          <a:solidFill>
                            <a:srgbClr val="000000"/>
                          </a:solidFill>
                          <a:latin typeface="Calibri"/>
                          <a:ea typeface="Arial"/>
                        </a:rPr>
                        <a:t>10.250.1.189</a:t>
                      </a:r>
                      <a:endParaRPr b="0" lang="en-IN" sz="16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WIP</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Not Decided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I have set the TLS version, but it's not working because the port is running with nohup cmd. That way, I need more time to understand why it's not working.</a:t>
                      </a:r>
                      <a:endParaRPr b="0" lang="en-IN" sz="1600" spc="-1" strike="noStrike">
                        <a:latin typeface="Arial"/>
                      </a:endParaRPr>
                    </a:p>
                    <a:p>
                      <a:pPr>
                        <a:lnSpc>
                          <a:spcPct val="100000"/>
                        </a:lnSpc>
                      </a:pPr>
                      <a:r>
                        <a:rPr b="1" lang="en-US" sz="1600" spc="-1" strike="noStrike">
                          <a:solidFill>
                            <a:srgbClr val="000000"/>
                          </a:solidFill>
                          <a:latin typeface="Calibri"/>
                          <a:ea typeface="Arial"/>
                        </a:rPr>
                        <a:t>Reason</a:t>
                      </a:r>
                      <a:r>
                        <a:rPr b="0" lang="en-US" sz="1600" spc="-1" strike="noStrike">
                          <a:solidFill>
                            <a:srgbClr val="000000"/>
                          </a:solidFill>
                          <a:latin typeface="Calibri"/>
                          <a:ea typeface="Arial"/>
                        </a:rPr>
                        <a:t>: SSL Support Protocol Assigned into Apache Conf file Following are the command  </a:t>
                      </a:r>
                      <a:r>
                        <a:rPr b="1" lang="en-US" sz="1600" spc="-1" strike="noStrike">
                          <a:solidFill>
                            <a:srgbClr val="000000"/>
                          </a:solidFill>
                          <a:latin typeface="Calibri"/>
                          <a:ea typeface="Arial"/>
                        </a:rPr>
                        <a:t>SSL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49" name="CustomShape 3"/>
          <p:cNvSpPr/>
          <p:nvPr/>
        </p:nvSpPr>
        <p:spPr>
          <a:xfrm>
            <a:off x="445320" y="124920"/>
            <a:ext cx="9938880" cy="46476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VAPT Observations</a:t>
            </a:r>
            <a:endParaRPr b="0" lang="en-IN" sz="2400" spc="-1" strike="noStrike">
              <a:latin typeface="Arial"/>
            </a:endParaRPr>
          </a:p>
        </p:txBody>
      </p:sp>
      <p:pic>
        <p:nvPicPr>
          <p:cNvPr id="250" name="Google Shape;134;p15" descr=""/>
          <p:cNvPicPr/>
          <p:nvPr/>
        </p:nvPicPr>
        <p:blipFill>
          <a:blip r:embed="rId1"/>
          <a:stretch/>
        </p:blipFill>
        <p:spPr>
          <a:xfrm>
            <a:off x="10362240" y="0"/>
            <a:ext cx="1840320" cy="654120"/>
          </a:xfrm>
          <a:prstGeom prst="rect">
            <a:avLst/>
          </a:prstGeom>
          <a:ln>
            <a:noFill/>
          </a:ln>
        </p:spPr>
      </p:pic>
      <p:sp>
        <p:nvSpPr>
          <p:cNvPr id="251" name="CustomShape 4"/>
          <p:cNvSpPr/>
          <p:nvPr/>
        </p:nvSpPr>
        <p:spPr>
          <a:xfrm>
            <a:off x="5415480" y="642528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10996200" y="4699800"/>
            <a:ext cx="549360" cy="2156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tabLst>
                <a:tab algn="l" pos="0"/>
              </a:tabLst>
            </a:pPr>
            <a:fld id="{2F338E9F-789A-4BD2-A21C-36D958FC746D}" type="slidenum">
              <a:rPr b="0" lang="en-US" sz="900" spc="-1" strike="noStrike">
                <a:solidFill>
                  <a:srgbClr val="888888"/>
                </a:solidFill>
                <a:latin typeface="Calibri"/>
                <a:ea typeface="Calibri"/>
              </a:rPr>
              <a:t>&lt;number&gt;</a:t>
            </a:fld>
            <a:endParaRPr b="0" lang="en-IN" sz="900" spc="-1" strike="noStrike">
              <a:latin typeface="Arial"/>
            </a:endParaRPr>
          </a:p>
        </p:txBody>
      </p:sp>
      <p:graphicFrame>
        <p:nvGraphicFramePr>
          <p:cNvPr id="253" name="Table 2"/>
          <p:cNvGraphicFramePr/>
          <p:nvPr/>
        </p:nvGraphicFramePr>
        <p:xfrm>
          <a:off x="405720" y="854640"/>
          <a:ext cx="11445840" cy="7264800"/>
        </p:xfrm>
        <a:graphic>
          <a:graphicData uri="http://schemas.openxmlformats.org/drawingml/2006/table">
            <a:tbl>
              <a:tblPr/>
              <a:tblGrid>
                <a:gridCol w="494640"/>
                <a:gridCol w="1355040"/>
                <a:gridCol w="1347840"/>
                <a:gridCol w="2669400"/>
                <a:gridCol w="1080000"/>
                <a:gridCol w="943920"/>
                <a:gridCol w="1385640"/>
                <a:gridCol w="2169720"/>
              </a:tblGrid>
              <a:tr h="1070640">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Web/APP</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Observation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Risk/Impact</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URL/IP</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nSpc>
                          <a:spcPct val="100000"/>
                        </a:lnSpc>
                        <a:tabLst>
                          <a:tab algn="l" pos="0"/>
                        </a:tabLst>
                      </a:pPr>
                      <a:r>
                        <a:rPr b="1" lang="en-US" sz="1800" spc="-1" strike="noStrike">
                          <a:solidFill>
                            <a:srgbClr val="000000"/>
                          </a:solidFill>
                          <a:latin typeface="Calibri"/>
                          <a:ea typeface="Arial"/>
                        </a:rPr>
                        <a:t>Expected Closing 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619452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1" lang="en-US" sz="1600" spc="-1" strike="noStrike">
                          <a:solidFill>
                            <a:srgbClr val="000000"/>
                          </a:solidFill>
                          <a:latin typeface="Calibri"/>
                          <a:ea typeface="Arial"/>
                        </a:rPr>
                        <a:t>Support Protocol –ALL TLSv1.0 which is we have already configured into Apache file httpd.conf but with local IP Address all protocol reflecting but with the domain name its working fine and both IPD address and Domian name route through the same httpd.conf file and port </a:t>
                      </a:r>
                      <a:endParaRPr b="0" lang="en-IN" sz="1600" spc="-1" strike="noStrike">
                        <a:latin typeface="Arial"/>
                      </a:endParaRPr>
                    </a:p>
                    <a:p>
                      <a:pPr>
                        <a:lnSpc>
                          <a:spcPct val="100000"/>
                        </a:lnSpc>
                      </a:pPr>
                      <a:r>
                        <a:rPr b="1" lang="en-US" sz="1600" spc="-1" strike="noStrike">
                          <a:solidFill>
                            <a:srgbClr val="000000"/>
                          </a:solidFill>
                          <a:latin typeface="Calibri"/>
                          <a:ea typeface="Arial"/>
                        </a:rPr>
                        <a:t>Note: We need a meeting with VAPT team to understandf the exact problem </a:t>
                      </a:r>
                      <a:endParaRPr b="0" lang="en-IN" sz="1600" spc="-1" strike="noStrike">
                        <a:latin typeface="Arial"/>
                      </a:endParaRPr>
                    </a:p>
                    <a:p>
                      <a:pPr>
                        <a:lnSpc>
                          <a:spcPct val="100000"/>
                        </a:lnSpc>
                      </a:pP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54" name="CustomShape 3"/>
          <p:cNvSpPr/>
          <p:nvPr/>
        </p:nvSpPr>
        <p:spPr>
          <a:xfrm>
            <a:off x="405720" y="124920"/>
            <a:ext cx="9938880" cy="46476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VAPT Observations</a:t>
            </a:r>
            <a:endParaRPr b="0" lang="en-IN" sz="2400" spc="-1" strike="noStrike">
              <a:latin typeface="Arial"/>
            </a:endParaRPr>
          </a:p>
        </p:txBody>
      </p:sp>
      <p:pic>
        <p:nvPicPr>
          <p:cNvPr id="255" name="Google Shape;134;p15" descr=""/>
          <p:cNvPicPr/>
          <p:nvPr/>
        </p:nvPicPr>
        <p:blipFill>
          <a:blip r:embed="rId1"/>
          <a:stretch/>
        </p:blipFill>
        <p:spPr>
          <a:xfrm>
            <a:off x="10362240" y="0"/>
            <a:ext cx="1840320" cy="654120"/>
          </a:xfrm>
          <a:prstGeom prst="rect">
            <a:avLst/>
          </a:prstGeom>
          <a:ln>
            <a:noFill/>
          </a:ln>
        </p:spPr>
      </p:pic>
      <p:sp>
        <p:nvSpPr>
          <p:cNvPr id="256" name="CustomShape 4"/>
          <p:cNvSpPr/>
          <p:nvPr/>
        </p:nvSpPr>
        <p:spPr>
          <a:xfrm>
            <a:off x="5422320" y="630900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10996200" y="4699800"/>
            <a:ext cx="549360" cy="2156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tabLst>
                <a:tab algn="l" pos="0"/>
              </a:tabLst>
            </a:pPr>
            <a:fld id="{06DD0BB7-F21D-4BA4-A76A-942A56531BB0}" type="slidenum">
              <a:rPr b="0" lang="en-US" sz="900" spc="-1" strike="noStrike">
                <a:solidFill>
                  <a:srgbClr val="888888"/>
                </a:solidFill>
                <a:latin typeface="Calibri"/>
                <a:ea typeface="Calibri"/>
              </a:rPr>
              <a:t>&lt;number&gt;</a:t>
            </a:fld>
            <a:endParaRPr b="0" lang="en-IN" sz="900" spc="-1" strike="noStrike">
              <a:latin typeface="Arial"/>
            </a:endParaRPr>
          </a:p>
        </p:txBody>
      </p:sp>
      <p:graphicFrame>
        <p:nvGraphicFramePr>
          <p:cNvPr id="258" name="Table 2"/>
          <p:cNvGraphicFramePr/>
          <p:nvPr/>
        </p:nvGraphicFramePr>
        <p:xfrm>
          <a:off x="405720" y="854640"/>
          <a:ext cx="11445840" cy="5387040"/>
        </p:xfrm>
        <a:graphic>
          <a:graphicData uri="http://schemas.openxmlformats.org/drawingml/2006/table">
            <a:tbl>
              <a:tblPr/>
              <a:tblGrid>
                <a:gridCol w="494640"/>
                <a:gridCol w="1355040"/>
                <a:gridCol w="1347840"/>
                <a:gridCol w="2669400"/>
                <a:gridCol w="1080000"/>
                <a:gridCol w="943920"/>
                <a:gridCol w="1385640"/>
                <a:gridCol w="2169720"/>
              </a:tblGrid>
              <a:tr h="1070640">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Web/APP</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Observation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Risk/Impact</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URL/IP</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nSpc>
                          <a:spcPct val="100000"/>
                        </a:lnSpc>
                        <a:tabLst>
                          <a:tab algn="l" pos="0"/>
                        </a:tabLst>
                      </a:pPr>
                      <a:r>
                        <a:rPr b="1" lang="en-US" sz="1800" spc="-1" strike="noStrike">
                          <a:solidFill>
                            <a:srgbClr val="000000"/>
                          </a:solidFill>
                          <a:latin typeface="Calibri"/>
                          <a:ea typeface="Arial"/>
                        </a:rPr>
                        <a:t>Expected Closing 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4316760">
                <a:tc>
                  <a:txBody>
                    <a:bodyPr>
                      <a:noAutofit/>
                    </a:bodyPr>
                    <a:p>
                      <a:pPr>
                        <a:lnSpc>
                          <a:spcPct val="100000"/>
                        </a:lnSpc>
                        <a:tabLst>
                          <a:tab algn="l" pos="0"/>
                        </a:tabLst>
                      </a:pPr>
                      <a:r>
                        <a:rPr b="0" lang="en-US" sz="1600" spc="-1" strike="noStrike">
                          <a:solidFill>
                            <a:srgbClr val="000000"/>
                          </a:solidFill>
                          <a:latin typeface="Calibri"/>
                          <a:ea typeface="Arial"/>
                        </a:rPr>
                        <a:t>107</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E-Saarthi Prod</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fr-FR" sz="1600" spc="-1" strike="noStrike">
                          <a:solidFill>
                            <a:srgbClr val="000000"/>
                          </a:solidFill>
                          <a:latin typeface="Calibri"/>
                        </a:rPr>
                        <a:t>TLS Version 1.0 &amp; 1.1 Protocol Détection</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The remote service accepts connections encrypted using TLS 1.0. TLS 1.0 has a</a:t>
                      </a:r>
                      <a:br/>
                      <a:r>
                        <a:rPr b="0" lang="en-US" sz="1600" spc="-1" strike="noStrike">
                          <a:solidFill>
                            <a:srgbClr val="000000"/>
                          </a:solidFill>
                          <a:latin typeface="Calibri"/>
                          <a:ea typeface="Arial"/>
                        </a:rPr>
                        <a:t>number of cryptographic design flaws. Modern implementations of TLS 1.0</a:t>
                      </a:r>
                      <a:br/>
                      <a:r>
                        <a:rPr b="0" lang="en-US" sz="1600" spc="-1" strike="noStrike">
                          <a:solidFill>
                            <a:srgbClr val="000000"/>
                          </a:solidFill>
                          <a:latin typeface="Calibri"/>
                          <a:ea typeface="Arial"/>
                        </a:rPr>
                        <a:t>mitigate these problems, but newer versions of TLS like 1.2 and 1.3 are</a:t>
                      </a:r>
                      <a:br/>
                      <a:r>
                        <a:rPr b="0" lang="en-US" sz="1600" spc="-1" strike="noStrike">
                          <a:solidFill>
                            <a:srgbClr val="000000"/>
                          </a:solidFill>
                          <a:latin typeface="Calibri"/>
                          <a:ea typeface="Arial"/>
                        </a:rPr>
                        <a:t>designed against these flaws and should be used whenever possible.</a:t>
                      </a:r>
                      <a:b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US" sz="1400" spc="-1" strike="noStrike">
                          <a:solidFill>
                            <a:srgbClr val="000000"/>
                          </a:solidFill>
                          <a:latin typeface="Arial"/>
                        </a:rPr>
                        <a:t>13.127.178.2</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Done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Pending approval from client side.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59" name="CustomShape 3"/>
          <p:cNvSpPr/>
          <p:nvPr/>
        </p:nvSpPr>
        <p:spPr>
          <a:xfrm>
            <a:off x="405720" y="124920"/>
            <a:ext cx="9938880" cy="46476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VAPT Observations</a:t>
            </a:r>
            <a:endParaRPr b="0" lang="en-IN" sz="2400" spc="-1" strike="noStrike">
              <a:latin typeface="Arial"/>
            </a:endParaRPr>
          </a:p>
        </p:txBody>
      </p:sp>
      <p:pic>
        <p:nvPicPr>
          <p:cNvPr id="260" name="Google Shape;134;p15" descr=""/>
          <p:cNvPicPr/>
          <p:nvPr/>
        </p:nvPicPr>
        <p:blipFill>
          <a:blip r:embed="rId1"/>
          <a:stretch/>
        </p:blipFill>
        <p:spPr>
          <a:xfrm>
            <a:off x="10362240" y="0"/>
            <a:ext cx="1840320" cy="654120"/>
          </a:xfrm>
          <a:prstGeom prst="rect">
            <a:avLst/>
          </a:prstGeom>
          <a:ln>
            <a:noFill/>
          </a:ln>
        </p:spPr>
      </p:pic>
      <p:sp>
        <p:nvSpPr>
          <p:cNvPr id="261" name="CustomShape 4"/>
          <p:cNvSpPr/>
          <p:nvPr/>
        </p:nvSpPr>
        <p:spPr>
          <a:xfrm>
            <a:off x="5422320" y="630900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10996200" y="4699800"/>
            <a:ext cx="549360" cy="2156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tabLst>
                <a:tab algn="l" pos="0"/>
              </a:tabLst>
            </a:pPr>
            <a:fld id="{B260D5B6-7BE2-4B8E-A5F7-880B15E49613}" type="slidenum">
              <a:rPr b="0" lang="en-US" sz="900" spc="-1" strike="noStrike">
                <a:solidFill>
                  <a:srgbClr val="888888"/>
                </a:solidFill>
                <a:latin typeface="Calibri"/>
                <a:ea typeface="Calibri"/>
              </a:rPr>
              <a:t>&lt;number&gt;</a:t>
            </a:fld>
            <a:endParaRPr b="0" lang="en-IN" sz="900" spc="-1" strike="noStrike">
              <a:latin typeface="Arial"/>
            </a:endParaRPr>
          </a:p>
        </p:txBody>
      </p:sp>
      <p:graphicFrame>
        <p:nvGraphicFramePr>
          <p:cNvPr id="263" name="Table 2"/>
          <p:cNvGraphicFramePr/>
          <p:nvPr/>
        </p:nvGraphicFramePr>
        <p:xfrm>
          <a:off x="405720" y="844200"/>
          <a:ext cx="11341440" cy="5028120"/>
        </p:xfrm>
        <a:graphic>
          <a:graphicData uri="http://schemas.openxmlformats.org/drawingml/2006/table">
            <a:tbl>
              <a:tblPr/>
              <a:tblGrid>
                <a:gridCol w="699480"/>
                <a:gridCol w="3047760"/>
                <a:gridCol w="1120680"/>
                <a:gridCol w="1893960"/>
                <a:gridCol w="4579920"/>
              </a:tblGrid>
              <a:tr h="599040">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Sr No</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Description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Owner</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1109520">
                <a:tc>
                  <a:txBody>
                    <a:bodyPr>
                      <a:noAutofit/>
                    </a:bodyPr>
                    <a:p>
                      <a:pPr>
                        <a:lnSpc>
                          <a:spcPct val="100000"/>
                        </a:lnSpc>
                        <a:tabLst>
                          <a:tab algn="l" pos="0"/>
                        </a:tabLst>
                      </a:pPr>
                      <a:r>
                        <a:rPr b="0" lang="en-US" sz="1600" spc="-1" strike="noStrike">
                          <a:solidFill>
                            <a:srgbClr val="000000"/>
                          </a:solidFill>
                          <a:latin typeface="Calibri"/>
                          <a:ea typeface="Arial"/>
                        </a:rPr>
                        <a:t>1</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lIns="85680" rIns="9360">
                      <a:noAutofit/>
                    </a:bodyPr>
                    <a:p>
                      <a:pPr>
                        <a:lnSpc>
                          <a:spcPct val="100000"/>
                        </a:lnSpc>
                      </a:pPr>
                      <a:r>
                        <a:rPr b="0" lang="en-US" sz="1600" spc="-1" strike="noStrike">
                          <a:solidFill>
                            <a:srgbClr val="000000"/>
                          </a:solidFill>
                          <a:latin typeface="Calibri"/>
                          <a:ea typeface="Arial"/>
                        </a:rPr>
                        <a:t>E-Saarthi Os Upgrade Production</a:t>
                      </a:r>
                      <a:endParaRPr b="0" lang="en-IN" sz="1600" spc="-1" strike="noStrike">
                        <a:latin typeface="Arial"/>
                      </a:endParaRPr>
                    </a:p>
                  </a:txBody>
                  <a:tcPr marL="8568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Triazine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Completed</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Scope Point already shared on the Email with login credentials</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075680">
                <a:tc>
                  <a:txBody>
                    <a:bodyPr>
                      <a:noAutofit/>
                    </a:bodyPr>
                    <a:p>
                      <a:pPr>
                        <a:lnSpc>
                          <a:spcPct val="100000"/>
                        </a:lnSpc>
                        <a:tabLst>
                          <a:tab algn="l" pos="0"/>
                        </a:tabLst>
                      </a:pPr>
                      <a:r>
                        <a:rPr b="0" lang="en-US" sz="1600" spc="-1" strike="noStrike">
                          <a:solidFill>
                            <a:srgbClr val="000000"/>
                          </a:solidFill>
                          <a:latin typeface="Calibri"/>
                          <a:ea typeface="Arial"/>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lIns="85680" rIns="9360">
                      <a:noAutofit/>
                    </a:bodyPr>
                    <a:p>
                      <a:pPr>
                        <a:lnSpc>
                          <a:spcPct val="100000"/>
                        </a:lnSpc>
                        <a:tabLst>
                          <a:tab algn="l" pos="0"/>
                        </a:tabLst>
                      </a:pPr>
                      <a:r>
                        <a:rPr b="0" lang="en-US" sz="1600" spc="-1" strike="noStrike">
                          <a:solidFill>
                            <a:srgbClr val="000000"/>
                          </a:solidFill>
                          <a:latin typeface="Calibri"/>
                          <a:ea typeface="Arial"/>
                        </a:rPr>
                        <a:t>CodNxt- Upgrade</a:t>
                      </a:r>
                      <a:endParaRPr b="0" lang="en-IN" sz="1600" spc="-1" strike="noStrike">
                        <a:latin typeface="Arial"/>
                      </a:endParaRPr>
                    </a:p>
                  </a:txBody>
                  <a:tcPr marL="8568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Triazine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Completed</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endParaRPr b="0" lang="en-IN" sz="1800" spc="-1" strike="noStrike">
                        <a:latin typeface="Arial"/>
                      </a:endParaRPr>
                    </a:p>
                    <a:p>
                      <a:pPr>
                        <a:lnSpc>
                          <a:spcPct val="100000"/>
                        </a:lnSpc>
                        <a:tabLst>
                          <a:tab algn="l" pos="0"/>
                        </a:tabLst>
                      </a:pPr>
                      <a:r>
                        <a:rPr b="0" lang="en-US" sz="1600" spc="-1" strike="noStrike">
                          <a:solidFill>
                            <a:srgbClr val="000000"/>
                          </a:solidFill>
                          <a:latin typeface="Calibri"/>
                          <a:ea typeface="Arial"/>
                        </a:rPr>
                        <a:t>Scope Point already shared on the Email with login credentials</a:t>
                      </a:r>
                      <a:endParaRPr b="0" lang="en-IN" sz="1600" spc="-1" strike="noStrike">
                        <a:latin typeface="Arial"/>
                      </a:endParaRPr>
                    </a:p>
                    <a:p>
                      <a:pPr>
                        <a:lnSpc>
                          <a:spcPct val="100000"/>
                        </a:lnSpc>
                        <a:tabLst>
                          <a:tab algn="l" pos="0"/>
                        </a:tabLst>
                      </a:pP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998640">
                <a:tc>
                  <a:txBody>
                    <a:bodyPr>
                      <a:noAutofit/>
                    </a:bodyPr>
                    <a:p>
                      <a:pPr>
                        <a:lnSpc>
                          <a:spcPct val="100000"/>
                        </a:lnSpc>
                        <a:tabLst>
                          <a:tab algn="l" pos="0"/>
                        </a:tabLst>
                      </a:pPr>
                      <a:r>
                        <a:rPr b="0" lang="en-US" sz="1600" spc="-1" strike="noStrike">
                          <a:solidFill>
                            <a:srgbClr val="000000"/>
                          </a:solidFill>
                          <a:latin typeface="Calibri"/>
                          <a:ea typeface="Arial"/>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lIns="85680" rIns="9360">
                      <a:noAutofit/>
                    </a:bodyPr>
                    <a:p>
                      <a:pPr>
                        <a:lnSpc>
                          <a:spcPct val="100000"/>
                        </a:lnSpc>
                        <a:tabLst>
                          <a:tab algn="l" pos="0"/>
                        </a:tabLst>
                      </a:pPr>
                      <a:r>
                        <a:rPr b="0" lang="en-US" sz="1600" spc="-1" strike="noStrike">
                          <a:solidFill>
                            <a:srgbClr val="000000"/>
                          </a:solidFill>
                          <a:latin typeface="Calibri"/>
                          <a:ea typeface="Arial"/>
                        </a:rPr>
                        <a:t>CodNxt Setup on UAT</a:t>
                      </a:r>
                      <a:endParaRPr b="0" lang="en-IN" sz="1600" spc="-1" strike="noStrike">
                        <a:latin typeface="Arial"/>
                      </a:endParaRPr>
                    </a:p>
                    <a:p>
                      <a:pPr>
                        <a:lnSpc>
                          <a:spcPct val="100000"/>
                        </a:lnSpc>
                        <a:tabLst>
                          <a:tab algn="l" pos="0"/>
                        </a:tabLst>
                      </a:pPr>
                      <a:r>
                        <a:rPr b="0" lang="en-US" sz="1600" spc="-1" strike="noStrike">
                          <a:solidFill>
                            <a:srgbClr val="000000"/>
                          </a:solidFill>
                          <a:latin typeface="Calibri"/>
                          <a:ea typeface="Arial"/>
                        </a:rPr>
                        <a:t>https://10.0.2.83:8443/</a:t>
                      </a:r>
                      <a:endParaRPr b="0" lang="en-IN" sz="1600" spc="-1" strike="noStrike">
                        <a:latin typeface="Arial"/>
                      </a:endParaRPr>
                    </a:p>
                  </a:txBody>
                  <a:tcPr marL="8568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Triazine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Completed</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Already shared on the Email with login credentials</a:t>
                      </a:r>
                      <a:endParaRPr b="0" lang="en-IN" sz="1600" spc="-1" strike="noStrike">
                        <a:latin typeface="Arial"/>
                      </a:endParaRPr>
                    </a:p>
                    <a:p>
                      <a:pPr>
                        <a:lnSpc>
                          <a:spcPct val="100000"/>
                        </a:lnSpc>
                        <a:tabLst>
                          <a:tab algn="l" pos="0"/>
                        </a:tabLst>
                      </a:pP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245600">
                <a:tc>
                  <a:txBody>
                    <a:bodyPr>
                      <a:noAutofit/>
                    </a:bodyPr>
                    <a:p>
                      <a:pPr>
                        <a:lnSpc>
                          <a:spcPct val="100000"/>
                        </a:lnSpc>
                        <a:tabLst>
                          <a:tab algn="l" pos="0"/>
                        </a:tabLst>
                      </a:pPr>
                      <a:r>
                        <a:rPr b="0" lang="en-US" sz="1600" spc="-1" strike="noStrike">
                          <a:solidFill>
                            <a:srgbClr val="000000"/>
                          </a:solidFill>
                          <a:latin typeface="Calibri"/>
                          <a:ea typeface="Arial"/>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lIns="85680" rIns="9360">
                      <a:noAutofit/>
                    </a:bodyPr>
                    <a:p>
                      <a:pPr>
                        <a:lnSpc>
                          <a:spcPct val="100000"/>
                        </a:lnSpc>
                        <a:tabLst>
                          <a:tab algn="l" pos="0"/>
                        </a:tabLst>
                      </a:pPr>
                      <a:r>
                        <a:rPr b="0" lang="en-US" sz="1600" spc="-1" strike="noStrike">
                          <a:solidFill>
                            <a:srgbClr val="000000"/>
                          </a:solidFill>
                          <a:latin typeface="Calibri"/>
                          <a:ea typeface="Arial"/>
                        </a:rPr>
                        <a:t>E-Saarthi PHP Upgrade E-Saarthi on UAT</a:t>
                      </a:r>
                      <a:endParaRPr b="0" lang="en-IN" sz="1600" spc="-1" strike="noStrike">
                        <a:latin typeface="Arial"/>
                      </a:endParaRPr>
                    </a:p>
                    <a:p>
                      <a:pPr>
                        <a:lnSpc>
                          <a:spcPct val="100000"/>
                        </a:lnSpc>
                        <a:tabLst>
                          <a:tab algn="l" pos="0"/>
                        </a:tabLst>
                      </a:pPr>
                      <a:r>
                        <a:rPr b="0" lang="en-US" sz="1600" spc="-1" strike="noStrike">
                          <a:solidFill>
                            <a:srgbClr val="000000"/>
                          </a:solidFill>
                          <a:latin typeface="Calibri"/>
                          <a:ea typeface="Arial"/>
                        </a:rPr>
                        <a:t>https://10.0.2.83/login</a:t>
                      </a:r>
                      <a:endParaRPr b="0" lang="en-IN" sz="1600" spc="-1" strike="noStrike">
                        <a:latin typeface="Arial"/>
                      </a:endParaRPr>
                    </a:p>
                  </a:txBody>
                  <a:tcPr marL="8568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Triazine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completed</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endParaRPr b="0" lang="en-IN" sz="1800" spc="-1" strike="noStrike">
                        <a:latin typeface="Arial"/>
                      </a:endParaRPr>
                    </a:p>
                    <a:p>
                      <a:pPr>
                        <a:lnSpc>
                          <a:spcPct val="100000"/>
                        </a:lnSpc>
                        <a:tabLst>
                          <a:tab algn="l" pos="0"/>
                        </a:tabLst>
                      </a:pPr>
                      <a:r>
                        <a:rPr b="0" lang="en-US" sz="1600" spc="-1" strike="noStrike">
                          <a:solidFill>
                            <a:srgbClr val="000000"/>
                          </a:solidFill>
                          <a:latin typeface="Calibri"/>
                          <a:ea typeface="Arial"/>
                        </a:rPr>
                        <a:t>Already shared on the Email with login credentials</a:t>
                      </a:r>
                      <a:endParaRPr b="0" lang="en-IN" sz="1600" spc="-1" strike="noStrike">
                        <a:latin typeface="Arial"/>
                      </a:endParaRPr>
                    </a:p>
                    <a:p>
                      <a:pPr>
                        <a:lnSpc>
                          <a:spcPct val="100000"/>
                        </a:lnSpc>
                        <a:tabLst>
                          <a:tab algn="l" pos="0"/>
                        </a:tabLst>
                      </a:pP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64" name="CustomShape 3"/>
          <p:cNvSpPr/>
          <p:nvPr/>
        </p:nvSpPr>
        <p:spPr>
          <a:xfrm>
            <a:off x="405720" y="124920"/>
            <a:ext cx="9938880" cy="46476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Action items / open items / support required</a:t>
            </a:r>
            <a:endParaRPr b="0" lang="en-IN" sz="2400" spc="-1" strike="noStrike">
              <a:latin typeface="Arial"/>
            </a:endParaRPr>
          </a:p>
        </p:txBody>
      </p:sp>
      <p:pic>
        <p:nvPicPr>
          <p:cNvPr id="265" name="Google Shape;134;p15" descr=""/>
          <p:cNvPicPr/>
          <p:nvPr/>
        </p:nvPicPr>
        <p:blipFill>
          <a:blip r:embed="rId1"/>
          <a:stretch/>
        </p:blipFill>
        <p:spPr>
          <a:xfrm>
            <a:off x="10362240" y="0"/>
            <a:ext cx="1840320" cy="654120"/>
          </a:xfrm>
          <a:prstGeom prst="rect">
            <a:avLst/>
          </a:prstGeom>
          <a:ln>
            <a:noFill/>
          </a:ln>
        </p:spPr>
      </p:pic>
      <p:sp>
        <p:nvSpPr>
          <p:cNvPr id="266" name="CustomShape 4"/>
          <p:cNvSpPr/>
          <p:nvPr/>
        </p:nvSpPr>
        <p:spPr>
          <a:xfrm>
            <a:off x="5490000" y="642528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299880" y="163080"/>
            <a:ext cx="1004724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Quattrocento Sans"/>
              </a:rPr>
              <a:t>Executive Summary  (05 Feb 2024 – 11 Feb 2024)</a:t>
            </a:r>
            <a:endParaRPr b="0" lang="en-IN" sz="2400" spc="-1" strike="noStrike">
              <a:latin typeface="Arial"/>
            </a:endParaRPr>
          </a:p>
        </p:txBody>
      </p:sp>
      <p:graphicFrame>
        <p:nvGraphicFramePr>
          <p:cNvPr id="130" name="Table 2"/>
          <p:cNvGraphicFramePr/>
          <p:nvPr/>
        </p:nvGraphicFramePr>
        <p:xfrm>
          <a:off x="299880" y="829440"/>
          <a:ext cx="11404080" cy="4713840"/>
        </p:xfrm>
        <a:graphic>
          <a:graphicData uri="http://schemas.openxmlformats.org/drawingml/2006/table">
            <a:tbl>
              <a:tblPr/>
              <a:tblGrid>
                <a:gridCol w="5959440"/>
                <a:gridCol w="5445000"/>
              </a:tblGrid>
              <a:tr h="393480">
                <a:tc gridSpan="2">
                  <a:txBody>
                    <a:bodyPr lIns="9360" rIns="9360">
                      <a:noAutofit/>
                    </a:bodyPr>
                    <a:p>
                      <a:pPr algn="ctr">
                        <a:lnSpc>
                          <a:spcPct val="150000"/>
                        </a:lnSpc>
                        <a:tabLst>
                          <a:tab algn="l" pos="0"/>
                        </a:tabLst>
                      </a:pPr>
                      <a:r>
                        <a:rPr b="1" lang="en-US" sz="1800" spc="-1" strike="noStrike">
                          <a:solidFill>
                            <a:srgbClr val="000000"/>
                          </a:solidFill>
                          <a:latin typeface="Arial"/>
                          <a:ea typeface="Arial"/>
                        </a:rPr>
                        <a:t>Name</a:t>
                      </a:r>
                      <a:r>
                        <a:rPr b="0" lang="en-US" sz="1800" spc="-1" strike="noStrike">
                          <a:solidFill>
                            <a:srgbClr val="000000"/>
                          </a:solidFill>
                          <a:latin typeface="Arial"/>
                          <a:ea typeface="Arial"/>
                        </a:rPr>
                        <a:t>                                                                                                    </a:t>
                      </a:r>
                      <a:r>
                        <a:rPr b="1" lang="en-US" sz="1800" spc="-1" strike="noStrike">
                          <a:solidFill>
                            <a:srgbClr val="000000"/>
                          </a:solidFill>
                          <a:latin typeface="Arial"/>
                          <a:ea typeface="Arial"/>
                        </a:rPr>
                        <a:t>Figures</a:t>
                      </a:r>
                      <a:endParaRPr b="0" lang="en-IN" sz="1800" spc="-1" strike="noStrike">
                        <a:latin typeface="Arial"/>
                      </a:endParaRPr>
                    </a:p>
                  </a:txBody>
                  <a:tcPr marL="9360" marR="9360">
                    <a:lnL w="9360">
                      <a:solidFill>
                        <a:srgbClr val="9e9e9e"/>
                      </a:solidFill>
                    </a:lnL>
                    <a:lnR w="9360">
                      <a:solidFill>
                        <a:srgbClr val="9e9e9e"/>
                      </a:solidFill>
                    </a:lnR>
                    <a:lnT w="9360">
                      <a:solidFill>
                        <a:srgbClr val="9e9e9e"/>
                      </a:solidFill>
                    </a:lnT>
                    <a:lnB w="9360">
                      <a:solidFill>
                        <a:srgbClr val="9e9e9e"/>
                      </a:solidFill>
                    </a:lnB>
                    <a:noFill/>
                  </a:tcPr>
                </a:tc>
                <a:tc hMerge="1">
                  <a:tcPr marL="90000" marR="90000">
                    <a:solidFill>
                      <a:srgbClr val="729fcf"/>
                    </a:solidFill>
                  </a:tcPr>
                </a:tc>
              </a:tr>
              <a:tr h="626760">
                <a:tc>
                  <a:txBody>
                    <a:bodyPr lIns="45720" rIns="45720">
                      <a:noAutofit/>
                    </a:bodyPr>
                    <a:p>
                      <a:pPr>
                        <a:lnSpc>
                          <a:spcPct val="100000"/>
                        </a:lnSpc>
                        <a:tabLst>
                          <a:tab algn="l" pos="0"/>
                        </a:tabLst>
                      </a:pPr>
                      <a:r>
                        <a:rPr b="0" lang="en-US" sz="1600" spc="-1" strike="noStrike">
                          <a:solidFill>
                            <a:srgbClr val="000000"/>
                          </a:solidFill>
                          <a:latin typeface="Arial"/>
                          <a:ea typeface="Arial"/>
                        </a:rPr>
                        <a:t>Tickets  - E-Saarthi/Hawker/GPI Website</a:t>
                      </a:r>
                      <a:endParaRPr b="0" lang="en-IN" sz="1600" spc="-1" strike="noStrike">
                        <a:latin typeface="Arial"/>
                      </a:endParaRPr>
                    </a:p>
                    <a:p>
                      <a:pPr>
                        <a:lnSpc>
                          <a:spcPct val="100000"/>
                        </a:lnSpc>
                        <a:tabLst>
                          <a:tab algn="l" pos="0"/>
                        </a:tabLst>
                      </a:pPr>
                      <a:r>
                        <a:rPr b="0" lang="en-US" sz="1600" spc="-1" strike="noStrike">
                          <a:solidFill>
                            <a:srgbClr val="000000"/>
                          </a:solidFill>
                          <a:latin typeface="Arial"/>
                          <a:ea typeface="Arial"/>
                        </a:rPr>
                        <a:t>(Resolved/ Logged)</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a:txBody>
                    <a:bodyPr lIns="45720" rIns="45720">
                      <a:noAutofit/>
                    </a:bodyPr>
                    <a:p>
                      <a:pPr algn="ctr">
                        <a:lnSpc>
                          <a:spcPct val="100000"/>
                        </a:lnSpc>
                        <a:tabLst>
                          <a:tab algn="l" pos="0"/>
                        </a:tabLst>
                      </a:pPr>
                      <a:r>
                        <a:rPr b="0" lang="en-US" sz="1600" spc="-1" strike="noStrike">
                          <a:solidFill>
                            <a:srgbClr val="000000"/>
                          </a:solidFill>
                          <a:latin typeface="Arial"/>
                          <a:ea typeface="Arial"/>
                        </a:rPr>
                        <a:t>01</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r>
              <a:tr h="626760">
                <a:tc>
                  <a:txBody>
                    <a:bodyPr lIns="45720" rIns="45720">
                      <a:noAutofit/>
                    </a:bodyPr>
                    <a:p>
                      <a:pPr>
                        <a:lnSpc>
                          <a:spcPct val="100000"/>
                        </a:lnSpc>
                        <a:tabLst>
                          <a:tab algn="l" pos="0"/>
                        </a:tabLst>
                      </a:pPr>
                      <a:r>
                        <a:rPr b="0" lang="en-US" sz="1600" spc="-1" strike="noStrike">
                          <a:solidFill>
                            <a:srgbClr val="000000"/>
                          </a:solidFill>
                          <a:latin typeface="Arial"/>
                          <a:ea typeface="Arial"/>
                        </a:rPr>
                        <a:t>Tickets Tracker(MT)</a:t>
                      </a:r>
                      <a:endParaRPr b="0" lang="en-IN" sz="1600" spc="-1" strike="noStrike">
                        <a:latin typeface="Arial"/>
                      </a:endParaRPr>
                    </a:p>
                    <a:p>
                      <a:pPr>
                        <a:lnSpc>
                          <a:spcPct val="100000"/>
                        </a:lnSpc>
                        <a:tabLst>
                          <a:tab algn="l" pos="0"/>
                        </a:tabLst>
                      </a:pPr>
                      <a:r>
                        <a:rPr b="0" lang="en-US" sz="1600" spc="-1" strike="noStrike">
                          <a:solidFill>
                            <a:srgbClr val="000000"/>
                          </a:solidFill>
                          <a:latin typeface="Arial"/>
                          <a:ea typeface="Arial"/>
                        </a:rPr>
                        <a:t>(Resolved/ Logged)</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a:txBody>
                    <a:bodyPr lIns="45720" rIns="45720">
                      <a:noAutofit/>
                    </a:bodyPr>
                    <a:p>
                      <a:pPr algn="ctr">
                        <a:lnSpc>
                          <a:spcPct val="100000"/>
                        </a:lnSpc>
                        <a:tabLst>
                          <a:tab algn="l" pos="0"/>
                        </a:tabLst>
                      </a:pPr>
                      <a:r>
                        <a:rPr b="0" lang="en-US" sz="1600" spc="-1" strike="noStrike">
                          <a:solidFill>
                            <a:srgbClr val="000000"/>
                          </a:solidFill>
                          <a:latin typeface="Arial"/>
                          <a:ea typeface="Arial"/>
                        </a:rPr>
                        <a:t>0</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r>
              <a:tr h="626760">
                <a:tc>
                  <a:txBody>
                    <a:bodyPr lIns="45720" rIns="45720">
                      <a:noAutofit/>
                    </a:bodyPr>
                    <a:p>
                      <a:pPr>
                        <a:lnSpc>
                          <a:spcPct val="100000"/>
                        </a:lnSpc>
                        <a:tabLst>
                          <a:tab algn="l" pos="0"/>
                        </a:tabLst>
                      </a:pPr>
                      <a:r>
                        <a:rPr b="0" lang="en-US" sz="1600" spc="-1" strike="noStrike">
                          <a:solidFill>
                            <a:srgbClr val="000000"/>
                          </a:solidFill>
                          <a:latin typeface="Arial"/>
                          <a:ea typeface="Arial"/>
                        </a:rPr>
                        <a:t>Tickets Tracker(Mirror)</a:t>
                      </a:r>
                      <a:endParaRPr b="0" lang="en-IN" sz="1600" spc="-1" strike="noStrike">
                        <a:latin typeface="Arial"/>
                      </a:endParaRPr>
                    </a:p>
                    <a:p>
                      <a:pPr>
                        <a:lnSpc>
                          <a:spcPct val="100000"/>
                        </a:lnSpc>
                        <a:tabLst>
                          <a:tab algn="l" pos="0"/>
                        </a:tabLst>
                      </a:pPr>
                      <a:r>
                        <a:rPr b="0" lang="en-US" sz="1600" spc="-1" strike="noStrike">
                          <a:solidFill>
                            <a:srgbClr val="000000"/>
                          </a:solidFill>
                          <a:latin typeface="Arial"/>
                          <a:ea typeface="Arial"/>
                        </a:rPr>
                        <a:t>(Resolved/ Logged)</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a:txBody>
                    <a:bodyPr lIns="45720" rIns="45720">
                      <a:noAutofit/>
                    </a:bodyPr>
                    <a:p>
                      <a:pPr algn="ctr">
                        <a:lnSpc>
                          <a:spcPct val="100000"/>
                        </a:lnSpc>
                        <a:tabLst>
                          <a:tab algn="l" pos="0"/>
                        </a:tabLst>
                      </a:pPr>
                      <a:r>
                        <a:rPr b="0" lang="en-US" sz="1600" spc="-1" strike="noStrike">
                          <a:solidFill>
                            <a:srgbClr val="000000"/>
                          </a:solidFill>
                          <a:latin typeface="Arial"/>
                          <a:ea typeface="Arial"/>
                        </a:rPr>
                        <a:t>10/10</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r>
              <a:tr h="475560">
                <a:tc gridSpan="2">
                  <a:txBody>
                    <a:bodyPr lIns="45720" rIns="45720">
                      <a:noAutofit/>
                    </a:bodyPr>
                    <a:p>
                      <a:pPr algn="ctr">
                        <a:lnSpc>
                          <a:spcPct val="150000"/>
                        </a:lnSpc>
                        <a:tabLst>
                          <a:tab algn="l" pos="0"/>
                        </a:tabLst>
                      </a:pPr>
                      <a:r>
                        <a:rPr b="1" lang="en-US" sz="1800" spc="-1" strike="noStrike">
                          <a:solidFill>
                            <a:srgbClr val="000000"/>
                          </a:solidFill>
                          <a:latin typeface="Arial"/>
                          <a:ea typeface="Arial"/>
                        </a:rPr>
                        <a:t>Utilization Status</a:t>
                      </a:r>
                      <a:endParaRPr b="0" lang="en-IN" sz="18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hMerge="1">
                  <a:tcPr marL="90000" marR="90000">
                    <a:solidFill>
                      <a:srgbClr val="729fcf"/>
                    </a:solidFill>
                  </a:tcPr>
                </a:tc>
              </a:tr>
              <a:tr h="393480">
                <a:tc>
                  <a:txBody>
                    <a:bodyPr lIns="45720" rIns="45720">
                      <a:noAutofit/>
                    </a:bodyPr>
                    <a:p>
                      <a:pPr>
                        <a:lnSpc>
                          <a:spcPct val="100000"/>
                        </a:lnSpc>
                        <a:tabLst>
                          <a:tab algn="l" pos="0"/>
                        </a:tabLst>
                      </a:pPr>
                      <a:r>
                        <a:rPr b="0" lang="en-US" sz="1600" spc="-1" strike="noStrike">
                          <a:solidFill>
                            <a:srgbClr val="000000"/>
                          </a:solidFill>
                          <a:latin typeface="Arial"/>
                          <a:ea typeface="Arial"/>
                        </a:rPr>
                        <a:t>Active Mirror Users</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a:txBody>
                    <a:bodyPr lIns="45720" rIns="45720">
                      <a:noAutofit/>
                    </a:bodyPr>
                    <a:p>
                      <a:pPr algn="ctr">
                        <a:lnSpc>
                          <a:spcPct val="100000"/>
                        </a:lnSpc>
                        <a:tabLst>
                          <a:tab algn="l" pos="0"/>
                        </a:tabLst>
                      </a:pPr>
                      <a:r>
                        <a:rPr b="0" lang="en-US" sz="1600" spc="-1" strike="noStrike">
                          <a:solidFill>
                            <a:srgbClr val="000000"/>
                          </a:solidFill>
                          <a:latin typeface="Arial"/>
                          <a:ea typeface="Arial"/>
                        </a:rPr>
                        <a:t>1038</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r>
              <a:tr h="393480">
                <a:tc>
                  <a:txBody>
                    <a:bodyPr lIns="45720" rIns="45720">
                      <a:noAutofit/>
                    </a:bodyPr>
                    <a:p>
                      <a:pPr>
                        <a:lnSpc>
                          <a:spcPct val="100000"/>
                        </a:lnSpc>
                        <a:tabLst>
                          <a:tab algn="l" pos="0"/>
                        </a:tabLst>
                      </a:pPr>
                      <a:r>
                        <a:rPr b="0" lang="en-US" sz="1600" spc="-1" strike="noStrike">
                          <a:solidFill>
                            <a:srgbClr val="000000"/>
                          </a:solidFill>
                          <a:latin typeface="Arial"/>
                          <a:ea typeface="Arial"/>
                        </a:rPr>
                        <a:t>Active MT Users</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a:txBody>
                    <a:bodyPr lIns="45720" rIns="45720">
                      <a:noAutofit/>
                    </a:bodyPr>
                    <a:p>
                      <a:pPr algn="ctr">
                        <a:lnSpc>
                          <a:spcPct val="100000"/>
                        </a:lnSpc>
                        <a:tabLst>
                          <a:tab algn="l" pos="0"/>
                        </a:tabLst>
                      </a:pPr>
                      <a:r>
                        <a:rPr b="0" lang="en-US" sz="1600" spc="-1" strike="noStrike">
                          <a:solidFill>
                            <a:srgbClr val="000000"/>
                          </a:solidFill>
                          <a:latin typeface="Arial"/>
                          <a:ea typeface="Arial"/>
                        </a:rPr>
                        <a:t>322</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r>
              <a:tr h="393480">
                <a:tc>
                  <a:txBody>
                    <a:bodyPr lIns="45720" rIns="45720">
                      <a:noAutofit/>
                    </a:bodyPr>
                    <a:p>
                      <a:pPr>
                        <a:lnSpc>
                          <a:spcPct val="100000"/>
                        </a:lnSpc>
                        <a:tabLst>
                          <a:tab algn="l" pos="0"/>
                        </a:tabLst>
                      </a:pPr>
                      <a:r>
                        <a:rPr b="0" lang="en-US" sz="1600" spc="-1" strike="noStrike">
                          <a:solidFill>
                            <a:srgbClr val="000000"/>
                          </a:solidFill>
                          <a:latin typeface="Arial"/>
                          <a:ea typeface="Arial"/>
                        </a:rPr>
                        <a:t>Active CodNxt Users</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a:txBody>
                    <a:bodyPr lIns="45720" rIns="45720">
                      <a:noAutofit/>
                    </a:bodyPr>
                    <a:p>
                      <a:pPr algn="ctr">
                        <a:lnSpc>
                          <a:spcPct val="100000"/>
                        </a:lnSpc>
                        <a:tabLst>
                          <a:tab algn="l" pos="0"/>
                        </a:tabLst>
                      </a:pPr>
                      <a:r>
                        <a:rPr b="0" lang="en-US" sz="1600" spc="-1" strike="noStrike">
                          <a:solidFill>
                            <a:srgbClr val="000000"/>
                          </a:solidFill>
                          <a:latin typeface="Arial"/>
                          <a:ea typeface="Arial"/>
                        </a:rPr>
                        <a:t>1</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r>
              <a:tr h="393480">
                <a:tc>
                  <a:txBody>
                    <a:bodyPr lIns="45720" rIns="45720">
                      <a:noAutofit/>
                    </a:bodyPr>
                    <a:p>
                      <a:pPr>
                        <a:lnSpc>
                          <a:spcPct val="100000"/>
                        </a:lnSpc>
                        <a:tabLst>
                          <a:tab algn="l" pos="0"/>
                        </a:tabLst>
                      </a:pPr>
                      <a:r>
                        <a:rPr b="0" lang="en-US" sz="1600" spc="-1" strike="noStrike">
                          <a:solidFill>
                            <a:srgbClr val="000000"/>
                          </a:solidFill>
                          <a:latin typeface="Arial"/>
                          <a:ea typeface="Arial"/>
                        </a:rPr>
                        <a:t>Active E-Saarthi Users(Promoters)</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a:txBody>
                    <a:bodyPr lIns="45720" rIns="45720">
                      <a:noAutofit/>
                    </a:bodyPr>
                    <a:p>
                      <a:pPr algn="ctr">
                        <a:lnSpc>
                          <a:spcPct val="100000"/>
                        </a:lnSpc>
                        <a:tabLst>
                          <a:tab algn="l" pos="0"/>
                        </a:tabLst>
                      </a:pPr>
                      <a:r>
                        <a:rPr b="0" lang="en-US" sz="1600" spc="-1" strike="noStrike">
                          <a:solidFill>
                            <a:srgbClr val="000000"/>
                          </a:solidFill>
                          <a:latin typeface="Arial"/>
                          <a:ea typeface="Arial"/>
                        </a:rPr>
                        <a:t>Total: 1223 Active:102   Inactive:1121</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r>
              <a:tr h="390960">
                <a:tc>
                  <a:txBody>
                    <a:bodyPr lIns="45720" rIns="45720">
                      <a:noAutofit/>
                    </a:bodyPr>
                    <a:p>
                      <a:pPr>
                        <a:lnSpc>
                          <a:spcPct val="100000"/>
                        </a:lnSpc>
                        <a:tabLst>
                          <a:tab algn="l" pos="0"/>
                        </a:tabLst>
                      </a:pPr>
                      <a:r>
                        <a:rPr b="0" lang="en-US" sz="1600" spc="-1" strike="noStrike">
                          <a:solidFill>
                            <a:srgbClr val="000000"/>
                          </a:solidFill>
                          <a:latin typeface="Arial"/>
                          <a:ea typeface="Arial"/>
                        </a:rPr>
                        <a:t>Active E-Saarthi Users(Hawkers)</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a:txBody>
                    <a:bodyPr lIns="45720" rIns="45720">
                      <a:noAutofit/>
                    </a:bodyPr>
                    <a:p>
                      <a:pPr algn="ctr">
                        <a:lnSpc>
                          <a:spcPct val="100000"/>
                        </a:lnSpc>
                        <a:tabLst>
                          <a:tab algn="l" pos="0"/>
                        </a:tabLst>
                      </a:pPr>
                      <a:r>
                        <a:rPr b="0" lang="en-US" sz="1600" spc="-1" strike="noStrike">
                          <a:solidFill>
                            <a:srgbClr val="000000"/>
                          </a:solidFill>
                          <a:latin typeface="Arial"/>
                          <a:ea typeface="Arial"/>
                        </a:rPr>
                        <a:t>Total :1552 ,    Active 827    Inactive: 725</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pic>
        <p:nvPicPr>
          <p:cNvPr id="131" name="Google Shape;134;p15" descr=""/>
          <p:cNvPicPr/>
          <p:nvPr/>
        </p:nvPicPr>
        <p:blipFill>
          <a:blip r:embed="rId1"/>
          <a:stretch/>
        </p:blipFill>
        <p:spPr>
          <a:xfrm>
            <a:off x="10362240" y="0"/>
            <a:ext cx="1840320" cy="654120"/>
          </a:xfrm>
          <a:prstGeom prst="rect">
            <a:avLst/>
          </a:prstGeom>
          <a:ln>
            <a:noFill/>
          </a:ln>
        </p:spPr>
      </p:pic>
      <p:sp>
        <p:nvSpPr>
          <p:cNvPr id="132" name="CustomShape 3"/>
          <p:cNvSpPr/>
          <p:nvPr/>
        </p:nvSpPr>
        <p:spPr>
          <a:xfrm>
            <a:off x="5458320" y="638712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10996200" y="4699800"/>
            <a:ext cx="549360" cy="2156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tabLst>
                <a:tab algn="l" pos="0"/>
              </a:tabLst>
            </a:pPr>
            <a:fld id="{CC1DDDEF-43D6-477F-BC9F-FF66623CE604}" type="slidenum">
              <a:rPr b="0" lang="en-US" sz="900" spc="-1" strike="noStrike">
                <a:solidFill>
                  <a:srgbClr val="888888"/>
                </a:solidFill>
                <a:latin typeface="Calibri"/>
                <a:ea typeface="Calibri"/>
              </a:rPr>
              <a:t>&lt;number&gt;</a:t>
            </a:fld>
            <a:endParaRPr b="0" lang="en-IN" sz="900" spc="-1" strike="noStrike">
              <a:latin typeface="Arial"/>
            </a:endParaRPr>
          </a:p>
        </p:txBody>
      </p:sp>
      <p:sp>
        <p:nvSpPr>
          <p:cNvPr id="268" name="CustomShape 2"/>
          <p:cNvSpPr/>
          <p:nvPr/>
        </p:nvSpPr>
        <p:spPr>
          <a:xfrm>
            <a:off x="405720" y="124920"/>
            <a:ext cx="9938880" cy="46476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GPI Ticket Tracker Sheet and Pending Task Sheet - Link</a:t>
            </a:r>
            <a:endParaRPr b="0" lang="en-IN" sz="2400" spc="-1" strike="noStrike">
              <a:latin typeface="Arial"/>
            </a:endParaRPr>
          </a:p>
        </p:txBody>
      </p:sp>
      <p:pic>
        <p:nvPicPr>
          <p:cNvPr id="269" name="Google Shape;134;p15" descr=""/>
          <p:cNvPicPr/>
          <p:nvPr/>
        </p:nvPicPr>
        <p:blipFill>
          <a:blip r:embed="rId1"/>
          <a:stretch/>
        </p:blipFill>
        <p:spPr>
          <a:xfrm>
            <a:off x="10362240" y="0"/>
            <a:ext cx="1840320" cy="654120"/>
          </a:xfrm>
          <a:prstGeom prst="rect">
            <a:avLst/>
          </a:prstGeom>
          <a:ln>
            <a:noFill/>
          </a:ln>
        </p:spPr>
      </p:pic>
      <p:sp>
        <p:nvSpPr>
          <p:cNvPr id="270" name="CustomShape 3"/>
          <p:cNvSpPr/>
          <p:nvPr/>
        </p:nvSpPr>
        <p:spPr>
          <a:xfrm>
            <a:off x="5490000" y="642528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
        <p:nvSpPr>
          <p:cNvPr id="271" name="CustomShape 4"/>
          <p:cNvSpPr/>
          <p:nvPr/>
        </p:nvSpPr>
        <p:spPr>
          <a:xfrm>
            <a:off x="405720" y="1013040"/>
            <a:ext cx="11368080" cy="72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Arial"/>
                <a:ea typeface="Arial"/>
              </a:rPr>
              <a:t>Ticket Tracker Sheet Link :  </a:t>
            </a:r>
            <a:r>
              <a:rPr b="0" lang="en-US" sz="1400" spc="-1" strike="noStrike" u="sng">
                <a:solidFill>
                  <a:srgbClr val="0563c1"/>
                </a:solidFill>
                <a:uFillTx/>
                <a:latin typeface="Arial"/>
                <a:ea typeface="Arial"/>
                <a:hlinkClick r:id="rId2"/>
              </a:rPr>
              <a:t>Ticket Tracker.xlsx</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US" sz="1400" spc="-1" strike="noStrike">
                <a:solidFill>
                  <a:srgbClr val="000000"/>
                </a:solidFill>
                <a:latin typeface="Arial"/>
                <a:ea typeface="Arial"/>
              </a:rPr>
              <a:t>GPI pending Task Sheet :  </a:t>
            </a:r>
            <a:r>
              <a:rPr b="0" lang="en-US" sz="1400" spc="-1" strike="noStrike" u="sng">
                <a:solidFill>
                  <a:srgbClr val="0563c1"/>
                </a:solidFill>
                <a:uFillTx/>
                <a:latin typeface="Arial"/>
                <a:ea typeface="Arial"/>
                <a:hlinkClick r:id="rId3"/>
              </a:rPr>
              <a:t>GPI_Pending_Task_Sheet.xlsx</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3" name="Google Shape;134;p15" descr=""/>
          <p:cNvPicPr/>
          <p:nvPr/>
        </p:nvPicPr>
        <p:blipFill>
          <a:blip r:embed="rId1"/>
          <a:stretch/>
        </p:blipFill>
        <p:spPr>
          <a:xfrm>
            <a:off x="10362240" y="0"/>
            <a:ext cx="1840320" cy="654120"/>
          </a:xfrm>
          <a:prstGeom prst="rect">
            <a:avLst/>
          </a:prstGeom>
          <a:ln>
            <a:noFill/>
          </a:ln>
        </p:spPr>
      </p:pic>
      <p:sp>
        <p:nvSpPr>
          <p:cNvPr id="134" name="CustomShape 1"/>
          <p:cNvSpPr/>
          <p:nvPr/>
        </p:nvSpPr>
        <p:spPr>
          <a:xfrm>
            <a:off x="356400" y="150480"/>
            <a:ext cx="9990360" cy="533880"/>
          </a:xfrm>
          <a:prstGeom prst="rect">
            <a:avLst/>
          </a:prstGeom>
          <a:solidFill>
            <a:srgbClr val="ffffff"/>
          </a:solid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b0f0"/>
                </a:solidFill>
                <a:latin typeface="Calibri"/>
                <a:ea typeface="Calibri"/>
              </a:rPr>
              <a:t>Service Delivery Dashboard  </a:t>
            </a:r>
            <a:r>
              <a:rPr b="1" lang="en-US" sz="2400" spc="-1" strike="noStrike">
                <a:solidFill>
                  <a:srgbClr val="00b0f0"/>
                </a:solidFill>
                <a:latin typeface="Calibri"/>
                <a:ea typeface="Calibri"/>
              </a:rPr>
              <a:t> (05 Feb 2024 – 11 Feb 2024)</a:t>
            </a:r>
            <a:br/>
            <a:endParaRPr b="0" lang="en-IN" sz="2400" spc="-1" strike="noStrike">
              <a:latin typeface="Arial"/>
            </a:endParaRPr>
          </a:p>
        </p:txBody>
      </p:sp>
      <p:sp>
        <p:nvSpPr>
          <p:cNvPr id="135" name="CustomShape 2"/>
          <p:cNvSpPr/>
          <p:nvPr/>
        </p:nvSpPr>
        <p:spPr>
          <a:xfrm>
            <a:off x="5528520" y="639972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pic>
        <p:nvPicPr>
          <p:cNvPr id="136" name="Picture 1" descr=""/>
          <p:cNvPicPr/>
          <p:nvPr/>
        </p:nvPicPr>
        <p:blipFill>
          <a:blip r:embed="rId2"/>
          <a:stretch/>
        </p:blipFill>
        <p:spPr>
          <a:xfrm>
            <a:off x="423000" y="1415160"/>
            <a:ext cx="7664400" cy="4227840"/>
          </a:xfrm>
          <a:prstGeom prst="rect">
            <a:avLst/>
          </a:prstGeom>
          <a:ln>
            <a:noFill/>
          </a:ln>
        </p:spPr>
      </p:pic>
      <p:pic>
        <p:nvPicPr>
          <p:cNvPr id="137" name="Picture 4" descr="A pie chart with a number of percentages&#10;&#10;Description automatically generated"/>
          <p:cNvPicPr/>
          <p:nvPr/>
        </p:nvPicPr>
        <p:blipFill>
          <a:blip r:embed="rId3"/>
          <a:stretch/>
        </p:blipFill>
        <p:spPr>
          <a:xfrm>
            <a:off x="7972920" y="1414800"/>
            <a:ext cx="3937320" cy="41569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365760" y="120600"/>
            <a:ext cx="9972000" cy="533880"/>
          </a:xfrm>
          <a:prstGeom prst="rect">
            <a:avLst/>
          </a:prstGeom>
          <a:solidFill>
            <a:srgbClr val="ffffff"/>
          </a:solid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b0f0"/>
                </a:solidFill>
                <a:latin typeface="Calibri"/>
                <a:ea typeface="Calibri"/>
              </a:rPr>
              <a:t>Service Delivery Dashboard </a:t>
            </a:r>
            <a:r>
              <a:rPr b="1" lang="en-US" sz="2400" spc="-1" strike="noStrike">
                <a:solidFill>
                  <a:srgbClr val="00b0f0"/>
                </a:solidFill>
                <a:latin typeface="Calibri"/>
                <a:ea typeface="Calibri"/>
              </a:rPr>
              <a:t>(05 Feb 2024 – 11 Feb 2024)</a:t>
            </a:r>
            <a:br/>
            <a:endParaRPr b="0" lang="en-IN" sz="2400" spc="-1" strike="noStrike">
              <a:latin typeface="Arial"/>
            </a:endParaRPr>
          </a:p>
        </p:txBody>
      </p:sp>
      <p:pic>
        <p:nvPicPr>
          <p:cNvPr id="139" name="Google Shape;134;p15" descr=""/>
          <p:cNvPicPr/>
          <p:nvPr/>
        </p:nvPicPr>
        <p:blipFill>
          <a:blip r:embed="rId1"/>
          <a:stretch/>
        </p:blipFill>
        <p:spPr>
          <a:xfrm>
            <a:off x="10362240" y="0"/>
            <a:ext cx="1840320" cy="654120"/>
          </a:xfrm>
          <a:prstGeom prst="rect">
            <a:avLst/>
          </a:prstGeom>
          <a:ln>
            <a:noFill/>
          </a:ln>
        </p:spPr>
      </p:pic>
      <p:sp>
        <p:nvSpPr>
          <p:cNvPr id="140" name="CustomShape 2"/>
          <p:cNvSpPr/>
          <p:nvPr/>
        </p:nvSpPr>
        <p:spPr>
          <a:xfrm>
            <a:off x="5486400" y="629496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graphicFrame>
        <p:nvGraphicFramePr>
          <p:cNvPr id="141" name="Table 3"/>
          <p:cNvGraphicFramePr/>
          <p:nvPr/>
        </p:nvGraphicFramePr>
        <p:xfrm>
          <a:off x="733320" y="977760"/>
          <a:ext cx="10886400" cy="3439440"/>
        </p:xfrm>
        <a:graphic>
          <a:graphicData uri="http://schemas.openxmlformats.org/drawingml/2006/table">
            <a:tbl>
              <a:tblPr/>
              <a:tblGrid>
                <a:gridCol w="1026720"/>
                <a:gridCol w="1341720"/>
                <a:gridCol w="1043280"/>
                <a:gridCol w="1424520"/>
                <a:gridCol w="1242360"/>
                <a:gridCol w="894240"/>
                <a:gridCol w="1043280"/>
                <a:gridCol w="2870640"/>
              </a:tblGrid>
              <a:tr h="604080">
                <a:tc>
                  <a:txBody>
                    <a:bodyPr lIns="9360" rIns="9360">
                      <a:noAutofit/>
                    </a:bodyPr>
                    <a:p>
                      <a:pPr algn="ctr">
                        <a:lnSpc>
                          <a:spcPct val="100000"/>
                        </a:lnSpc>
                      </a:pPr>
                      <a:r>
                        <a:rPr b="1" lang="en-US" sz="1800" spc="-1" strike="noStrike">
                          <a:solidFill>
                            <a:srgbClr val="00b0f0"/>
                          </a:solidFill>
                          <a:latin typeface="Calibri"/>
                          <a:ea typeface="Calibri"/>
                        </a:rPr>
                        <a:t>Priority</a:t>
                      </a:r>
                      <a:endParaRPr b="0" lang="en-IN" sz="18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800" spc="-1" strike="noStrike">
                          <a:solidFill>
                            <a:srgbClr val="00b0f0"/>
                          </a:solidFill>
                          <a:latin typeface="Calibri"/>
                          <a:ea typeface="Calibri"/>
                        </a:rPr>
                        <a:t>CodNext</a:t>
                      </a:r>
                      <a:endParaRPr b="0" lang="en-IN" sz="18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800" spc="-1" strike="noStrike">
                          <a:solidFill>
                            <a:srgbClr val="00b0f0"/>
                          </a:solidFill>
                          <a:latin typeface="Calibri"/>
                          <a:ea typeface="Calibri"/>
                        </a:rPr>
                        <a:t>Esaarthi</a:t>
                      </a:r>
                      <a:endParaRPr b="0" lang="en-IN" sz="18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800" spc="-1" strike="noStrike">
                          <a:solidFill>
                            <a:srgbClr val="00b0f0"/>
                          </a:solidFill>
                          <a:latin typeface="Calibri"/>
                          <a:ea typeface="Calibri"/>
                        </a:rPr>
                        <a:t>GPI Website</a:t>
                      </a:r>
                      <a:endParaRPr b="0" lang="en-IN" sz="18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800" spc="-1" strike="noStrike">
                          <a:solidFill>
                            <a:srgbClr val="00b0f0"/>
                          </a:solidFill>
                          <a:latin typeface="Calibri"/>
                          <a:ea typeface="Calibri"/>
                        </a:rPr>
                        <a:t>Mirror</a:t>
                      </a:r>
                      <a:endParaRPr b="0" lang="en-IN" sz="18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800" spc="-1" strike="noStrike">
                          <a:solidFill>
                            <a:srgbClr val="00b0f0"/>
                          </a:solidFill>
                          <a:latin typeface="Calibri"/>
                          <a:ea typeface="Calibri"/>
                        </a:rPr>
                        <a:t>MT</a:t>
                      </a:r>
                      <a:endParaRPr b="0" lang="en-IN" sz="18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800" spc="-1" strike="noStrike">
                          <a:solidFill>
                            <a:srgbClr val="00b0f0"/>
                          </a:solidFill>
                          <a:latin typeface="Calibri"/>
                          <a:ea typeface="Calibri"/>
                        </a:rPr>
                        <a:t>Total</a:t>
                      </a:r>
                      <a:endParaRPr b="0" lang="en-IN" sz="18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800" spc="-1" strike="noStrike">
                          <a:solidFill>
                            <a:srgbClr val="00b0f0"/>
                          </a:solidFill>
                          <a:latin typeface="Calibri"/>
                          <a:ea typeface="Calibri"/>
                        </a:rPr>
                        <a:t>Resolved Within SLA</a:t>
                      </a:r>
                      <a:endParaRPr b="0" lang="en-IN" sz="18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567360">
                <a:tc>
                  <a:txBody>
                    <a:bodyPr lIns="9360" rIns="9360">
                      <a:noAutofit/>
                    </a:bodyPr>
                    <a:p>
                      <a:pPr algn="ctr">
                        <a:lnSpc>
                          <a:spcPct val="100000"/>
                        </a:lnSpc>
                      </a:pPr>
                      <a:r>
                        <a:rPr b="1" lang="en-US" sz="1600" spc="-1" strike="noStrike">
                          <a:solidFill>
                            <a:srgbClr val="000000"/>
                          </a:solidFill>
                          <a:latin typeface="Calibri"/>
                          <a:ea typeface="Arial"/>
                        </a:rPr>
                        <a:t>P1</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1"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600" spc="-1" strike="noStrike">
                          <a:solidFill>
                            <a:srgbClr val="000000"/>
                          </a:solidFill>
                          <a:latin typeface="Calibri"/>
                          <a:ea typeface="Arial"/>
                        </a:rPr>
                        <a:t>Yes</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567360">
                <a:tc>
                  <a:txBody>
                    <a:bodyPr lIns="9360" rIns="9360">
                      <a:noAutofit/>
                    </a:bodyPr>
                    <a:p>
                      <a:pPr algn="ctr">
                        <a:lnSpc>
                          <a:spcPct val="100000"/>
                        </a:lnSpc>
                      </a:pPr>
                      <a:r>
                        <a:rPr b="1" lang="en-US" sz="1600" spc="-1" strike="noStrike">
                          <a:solidFill>
                            <a:srgbClr val="000000"/>
                          </a:solidFill>
                          <a:latin typeface="Calibri"/>
                          <a:ea typeface="Arial"/>
                        </a:rPr>
                        <a:t>P2</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1"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600" spc="-1" strike="noStrike">
                          <a:solidFill>
                            <a:srgbClr val="000000"/>
                          </a:solidFill>
                          <a:latin typeface="Calibri"/>
                          <a:ea typeface="Arial"/>
                        </a:rPr>
                        <a:t>Yes</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567360">
                <a:tc>
                  <a:txBody>
                    <a:bodyPr lIns="9360" rIns="9360">
                      <a:noAutofit/>
                    </a:bodyPr>
                    <a:p>
                      <a:pPr algn="ctr">
                        <a:lnSpc>
                          <a:spcPct val="100000"/>
                        </a:lnSpc>
                      </a:pPr>
                      <a:r>
                        <a:rPr b="1" lang="en-US" sz="1600" spc="-1" strike="noStrike">
                          <a:solidFill>
                            <a:srgbClr val="000000"/>
                          </a:solidFill>
                          <a:latin typeface="Calibri"/>
                          <a:ea typeface="Arial"/>
                        </a:rPr>
                        <a:t>P3</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8</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1" lang="en-US" sz="1600" spc="-1" strike="noStrike">
                          <a:solidFill>
                            <a:srgbClr val="000000"/>
                          </a:solidFill>
                          <a:latin typeface="Calibri"/>
                          <a:ea typeface="Arial"/>
                        </a:rPr>
                        <a:t>8</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600" spc="-1" strike="noStrike">
                          <a:solidFill>
                            <a:srgbClr val="000000"/>
                          </a:solidFill>
                          <a:latin typeface="Calibri"/>
                          <a:ea typeface="Arial"/>
                        </a:rPr>
                        <a:t>Yes </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567360">
                <a:tc>
                  <a:txBody>
                    <a:bodyPr lIns="9360" rIns="9360">
                      <a:noAutofit/>
                    </a:bodyPr>
                    <a:p>
                      <a:pPr algn="ctr">
                        <a:lnSpc>
                          <a:spcPct val="100000"/>
                        </a:lnSpc>
                      </a:pPr>
                      <a:r>
                        <a:rPr b="1" lang="en-US" sz="1600" spc="-1" strike="noStrike">
                          <a:solidFill>
                            <a:srgbClr val="000000"/>
                          </a:solidFill>
                          <a:latin typeface="Calibri"/>
                          <a:ea typeface="Arial"/>
                        </a:rPr>
                        <a:t>P4</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1</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2</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1" lang="en-US" sz="1600" spc="-1" strike="noStrike">
                          <a:solidFill>
                            <a:srgbClr val="000000"/>
                          </a:solidFill>
                          <a:latin typeface="Calibri"/>
                          <a:ea typeface="Arial"/>
                        </a:rPr>
                        <a:t>3</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600" spc="-1" strike="noStrike">
                          <a:solidFill>
                            <a:srgbClr val="000000"/>
                          </a:solidFill>
                          <a:latin typeface="Calibri"/>
                          <a:ea typeface="Arial"/>
                        </a:rPr>
                        <a:t>Yes </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566280">
                <a:tc>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600" spc="-1" strike="noStrike">
                          <a:solidFill>
                            <a:srgbClr val="000000"/>
                          </a:solidFill>
                          <a:latin typeface="Calibri"/>
                          <a:ea typeface="Arial"/>
                        </a:rPr>
                        <a:t>1</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600" spc="-1" strike="noStrike">
                          <a:solidFill>
                            <a:srgbClr val="000000"/>
                          </a:solidFill>
                          <a:latin typeface="Calibri"/>
                          <a:ea typeface="Arial"/>
                        </a:rPr>
                        <a:t>10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600" spc="-1" strike="noStrike">
                          <a:solidFill>
                            <a:srgbClr val="000000"/>
                          </a:solidFill>
                          <a:latin typeface="Calibri"/>
                          <a:ea typeface="Arial"/>
                        </a:rPr>
                        <a:t>11</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2" name="CustomShape 1"/>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3" name="CustomShape 2"/>
          <p:cNvSpPr/>
          <p:nvPr/>
        </p:nvSpPr>
        <p:spPr>
          <a:xfrm>
            <a:off x="643320" y="2573640"/>
            <a:ext cx="3254040" cy="17280"/>
          </a:xfrm>
          <a:custGeom>
            <a:avLst/>
            <a:gdLst/>
            <a:ahLst/>
            <a:rect l="l" t="t" r="r" b="b"/>
            <a:pathLst>
              <a:path w="3255095" h="18288">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bg1"/>
          </a:solidFill>
          <a:ln cap="rnd" w="3816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144" name="CustomShape 3"/>
          <p:cNvSpPr/>
          <p:nvPr/>
        </p:nvSpPr>
        <p:spPr>
          <a:xfrm>
            <a:off x="10996200" y="4699800"/>
            <a:ext cx="549360" cy="2156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tabLst>
                <a:tab algn="l" pos="0"/>
              </a:tabLst>
            </a:pPr>
            <a:fld id="{53898484-10A6-47C6-A47A-4AB192D989B4}" type="slidenum">
              <a:rPr b="0" lang="en-US" sz="900" spc="-1" strike="noStrike">
                <a:solidFill>
                  <a:srgbClr val="888888"/>
                </a:solidFill>
                <a:latin typeface="Calibri"/>
                <a:ea typeface="Calibri"/>
              </a:rPr>
              <a:t>&lt;number&gt;</a:t>
            </a:fld>
            <a:endParaRPr b="0" lang="en-IN" sz="900" spc="-1" strike="noStrike">
              <a:latin typeface="Arial"/>
            </a:endParaRPr>
          </a:p>
        </p:txBody>
      </p:sp>
      <p:graphicFrame>
        <p:nvGraphicFramePr>
          <p:cNvPr id="145" name="Table 4"/>
          <p:cNvGraphicFramePr/>
          <p:nvPr/>
        </p:nvGraphicFramePr>
        <p:xfrm>
          <a:off x="354960" y="985680"/>
          <a:ext cx="11581200" cy="5077440"/>
        </p:xfrm>
        <a:graphic>
          <a:graphicData uri="http://schemas.openxmlformats.org/drawingml/2006/table">
            <a:tbl>
              <a:tblPr/>
              <a:tblGrid>
                <a:gridCol w="483480"/>
                <a:gridCol w="1333080"/>
                <a:gridCol w="1296360"/>
                <a:gridCol w="859320"/>
                <a:gridCol w="2229120"/>
                <a:gridCol w="1503000"/>
                <a:gridCol w="1390680"/>
                <a:gridCol w="911520"/>
                <a:gridCol w="1575000"/>
              </a:tblGrid>
              <a:tr h="805320">
                <a:tc>
                  <a:txBody>
                    <a:bodyPr lIns="9000" rIns="9000">
                      <a:noAutofit/>
                    </a:bodyPr>
                    <a:p>
                      <a:pPr algn="ctr">
                        <a:lnSpc>
                          <a:spcPct val="100000"/>
                        </a:lnSpc>
                        <a:tabLst>
                          <a:tab algn="l" pos="0"/>
                        </a:tabLst>
                      </a:pPr>
                      <a:r>
                        <a:rPr b="0" lang="en-US" sz="1800" spc="-1" strike="noStrike">
                          <a:solidFill>
                            <a:srgbClr val="ffffff"/>
                          </a:solidFill>
                          <a:latin typeface="Arial"/>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User Story</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Application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Priority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Task</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UAT Date</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Prod Date</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1183320">
                <a:tc>
                  <a:txBody>
                    <a:bodyPr lIns="9000" rIns="9000">
                      <a:noAutofit/>
                    </a:bodyPr>
                    <a:p>
                      <a:pPr>
                        <a:lnSpc>
                          <a:spcPct val="100000"/>
                        </a:lnSpc>
                        <a:tabLst>
                          <a:tab algn="l" pos="0"/>
                        </a:tabLst>
                      </a:pPr>
                      <a:r>
                        <a:rPr b="0" lang="en-US" sz="1600" spc="-1" strike="noStrike">
                          <a:solidFill>
                            <a:srgbClr val="000000"/>
                          </a:solidFill>
                          <a:latin typeface="Arial"/>
                          <a:ea typeface="Arial"/>
                        </a:rPr>
                        <a:t>1.</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SFA Modern Trade - Change request brief</a:t>
                      </a:r>
                      <a:endParaRPr b="0" lang="en-IN" sz="1600" spc="-1" strike="noStrike">
                        <a:latin typeface="Arial"/>
                      </a:endParaRPr>
                    </a:p>
                    <a:p>
                      <a:pPr>
                        <a:lnSpc>
                          <a:spcPct val="100000"/>
                        </a:lnSpc>
                        <a:tabLst>
                          <a:tab algn="l" pos="0"/>
                        </a:tabLst>
                      </a:pP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MT (Modern Trade)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000000"/>
                          </a:solidFill>
                          <a:latin typeface="Calibri"/>
                          <a:ea typeface="Arial"/>
                        </a:rPr>
                        <a:t>CR not approved from GPI.</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Not Decided</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Not Decided</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3089160">
                <a:tc>
                  <a:txBody>
                    <a:bodyPr lIns="9000" rIns="9000">
                      <a:noAutofit/>
                    </a:bodyPr>
                    <a:p>
                      <a:pPr>
                        <a:lnSpc>
                          <a:spcPct val="100000"/>
                        </a:lnSpc>
                        <a:tabLst>
                          <a:tab algn="l" pos="0"/>
                        </a:tabLst>
                      </a:pPr>
                      <a:r>
                        <a:rPr b="0" lang="en-US" sz="1600" spc="-1" strike="noStrike">
                          <a:solidFill>
                            <a:srgbClr val="000000"/>
                          </a:solidFill>
                          <a:latin typeface="Arial"/>
                          <a:ea typeface="Arial"/>
                        </a:rPr>
                        <a:t>2. </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Mirror - Change request brief</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Mirror </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P1</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242424"/>
                          </a:solidFill>
                          <a:latin typeface="Calibri"/>
                          <a:ea typeface="Arial"/>
                        </a:rPr>
                        <a:t>P3</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242424"/>
                          </a:solidFill>
                          <a:latin typeface="Calibri"/>
                          <a:ea typeface="Arial"/>
                        </a:rPr>
                        <a:t>P6</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242424"/>
                          </a:solidFill>
                          <a:latin typeface="Calibri"/>
                          <a:ea typeface="Arial"/>
                        </a:rPr>
                        <a:t>P5</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marL="285840" indent="-284760">
                        <a:lnSpc>
                          <a:spcPct val="100000"/>
                        </a:lnSpc>
                        <a:buClr>
                          <a:srgbClr val="000000"/>
                        </a:buClr>
                        <a:buFont typeface="Wingdings" charset="2"/>
                        <a:buChar char=""/>
                      </a:pPr>
                      <a:r>
                        <a:rPr b="0" lang="en-US" sz="1600" spc="-1" strike="noStrike">
                          <a:solidFill>
                            <a:srgbClr val="000000"/>
                          </a:solidFill>
                          <a:latin typeface="Calibri"/>
                          <a:ea typeface="Arial"/>
                        </a:rPr>
                        <a:t>Primary sales report Integration</a:t>
                      </a:r>
                      <a:endParaRPr b="0" lang="en-IN" sz="1600" spc="-1" strike="noStrike">
                        <a:latin typeface="Arial"/>
                      </a:endParaRPr>
                    </a:p>
                    <a:p>
                      <a:pPr marL="285840" indent="-284760">
                        <a:lnSpc>
                          <a:spcPct val="100000"/>
                        </a:lnSpc>
                        <a:buClr>
                          <a:srgbClr val="000000"/>
                        </a:buClr>
                        <a:buFont typeface="Wingdings" charset="2"/>
                        <a:buChar char=""/>
                      </a:pPr>
                      <a:r>
                        <a:rPr b="0" lang="en-US" sz="1600" spc="-1" strike="noStrike">
                          <a:solidFill>
                            <a:srgbClr val="000000"/>
                          </a:solidFill>
                          <a:latin typeface="Calibri"/>
                          <a:ea typeface="Arial"/>
                        </a:rPr>
                        <a:t>API integrations for Masters (SKU, WD etc.) from ERP on daily basis</a:t>
                      </a:r>
                      <a:endParaRPr b="0" lang="en-IN" sz="1600" spc="-1" strike="noStrike">
                        <a:latin typeface="Arial"/>
                      </a:endParaRPr>
                    </a:p>
                    <a:p>
                      <a:pPr marL="285840" indent="-284760">
                        <a:lnSpc>
                          <a:spcPct val="100000"/>
                        </a:lnSpc>
                        <a:buClr>
                          <a:srgbClr val="000000"/>
                        </a:buClr>
                        <a:buFont typeface="Wingdings" charset="2"/>
                        <a:buChar char=""/>
                      </a:pPr>
                      <a:r>
                        <a:rPr b="0" lang="en-US" sz="1600" spc="-1" strike="noStrike">
                          <a:solidFill>
                            <a:srgbClr val="000000"/>
                          </a:solidFill>
                          <a:latin typeface="Calibri"/>
                          <a:ea typeface="Arial"/>
                        </a:rPr>
                        <a:t>SFA MT Application data auto flow to MT WDs</a:t>
                      </a:r>
                      <a:endParaRPr b="0" lang="en-IN" sz="1600" spc="-1" strike="noStrike">
                        <a:latin typeface="Arial"/>
                      </a:endParaRPr>
                    </a:p>
                    <a:p>
                      <a:pPr marL="285840" indent="-284760">
                        <a:lnSpc>
                          <a:spcPct val="100000"/>
                        </a:lnSpc>
                        <a:buClr>
                          <a:srgbClr val="000000"/>
                        </a:buClr>
                        <a:buFont typeface="Wingdings" charset="2"/>
                        <a:buChar char=""/>
                      </a:pPr>
                      <a:r>
                        <a:rPr b="0" lang="en-US" sz="1600" spc="-1" strike="noStrike">
                          <a:solidFill>
                            <a:srgbClr val="000000"/>
                          </a:solidFill>
                          <a:latin typeface="Calibri"/>
                          <a:ea typeface="Arial"/>
                        </a:rPr>
                        <a:t>Candy sales in KG (new filter to be added in reports)</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000000"/>
                          </a:solidFill>
                          <a:latin typeface="Calibri"/>
                          <a:ea typeface="Arial"/>
                        </a:rPr>
                        <a:t>WIP</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000000"/>
                          </a:solidFill>
                          <a:latin typeface="Calibri"/>
                          <a:ea typeface="Arial"/>
                        </a:rPr>
                        <a:t>WIP</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000000"/>
                          </a:solidFill>
                          <a:latin typeface="Calibri"/>
                          <a:ea typeface="Arial"/>
                        </a:rPr>
                        <a:t>Not started </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000000"/>
                          </a:solidFill>
                          <a:latin typeface="Calibri"/>
                          <a:ea typeface="Arial"/>
                        </a:rPr>
                        <a:t>WIP</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nSpc>
                          <a:spcPct val="100000"/>
                        </a:lnSpc>
                        <a:tabLst>
                          <a:tab algn="l" pos="0"/>
                        </a:tabLst>
                      </a:pPr>
                      <a:r>
                        <a:rPr b="0" lang="en-US" sz="1600" spc="-1" strike="noStrike">
                          <a:solidFill>
                            <a:srgbClr val="242424"/>
                          </a:solidFill>
                          <a:latin typeface="Calibri"/>
                          <a:ea typeface="Arial"/>
                        </a:rPr>
                        <a:t>API for ERP Team is Completed, and report work is pending.</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46" name="CustomShape 5"/>
          <p:cNvSpPr/>
          <p:nvPr/>
        </p:nvSpPr>
        <p:spPr>
          <a:xfrm>
            <a:off x="254520" y="172080"/>
            <a:ext cx="10095120" cy="48204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Change Request </a:t>
            </a:r>
            <a:r>
              <a:rPr b="1" lang="en-GB" sz="2400" spc="-1" strike="noStrike">
                <a:solidFill>
                  <a:srgbClr val="00b0f0"/>
                </a:solidFill>
                <a:latin typeface="Calibri"/>
                <a:ea typeface="Calibri"/>
              </a:rPr>
              <a:t>​Tracker (Mirror and SFA MT)</a:t>
            </a:r>
            <a:endParaRPr b="0" lang="en-IN" sz="2400" spc="-1" strike="noStrike">
              <a:latin typeface="Arial"/>
            </a:endParaRPr>
          </a:p>
        </p:txBody>
      </p:sp>
      <p:pic>
        <p:nvPicPr>
          <p:cNvPr id="147" name="Google Shape;134;p15" descr=""/>
          <p:cNvPicPr/>
          <p:nvPr/>
        </p:nvPicPr>
        <p:blipFill>
          <a:blip r:embed="rId1"/>
          <a:stretch/>
        </p:blipFill>
        <p:spPr>
          <a:xfrm>
            <a:off x="10362240" y="0"/>
            <a:ext cx="1840320" cy="654120"/>
          </a:xfrm>
          <a:prstGeom prst="rect">
            <a:avLst/>
          </a:prstGeom>
          <a:ln>
            <a:noFill/>
          </a:ln>
        </p:spPr>
      </p:pic>
      <p:sp>
        <p:nvSpPr>
          <p:cNvPr id="148" name="CustomShape 6"/>
          <p:cNvSpPr/>
          <p:nvPr/>
        </p:nvSpPr>
        <p:spPr>
          <a:xfrm>
            <a:off x="5449680" y="637812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9" name="CustomShape 1"/>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0" name="CustomShape 2"/>
          <p:cNvSpPr/>
          <p:nvPr/>
        </p:nvSpPr>
        <p:spPr>
          <a:xfrm>
            <a:off x="643320" y="2573640"/>
            <a:ext cx="3254040" cy="17280"/>
          </a:xfrm>
          <a:custGeom>
            <a:avLst/>
            <a:gdLst/>
            <a:ahLst/>
            <a:rect l="l" t="t" r="r" b="b"/>
            <a:pathLst>
              <a:path w="3255095" h="18288">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w="3816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151" name="CustomShape 3"/>
          <p:cNvSpPr/>
          <p:nvPr/>
        </p:nvSpPr>
        <p:spPr>
          <a:xfrm>
            <a:off x="10996200" y="4699800"/>
            <a:ext cx="549360" cy="2156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tabLst>
                <a:tab algn="l" pos="0"/>
              </a:tabLst>
            </a:pPr>
            <a:fld id="{E0093440-6FE7-43B9-9C2B-C1A246633F6B}" type="slidenum">
              <a:rPr b="0" lang="en-US" sz="900" spc="-1" strike="noStrike">
                <a:solidFill>
                  <a:srgbClr val="888888"/>
                </a:solidFill>
                <a:latin typeface="Calibri"/>
                <a:ea typeface="Calibri"/>
              </a:rPr>
              <a:t>&lt;number&gt;</a:t>
            </a:fld>
            <a:endParaRPr b="0" lang="en-IN" sz="900" spc="-1" strike="noStrike">
              <a:latin typeface="Arial"/>
            </a:endParaRPr>
          </a:p>
        </p:txBody>
      </p:sp>
      <p:graphicFrame>
        <p:nvGraphicFramePr>
          <p:cNvPr id="152" name="Table 4"/>
          <p:cNvGraphicFramePr/>
          <p:nvPr/>
        </p:nvGraphicFramePr>
        <p:xfrm>
          <a:off x="323640" y="948960"/>
          <a:ext cx="11182320" cy="4335480"/>
        </p:xfrm>
        <a:graphic>
          <a:graphicData uri="http://schemas.openxmlformats.org/drawingml/2006/table">
            <a:tbl>
              <a:tblPr/>
              <a:tblGrid>
                <a:gridCol w="466920"/>
                <a:gridCol w="1287360"/>
                <a:gridCol w="1251720"/>
                <a:gridCol w="829800"/>
                <a:gridCol w="2152080"/>
                <a:gridCol w="1635480"/>
                <a:gridCol w="1139400"/>
                <a:gridCol w="1026720"/>
                <a:gridCol w="1393200"/>
              </a:tblGrid>
              <a:tr h="805320">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User Story</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Application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Priority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Task</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UAT Date</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Prod Date</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3530520">
                <a:tc>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P4</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242424"/>
                          </a:solidFill>
                          <a:latin typeface="Calibri"/>
                          <a:ea typeface="Arial"/>
                        </a:rPr>
                        <a:t>P2</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242424"/>
                          </a:solidFill>
                          <a:latin typeface="Calibri"/>
                          <a:ea typeface="Arial"/>
                        </a:rPr>
                        <a:t>P7</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marL="285840" indent="-284760">
                        <a:lnSpc>
                          <a:spcPct val="100000"/>
                        </a:lnSpc>
                        <a:buClr>
                          <a:srgbClr val="000000"/>
                        </a:buClr>
                        <a:buFont typeface="Wingdings" charset="2"/>
                        <a:buChar char=""/>
                      </a:pPr>
                      <a:r>
                        <a:rPr b="0" lang="en-US" sz="1600" spc="-1" strike="noStrike">
                          <a:solidFill>
                            <a:srgbClr val="000000"/>
                          </a:solidFill>
                          <a:latin typeface="Calibri"/>
                          <a:ea typeface="Arial"/>
                        </a:rPr>
                        <a:t>GPI State, State, Zone mapping to be added in all reports.</a:t>
                      </a:r>
                      <a:endParaRPr b="0" lang="en-IN" sz="1600" spc="-1" strike="noStrike">
                        <a:latin typeface="Arial"/>
                      </a:endParaRPr>
                    </a:p>
                    <a:p>
                      <a:pPr marL="285840" indent="-284760">
                        <a:lnSpc>
                          <a:spcPct val="100000"/>
                        </a:lnSpc>
                        <a:buClr>
                          <a:srgbClr val="000000"/>
                        </a:buClr>
                        <a:buFont typeface="Wingdings" charset="2"/>
                        <a:buChar char=""/>
                      </a:pPr>
                      <a:r>
                        <a:rPr b="0" lang="en-US" sz="1600" spc="-1" strike="noStrike">
                          <a:solidFill>
                            <a:srgbClr val="000000"/>
                          </a:solidFill>
                          <a:latin typeface="Calibri"/>
                          <a:ea typeface="Arial"/>
                        </a:rPr>
                        <a:t>Admin access for opening the respective window in advance to tackle public holidays.</a:t>
                      </a:r>
                      <a:endParaRPr b="0" lang="en-IN" sz="1600" spc="-1" strike="noStrike">
                        <a:latin typeface="Arial"/>
                      </a:endParaRPr>
                    </a:p>
                    <a:p>
                      <a:pPr marL="285840" indent="-284760">
                        <a:lnSpc>
                          <a:spcPct val="100000"/>
                        </a:lnSpc>
                        <a:buClr>
                          <a:srgbClr val="000000"/>
                        </a:buClr>
                        <a:buFont typeface="Wingdings" charset="2"/>
                        <a:buChar char=""/>
                      </a:pPr>
                      <a:r>
                        <a:rPr b="0" lang="en-US" sz="1600" spc="-1" strike="noStrike">
                          <a:solidFill>
                            <a:srgbClr val="000000"/>
                          </a:solidFill>
                          <a:latin typeface="Calibri"/>
                          <a:ea typeface="Arial"/>
                        </a:rPr>
                        <a:t>Direct view of sales instead of every time downloading an excel.</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000000"/>
                          </a:solidFill>
                          <a:latin typeface="Calibri"/>
                          <a:ea typeface="Arial"/>
                        </a:rPr>
                        <a:t>  </a:t>
                      </a:r>
                      <a:r>
                        <a:rPr b="0" lang="en-US" sz="1600" spc="-1" strike="noStrike">
                          <a:solidFill>
                            <a:srgbClr val="000000"/>
                          </a:solidFill>
                          <a:latin typeface="Calibri"/>
                          <a:ea typeface="Arial"/>
                        </a:rPr>
                        <a:t>Done </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000000"/>
                          </a:solidFill>
                          <a:latin typeface="Calibri"/>
                          <a:ea typeface="Arial"/>
                        </a:rPr>
                        <a:t>   </a:t>
                      </a:r>
                      <a:endParaRPr b="0" lang="en-IN" sz="1600" spc="-1" strike="noStrike">
                        <a:latin typeface="Arial"/>
                      </a:endParaRPr>
                    </a:p>
                    <a:p>
                      <a:pPr>
                        <a:lnSpc>
                          <a:spcPct val="100000"/>
                        </a:lnSpc>
                        <a:tabLst>
                          <a:tab algn="l" pos="0"/>
                        </a:tabLst>
                      </a:pPr>
                      <a:r>
                        <a:rPr b="0" lang="en-US" sz="1600" spc="-1" strike="noStrike">
                          <a:solidFill>
                            <a:srgbClr val="000000"/>
                          </a:solidFill>
                          <a:latin typeface="Calibri"/>
                          <a:ea typeface="Arial"/>
                        </a:rPr>
                        <a:t>Not Started</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000000"/>
                          </a:solidFill>
                          <a:latin typeface="Calibri"/>
                          <a:ea typeface="Arial"/>
                        </a:rPr>
                        <a:t>Not Started</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05/02/2024</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 </a:t>
                      </a:r>
                      <a:r>
                        <a:rPr b="0" lang="en-US" sz="1600" spc="-1" strike="noStrike">
                          <a:solidFill>
                            <a:srgbClr val="242424"/>
                          </a:solidFill>
                          <a:latin typeface="Calibri"/>
                          <a:ea typeface="Arial"/>
                        </a:rPr>
                        <a:t>Pending </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nSpc>
                          <a:spcPct val="100000"/>
                        </a:lnSpc>
                        <a:tabLst>
                          <a:tab algn="l" pos="0"/>
                        </a:tabLst>
                      </a:pPr>
                      <a:r>
                        <a:rPr b="0" lang="en-US" sz="1600" spc="-1" strike="noStrike">
                          <a:solidFill>
                            <a:srgbClr val="242424"/>
                          </a:solidFill>
                          <a:latin typeface="Calibri"/>
                          <a:ea typeface="Arial"/>
                        </a:rPr>
                        <a:t> </a:t>
                      </a:r>
                      <a:r>
                        <a:rPr b="0" lang="en-US" sz="1600" spc="-1" strike="noStrike">
                          <a:solidFill>
                            <a:srgbClr val="242424"/>
                          </a:solidFill>
                          <a:latin typeface="Calibri"/>
                          <a:ea typeface="Arial"/>
                        </a:rPr>
                        <a:t>We have successfully deployed in UAT. We will deploy In production After approval of GPI.</a:t>
                      </a:r>
                      <a:endParaRPr b="0" lang="en-IN" sz="1600" spc="-1" strike="noStrike">
                        <a:latin typeface="Arial"/>
                      </a:endParaRPr>
                    </a:p>
                    <a:p>
                      <a:pPr>
                        <a:lnSpc>
                          <a:spcPct val="100000"/>
                        </a:lnSpc>
                        <a:tabLst>
                          <a:tab algn="l" pos="0"/>
                        </a:tabLst>
                      </a:pPr>
                      <a:r>
                        <a:rPr b="0" lang="en-US" sz="1600" spc="-1" strike="noStrike">
                          <a:solidFill>
                            <a:srgbClr val="242424"/>
                          </a:solidFill>
                          <a:latin typeface="Calibri"/>
                          <a:ea typeface="Arial"/>
                        </a:rPr>
                        <a:t> </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53" name="CustomShape 5"/>
          <p:cNvSpPr/>
          <p:nvPr/>
        </p:nvSpPr>
        <p:spPr>
          <a:xfrm>
            <a:off x="168840" y="228960"/>
            <a:ext cx="10020960" cy="46044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Change Request </a:t>
            </a:r>
            <a:r>
              <a:rPr b="1" lang="en-GB" sz="2400" spc="-1" strike="noStrike">
                <a:solidFill>
                  <a:srgbClr val="00b0f0"/>
                </a:solidFill>
                <a:latin typeface="Calibri"/>
                <a:ea typeface="Calibri"/>
              </a:rPr>
              <a:t>​</a:t>
            </a:r>
            <a:endParaRPr b="0" lang="en-IN" sz="2400" spc="-1" strike="noStrike">
              <a:latin typeface="Arial"/>
            </a:endParaRPr>
          </a:p>
        </p:txBody>
      </p:sp>
      <p:pic>
        <p:nvPicPr>
          <p:cNvPr id="154" name="Google Shape;134;p15" descr=""/>
          <p:cNvPicPr/>
          <p:nvPr/>
        </p:nvPicPr>
        <p:blipFill>
          <a:blip r:embed="rId1"/>
          <a:stretch/>
        </p:blipFill>
        <p:spPr>
          <a:xfrm>
            <a:off x="10359720" y="0"/>
            <a:ext cx="1840320" cy="654120"/>
          </a:xfrm>
          <a:prstGeom prst="rect">
            <a:avLst/>
          </a:prstGeom>
          <a:ln>
            <a:noFill/>
          </a:ln>
        </p:spPr>
      </p:pic>
      <p:sp>
        <p:nvSpPr>
          <p:cNvPr id="155" name="CustomShape 6"/>
          <p:cNvSpPr/>
          <p:nvPr/>
        </p:nvSpPr>
        <p:spPr>
          <a:xfrm>
            <a:off x="5395320" y="632124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6" name="CustomShape 1"/>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7" name="CustomShape 2"/>
          <p:cNvSpPr/>
          <p:nvPr/>
        </p:nvSpPr>
        <p:spPr>
          <a:xfrm>
            <a:off x="643320" y="2573640"/>
            <a:ext cx="3254040" cy="17280"/>
          </a:xfrm>
          <a:custGeom>
            <a:avLst/>
            <a:gdLst/>
            <a:ahLst/>
            <a:rect l="l" t="t" r="r" b="b"/>
            <a:pathLst>
              <a:path w="3255095" h="18288">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w="3816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158" name="CustomShape 3"/>
          <p:cNvSpPr/>
          <p:nvPr/>
        </p:nvSpPr>
        <p:spPr>
          <a:xfrm>
            <a:off x="10996200" y="4699800"/>
            <a:ext cx="549360" cy="2156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tabLst>
                <a:tab algn="l" pos="0"/>
              </a:tabLst>
            </a:pPr>
            <a:fld id="{7BA87AE3-A7E5-4A97-A905-753925103A96}" type="slidenum">
              <a:rPr b="0" lang="en-US" sz="900" spc="-1" strike="noStrike">
                <a:solidFill>
                  <a:srgbClr val="888888"/>
                </a:solidFill>
                <a:latin typeface="Calibri"/>
                <a:ea typeface="Calibri"/>
              </a:rPr>
              <a:t>&lt;number&gt;</a:t>
            </a:fld>
            <a:endParaRPr b="0" lang="en-IN" sz="900" spc="-1" strike="noStrike">
              <a:latin typeface="Arial"/>
            </a:endParaRPr>
          </a:p>
        </p:txBody>
      </p:sp>
      <p:graphicFrame>
        <p:nvGraphicFramePr>
          <p:cNvPr id="159" name="Table 4"/>
          <p:cNvGraphicFramePr/>
          <p:nvPr/>
        </p:nvGraphicFramePr>
        <p:xfrm>
          <a:off x="491760" y="803520"/>
          <a:ext cx="11141280" cy="4328640"/>
        </p:xfrm>
        <a:graphic>
          <a:graphicData uri="http://schemas.openxmlformats.org/drawingml/2006/table">
            <a:tbl>
              <a:tblPr/>
              <a:tblGrid>
                <a:gridCol w="444960"/>
                <a:gridCol w="1311480"/>
                <a:gridCol w="1232640"/>
                <a:gridCol w="784080"/>
                <a:gridCol w="2660760"/>
                <a:gridCol w="700200"/>
                <a:gridCol w="952200"/>
                <a:gridCol w="958680"/>
                <a:gridCol w="2096640"/>
              </a:tblGrid>
              <a:tr h="805320">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User Story</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Application</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Calibri"/>
                          <a:ea typeface="Arial"/>
                        </a:rPr>
                        <a:t>(URL)</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Priority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Task</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Reported by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Reported </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Calibri"/>
                          <a:ea typeface="Arial"/>
                        </a:rPr>
                        <a:t>date</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2356920">
                <a:tc>
                  <a:txBody>
                    <a:bodyPr lIns="9000" rIns="9000">
                      <a:noAutofit/>
                    </a:bodyPr>
                    <a:p>
                      <a:pPr>
                        <a:lnSpc>
                          <a:spcPct val="100000"/>
                        </a:lnSpc>
                        <a:tabLst>
                          <a:tab algn="l" pos="0"/>
                        </a:tabLst>
                      </a:pPr>
                      <a:r>
                        <a:rPr b="0" lang="en-US" sz="1600" spc="-1" strike="noStrike">
                          <a:solidFill>
                            <a:srgbClr val="000000"/>
                          </a:solidFill>
                          <a:latin typeface="Calibri"/>
                          <a:ea typeface="Arial"/>
                        </a:rPr>
                        <a:t>1</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a:lnSpc>
                          <a:spcPct val="100000"/>
                        </a:lnSpc>
                        <a:tabLst>
                          <a:tab algn="l" pos="0"/>
                        </a:tabLst>
                      </a:pPr>
                      <a:r>
                        <a:rPr b="0" lang="en-IN" sz="1600" spc="-1" strike="noStrike">
                          <a:solidFill>
                            <a:srgbClr val="242424"/>
                          </a:solidFill>
                          <a:latin typeface="Calibri"/>
                          <a:ea typeface="Arial"/>
                        </a:rPr>
                        <a:t>International Page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marL="285840" indent="-284760">
                        <a:lnSpc>
                          <a:spcPct val="100000"/>
                        </a:lnSpc>
                        <a:buClr>
                          <a:srgbClr val="000000"/>
                        </a:buClr>
                        <a:buFont typeface="Arial"/>
                        <a:buChar char="•"/>
                      </a:pPr>
                      <a:r>
                        <a:rPr b="0" lang="en-US" sz="1600" spc="-1" strike="noStrike">
                          <a:solidFill>
                            <a:srgbClr val="242424"/>
                          </a:solidFill>
                          <a:latin typeface="Calibri"/>
                          <a:ea typeface="Arial"/>
                        </a:rPr>
                        <a:t>Revamp the page according to the domestic business as per discussion with Sukirti and Archna Bhasin.</a:t>
                      </a:r>
                      <a:endParaRPr b="0" lang="en-IN" sz="1600" spc="-1" strike="noStrike">
                        <a:latin typeface="Arial"/>
                      </a:endParaRPr>
                    </a:p>
                    <a:p>
                      <a:pPr marL="285840" indent="-284760">
                        <a:lnSpc>
                          <a:spcPct val="100000"/>
                        </a:lnSpc>
                        <a:buClr>
                          <a:srgbClr val="000000"/>
                        </a:buClr>
                        <a:buFont typeface="Arial"/>
                        <a:buChar char="•"/>
                      </a:pPr>
                      <a:r>
                        <a:rPr b="0" lang="en-US" sz="1600" spc="-1" strike="noStrike">
                          <a:solidFill>
                            <a:srgbClr val="242424"/>
                          </a:solidFill>
                          <a:latin typeface="Calibri"/>
                          <a:ea typeface="Arial"/>
                        </a:rPr>
                        <a:t>Revamp “State of the Art manufacturing” section.</a:t>
                      </a:r>
                      <a:endParaRPr b="0" lang="en-IN" sz="1600" spc="-1" strike="noStrike">
                        <a:latin typeface="Arial"/>
                      </a:endParaRPr>
                    </a:p>
                    <a:p>
                      <a:pPr>
                        <a:lnSpc>
                          <a:spcPct val="100000"/>
                        </a:lnSpc>
                        <a:tabLst>
                          <a:tab algn="l" pos="0"/>
                        </a:tabLst>
                      </a:pP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 </a:t>
                      </a:r>
                      <a:r>
                        <a:rPr b="0" lang="en-US" sz="1600" spc="-1" strike="noStrike">
                          <a:solidFill>
                            <a:srgbClr val="242424"/>
                          </a:solidFill>
                          <a:latin typeface="Calibri"/>
                          <a:ea typeface="Arial"/>
                        </a:rPr>
                        <a:t>Done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Sukirti</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nSpc>
                          <a:spcPct val="100000"/>
                        </a:lnSpc>
                        <a:tabLst>
                          <a:tab algn="l" pos="0"/>
                        </a:tabLst>
                      </a:pPr>
                      <a:r>
                        <a:rPr b="0" lang="en-US" sz="1600" spc="-1" strike="noStrike">
                          <a:solidFill>
                            <a:srgbClr val="242424"/>
                          </a:solidFill>
                          <a:latin typeface="Calibri"/>
                          <a:ea typeface="Arial"/>
                        </a:rPr>
                        <a:t>Frontend development has been started as per design approval.</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1166760">
                <a:tc>
                  <a:txBody>
                    <a:bodyPr lIns="9000" rIns="9000">
                      <a:noAutofit/>
                    </a:bodyPr>
                    <a:p>
                      <a:pPr>
                        <a:lnSpc>
                          <a:spcPct val="100000"/>
                        </a:lnSpc>
                        <a:tabLst>
                          <a:tab algn="l" pos="0"/>
                        </a:tabLst>
                      </a:pPr>
                      <a:r>
                        <a:rPr b="0" lang="en-US" sz="1600" spc="-1" strike="noStrike">
                          <a:solidFill>
                            <a:srgbClr val="000000"/>
                          </a:solidFill>
                          <a:latin typeface="Calibri"/>
                          <a:ea typeface="Arial"/>
                        </a:rPr>
                        <a:t>2</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a:lnSpc>
                          <a:spcPct val="100000"/>
                        </a:lnSpc>
                        <a:tabLst>
                          <a:tab algn="l" pos="0"/>
                        </a:tabLst>
                      </a:pPr>
                      <a:r>
                        <a:rPr b="0" lang="en-IN" sz="1600" spc="-1" strike="noStrike">
                          <a:solidFill>
                            <a:srgbClr val="242424"/>
                          </a:solidFill>
                          <a:latin typeface="Calibri"/>
                          <a:ea typeface="Arial"/>
                        </a:rPr>
                        <a:t>Current and New Website Update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marL="285840" indent="-284760">
                        <a:lnSpc>
                          <a:spcPct val="100000"/>
                        </a:lnSpc>
                        <a:buClr>
                          <a:srgbClr val="000000"/>
                        </a:buClr>
                        <a:buFont typeface="Arial"/>
                        <a:buChar char="•"/>
                      </a:pPr>
                      <a:r>
                        <a:rPr b="0" lang="en-US" sz="1600" spc="-1" strike="noStrike">
                          <a:solidFill>
                            <a:srgbClr val="242424"/>
                          </a:solidFill>
                          <a:latin typeface="Calibri"/>
                          <a:ea typeface="Arial"/>
                        </a:rPr>
                        <a:t>Update on the page our ESG commitment.</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Done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Sukirti</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29/01/24</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60" name="CustomShape 5"/>
          <p:cNvSpPr/>
          <p:nvPr/>
        </p:nvSpPr>
        <p:spPr>
          <a:xfrm>
            <a:off x="419760" y="203400"/>
            <a:ext cx="9938880" cy="49896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Change Request </a:t>
            </a:r>
            <a:r>
              <a:rPr b="1" lang="en-GB" sz="2400" spc="-1" strike="noStrike">
                <a:solidFill>
                  <a:srgbClr val="00b0f0"/>
                </a:solidFill>
                <a:latin typeface="Calibri"/>
                <a:ea typeface="Calibri"/>
              </a:rPr>
              <a:t>Tracker </a:t>
            </a:r>
            <a:r>
              <a:rPr b="1" lang="en-US" sz="2400" spc="-1" strike="noStrike">
                <a:solidFill>
                  <a:srgbClr val="00b0f0"/>
                </a:solidFill>
                <a:latin typeface="Calibri"/>
                <a:ea typeface="Calibri"/>
              </a:rPr>
              <a:t>(</a:t>
            </a:r>
            <a:r>
              <a:rPr b="1" lang="en-GB" sz="2400" spc="-1" strike="noStrike">
                <a:solidFill>
                  <a:srgbClr val="00b0f0"/>
                </a:solidFill>
                <a:latin typeface="Calibri"/>
                <a:ea typeface="Calibri"/>
              </a:rPr>
              <a:t>​</a:t>
            </a:r>
            <a:r>
              <a:rPr b="1" lang="en-US" sz="2400" spc="-1" strike="noStrike">
                <a:solidFill>
                  <a:srgbClr val="00b0f0"/>
                </a:solidFill>
                <a:latin typeface="Calibri"/>
                <a:ea typeface="Calibri"/>
              </a:rPr>
              <a:t>GPI Website work upload)</a:t>
            </a:r>
            <a:endParaRPr b="0" lang="en-IN" sz="2400" spc="-1" strike="noStrike">
              <a:latin typeface="Arial"/>
            </a:endParaRPr>
          </a:p>
          <a:p>
            <a:pPr>
              <a:lnSpc>
                <a:spcPct val="100000"/>
              </a:lnSpc>
            </a:pPr>
            <a:endParaRPr b="0" lang="en-IN" sz="2400" spc="-1" strike="noStrike">
              <a:latin typeface="Arial"/>
            </a:endParaRPr>
          </a:p>
        </p:txBody>
      </p:sp>
      <p:pic>
        <p:nvPicPr>
          <p:cNvPr id="161" name="Google Shape;134;p15" descr=""/>
          <p:cNvPicPr/>
          <p:nvPr/>
        </p:nvPicPr>
        <p:blipFill>
          <a:blip r:embed="rId1"/>
          <a:stretch/>
        </p:blipFill>
        <p:spPr>
          <a:xfrm>
            <a:off x="10362240" y="0"/>
            <a:ext cx="1840320" cy="654120"/>
          </a:xfrm>
          <a:prstGeom prst="rect">
            <a:avLst/>
          </a:prstGeom>
          <a:ln>
            <a:noFill/>
          </a:ln>
        </p:spPr>
      </p:pic>
      <p:sp>
        <p:nvSpPr>
          <p:cNvPr id="162" name="CustomShape 6"/>
          <p:cNvSpPr/>
          <p:nvPr/>
        </p:nvSpPr>
        <p:spPr>
          <a:xfrm>
            <a:off x="5378400" y="634680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3" name="CustomShape 1"/>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4" name="CustomShape 2"/>
          <p:cNvSpPr/>
          <p:nvPr/>
        </p:nvSpPr>
        <p:spPr>
          <a:xfrm>
            <a:off x="643320" y="2573640"/>
            <a:ext cx="3254040" cy="17280"/>
          </a:xfrm>
          <a:custGeom>
            <a:avLst/>
            <a:gdLst/>
            <a:ahLst/>
            <a:rect l="l" t="t" r="r" b="b"/>
            <a:pathLst>
              <a:path w="3255095" h="18288">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w="3816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165" name="CustomShape 3"/>
          <p:cNvSpPr/>
          <p:nvPr/>
        </p:nvSpPr>
        <p:spPr>
          <a:xfrm>
            <a:off x="10996200" y="4699800"/>
            <a:ext cx="549360" cy="2156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tabLst>
                <a:tab algn="l" pos="0"/>
              </a:tabLst>
            </a:pPr>
            <a:fld id="{EB30D95E-1D12-49F5-B807-6FB050F20482}" type="slidenum">
              <a:rPr b="0" lang="en-US" sz="900" spc="-1" strike="noStrike">
                <a:solidFill>
                  <a:srgbClr val="888888"/>
                </a:solidFill>
                <a:latin typeface="Calibri"/>
                <a:ea typeface="Calibri"/>
              </a:rPr>
              <a:t>&lt;number&gt;</a:t>
            </a:fld>
            <a:endParaRPr b="0" lang="en-IN" sz="900" spc="-1" strike="noStrike">
              <a:latin typeface="Arial"/>
            </a:endParaRPr>
          </a:p>
        </p:txBody>
      </p:sp>
      <p:graphicFrame>
        <p:nvGraphicFramePr>
          <p:cNvPr id="166" name="Table 4"/>
          <p:cNvGraphicFramePr/>
          <p:nvPr/>
        </p:nvGraphicFramePr>
        <p:xfrm>
          <a:off x="491760" y="803520"/>
          <a:ext cx="11141280" cy="4089960"/>
        </p:xfrm>
        <a:graphic>
          <a:graphicData uri="http://schemas.openxmlformats.org/drawingml/2006/table">
            <a:tbl>
              <a:tblPr/>
              <a:tblGrid>
                <a:gridCol w="444960"/>
                <a:gridCol w="1311480"/>
                <a:gridCol w="1232640"/>
                <a:gridCol w="784080"/>
                <a:gridCol w="2660760"/>
                <a:gridCol w="700200"/>
                <a:gridCol w="952200"/>
                <a:gridCol w="958680"/>
                <a:gridCol w="2096640"/>
              </a:tblGrid>
              <a:tr h="805320">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User Story</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Application</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Calibri"/>
                          <a:ea typeface="Arial"/>
                        </a:rPr>
                        <a:t>(URL)</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Priority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Task</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Reported by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Reported </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Calibri"/>
                          <a:ea typeface="Arial"/>
                        </a:rPr>
                        <a:t>date</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785880">
                <a:tc>
                  <a:txBody>
                    <a:bodyPr lIns="9000" rIns="9000">
                      <a:noAutofit/>
                    </a:bodyPr>
                    <a:p>
                      <a:pPr>
                        <a:lnSpc>
                          <a:spcPct val="100000"/>
                        </a:lnSpc>
                        <a:tabLst>
                          <a:tab algn="l" pos="0"/>
                        </a:tabLst>
                      </a:pPr>
                      <a:r>
                        <a:rPr b="0" lang="en-US" sz="1600" spc="-1" strike="noStrike">
                          <a:solidFill>
                            <a:srgbClr val="000000"/>
                          </a:solidFill>
                          <a:latin typeface="Calibri"/>
                          <a:ea typeface="Arial"/>
                        </a:rPr>
                        <a:t>3</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a:lnSpc>
                          <a:spcPct val="100000"/>
                        </a:lnSpc>
                        <a:tabLst>
                          <a:tab algn="l" pos="0"/>
                        </a:tabLst>
                      </a:pPr>
                      <a:r>
                        <a:rPr b="0" lang="en-IN" sz="1600" spc="-1" strike="noStrike">
                          <a:solidFill>
                            <a:srgbClr val="242424"/>
                          </a:solidFill>
                          <a:latin typeface="Calibri"/>
                          <a:ea typeface="Arial"/>
                        </a:rPr>
                        <a:t>Our Leader Page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marL="285840" indent="-284760">
                        <a:lnSpc>
                          <a:spcPct val="100000"/>
                        </a:lnSpc>
                        <a:buClr>
                          <a:srgbClr val="000000"/>
                        </a:buClr>
                        <a:buFont typeface="Arial"/>
                        <a:buChar char="•"/>
                      </a:pPr>
                      <a:r>
                        <a:rPr b="0" lang="en-US" sz="1600" spc="-1" strike="noStrike">
                          <a:solidFill>
                            <a:srgbClr val="242424"/>
                          </a:solidFill>
                          <a:latin typeface="Calibri"/>
                          <a:ea typeface="Arial"/>
                        </a:rPr>
                        <a:t>Textual  changes </a:t>
                      </a:r>
                      <a:endParaRPr b="0" lang="en-IN" sz="1600" spc="-1" strike="noStrike">
                        <a:latin typeface="Arial"/>
                      </a:endParaRPr>
                    </a:p>
                    <a:p>
                      <a:pPr>
                        <a:lnSpc>
                          <a:spcPct val="100000"/>
                        </a:lnSpc>
                        <a:tabLst>
                          <a:tab algn="l" pos="0"/>
                        </a:tabLst>
                      </a:pP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 </a:t>
                      </a:r>
                      <a:r>
                        <a:rPr b="0" lang="en-US" sz="1600" spc="-1" strike="noStrike">
                          <a:solidFill>
                            <a:srgbClr val="242424"/>
                          </a:solidFill>
                          <a:latin typeface="Calibri"/>
                          <a:ea typeface="Arial"/>
                        </a:rPr>
                        <a:t>Done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Sukirti</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29/01/24</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775800">
                <a:tc>
                  <a:txBody>
                    <a:bodyPr lIns="9000" rIns="9000">
                      <a:noAutofit/>
                    </a:bodyPr>
                    <a:p>
                      <a:pPr>
                        <a:lnSpc>
                          <a:spcPct val="100000"/>
                        </a:lnSpc>
                        <a:tabLst>
                          <a:tab algn="l" pos="0"/>
                        </a:tabLst>
                      </a:pPr>
                      <a:r>
                        <a:rPr b="0" lang="en-US" sz="1600" spc="-1" strike="noStrike">
                          <a:solidFill>
                            <a:srgbClr val="000000"/>
                          </a:solidFill>
                          <a:latin typeface="Calibri"/>
                          <a:ea typeface="Arial"/>
                        </a:rPr>
                        <a:t>4</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a:lnSpc>
                          <a:spcPct val="100000"/>
                        </a:lnSpc>
                        <a:tabLst>
                          <a:tab algn="l" pos="0"/>
                        </a:tabLst>
                      </a:pPr>
                      <a:r>
                        <a:rPr b="0" lang="en-IN" sz="1600" spc="-1" strike="noStrike">
                          <a:solidFill>
                            <a:srgbClr val="242424"/>
                          </a:solidFill>
                          <a:latin typeface="Calibri"/>
                          <a:ea typeface="Arial"/>
                        </a:rPr>
                        <a:t>Our culture </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marL="285840" indent="-284760">
                        <a:lnSpc>
                          <a:spcPct val="100000"/>
                        </a:lnSpc>
                        <a:buClr>
                          <a:srgbClr val="000000"/>
                        </a:buClr>
                        <a:buFont typeface="Arial"/>
                        <a:buChar char="•"/>
                      </a:pPr>
                      <a:r>
                        <a:rPr b="0" lang="en-US" sz="1600" spc="-1" strike="noStrike">
                          <a:solidFill>
                            <a:srgbClr val="242424"/>
                          </a:solidFill>
                          <a:latin typeface="Calibri"/>
                          <a:ea typeface="Arial"/>
                        </a:rPr>
                        <a:t>Change Header Image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Done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Sukirti</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29/01/24</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r>
              <a:tr h="948600">
                <a:tc>
                  <a:txBody>
                    <a:bodyPr lIns="9000" rIns="9000">
                      <a:noAutofit/>
                    </a:bodyPr>
                    <a:p>
                      <a:pPr>
                        <a:lnSpc>
                          <a:spcPct val="100000"/>
                        </a:lnSpc>
                        <a:tabLst>
                          <a:tab algn="l" pos="0"/>
                        </a:tabLst>
                      </a:pPr>
                      <a:r>
                        <a:rPr b="0" lang="en-US" sz="1600" spc="-1" strike="noStrike">
                          <a:solidFill>
                            <a:srgbClr val="000000"/>
                          </a:solidFill>
                          <a:latin typeface="Calibri"/>
                          <a:ea typeface="Arial"/>
                        </a:rPr>
                        <a:t>5</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a:lnSpc>
                          <a:spcPct val="100000"/>
                        </a:lnSpc>
                        <a:tabLst>
                          <a:tab algn="l" pos="0"/>
                        </a:tabLst>
                      </a:pPr>
                      <a:r>
                        <a:rPr b="0" lang="en-IN" sz="1600" spc="-1" strike="noStrike">
                          <a:solidFill>
                            <a:srgbClr val="242424"/>
                          </a:solidFill>
                          <a:latin typeface="Calibri"/>
                          <a:ea typeface="Arial"/>
                        </a:rPr>
                        <a:t>International Business</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marL="285840" indent="-284760">
                        <a:lnSpc>
                          <a:spcPct val="100000"/>
                        </a:lnSpc>
                        <a:buClr>
                          <a:srgbClr val="000000"/>
                        </a:buClr>
                        <a:buFont typeface="Arial"/>
                        <a:buChar char="•"/>
                      </a:pPr>
                      <a:r>
                        <a:rPr b="0" lang="en-US" sz="1600" spc="-1" strike="noStrike">
                          <a:solidFill>
                            <a:srgbClr val="242424"/>
                          </a:solidFill>
                          <a:latin typeface="Calibri"/>
                          <a:ea typeface="Arial"/>
                        </a:rPr>
                        <a:t>Image update in cigarette brand.</a:t>
                      </a:r>
                      <a:endParaRPr b="0" lang="en-IN" sz="1600" spc="-1" strike="noStrike">
                        <a:latin typeface="Arial"/>
                      </a:endParaRPr>
                    </a:p>
                    <a:p>
                      <a:pPr marL="285840" indent="-284760">
                        <a:lnSpc>
                          <a:spcPct val="100000"/>
                        </a:lnSpc>
                        <a:buClr>
                          <a:srgbClr val="000000"/>
                        </a:buClr>
                        <a:buFont typeface="Arial"/>
                        <a:buChar char="•"/>
                      </a:pPr>
                      <a:r>
                        <a:rPr b="0" lang="en-US" sz="1600" spc="-1" strike="noStrike">
                          <a:solidFill>
                            <a:srgbClr val="242424"/>
                          </a:solidFill>
                          <a:latin typeface="Calibri"/>
                          <a:ea typeface="Arial"/>
                        </a:rPr>
                        <a:t>State of the art manufacturing section </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Done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Sukirti</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31/01/24</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r>
              <a:tr h="774720">
                <a:tc>
                  <a:txBody>
                    <a:bodyPr lIns="9000" rIns="9000">
                      <a:noAutofit/>
                    </a:bodyPr>
                    <a:p>
                      <a:pPr>
                        <a:lnSpc>
                          <a:spcPct val="100000"/>
                        </a:lnSpc>
                        <a:tabLst>
                          <a:tab algn="l" pos="0"/>
                        </a:tabLst>
                      </a:pPr>
                      <a:r>
                        <a:rPr b="0" lang="en-US" sz="1600" spc="-1" strike="noStrike">
                          <a:solidFill>
                            <a:srgbClr val="000000"/>
                          </a:solidFill>
                          <a:latin typeface="Calibri"/>
                          <a:ea typeface="Arial"/>
                        </a:rPr>
                        <a:t>6</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a:lnSpc>
                          <a:spcPct val="100000"/>
                        </a:lnSpc>
                        <a:tabLst>
                          <a:tab algn="l" pos="0"/>
                        </a:tabLst>
                      </a:pPr>
                      <a:r>
                        <a:rPr b="0" lang="en-IN" sz="1600" spc="-1" strike="noStrike">
                          <a:solidFill>
                            <a:srgbClr val="242424"/>
                          </a:solidFill>
                          <a:latin typeface="Calibri"/>
                          <a:ea typeface="Arial"/>
                        </a:rPr>
                        <a:t>Leaf division </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marL="285840" indent="-284760">
                        <a:lnSpc>
                          <a:spcPct val="100000"/>
                        </a:lnSpc>
                        <a:buClr>
                          <a:srgbClr val="000000"/>
                        </a:buClr>
                        <a:buFont typeface="Arial"/>
                        <a:buChar char="•"/>
                      </a:pPr>
                      <a:r>
                        <a:rPr b="0" lang="en-US" sz="1600" spc="-1" strike="noStrike">
                          <a:solidFill>
                            <a:srgbClr val="242424"/>
                          </a:solidFill>
                          <a:latin typeface="Calibri"/>
                          <a:ea typeface="Arial"/>
                        </a:rPr>
                        <a:t>Update headings and content.</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Done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Sukirti</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31/01/24</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67" name="CustomShape 5"/>
          <p:cNvSpPr/>
          <p:nvPr/>
        </p:nvSpPr>
        <p:spPr>
          <a:xfrm>
            <a:off x="419760" y="203400"/>
            <a:ext cx="9938880" cy="49896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Change Request </a:t>
            </a:r>
            <a:r>
              <a:rPr b="1" lang="en-GB" sz="2400" spc="-1" strike="noStrike">
                <a:solidFill>
                  <a:srgbClr val="00b0f0"/>
                </a:solidFill>
                <a:latin typeface="Calibri"/>
                <a:ea typeface="Calibri"/>
              </a:rPr>
              <a:t>Tracker </a:t>
            </a:r>
            <a:r>
              <a:rPr b="1" lang="en-US" sz="2400" spc="-1" strike="noStrike">
                <a:solidFill>
                  <a:srgbClr val="00b0f0"/>
                </a:solidFill>
                <a:latin typeface="Calibri"/>
                <a:ea typeface="Calibri"/>
              </a:rPr>
              <a:t>(</a:t>
            </a:r>
            <a:r>
              <a:rPr b="1" lang="en-GB" sz="2400" spc="-1" strike="noStrike">
                <a:solidFill>
                  <a:srgbClr val="00b0f0"/>
                </a:solidFill>
                <a:latin typeface="Calibri"/>
                <a:ea typeface="Calibri"/>
              </a:rPr>
              <a:t>​</a:t>
            </a:r>
            <a:r>
              <a:rPr b="1" lang="en-US" sz="2400" spc="-1" strike="noStrike">
                <a:solidFill>
                  <a:srgbClr val="00b0f0"/>
                </a:solidFill>
                <a:latin typeface="Calibri"/>
                <a:ea typeface="Calibri"/>
              </a:rPr>
              <a:t>GPI Website work upload)</a:t>
            </a:r>
            <a:endParaRPr b="0" lang="en-IN" sz="2400" spc="-1" strike="noStrike">
              <a:latin typeface="Arial"/>
            </a:endParaRPr>
          </a:p>
          <a:p>
            <a:pPr>
              <a:lnSpc>
                <a:spcPct val="100000"/>
              </a:lnSpc>
            </a:pPr>
            <a:endParaRPr b="0" lang="en-IN" sz="2400" spc="-1" strike="noStrike">
              <a:latin typeface="Arial"/>
            </a:endParaRPr>
          </a:p>
        </p:txBody>
      </p:sp>
      <p:pic>
        <p:nvPicPr>
          <p:cNvPr id="168" name="Google Shape;134;p15" descr=""/>
          <p:cNvPicPr/>
          <p:nvPr/>
        </p:nvPicPr>
        <p:blipFill>
          <a:blip r:embed="rId1"/>
          <a:stretch/>
        </p:blipFill>
        <p:spPr>
          <a:xfrm>
            <a:off x="10362240" y="0"/>
            <a:ext cx="1840320" cy="654120"/>
          </a:xfrm>
          <a:prstGeom prst="rect">
            <a:avLst/>
          </a:prstGeom>
          <a:ln>
            <a:noFill/>
          </a:ln>
        </p:spPr>
      </p:pic>
      <p:sp>
        <p:nvSpPr>
          <p:cNvPr id="169" name="CustomShape 6"/>
          <p:cNvSpPr/>
          <p:nvPr/>
        </p:nvSpPr>
        <p:spPr>
          <a:xfrm>
            <a:off x="5378400" y="634680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10f36cb0-ad7f-49b3-ae83-902ed4e231cb" xsi:nil="true"/>
    <lcf76f155ced4ddcb4097134ff3c332f xmlns="d9a3ae9b-1718-419f-ad8f-97d5091e2dee">
      <Terms xmlns="http://schemas.microsoft.com/office/infopath/2007/PartnerControls"/>
    </lcf76f155ced4ddcb4097134ff3c332f>
    <SharedWithUsers xmlns="10f36cb0-ad7f-49b3-ae83-902ed4e231cb">
      <UserInfo>
        <DisplayName>Kamlesh Sharma</DisplayName>
        <AccountId>23</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997F06015D21A4A9CDE4B7B58427CB2" ma:contentTypeVersion="14" ma:contentTypeDescription="Create a new document." ma:contentTypeScope="" ma:versionID="1bd39a50204954acc2e7230df5249c10">
  <xsd:schema xmlns:xsd="http://www.w3.org/2001/XMLSchema" xmlns:xs="http://www.w3.org/2001/XMLSchema" xmlns:p="http://schemas.microsoft.com/office/2006/metadata/properties" xmlns:ns2="d9a3ae9b-1718-419f-ad8f-97d5091e2dee" xmlns:ns3="10f36cb0-ad7f-49b3-ae83-902ed4e231cb" targetNamespace="http://schemas.microsoft.com/office/2006/metadata/properties" ma:root="true" ma:fieldsID="e48f650cf42688cfbd7f34dee817ffea" ns2:_="" ns3:_="">
    <xsd:import namespace="d9a3ae9b-1718-419f-ad8f-97d5091e2dee"/>
    <xsd:import namespace="10f36cb0-ad7f-49b3-ae83-902ed4e231c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a3ae9b-1718-419f-ad8f-97d5091e2d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c531a43c-f49d-4ed8-8879-6141c01284ec"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0f36cb0-ad7f-49b3-ae83-902ed4e231c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bbd33158-f835-430a-bbfb-1ed3994d01fb}" ma:internalName="TaxCatchAll" ma:showField="CatchAllData" ma:web="10f36cb0-ad7f-49b3-ae83-902ed4e231c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3801E2-3DB4-4620-BA8A-E0C9F7E1C640}">
  <ds:schemaRefs>
    <ds:schemaRef ds:uri="10f36cb0-ad7f-49b3-ae83-902ed4e231cb"/>
    <ds:schemaRef ds:uri="d9a3ae9b-1718-419f-ad8f-97d5091e2dee"/>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E64E30D-4B88-415C-944F-93A87E0BD3DB}">
  <ds:schemaRefs>
    <ds:schemaRef ds:uri="10f36cb0-ad7f-49b3-ae83-902ed4e231cb"/>
    <ds:schemaRef ds:uri="d9a3ae9b-1718-419f-ad8f-97d5091e2de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F6D3948-14C8-46C1-84FD-48953218A7C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73</TotalTime>
  <Application>LibreOffice/6.4.7.2$Linux_X86_64 LibreOffice_project/40$Build-2</Application>
  <Words>1857</Words>
  <Paragraphs>561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2023-05-19T07:20:45Z</dcterms:created>
  <dc:creator>DHRUVESH PALIVAL</dc:creator>
  <dc:description/>
  <dc:language>en-IN</dc:language>
  <cp:lastModifiedBy/>
  <dcterms:modified xsi:type="dcterms:W3CDTF">2024-02-13T16:16:43Z</dcterms:modified>
  <cp:revision>164</cp:revision>
  <dc:subject/>
  <dc:title>Agenda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0x0101009997F06015D21A4A9CDE4B7B58427CB2</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MediaServiceImageTags">
    <vt:lpwstr/>
  </property>
  <property fmtid="{D5CDD505-2E9C-101B-9397-08002B2CF9AE}" pid="9" name="Notes">
    <vt:i4>27</vt:i4>
  </property>
  <property fmtid="{D5CDD505-2E9C-101B-9397-08002B2CF9AE}" pid="10" name="PresentationFormat">
    <vt:lpwstr>Widescreen</vt:lpwstr>
  </property>
  <property fmtid="{D5CDD505-2E9C-101B-9397-08002B2CF9AE}" pid="11" name="ScaleCrop">
    <vt:bool>0</vt:bool>
  </property>
  <property fmtid="{D5CDD505-2E9C-101B-9397-08002B2CF9AE}" pid="12" name="ShareDoc">
    <vt:bool>0</vt:bool>
  </property>
  <property fmtid="{D5CDD505-2E9C-101B-9397-08002B2CF9AE}" pid="13" name="Slides">
    <vt:i4>30</vt:i4>
  </property>
</Properties>
</file>