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3"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5"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0"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1"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6"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328160" y="6721560"/>
            <a:ext cx="184320" cy="307440"/>
          </a:xfrm>
          <a:prstGeom prst="rect">
            <a:avLst/>
          </a:prstGeom>
          <a:noFill/>
          <a:ln>
            <a:noFill/>
          </a:ln>
        </p:spPr>
        <p:style>
          <a:lnRef idx="0"/>
          <a:fillRef idx="0"/>
          <a:effectRef idx="0"/>
          <a:fontRef idx="minor"/>
        </p:style>
      </p:sp>
      <p:sp>
        <p:nvSpPr>
          <p:cNvPr id="1" name="CustomShape 2"/>
          <p:cNvSpPr/>
          <p:nvPr/>
        </p:nvSpPr>
        <p:spPr>
          <a:xfrm>
            <a:off x="4428360" y="6858000"/>
            <a:ext cx="184320" cy="307440"/>
          </a:xfrm>
          <a:prstGeom prst="rect">
            <a:avLst/>
          </a:prstGeom>
          <a:noFill/>
          <a:ln>
            <a:noFill/>
          </a:ln>
        </p:spPr>
        <p:style>
          <a:lnRef idx="0"/>
          <a:fillRef idx="0"/>
          <a:effectRef idx="0"/>
          <a:fontRef idx="minor"/>
        </p:style>
      </p:sp>
      <p:sp>
        <p:nvSpPr>
          <p:cNvPr id="2" name="PlaceHolder 3"/>
          <p:cNvSpPr>
            <a:spLocks noGrp="1"/>
          </p:cNvSpPr>
          <p:nvPr>
            <p:ph type="title"/>
          </p:nvPr>
        </p:nvSpPr>
        <p:spPr>
          <a:xfrm>
            <a:off x="838080" y="365040"/>
            <a:ext cx="10515240" cy="1325160"/>
          </a:xfrm>
          <a:prstGeom prst="rect">
            <a:avLst/>
          </a:prstGeom>
        </p:spPr>
        <p:txBody>
          <a:bodyPr anchor="ctr">
            <a:norm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 name="PlaceHolder 4"/>
          <p:cNvSpPr>
            <a:spLocks noGrp="1"/>
          </p:cNvSpPr>
          <p:nvPr>
            <p:ph type="body"/>
          </p:nvPr>
        </p:nvSpPr>
        <p:spPr>
          <a:xfrm>
            <a:off x="838080" y="1825560"/>
            <a:ext cx="10515240" cy="4350960"/>
          </a:xfrm>
          <a:prstGeom prst="rect">
            <a:avLst/>
          </a:prstGeom>
        </p:spPr>
        <p:txBody>
          <a:bodyPr>
            <a:normAutofit/>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4" name="PlaceHolder 5"/>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5" name="PlaceHolder 6"/>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6" name="PlaceHolder 7"/>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2CEADD7F-203E-4C54-80F3-99E7EBD073E7}" type="slidenum">
              <a:rPr b="0" lang="en-US"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7328160" y="6721560"/>
            <a:ext cx="184320" cy="307440"/>
          </a:xfrm>
          <a:prstGeom prst="rect">
            <a:avLst/>
          </a:prstGeom>
          <a:noFill/>
          <a:ln>
            <a:noFill/>
          </a:ln>
        </p:spPr>
        <p:style>
          <a:lnRef idx="0"/>
          <a:fillRef idx="0"/>
          <a:effectRef idx="0"/>
          <a:fontRef idx="minor"/>
        </p:style>
      </p:sp>
      <p:sp>
        <p:nvSpPr>
          <p:cNvPr id="44" name="CustomShape 2"/>
          <p:cNvSpPr/>
          <p:nvPr/>
        </p:nvSpPr>
        <p:spPr>
          <a:xfrm>
            <a:off x="4428360" y="6858000"/>
            <a:ext cx="184320" cy="307440"/>
          </a:xfrm>
          <a:prstGeom prst="rect">
            <a:avLst/>
          </a:prstGeom>
          <a:noFill/>
          <a:ln>
            <a:noFill/>
          </a:ln>
        </p:spPr>
        <p:style>
          <a:lnRef idx="0"/>
          <a:fillRef idx="0"/>
          <a:effectRef idx="0"/>
          <a:fontRef idx="minor"/>
        </p:style>
      </p:sp>
      <p:sp>
        <p:nvSpPr>
          <p:cNvPr id="45" name="PlaceHolder 3"/>
          <p:cNvSpPr>
            <a:spLocks noGrp="1"/>
          </p:cNvSpPr>
          <p:nvPr>
            <p:ph type="title"/>
          </p:nvPr>
        </p:nvSpPr>
        <p:spPr>
          <a:xfrm>
            <a:off x="1523880" y="1122480"/>
            <a:ext cx="9143640" cy="2387160"/>
          </a:xfrm>
          <a:prstGeom prst="rect">
            <a:avLst/>
          </a:prstGeom>
        </p:spPr>
        <p:txBody>
          <a:bodyPr anchor="b">
            <a:normAutofit/>
          </a:bodyPr>
          <a:p>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
        <p:nvSpPr>
          <p:cNvPr id="46" name="PlaceHolder 4"/>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47" name="PlaceHolder 5"/>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8"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0A1AAB27-E8B3-4BC1-8A98-CCAE1F1E1FFD}"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4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7328160" y="6721560"/>
            <a:ext cx="184320" cy="307440"/>
          </a:xfrm>
          <a:prstGeom prst="rect">
            <a:avLst/>
          </a:prstGeom>
          <a:noFill/>
          <a:ln>
            <a:noFill/>
          </a:ln>
        </p:spPr>
        <p:style>
          <a:lnRef idx="0"/>
          <a:fillRef idx="0"/>
          <a:effectRef idx="0"/>
          <a:fontRef idx="minor"/>
        </p:style>
      </p:sp>
      <p:sp>
        <p:nvSpPr>
          <p:cNvPr id="87" name="CustomShape 2"/>
          <p:cNvSpPr/>
          <p:nvPr/>
        </p:nvSpPr>
        <p:spPr>
          <a:xfrm>
            <a:off x="4428360" y="6858000"/>
            <a:ext cx="184320" cy="307440"/>
          </a:xfrm>
          <a:prstGeom prst="rect">
            <a:avLst/>
          </a:prstGeom>
          <a:noFill/>
          <a:ln>
            <a:noFill/>
          </a:ln>
        </p:spPr>
        <p:style>
          <a:lnRef idx="0"/>
          <a:fillRef idx="0"/>
          <a:effectRef idx="0"/>
          <a:fontRef idx="minor"/>
        </p:style>
      </p:sp>
      <p:sp>
        <p:nvSpPr>
          <p:cNvPr id="88" name="PlaceHolder 3"/>
          <p:cNvSpPr>
            <a:spLocks noGrp="1"/>
          </p:cNvSpPr>
          <p:nvPr>
            <p:ph type="title"/>
          </p:nvPr>
        </p:nvSpPr>
        <p:spPr>
          <a:xfrm>
            <a:off x="839880" y="365040"/>
            <a:ext cx="10515240" cy="1325160"/>
          </a:xfrm>
          <a:prstGeom prst="rect">
            <a:avLst/>
          </a:prstGeom>
        </p:spPr>
        <p:txBody>
          <a:bodyPr anchor="ctr">
            <a:norm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9" name="PlaceHolder 4"/>
          <p:cNvSpPr>
            <a:spLocks noGrp="1"/>
          </p:cNvSpPr>
          <p:nvPr>
            <p:ph type="body"/>
          </p:nvPr>
        </p:nvSpPr>
        <p:spPr>
          <a:xfrm>
            <a:off x="839880" y="1681200"/>
            <a:ext cx="5157360" cy="823680"/>
          </a:xfrm>
          <a:prstGeom prst="rect">
            <a:avLst/>
          </a:prstGeom>
        </p:spPr>
        <p:txBody>
          <a:bodyPr anchor="b">
            <a:normAutofit fontScale="7000"/>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90" name="PlaceHolder 5"/>
          <p:cNvSpPr>
            <a:spLocks noGrp="1"/>
          </p:cNvSpPr>
          <p:nvPr>
            <p:ph type="body"/>
          </p:nvPr>
        </p:nvSpPr>
        <p:spPr>
          <a:xfrm>
            <a:off x="839880" y="2505240"/>
            <a:ext cx="5157360" cy="3684240"/>
          </a:xfrm>
          <a:prstGeom prst="rect">
            <a:avLst/>
          </a:prstGeom>
        </p:spPr>
        <p:txBody>
          <a:bodyPr>
            <a:normAutofit fontScale="56000"/>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91" name="PlaceHolder 6"/>
          <p:cNvSpPr>
            <a:spLocks noGrp="1"/>
          </p:cNvSpPr>
          <p:nvPr>
            <p:ph type="body"/>
          </p:nvPr>
        </p:nvSpPr>
        <p:spPr>
          <a:xfrm>
            <a:off x="6172200" y="1681200"/>
            <a:ext cx="5182920" cy="823680"/>
          </a:xfrm>
          <a:prstGeom prst="rect">
            <a:avLst/>
          </a:prstGeom>
        </p:spPr>
        <p:txBody>
          <a:bodyPr anchor="b">
            <a:normAutofit fontScale="7000"/>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92" name="PlaceHolder 7"/>
          <p:cNvSpPr>
            <a:spLocks noGrp="1"/>
          </p:cNvSpPr>
          <p:nvPr>
            <p:ph type="body"/>
          </p:nvPr>
        </p:nvSpPr>
        <p:spPr>
          <a:xfrm>
            <a:off x="6172200" y="2505240"/>
            <a:ext cx="5182920" cy="3684240"/>
          </a:xfrm>
          <a:prstGeom prst="rect">
            <a:avLst/>
          </a:prstGeom>
        </p:spPr>
        <p:txBody>
          <a:bodyPr>
            <a:normAutofit fontScale="56000"/>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93" name="PlaceHolder 8"/>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94" name="PlaceHolder 9"/>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95" name="PlaceHolder 10"/>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2475470D-A653-4A14-9A07-647BB3DEF6EF}" type="slidenum">
              <a:rPr b="0" lang="en-US"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hyperlink" Target="https://triazinesoft1.sharepoint.com/:x:/s/Projects/ESeTq88YL9xKgHUCFsKjCcYBzxjQWBJOsG9o9_uHjEv7Cg?e=ORMmom" TargetMode="External"/><Relationship Id="rId3" Type="http://schemas.openxmlformats.org/officeDocument/2006/relationships/hyperlink" Target="https://triazinesoft1-my.sharepoint.com/:x:/g/personal/kamleshs_triazinesoft_com/Ec7TENQut_5EocnKjUDo2MMBxaZ7gVPtUfwOztCOprowDQ?e=A1fUUS" TargetMode="Externa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0" y="3650040"/>
            <a:ext cx="12191760" cy="2732760"/>
          </a:xfrm>
          <a:prstGeom prst="rect">
            <a:avLst/>
          </a:prstGeom>
          <a:solidFill>
            <a:srgbClr val="01016f"/>
          </a:solidFill>
          <a:ln>
            <a:noFill/>
          </a:ln>
        </p:spPr>
        <p:style>
          <a:lnRef idx="0"/>
          <a:fillRef idx="0"/>
          <a:effectRef idx="0"/>
          <a:fontRef idx="minor"/>
        </p:style>
      </p:sp>
      <p:pic>
        <p:nvPicPr>
          <p:cNvPr id="133" name="Google Shape;134;p15" descr=""/>
          <p:cNvPicPr/>
          <p:nvPr/>
        </p:nvPicPr>
        <p:blipFill>
          <a:blip r:embed="rId1"/>
          <a:stretch/>
        </p:blipFill>
        <p:spPr>
          <a:xfrm>
            <a:off x="10376280" y="0"/>
            <a:ext cx="1841040" cy="654840"/>
          </a:xfrm>
          <a:prstGeom prst="rect">
            <a:avLst/>
          </a:prstGeom>
          <a:ln>
            <a:noFill/>
          </a:ln>
        </p:spPr>
      </p:pic>
      <p:pic>
        <p:nvPicPr>
          <p:cNvPr id="134" name="Picture 2" descr="Godfrey Phillips India - Wikipedia"/>
          <p:cNvPicPr/>
          <p:nvPr/>
        </p:nvPicPr>
        <p:blipFill>
          <a:blip r:embed="rId2"/>
          <a:stretch/>
        </p:blipFill>
        <p:spPr>
          <a:xfrm>
            <a:off x="4067640" y="474840"/>
            <a:ext cx="3340080" cy="2671920"/>
          </a:xfrm>
          <a:prstGeom prst="rect">
            <a:avLst/>
          </a:prstGeom>
          <a:ln>
            <a:noFill/>
          </a:ln>
        </p:spPr>
      </p:pic>
      <p:sp>
        <p:nvSpPr>
          <p:cNvPr id="135" name="CustomShape 2"/>
          <p:cNvSpPr/>
          <p:nvPr/>
        </p:nvSpPr>
        <p:spPr>
          <a:xfrm>
            <a:off x="3137040" y="3650040"/>
            <a:ext cx="6006600" cy="2467800"/>
          </a:xfrm>
          <a:prstGeom prst="rect">
            <a:avLst/>
          </a:prstGeom>
          <a:noFill/>
          <a:ln>
            <a:noFill/>
          </a:ln>
        </p:spPr>
        <p:style>
          <a:lnRef idx="0"/>
          <a:fillRef idx="0"/>
          <a:effectRef idx="0"/>
          <a:fontRef idx="minor"/>
        </p:style>
        <p:txBody>
          <a:bodyPr>
            <a:spAutoFit/>
          </a:bodyPr>
          <a:p>
            <a:pPr algn="ctr">
              <a:lnSpc>
                <a:spcPct val="150000"/>
              </a:lnSpc>
            </a:pPr>
            <a:r>
              <a:rPr b="1" lang="en-US" sz="4800" spc="-1" strike="noStrike">
                <a:solidFill>
                  <a:srgbClr val="ffffff"/>
                </a:solidFill>
                <a:latin typeface="Arial"/>
                <a:ea typeface="Arial"/>
              </a:rPr>
              <a:t>WSR</a:t>
            </a:r>
            <a:r>
              <a:rPr b="1" lang="en-US" sz="2800" spc="-1" strike="noStrike">
                <a:solidFill>
                  <a:srgbClr val="ffffff"/>
                </a:solidFill>
                <a:latin typeface="Arial"/>
                <a:ea typeface="Arial"/>
              </a:rPr>
              <a:t> </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(Weekly Status Report)</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(29/01/2024 - 04/02/2024)</a:t>
            </a:r>
            <a:endParaRPr b="0" lang="en-IN" sz="2800" spc="-1" strike="noStrike">
              <a:latin typeface="Arial"/>
            </a:endParaRPr>
          </a:p>
        </p:txBody>
      </p:sp>
      <p:sp>
        <p:nvSpPr>
          <p:cNvPr id="136" name="CustomShape 3"/>
          <p:cNvSpPr/>
          <p:nvPr/>
        </p:nvSpPr>
        <p:spPr>
          <a:xfrm>
            <a:off x="5458320" y="63871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84"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AC13E6A8-72F0-4B88-AB6E-56311029A780}" type="slidenum">
              <a:rPr b="0" lang="en-US" sz="900" spc="-1" strike="noStrike">
                <a:solidFill>
                  <a:srgbClr val="888888"/>
                </a:solidFill>
                <a:latin typeface="Calibri"/>
                <a:ea typeface="Calibri"/>
              </a:rPr>
              <a:t>10</a:t>
            </a:fld>
            <a:endParaRPr b="0" lang="en-IN" sz="900" spc="-1" strike="noStrike">
              <a:latin typeface="Times New Roman"/>
            </a:endParaRPr>
          </a:p>
        </p:txBody>
      </p:sp>
      <p:graphicFrame>
        <p:nvGraphicFramePr>
          <p:cNvPr id="185" name="Table 4"/>
          <p:cNvGraphicFramePr/>
          <p:nvPr/>
        </p:nvGraphicFramePr>
        <p:xfrm>
          <a:off x="491760" y="803520"/>
          <a:ext cx="11141640" cy="255456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8332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7</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International and domestic Business responsive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Working on page  responsive.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As per design revamp, so it’s not done yet, in cigarette brand page for both.</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26568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6" name="CustomShape 5"/>
          <p:cNvSpPr/>
          <p:nvPr/>
        </p:nvSpPr>
        <p:spPr>
          <a:xfrm>
            <a:off x="419760" y="203400"/>
            <a:ext cx="9939600" cy="4996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87" name="Google Shape;134;p15" descr=""/>
          <p:cNvPicPr/>
          <p:nvPr/>
        </p:nvPicPr>
        <p:blipFill>
          <a:blip r:embed="rId1"/>
          <a:stretch/>
        </p:blipFill>
        <p:spPr>
          <a:xfrm>
            <a:off x="10362240" y="0"/>
            <a:ext cx="1841040" cy="654840"/>
          </a:xfrm>
          <a:prstGeom prst="rect">
            <a:avLst/>
          </a:prstGeom>
          <a:ln>
            <a:noFill/>
          </a:ln>
        </p:spPr>
      </p:pic>
      <p:sp>
        <p:nvSpPr>
          <p:cNvPr id="188" name="CustomShape 6"/>
          <p:cNvSpPr/>
          <p:nvPr/>
        </p:nvSpPr>
        <p:spPr>
          <a:xfrm>
            <a:off x="5378400" y="63468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91"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74C01F82-6FBC-4BBE-9F38-4C8B5C031691}" type="slidenum">
              <a:rPr b="0" lang="en-US" sz="900" spc="-1" strike="noStrike">
                <a:solidFill>
                  <a:srgbClr val="888888"/>
                </a:solidFill>
                <a:latin typeface="Calibri"/>
                <a:ea typeface="Calibri"/>
              </a:rPr>
              <a:t>11</a:t>
            </a:fld>
            <a:endParaRPr b="0" lang="en-IN" sz="900" spc="-1" strike="noStrike">
              <a:latin typeface="Times New Roman"/>
            </a:endParaRPr>
          </a:p>
        </p:txBody>
      </p:sp>
      <p:graphicFrame>
        <p:nvGraphicFramePr>
          <p:cNvPr id="192" name="Table 4"/>
          <p:cNvGraphicFramePr/>
          <p:nvPr/>
        </p:nvGraphicFramePr>
        <p:xfrm>
          <a:off x="354960" y="840960"/>
          <a:ext cx="11343240" cy="4313520"/>
        </p:xfrm>
        <a:graphic>
          <a:graphicData uri="http://schemas.openxmlformats.org/drawingml/2006/table">
            <a:tbl>
              <a:tblPr/>
              <a:tblGrid>
                <a:gridCol w="452880"/>
                <a:gridCol w="1334880"/>
                <a:gridCol w="1138680"/>
                <a:gridCol w="866160"/>
                <a:gridCol w="2443320"/>
                <a:gridCol w="988560"/>
                <a:gridCol w="864000"/>
                <a:gridCol w="1044720"/>
                <a:gridCol w="2210040"/>
              </a:tblGrid>
              <a:tr h="88848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UAT</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Prod</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 </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0501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95292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42200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3" name="CustomShape 5"/>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Other Support Activity/Issues </a:t>
            </a:r>
            <a:endParaRPr b="0" lang="en-IN" sz="2400" spc="-1" strike="noStrike">
              <a:latin typeface="Arial"/>
            </a:endParaRPr>
          </a:p>
          <a:p>
            <a:pPr>
              <a:lnSpc>
                <a:spcPct val="100000"/>
              </a:lnSpc>
            </a:pPr>
            <a:endParaRPr b="0" lang="en-IN" sz="2400" spc="-1" strike="noStrike">
              <a:latin typeface="Arial"/>
            </a:endParaRPr>
          </a:p>
        </p:txBody>
      </p:sp>
      <p:pic>
        <p:nvPicPr>
          <p:cNvPr id="194" name="Google Shape;134;p15" descr=""/>
          <p:cNvPicPr/>
          <p:nvPr/>
        </p:nvPicPr>
        <p:blipFill>
          <a:blip r:embed="rId1"/>
          <a:stretch/>
        </p:blipFill>
        <p:spPr>
          <a:xfrm>
            <a:off x="10362240" y="0"/>
            <a:ext cx="1841040" cy="654840"/>
          </a:xfrm>
          <a:prstGeom prst="rect">
            <a:avLst/>
          </a:prstGeom>
          <a:ln>
            <a:noFill/>
          </a:ln>
        </p:spPr>
      </p:pic>
      <p:sp>
        <p:nvSpPr>
          <p:cNvPr id="195" name="CustomShape 6"/>
          <p:cNvSpPr/>
          <p:nvPr/>
        </p:nvSpPr>
        <p:spPr>
          <a:xfrm>
            <a:off x="54856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90600" y="249840"/>
            <a:ext cx="9957240" cy="4932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Defect Tracker (Change request)</a:t>
            </a:r>
            <a:endParaRPr b="0" lang="en-IN" sz="2400" spc="-1" strike="noStrike">
              <a:solidFill>
                <a:srgbClr val="000000"/>
              </a:solidFill>
              <a:latin typeface="Arial"/>
            </a:endParaRPr>
          </a:p>
        </p:txBody>
      </p:sp>
      <p:sp>
        <p:nvSpPr>
          <p:cNvPr id="197" name="TextShape 2"/>
          <p:cNvSpPr txBox="1"/>
          <p:nvPr/>
        </p:nvSpPr>
        <p:spPr>
          <a:xfrm>
            <a:off x="10942920" y="6445800"/>
            <a:ext cx="927360" cy="364680"/>
          </a:xfrm>
          <a:prstGeom prst="rect">
            <a:avLst/>
          </a:prstGeom>
          <a:noFill/>
          <a:ln>
            <a:noFill/>
          </a:ln>
        </p:spPr>
        <p:txBody>
          <a:bodyPr anchor="ctr">
            <a:normAutofit/>
          </a:bodyPr>
          <a:p>
            <a:pPr algn="r">
              <a:lnSpc>
                <a:spcPct val="100000"/>
              </a:lnSpc>
              <a:tabLst>
                <a:tab algn="l" pos="0"/>
              </a:tabLst>
            </a:pPr>
            <a:fld id="{17406865-EA28-4A3D-BF37-3232E520C293}" type="slidenum">
              <a:rPr b="0" lang="en-US" sz="1200" spc="-1" strike="noStrike">
                <a:solidFill>
                  <a:srgbClr val="888888"/>
                </a:solidFill>
                <a:latin typeface="Calibri"/>
                <a:ea typeface="Calibri"/>
              </a:rPr>
              <a:t>12</a:t>
            </a:fld>
            <a:endParaRPr b="0" lang="en-IN" sz="1200" spc="-1" strike="noStrike">
              <a:latin typeface="Times New Roman"/>
            </a:endParaRPr>
          </a:p>
        </p:txBody>
      </p:sp>
      <p:pic>
        <p:nvPicPr>
          <p:cNvPr id="198" name="Google Shape;134;p15" descr=""/>
          <p:cNvPicPr/>
          <p:nvPr/>
        </p:nvPicPr>
        <p:blipFill>
          <a:blip r:embed="rId1"/>
          <a:stretch/>
        </p:blipFill>
        <p:spPr>
          <a:xfrm>
            <a:off x="10376280" y="0"/>
            <a:ext cx="1841040" cy="654840"/>
          </a:xfrm>
          <a:prstGeom prst="rect">
            <a:avLst/>
          </a:prstGeom>
          <a:ln>
            <a:noFill/>
          </a:ln>
        </p:spPr>
      </p:pic>
      <p:sp>
        <p:nvSpPr>
          <p:cNvPr id="199" name="CustomShape 3"/>
          <p:cNvSpPr/>
          <p:nvPr/>
        </p:nvSpPr>
        <p:spPr>
          <a:xfrm>
            <a:off x="5374080" y="650304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0" name="Table 1"/>
          <p:cNvGraphicFramePr/>
          <p:nvPr/>
        </p:nvGraphicFramePr>
        <p:xfrm>
          <a:off x="326520" y="883440"/>
          <a:ext cx="11332080" cy="5212080"/>
        </p:xfrm>
        <a:graphic>
          <a:graphicData uri="http://schemas.openxmlformats.org/drawingml/2006/table">
            <a:tbl>
              <a:tblPr/>
              <a:tblGrid>
                <a:gridCol w="1110240"/>
                <a:gridCol w="1100520"/>
                <a:gridCol w="1325880"/>
                <a:gridCol w="1379520"/>
                <a:gridCol w="1295280"/>
                <a:gridCol w="1056600"/>
                <a:gridCol w="1739160"/>
                <a:gridCol w="1081800"/>
                <a:gridCol w="1243080"/>
              </a:tblGrid>
              <a:tr h="357120">
                <a:tc>
                  <a:txBody>
                    <a:bodyPr anchor="ctr">
                      <a:noAutofit/>
                    </a:bodyPr>
                    <a:p>
                      <a:pPr algn="ctr">
                        <a:lnSpc>
                          <a:spcPct val="100000"/>
                        </a:lnSpc>
                      </a:pPr>
                      <a:r>
                        <a:rPr b="1" lang="en-US" sz="1800" spc="-1" strike="noStrike">
                          <a:solidFill>
                            <a:srgbClr val="000000"/>
                          </a:solidFill>
                          <a:latin typeface="Calibri"/>
                          <a:ea typeface="Arial"/>
                        </a:rPr>
                        <a: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chor="ctr">
                      <a:noAutofit/>
                    </a:bodyPr>
                    <a:p>
                      <a:pPr algn="ctr">
                        <a:lnSpc>
                          <a:spcPct val="100000"/>
                        </a:lnSpc>
                      </a:pPr>
                      <a:r>
                        <a:rPr b="1" lang="en-US" sz="1800" spc="-1" strike="noStrike">
                          <a:solidFill>
                            <a:srgbClr val="000000"/>
                          </a:solidFill>
                          <a:latin typeface="Calibri"/>
                          <a:ea typeface="Arial"/>
                        </a:rPr>
                        <a:t>MT​​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chor="ctr">
                      <a:noAutofit/>
                    </a:bodyPr>
                    <a:p>
                      <a:pPr algn="ctr">
                        <a:lnSpc>
                          <a:spcPct val="100000"/>
                        </a:lnSpc>
                      </a:pPr>
                      <a:r>
                        <a:rPr b="1" lang="en-US" sz="1800" spc="-1" strike="noStrike">
                          <a:solidFill>
                            <a:srgbClr val="000000"/>
                          </a:solidFill>
                          <a:latin typeface="Calibri"/>
                          <a:ea typeface="Arial"/>
                        </a:rPr>
                        <a:t>Mirror​​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chor="ctr">
                      <a:noAutofit/>
                    </a:bodyPr>
                    <a:p>
                      <a:pPr algn="ctr">
                        <a:lnSpc>
                          <a:spcPct val="100000"/>
                        </a:lnSpc>
                      </a:pPr>
                      <a:r>
                        <a:rPr b="1" lang="en-US" sz="1800" spc="-1" strike="noStrike">
                          <a:solidFill>
                            <a:srgbClr val="000000"/>
                          </a:solidFill>
                          <a:latin typeface="Calibri"/>
                          <a:ea typeface="Arial"/>
                        </a:rPr>
                        <a:t>Esaarthi​​</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chor="ctr">
                      <a:noAutofit/>
                    </a:bodyPr>
                    <a:p>
                      <a:pPr algn="ctr">
                        <a:lnSpc>
                          <a:spcPct val="100000"/>
                        </a:lnSpc>
                      </a:pPr>
                      <a:r>
                        <a:rPr b="1" lang="en-US" sz="1800" spc="-1" strike="noStrike">
                          <a:solidFill>
                            <a:srgbClr val="000000"/>
                          </a:solidFill>
                          <a:latin typeface="Calibri"/>
                          <a:ea typeface="Arial"/>
                        </a:rPr>
                        <a:t>Hawker​​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1153080">
                <a:tc>
                  <a:txBody>
                    <a:bodyPr anchor="ctr">
                      <a:noAutofit/>
                    </a:bodyPr>
                    <a:p>
                      <a:pPr>
                        <a:lnSpc>
                          <a:spcPct val="100000"/>
                        </a:lnSpc>
                      </a:pPr>
                      <a:r>
                        <a:rPr b="1" lang="en-US" sz="1800" spc="-1" strike="noStrike">
                          <a:solidFill>
                            <a:srgbClr val="000000"/>
                          </a:solidFill>
                          <a:latin typeface="Calibri"/>
                          <a:ea typeface="Arial"/>
                        </a:rPr>
                        <a:t>DATE​​</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a:t>
                      </a:r>
                      <a:r>
                        <a:rPr b="1" lang="en-US" sz="1800" spc="-1" strike="noStrike">
                          <a:solidFill>
                            <a:srgbClr val="000000"/>
                          </a:solidFill>
                          <a:latin typeface="Calibri"/>
                          <a:ea typeface="Arial"/>
                        </a:rPr>
                        <a:t>Transaction​​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Users​</a:t>
                      </a:r>
                      <a:endParaRPr b="0" lang="en-IN" sz="1800" spc="-1" strike="noStrike">
                        <a:latin typeface="Arial"/>
                      </a:endParaRPr>
                    </a:p>
                    <a:p>
                      <a:pPr>
                        <a:lnSpc>
                          <a:spcPct val="100000"/>
                        </a:lnSpc>
                      </a:pPr>
                      <a:r>
                        <a:rPr b="1" lang="en-US" sz="1800" spc="-1" strike="noStrike">
                          <a:solidFill>
                            <a:srgbClr val="000000"/>
                          </a:solidFill>
                          <a:latin typeface="Calibri"/>
                          <a:ea typeface="Arial"/>
                        </a:rPr>
                        <a:t> </a:t>
                      </a: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a:t>
                      </a:r>
                      <a:endParaRPr b="0" lang="en-IN" sz="1800" spc="-1" strike="noStrike">
                        <a:latin typeface="Arial"/>
                      </a:endParaRPr>
                    </a:p>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Transaction​​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Outlet / productive sell​</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Productive sell​</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ctr">
                      <a:noAutofit/>
                    </a:bodyPr>
                    <a:p>
                      <a:pPr algn="ctr">
                        <a:lnSpc>
                          <a:spcPct val="100000"/>
                        </a:lnSpc>
                      </a:pPr>
                      <a:r>
                        <a:rPr b="0" lang="en-US" sz="1400" spc="-1" strike="noStrike">
                          <a:solidFill>
                            <a:srgbClr val="000000"/>
                          </a:solidFill>
                          <a:latin typeface="Calibri"/>
                          <a:ea typeface="Arial"/>
                        </a:rPr>
                        <a:t>05-02-2024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242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954/10957</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2140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ctr">
                      <a:noAutofit/>
                    </a:bodyPr>
                    <a:p>
                      <a:pPr algn="ctr">
                        <a:lnSpc>
                          <a:spcPct val="100000"/>
                        </a:lnSpc>
                      </a:pPr>
                      <a:r>
                        <a:rPr b="0" lang="en-US" sz="1400" spc="-1" strike="noStrike">
                          <a:solidFill>
                            <a:srgbClr val="000000"/>
                          </a:solidFill>
                          <a:latin typeface="Calibri"/>
                          <a:ea typeface="Arial"/>
                        </a:rPr>
                        <a:t>06-02-2024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354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976/14480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07-02-2024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361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33</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944/11888</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85960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08-02-2024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522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980/12455</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09-02-2024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419</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1013/11577</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380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10-02-2024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308</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883/11036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11-02-2024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62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201" name="Google Shape;134;p15" descr=""/>
          <p:cNvPicPr/>
          <p:nvPr/>
        </p:nvPicPr>
        <p:blipFill>
          <a:blip r:embed="rId1"/>
          <a:stretch/>
        </p:blipFill>
        <p:spPr>
          <a:xfrm>
            <a:off x="10376280" y="0"/>
            <a:ext cx="1841040" cy="654840"/>
          </a:xfrm>
          <a:prstGeom prst="rect">
            <a:avLst/>
          </a:prstGeom>
          <a:ln>
            <a:noFill/>
          </a:ln>
        </p:spPr>
      </p:pic>
      <p:sp>
        <p:nvSpPr>
          <p:cNvPr id="202" name="CustomShape 2"/>
          <p:cNvSpPr/>
          <p:nvPr/>
        </p:nvSpPr>
        <p:spPr>
          <a:xfrm>
            <a:off x="326520" y="217080"/>
            <a:ext cx="10021320" cy="56124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App Trends</a:t>
            </a:r>
            <a:endParaRPr b="0" lang="en-IN" sz="2400" spc="-1" strike="noStrike">
              <a:latin typeface="Arial"/>
            </a:endParaRPr>
          </a:p>
        </p:txBody>
      </p:sp>
      <p:sp>
        <p:nvSpPr>
          <p:cNvPr id="203" name="CustomShape 3"/>
          <p:cNvSpPr/>
          <p:nvPr/>
        </p:nvSpPr>
        <p:spPr>
          <a:xfrm>
            <a:off x="5344920" y="63853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70960" y="252720"/>
            <a:ext cx="9776880" cy="60156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Application Utilization Trend</a:t>
            </a:r>
            <a:endParaRPr b="0" lang="en-IN" sz="2400" spc="-1" strike="noStrike">
              <a:solidFill>
                <a:srgbClr val="000000"/>
              </a:solidFill>
              <a:latin typeface="Arial"/>
            </a:endParaRPr>
          </a:p>
        </p:txBody>
      </p:sp>
      <p:sp>
        <p:nvSpPr>
          <p:cNvPr id="205" name="TextShape 2"/>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0CA7E756-7F89-4FFE-815A-FF64F2BBEBCB}" type="slidenum">
              <a:rPr b="0" lang="en-US" sz="1200" spc="-1" strike="noStrike">
                <a:solidFill>
                  <a:srgbClr val="888888"/>
                </a:solidFill>
                <a:latin typeface="Calibri"/>
                <a:ea typeface="Calibri"/>
              </a:rPr>
              <a:t>12</a:t>
            </a:fld>
            <a:endParaRPr b="0" lang="en-IN" sz="1200" spc="-1" strike="noStrike">
              <a:latin typeface="Times New Roman"/>
            </a:endParaRPr>
          </a:p>
        </p:txBody>
      </p:sp>
      <p:sp>
        <p:nvSpPr>
          <p:cNvPr id="206" name="CustomShape 3"/>
          <p:cNvSpPr/>
          <p:nvPr/>
        </p:nvSpPr>
        <p:spPr>
          <a:xfrm>
            <a:off x="570960" y="1362240"/>
            <a:ext cx="9157320" cy="639720"/>
          </a:xfrm>
          <a:prstGeom prst="rect">
            <a:avLst/>
          </a:prstGeom>
          <a:noFill/>
          <a:ln>
            <a:noFill/>
          </a:ln>
        </p:spPr>
        <p:style>
          <a:lnRef idx="0"/>
          <a:fillRef idx="0"/>
          <a:effectRef idx="0"/>
          <a:fontRef idx="minor"/>
        </p:style>
        <p:txBody>
          <a:bodyPr>
            <a:spAutoFit/>
          </a:bodyPr>
          <a:p>
            <a:pPr marL="285840" indent="-285480">
              <a:lnSpc>
                <a:spcPct val="100000"/>
              </a:lnSpc>
              <a:buClr>
                <a:srgbClr val="000000"/>
              </a:buClr>
              <a:buFont typeface="Wingdings" charset="2"/>
              <a:buChar char=""/>
            </a:pPr>
            <a:r>
              <a:rPr b="1" lang="en-US" sz="1800" spc="-1" strike="noStrike">
                <a:solidFill>
                  <a:srgbClr val="000000"/>
                </a:solidFill>
                <a:latin typeface="Calibri"/>
                <a:ea typeface="Arial"/>
              </a:rPr>
              <a:t>Application availability is 100%, No outage reported during this period</a:t>
            </a:r>
            <a:endParaRPr b="0" lang="en-IN" sz="1800" spc="-1" strike="noStrike">
              <a:latin typeface="Arial"/>
            </a:endParaRPr>
          </a:p>
        </p:txBody>
      </p:sp>
      <p:pic>
        <p:nvPicPr>
          <p:cNvPr id="207" name="Google Shape;134;p15" descr=""/>
          <p:cNvPicPr/>
          <p:nvPr/>
        </p:nvPicPr>
        <p:blipFill>
          <a:blip r:embed="rId1"/>
          <a:stretch/>
        </p:blipFill>
        <p:spPr>
          <a:xfrm>
            <a:off x="10376280" y="0"/>
            <a:ext cx="1841040" cy="654840"/>
          </a:xfrm>
          <a:prstGeom prst="rect">
            <a:avLst/>
          </a:prstGeom>
          <a:ln>
            <a:noFill/>
          </a:ln>
        </p:spPr>
      </p:pic>
      <p:sp>
        <p:nvSpPr>
          <p:cNvPr id="208" name="CustomShape 4"/>
          <p:cNvSpPr/>
          <p:nvPr/>
        </p:nvSpPr>
        <p:spPr>
          <a:xfrm>
            <a:off x="5450040" y="64515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32080" y="240120"/>
            <a:ext cx="981576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CodNxt APP</a:t>
            </a:r>
            <a:endParaRPr b="0" lang="en-IN" sz="2400" spc="-1" strike="noStrike">
              <a:solidFill>
                <a:srgbClr val="000000"/>
              </a:solidFill>
              <a:latin typeface="Arial"/>
            </a:endParaRPr>
          </a:p>
        </p:txBody>
      </p:sp>
      <p:sp>
        <p:nvSpPr>
          <p:cNvPr id="210" name="TextShape 2"/>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D55D37E5-2F37-4E22-9053-F5415E3F2759}" type="slidenum">
              <a:rPr b="0" lang="en-US" sz="1200" spc="-1" strike="noStrike">
                <a:solidFill>
                  <a:srgbClr val="888888"/>
                </a:solidFill>
                <a:latin typeface="Calibri"/>
                <a:ea typeface="Calibri"/>
              </a:rPr>
              <a:t>12</a:t>
            </a:fld>
            <a:endParaRPr b="0" lang="en-IN" sz="1200" spc="-1" strike="noStrike">
              <a:latin typeface="Times New Roman"/>
            </a:endParaRPr>
          </a:p>
        </p:txBody>
      </p:sp>
      <p:pic>
        <p:nvPicPr>
          <p:cNvPr id="211" name="Google Shape;134;p15" descr=""/>
          <p:cNvPicPr/>
          <p:nvPr/>
        </p:nvPicPr>
        <p:blipFill>
          <a:blip r:embed="rId1"/>
          <a:stretch/>
        </p:blipFill>
        <p:spPr>
          <a:xfrm>
            <a:off x="10376280" y="0"/>
            <a:ext cx="1841040" cy="654840"/>
          </a:xfrm>
          <a:prstGeom prst="rect">
            <a:avLst/>
          </a:prstGeom>
          <a:ln>
            <a:noFill/>
          </a:ln>
        </p:spPr>
      </p:pic>
      <p:sp>
        <p:nvSpPr>
          <p:cNvPr id="212" name="CustomShape 3"/>
          <p:cNvSpPr/>
          <p:nvPr/>
        </p:nvSpPr>
        <p:spPr>
          <a:xfrm>
            <a:off x="5439960" y="63849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13" name="Picture 1" descr="A screenshot of a graph&#10;&#10;Description automatically generated"/>
          <p:cNvPicPr/>
          <p:nvPr/>
        </p:nvPicPr>
        <p:blipFill>
          <a:blip r:embed="rId2"/>
          <a:stretch/>
        </p:blipFill>
        <p:spPr>
          <a:xfrm>
            <a:off x="661320" y="892080"/>
            <a:ext cx="10768320" cy="4944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01760" y="226080"/>
            <a:ext cx="994608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CodNxt DB </a:t>
            </a:r>
            <a:endParaRPr b="0" lang="en-IN" sz="2400" spc="-1" strike="noStrike">
              <a:solidFill>
                <a:srgbClr val="000000"/>
              </a:solidFill>
              <a:latin typeface="Arial"/>
            </a:endParaRPr>
          </a:p>
        </p:txBody>
      </p:sp>
      <p:pic>
        <p:nvPicPr>
          <p:cNvPr id="215" name="Google Shape;134;p15" descr=""/>
          <p:cNvPicPr/>
          <p:nvPr/>
        </p:nvPicPr>
        <p:blipFill>
          <a:blip r:embed="rId1"/>
          <a:stretch/>
        </p:blipFill>
        <p:spPr>
          <a:xfrm>
            <a:off x="10376280" y="0"/>
            <a:ext cx="1841040" cy="654840"/>
          </a:xfrm>
          <a:prstGeom prst="rect">
            <a:avLst/>
          </a:prstGeom>
          <a:ln>
            <a:noFill/>
          </a:ln>
        </p:spPr>
      </p:pic>
      <p:sp>
        <p:nvSpPr>
          <p:cNvPr id="216" name="CustomShape 2"/>
          <p:cNvSpPr/>
          <p:nvPr/>
        </p:nvSpPr>
        <p:spPr>
          <a:xfrm>
            <a:off x="5519880" y="6390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17" name="Picture 3" descr="A screen shot of a graph&#10;&#10;Description automatically generated"/>
          <p:cNvPicPr/>
          <p:nvPr/>
        </p:nvPicPr>
        <p:blipFill>
          <a:blip r:embed="rId2"/>
          <a:stretch/>
        </p:blipFill>
        <p:spPr>
          <a:xfrm>
            <a:off x="517680" y="892080"/>
            <a:ext cx="10926360" cy="50162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28480" y="226080"/>
            <a:ext cx="981936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Esaarthi APP</a:t>
            </a:r>
            <a:endParaRPr b="0" lang="en-IN" sz="2400" spc="-1" strike="noStrike">
              <a:solidFill>
                <a:srgbClr val="000000"/>
              </a:solidFill>
              <a:latin typeface="Arial"/>
            </a:endParaRPr>
          </a:p>
        </p:txBody>
      </p:sp>
      <p:pic>
        <p:nvPicPr>
          <p:cNvPr id="219" name="Google Shape;134;p15" descr=""/>
          <p:cNvPicPr/>
          <p:nvPr/>
        </p:nvPicPr>
        <p:blipFill>
          <a:blip r:embed="rId1"/>
          <a:stretch/>
        </p:blipFill>
        <p:spPr>
          <a:xfrm>
            <a:off x="10376280" y="0"/>
            <a:ext cx="1841040" cy="654840"/>
          </a:xfrm>
          <a:prstGeom prst="rect">
            <a:avLst/>
          </a:prstGeom>
          <a:ln>
            <a:noFill/>
          </a:ln>
        </p:spPr>
      </p:pic>
      <p:sp>
        <p:nvSpPr>
          <p:cNvPr id="220" name="CustomShape 2"/>
          <p:cNvSpPr/>
          <p:nvPr/>
        </p:nvSpPr>
        <p:spPr>
          <a:xfrm>
            <a:off x="5307480" y="63957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21" name="Picture 2" descr="A screenshot of a graph&#10;&#10;Description automatically generated"/>
          <p:cNvPicPr/>
          <p:nvPr/>
        </p:nvPicPr>
        <p:blipFill>
          <a:blip r:embed="rId2"/>
          <a:stretch/>
        </p:blipFill>
        <p:spPr>
          <a:xfrm>
            <a:off x="445680" y="949320"/>
            <a:ext cx="11314800" cy="5203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43880" y="183960"/>
            <a:ext cx="990360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E-Saarthi DB </a:t>
            </a:r>
            <a:endParaRPr b="0" lang="en-IN" sz="2400" spc="-1" strike="noStrike">
              <a:solidFill>
                <a:srgbClr val="000000"/>
              </a:solidFill>
              <a:latin typeface="Arial"/>
            </a:endParaRPr>
          </a:p>
        </p:txBody>
      </p:sp>
      <p:sp>
        <p:nvSpPr>
          <p:cNvPr id="223" name="TextShape 2"/>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1C171E44-D3D5-45E6-9467-E56D7A936D19}" type="slidenum">
              <a:rPr b="0" lang="en-US" sz="1200" spc="-1" strike="noStrike">
                <a:solidFill>
                  <a:srgbClr val="888888"/>
                </a:solidFill>
                <a:latin typeface="Calibri"/>
                <a:ea typeface="Calibri"/>
              </a:rPr>
              <a:t>12</a:t>
            </a:fld>
            <a:endParaRPr b="0" lang="en-IN" sz="1200" spc="-1" strike="noStrike">
              <a:latin typeface="Times New Roman"/>
            </a:endParaRPr>
          </a:p>
        </p:txBody>
      </p:sp>
      <p:pic>
        <p:nvPicPr>
          <p:cNvPr id="224" name="Google Shape;134;p15" descr=""/>
          <p:cNvPicPr/>
          <p:nvPr/>
        </p:nvPicPr>
        <p:blipFill>
          <a:blip r:embed="rId1"/>
          <a:stretch/>
        </p:blipFill>
        <p:spPr>
          <a:xfrm>
            <a:off x="10376280" y="0"/>
            <a:ext cx="1841040" cy="654840"/>
          </a:xfrm>
          <a:prstGeom prst="rect">
            <a:avLst/>
          </a:prstGeom>
          <a:ln>
            <a:noFill/>
          </a:ln>
        </p:spPr>
      </p:pic>
      <p:sp>
        <p:nvSpPr>
          <p:cNvPr id="225" name="CustomShape 3"/>
          <p:cNvSpPr/>
          <p:nvPr/>
        </p:nvSpPr>
        <p:spPr>
          <a:xfrm>
            <a:off x="5514480" y="64137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26" name="Picture 1" descr="A screen shot of a graph&#10;&#10;Description automatically generated"/>
          <p:cNvPicPr/>
          <p:nvPr/>
        </p:nvPicPr>
        <p:blipFill>
          <a:blip r:embed="rId2"/>
          <a:stretch/>
        </p:blipFill>
        <p:spPr>
          <a:xfrm>
            <a:off x="532080" y="920520"/>
            <a:ext cx="11142000" cy="51170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50800" y="252720"/>
            <a:ext cx="9797040" cy="53496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 </a:t>
            </a:r>
            <a:r>
              <a:rPr b="1" lang="en-US" sz="2400" spc="-1" strike="noStrike">
                <a:solidFill>
                  <a:srgbClr val="00b0f0"/>
                </a:solidFill>
                <a:latin typeface="Calibri"/>
                <a:ea typeface="Calibri"/>
              </a:rPr>
              <a:t>Issues &amp; RCA</a:t>
            </a:r>
            <a:endParaRPr b="0" lang="en-IN" sz="2400" spc="-1" strike="noStrike">
              <a:solidFill>
                <a:srgbClr val="000000"/>
              </a:solidFill>
              <a:latin typeface="Arial"/>
            </a:endParaRPr>
          </a:p>
        </p:txBody>
      </p:sp>
      <p:pic>
        <p:nvPicPr>
          <p:cNvPr id="228" name="Google Shape;134;p15" descr=""/>
          <p:cNvPicPr/>
          <p:nvPr/>
        </p:nvPicPr>
        <p:blipFill>
          <a:blip r:embed="rId1"/>
          <a:stretch/>
        </p:blipFill>
        <p:spPr>
          <a:xfrm>
            <a:off x="10376280" y="0"/>
            <a:ext cx="1841040" cy="654840"/>
          </a:xfrm>
          <a:prstGeom prst="rect">
            <a:avLst/>
          </a:prstGeom>
          <a:ln>
            <a:noFill/>
          </a:ln>
        </p:spPr>
      </p:pic>
      <p:sp>
        <p:nvSpPr>
          <p:cNvPr id="229" name="CustomShape 2"/>
          <p:cNvSpPr/>
          <p:nvPr/>
        </p:nvSpPr>
        <p:spPr>
          <a:xfrm>
            <a:off x="5449320" y="62974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30" name="CustomShape 3"/>
          <p:cNvSpPr/>
          <p:nvPr/>
        </p:nvSpPr>
        <p:spPr>
          <a:xfrm>
            <a:off x="550800" y="1189440"/>
            <a:ext cx="610488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Arial"/>
              </a:rPr>
              <a:t>No RCA found this Week</a:t>
            </a:r>
            <a:r>
              <a:rPr b="0" lang="en-US" sz="1400" spc="-1" strike="noStrike">
                <a:solidFill>
                  <a:srgbClr val="000000"/>
                </a:solidFill>
                <a:latin typeface="Arial"/>
                <a:ea typeface="Arial"/>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Google Shape;86;p1" descr="agenda2nd.JPG"/>
          <p:cNvPicPr/>
          <p:nvPr/>
        </p:nvPicPr>
        <p:blipFill>
          <a:blip r:embed="rId1"/>
          <a:stretch/>
        </p:blipFill>
        <p:spPr>
          <a:xfrm>
            <a:off x="8705160" y="1293120"/>
            <a:ext cx="3411360" cy="2235240"/>
          </a:xfrm>
          <a:prstGeom prst="rect">
            <a:avLst/>
          </a:prstGeom>
          <a:ln>
            <a:noFill/>
          </a:ln>
        </p:spPr>
      </p:pic>
      <p:pic>
        <p:nvPicPr>
          <p:cNvPr id="138" name="Google Shape;134;p15" descr=""/>
          <p:cNvPicPr/>
          <p:nvPr/>
        </p:nvPicPr>
        <p:blipFill>
          <a:blip r:embed="rId2"/>
          <a:stretch/>
        </p:blipFill>
        <p:spPr>
          <a:xfrm>
            <a:off x="10376280" y="0"/>
            <a:ext cx="1841040" cy="654840"/>
          </a:xfrm>
          <a:prstGeom prst="rect">
            <a:avLst/>
          </a:prstGeom>
          <a:ln>
            <a:noFill/>
          </a:ln>
        </p:spPr>
      </p:pic>
      <p:graphicFrame>
        <p:nvGraphicFramePr>
          <p:cNvPr id="139" name="Table 1"/>
          <p:cNvGraphicFramePr/>
          <p:nvPr/>
        </p:nvGraphicFramePr>
        <p:xfrm>
          <a:off x="303120" y="327600"/>
          <a:ext cx="8127720" cy="5174640"/>
        </p:xfrm>
        <a:graphic>
          <a:graphicData uri="http://schemas.openxmlformats.org/drawingml/2006/table">
            <a:tbl>
              <a:tblPr/>
              <a:tblGrid>
                <a:gridCol w="8127720"/>
              </a:tblGrid>
              <a:tr h="884520">
                <a:tc>
                  <a:txBody>
                    <a:bodyPr>
                      <a:noAutofit/>
                    </a:bodyPr>
                    <a:p>
                      <a:pPr>
                        <a:lnSpc>
                          <a:spcPct val="100000"/>
                        </a:lnSpc>
                      </a:pPr>
                      <a:r>
                        <a:rPr b="1" lang="en-US" sz="2800" spc="-1" strike="noStrike">
                          <a:solidFill>
                            <a:srgbClr val="00b0f0"/>
                          </a:solidFill>
                          <a:latin typeface="Arial"/>
                          <a:ea typeface="Arial"/>
                        </a:rPr>
                        <a:t>Agenda</a:t>
                      </a:r>
                      <a:endParaRPr b="0" lang="en-IN" sz="2800" spc="-1" strike="noStrike">
                        <a:latin typeface="Arial"/>
                      </a:endParaRPr>
                    </a:p>
                    <a:p>
                      <a:pPr>
                        <a:lnSpc>
                          <a:spcPct val="100000"/>
                        </a:lnSpc>
                      </a:pPr>
                      <a:endParaRPr b="0" lang="en-IN" sz="28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Executive Summary</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Service Delivery –Dashboard (With SLA Status)</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Change Request Tracker</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Other Support Activity/Issues </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Defects Tracker</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Application Availability Trend</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Utilization Trend</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Issue &amp; RCA</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Feedback Tracker</a:t>
                      </a:r>
                      <a:endParaRPr b="0" lang="en-IN" sz="2000" spc="-1" strike="noStrike">
                        <a:latin typeface="Arial"/>
                      </a:endParaRPr>
                    </a:p>
                  </a:txBody>
                  <a:tcPr marL="91440" marR="91440">
                    <a:noFill/>
                  </a:tcPr>
                </a:tc>
              </a:tr>
              <a:tr h="68292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VAPT Observations /Action items / open items / support required</a:t>
                      </a:r>
                      <a:endParaRPr b="0" lang="en-IN" sz="2000" spc="-1" strike="noStrike">
                        <a:latin typeface="Arial"/>
                      </a:endParaRPr>
                    </a:p>
                  </a:txBody>
                  <a:tcPr marL="91440" marR="91440">
                    <a:noFill/>
                  </a:tcPr>
                </a:tc>
              </a:tr>
              <a:tr h="97848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GPI Ticket Tracker Sheet and Pending Task Sheet - Link</a:t>
                      </a:r>
                      <a:endParaRPr b="0" lang="en-IN" sz="2000" spc="-1" strike="noStrike">
                        <a:latin typeface="Arial"/>
                      </a:endParaRPr>
                    </a:p>
                    <a:p>
                      <a:pPr>
                        <a:lnSpc>
                          <a:spcPct val="100000"/>
                        </a:lnSpc>
                      </a:pPr>
                      <a:endParaRPr b="0" lang="en-IN" sz="2000" spc="-1" strike="noStrike">
                        <a:latin typeface="Arial"/>
                      </a:endParaRPr>
                    </a:p>
                  </a:txBody>
                  <a:tcPr marL="91440" marR="91440">
                    <a:noFill/>
                  </a:tcPr>
                </a:tc>
              </a:tr>
            </a:tbl>
          </a:graphicData>
        </a:graphic>
      </p:graphicFrame>
      <p:sp>
        <p:nvSpPr>
          <p:cNvPr id="140" name="CustomShape 2"/>
          <p:cNvSpPr/>
          <p:nvPr/>
        </p:nvSpPr>
        <p:spPr>
          <a:xfrm>
            <a:off x="5500440" y="59713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550800" y="252720"/>
            <a:ext cx="9797040" cy="47844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Feedback tracker</a:t>
            </a:r>
            <a:endParaRPr b="0" lang="en-IN" sz="2400" spc="-1" strike="noStrike">
              <a:solidFill>
                <a:srgbClr val="000000"/>
              </a:solidFill>
              <a:latin typeface="Arial"/>
            </a:endParaRPr>
          </a:p>
        </p:txBody>
      </p:sp>
      <p:pic>
        <p:nvPicPr>
          <p:cNvPr id="232" name="Google Shape;134;p15" descr=""/>
          <p:cNvPicPr/>
          <p:nvPr/>
        </p:nvPicPr>
        <p:blipFill>
          <a:blip r:embed="rId1"/>
          <a:stretch/>
        </p:blipFill>
        <p:spPr>
          <a:xfrm>
            <a:off x="10376280" y="0"/>
            <a:ext cx="1841040" cy="654840"/>
          </a:xfrm>
          <a:prstGeom prst="rect">
            <a:avLst/>
          </a:prstGeom>
          <a:ln>
            <a:noFill/>
          </a:ln>
        </p:spPr>
      </p:pic>
      <p:sp>
        <p:nvSpPr>
          <p:cNvPr id="233" name="CustomShape 2"/>
          <p:cNvSpPr/>
          <p:nvPr/>
        </p:nvSpPr>
        <p:spPr>
          <a:xfrm>
            <a:off x="5449320" y="62974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2691673F-E84F-4C66-8072-1BC6D81CD7EE}" type="slidenum">
              <a:rPr b="0" lang="en-US" sz="900" spc="-1" strike="noStrike">
                <a:solidFill>
                  <a:srgbClr val="888888"/>
                </a:solidFill>
                <a:latin typeface="Calibri"/>
                <a:ea typeface="Calibri"/>
              </a:rPr>
              <a:t>21</a:t>
            </a:fld>
            <a:endParaRPr b="0" lang="en-IN" sz="900" spc="-1" strike="noStrike">
              <a:latin typeface="Times New Roman"/>
            </a:endParaRPr>
          </a:p>
        </p:txBody>
      </p:sp>
      <p:graphicFrame>
        <p:nvGraphicFramePr>
          <p:cNvPr id="235" name="Table 2"/>
          <p:cNvGraphicFramePr/>
          <p:nvPr/>
        </p:nvGraphicFramePr>
        <p:xfrm>
          <a:off x="412920" y="961200"/>
          <a:ext cx="11309040" cy="3627360"/>
        </p:xfrm>
        <a:graphic>
          <a:graphicData uri="http://schemas.openxmlformats.org/drawingml/2006/table">
            <a:tbl>
              <a:tblPr/>
              <a:tblGrid>
                <a:gridCol w="488880"/>
                <a:gridCol w="1338840"/>
                <a:gridCol w="1331640"/>
                <a:gridCol w="2637720"/>
                <a:gridCol w="1067040"/>
                <a:gridCol w="932400"/>
                <a:gridCol w="1266840"/>
                <a:gridCol w="224568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49036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Modern Trade App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Python Unsupported Version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 is running unsupported versions of Python, indicating a lack of vendor support and leaving the system vulnerable to potential security threats due to the absence of future security patches..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r>
                        <a:rPr b="0" lang="en-US" sz="1600" spc="-1" strike="noStrike">
                          <a:solidFill>
                            <a:srgbClr val="000000"/>
                          </a:solidFill>
                          <a:latin typeface="Calibri"/>
                          <a:ea typeface="Arial"/>
                        </a:rPr>
                        <a:t>10.250.8.214</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We have successfully deployed the python upgrade version on our local server and it's working fine same code we have deployed to the UAT server  but on UAT we got CORS issue since last week and we are working on it.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Note: We have to schedule a call with Wipro Team and discus further on that issue then we will decide the closing date.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37" name="Google Shape;134;p15" descr=""/>
          <p:cNvPicPr/>
          <p:nvPr/>
        </p:nvPicPr>
        <p:blipFill>
          <a:blip r:embed="rId1"/>
          <a:stretch/>
        </p:blipFill>
        <p:spPr>
          <a:xfrm>
            <a:off x="10362240" y="0"/>
            <a:ext cx="1841040" cy="654840"/>
          </a:xfrm>
          <a:prstGeom prst="rect">
            <a:avLst/>
          </a:prstGeom>
          <a:ln>
            <a:noFill/>
          </a:ln>
        </p:spPr>
      </p:pic>
      <p:sp>
        <p:nvSpPr>
          <p:cNvPr id="238" name="CustomShape 4"/>
          <p:cNvSpPr/>
          <p:nvPr/>
        </p:nvSpPr>
        <p:spPr>
          <a:xfrm>
            <a:off x="5415480" y="632304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D92D2E40-F133-4785-B345-502816B7FC27}" type="slidenum">
              <a:rPr b="0" lang="en-US" sz="900" spc="-1" strike="noStrike">
                <a:solidFill>
                  <a:srgbClr val="888888"/>
                </a:solidFill>
                <a:latin typeface="Calibri"/>
                <a:ea typeface="Calibri"/>
              </a:rPr>
              <a:t>22</a:t>
            </a:fld>
            <a:endParaRPr b="0" lang="en-IN" sz="900" spc="-1" strike="noStrike">
              <a:latin typeface="Times New Roman"/>
            </a:endParaRPr>
          </a:p>
        </p:txBody>
      </p:sp>
      <p:graphicFrame>
        <p:nvGraphicFramePr>
          <p:cNvPr id="240" name="Table 2"/>
          <p:cNvGraphicFramePr/>
          <p:nvPr/>
        </p:nvGraphicFramePr>
        <p:xfrm>
          <a:off x="311760" y="931320"/>
          <a:ext cx="11339640" cy="388692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08204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Medium Strength Cipher Suites Supported (SWEET32)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The remote host utilizes SSL ciphers with medium strength encryption, defined as key lengths between 64 and 112 bits or the use of the 3DES encryption suite.</a:t>
                      </a:r>
                      <a:endParaRPr b="0" lang="en-IN" sz="1600" spc="-1" strike="noStrike">
                        <a:latin typeface="Arial"/>
                      </a:endParaRPr>
                    </a:p>
                    <a:p>
                      <a:pPr>
                        <a:lnSpc>
                          <a:spcPct val="100000"/>
                        </a:lnSpc>
                      </a:pP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10.250.1.189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1"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2" name="Google Shape;134;p15" descr=""/>
          <p:cNvPicPr/>
          <p:nvPr/>
        </p:nvPicPr>
        <p:blipFill>
          <a:blip r:embed="rId1"/>
          <a:stretch/>
        </p:blipFill>
        <p:spPr>
          <a:xfrm>
            <a:off x="10362240" y="0"/>
            <a:ext cx="1841040" cy="654840"/>
          </a:xfrm>
          <a:prstGeom prst="rect">
            <a:avLst/>
          </a:prstGeom>
          <a:ln>
            <a:noFill/>
          </a:ln>
        </p:spPr>
      </p:pic>
      <p:sp>
        <p:nvSpPr>
          <p:cNvPr id="243" name="CustomShape 4"/>
          <p:cNvSpPr/>
          <p:nvPr/>
        </p:nvSpPr>
        <p:spPr>
          <a:xfrm>
            <a:off x="54154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1FF84041-39DA-4C38-A54A-39208B746969}" type="slidenum">
              <a:rPr b="0" lang="en-US" sz="900" spc="-1" strike="noStrike">
                <a:solidFill>
                  <a:srgbClr val="888888"/>
                </a:solidFill>
                <a:latin typeface="Calibri"/>
                <a:ea typeface="Calibri"/>
              </a:rPr>
              <a:t>23</a:t>
            </a:fld>
            <a:endParaRPr b="0" lang="en-IN" sz="900" spc="-1" strike="noStrike">
              <a:latin typeface="Times New Roman"/>
            </a:endParaRPr>
          </a:p>
        </p:txBody>
      </p:sp>
      <p:graphicFrame>
        <p:nvGraphicFramePr>
          <p:cNvPr id="245" name="Table 2"/>
          <p:cNvGraphicFramePr/>
          <p:nvPr/>
        </p:nvGraphicFramePr>
        <p:xfrm>
          <a:off x="311760" y="931320"/>
          <a:ext cx="11339640" cy="388692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959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7" name="Google Shape;134;p15" descr=""/>
          <p:cNvPicPr/>
          <p:nvPr/>
        </p:nvPicPr>
        <p:blipFill>
          <a:blip r:embed="rId1"/>
          <a:stretch/>
        </p:blipFill>
        <p:spPr>
          <a:xfrm>
            <a:off x="10362240" y="0"/>
            <a:ext cx="1841040" cy="654840"/>
          </a:xfrm>
          <a:prstGeom prst="rect">
            <a:avLst/>
          </a:prstGeom>
          <a:ln>
            <a:noFill/>
          </a:ln>
        </p:spPr>
      </p:pic>
      <p:sp>
        <p:nvSpPr>
          <p:cNvPr id="248" name="CustomShape 4"/>
          <p:cNvSpPr/>
          <p:nvPr/>
        </p:nvSpPr>
        <p:spPr>
          <a:xfrm>
            <a:off x="54154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EE9AC995-2C9E-4D41-AB0E-70E5E4E0156C}" type="slidenum">
              <a:rPr b="0" lang="en-US" sz="900" spc="-1" strike="noStrike">
                <a:solidFill>
                  <a:srgbClr val="888888"/>
                </a:solidFill>
                <a:latin typeface="Calibri"/>
                <a:ea typeface="Calibri"/>
              </a:rPr>
              <a:t>24</a:t>
            </a:fld>
            <a:endParaRPr b="0" lang="en-IN" sz="900" spc="-1" strike="noStrike">
              <a:latin typeface="Times New Roman"/>
            </a:endParaRPr>
          </a:p>
        </p:txBody>
      </p:sp>
      <p:graphicFrame>
        <p:nvGraphicFramePr>
          <p:cNvPr id="250"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RC4 Cipher Suites Supported (Bar Mitzvah)</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host's support for RC4 in its cipher suites poses a security risk due to flaws in the generation of pseudo-random streams, allowing potential plaintext derivation by attackers with access to large amounts of ciphertext, particularly in scenarios like repeated encryption of HTTP cookies.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1"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2" name="Google Shape;134;p15" descr=""/>
          <p:cNvPicPr/>
          <p:nvPr/>
        </p:nvPicPr>
        <p:blipFill>
          <a:blip r:embed="rId1"/>
          <a:stretch/>
        </p:blipFill>
        <p:spPr>
          <a:xfrm>
            <a:off x="10362240" y="0"/>
            <a:ext cx="1841040" cy="654840"/>
          </a:xfrm>
          <a:prstGeom prst="rect">
            <a:avLst/>
          </a:prstGeom>
          <a:ln>
            <a:noFill/>
          </a:ln>
        </p:spPr>
      </p:pic>
      <p:sp>
        <p:nvSpPr>
          <p:cNvPr id="253"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114CA3B5-2F51-4580-AE14-F0EB34ADBE6F}" type="slidenum">
              <a:rPr b="0" lang="en-US" sz="900" spc="-1" strike="noStrike">
                <a:solidFill>
                  <a:srgbClr val="888888"/>
                </a:solidFill>
                <a:latin typeface="Calibri"/>
                <a:ea typeface="Calibri"/>
              </a:rPr>
              <a:t>25</a:t>
            </a:fld>
            <a:endParaRPr b="0" lang="en-IN" sz="900" spc="-1" strike="noStrike">
              <a:latin typeface="Times New Roman"/>
            </a:endParaRPr>
          </a:p>
        </p:txBody>
      </p:sp>
      <p:graphicFrame>
        <p:nvGraphicFramePr>
          <p:cNvPr id="255"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0209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7" name="Google Shape;134;p15" descr=""/>
          <p:cNvPicPr/>
          <p:nvPr/>
        </p:nvPicPr>
        <p:blipFill>
          <a:blip r:embed="rId1"/>
          <a:stretch/>
        </p:blipFill>
        <p:spPr>
          <a:xfrm>
            <a:off x="10362240" y="0"/>
            <a:ext cx="1841040" cy="654840"/>
          </a:xfrm>
          <a:prstGeom prst="rect">
            <a:avLst/>
          </a:prstGeom>
          <a:ln>
            <a:noFill/>
          </a:ln>
        </p:spPr>
      </p:pic>
      <p:sp>
        <p:nvSpPr>
          <p:cNvPr id="258"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BF551617-D12C-4D5B-950B-ABE13D293C8F}" type="slidenum">
              <a:rPr b="0" lang="en-US" sz="900" spc="-1" strike="noStrike">
                <a:solidFill>
                  <a:srgbClr val="888888"/>
                </a:solidFill>
                <a:latin typeface="Calibri"/>
                <a:ea typeface="Calibri"/>
              </a:rPr>
              <a:t>26</a:t>
            </a:fld>
            <a:endParaRPr b="0" lang="en-IN" sz="900" spc="-1" strike="noStrike">
              <a:latin typeface="Times New Roman"/>
            </a:endParaRPr>
          </a:p>
        </p:txBody>
      </p:sp>
      <p:graphicFrame>
        <p:nvGraphicFramePr>
          <p:cNvPr id="260" name="Table 2"/>
          <p:cNvGraphicFramePr/>
          <p:nvPr/>
        </p:nvGraphicFramePr>
        <p:xfrm>
          <a:off x="445320" y="888840"/>
          <a:ext cx="11309040" cy="4739760"/>
        </p:xfrm>
        <a:graphic>
          <a:graphicData uri="http://schemas.openxmlformats.org/drawingml/2006/table">
            <a:tbl>
              <a:tblPr/>
              <a:tblGrid>
                <a:gridCol w="488880"/>
                <a:gridCol w="1338840"/>
                <a:gridCol w="1331640"/>
                <a:gridCol w="2637360"/>
                <a:gridCol w="1067040"/>
                <a:gridCol w="932400"/>
                <a:gridCol w="1383480"/>
                <a:gridCol w="2129400"/>
              </a:tblGrid>
              <a:tr h="91476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82536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TLS Version 1.0 and 1.1 Protocol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allows encrypted connections using potentially insecure TLS 1.0 and 1.1 protocols, known for cryptographic flaws. Best practices recommend upgrading to TLS 1.2 or higher due to enhanced security features, and compliance standards like PCI DSS mandate disabling TLS 1.0 by specific deadlines to mitigate vulnerabilities.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1" name="CustomShape 3"/>
          <p:cNvSpPr/>
          <p:nvPr/>
        </p:nvSpPr>
        <p:spPr>
          <a:xfrm>
            <a:off x="4453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62" name="Google Shape;134;p15" descr=""/>
          <p:cNvPicPr/>
          <p:nvPr/>
        </p:nvPicPr>
        <p:blipFill>
          <a:blip r:embed="rId1"/>
          <a:stretch/>
        </p:blipFill>
        <p:spPr>
          <a:xfrm>
            <a:off x="10362240" y="0"/>
            <a:ext cx="1841040" cy="654840"/>
          </a:xfrm>
          <a:prstGeom prst="rect">
            <a:avLst/>
          </a:prstGeom>
          <a:ln>
            <a:noFill/>
          </a:ln>
        </p:spPr>
      </p:pic>
      <p:sp>
        <p:nvSpPr>
          <p:cNvPr id="263" name="CustomShape 4"/>
          <p:cNvSpPr/>
          <p:nvPr/>
        </p:nvSpPr>
        <p:spPr>
          <a:xfrm>
            <a:off x="54154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DA66BE14-9E60-4582-BF37-AA47F013D035}" type="slidenum">
              <a:rPr b="0" lang="en-US" sz="900" spc="-1" strike="noStrike">
                <a:solidFill>
                  <a:srgbClr val="888888"/>
                </a:solidFill>
                <a:latin typeface="Calibri"/>
                <a:ea typeface="Calibri"/>
              </a:rPr>
              <a:t>27</a:t>
            </a:fld>
            <a:endParaRPr b="0" lang="en-IN" sz="900" spc="-1" strike="noStrike">
              <a:latin typeface="Times New Roman"/>
            </a:endParaRPr>
          </a:p>
        </p:txBody>
      </p:sp>
      <p:graphicFrame>
        <p:nvGraphicFramePr>
          <p:cNvPr id="265"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6194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r>
                        <a:rPr b="1" lang="en-US" sz="1600" spc="-1" strike="noStrike">
                          <a:solidFill>
                            <a:srgbClr val="000000"/>
                          </a:solidFill>
                          <a:latin typeface="Calibri"/>
                          <a:ea typeface="Arial"/>
                        </a:rPr>
                        <a:t>Note: We need a meeting with VAPT team to understandf the exact problem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67" name="Google Shape;134;p15" descr=""/>
          <p:cNvPicPr/>
          <p:nvPr/>
        </p:nvPicPr>
        <p:blipFill>
          <a:blip r:embed="rId1"/>
          <a:stretch/>
        </p:blipFill>
        <p:spPr>
          <a:xfrm>
            <a:off x="10362240" y="0"/>
            <a:ext cx="1841040" cy="654840"/>
          </a:xfrm>
          <a:prstGeom prst="rect">
            <a:avLst/>
          </a:prstGeom>
          <a:ln>
            <a:noFill/>
          </a:ln>
        </p:spPr>
      </p:pic>
      <p:sp>
        <p:nvSpPr>
          <p:cNvPr id="268"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414E3314-5732-449C-8F87-A35412062FAB}" type="slidenum">
              <a:rPr b="0" lang="en-US" sz="900" spc="-1" strike="noStrike">
                <a:solidFill>
                  <a:srgbClr val="888888"/>
                </a:solidFill>
                <a:latin typeface="Calibri"/>
                <a:ea typeface="Calibri"/>
              </a:rPr>
              <a:t>28</a:t>
            </a:fld>
            <a:endParaRPr b="0" lang="en-IN" sz="900" spc="-1" strike="noStrike">
              <a:latin typeface="Times New Roman"/>
            </a:endParaRPr>
          </a:p>
        </p:txBody>
      </p:sp>
      <p:graphicFrame>
        <p:nvGraphicFramePr>
          <p:cNvPr id="270"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107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E-Saarthi Prod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fr-FR" sz="1600" spc="-1" strike="noStrike">
                          <a:solidFill>
                            <a:srgbClr val="000000"/>
                          </a:solidFill>
                          <a:latin typeface="Calibri"/>
                        </a:rPr>
                        <a:t>TLS Version 1.0 &amp; 1.1 Protocol Détection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accepts connections encrypted using TLS 1.0. TLS 1.0 has a</a:t>
                      </a:r>
                      <a:br/>
                      <a:r>
                        <a:rPr b="0" lang="en-US" sz="1600" spc="-1" strike="noStrike">
                          <a:solidFill>
                            <a:srgbClr val="000000"/>
                          </a:solidFill>
                          <a:latin typeface="Calibri"/>
                          <a:ea typeface="Arial"/>
                        </a:rPr>
                        <a:t>number of cryptographic design flaws. Modern implementations of TLS 1.0</a:t>
                      </a:r>
                      <a:br/>
                      <a:r>
                        <a:rPr b="0" lang="en-US" sz="1600" spc="-1" strike="noStrike">
                          <a:solidFill>
                            <a:srgbClr val="000000"/>
                          </a:solidFill>
                          <a:latin typeface="Calibri"/>
                          <a:ea typeface="Arial"/>
                        </a:rPr>
                        <a:t>mitigate these problems, but newer versions of TLS like 1.2 and 1.3 are</a:t>
                      </a:r>
                      <a:br/>
                      <a:r>
                        <a:rPr b="0" lang="en-US" sz="1600" spc="-1" strike="noStrike">
                          <a:solidFill>
                            <a:srgbClr val="000000"/>
                          </a:solidFill>
                          <a:latin typeface="Calibri"/>
                          <a:ea typeface="Arial"/>
                        </a:rPr>
                        <a:t>designed against these flaws and should be used whenever possible.</a:t>
                      </a: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r>
                        <a:rPr b="0" lang="en-US" sz="1400" spc="-1" strike="noStrike">
                          <a:solidFill>
                            <a:srgbClr val="000000"/>
                          </a:solidFill>
                          <a:latin typeface="Arial"/>
                        </a:rPr>
                        <a:t>13.127.178.2</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Done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Pending approval from client side.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1"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72" name="Google Shape;134;p15" descr=""/>
          <p:cNvPicPr/>
          <p:nvPr/>
        </p:nvPicPr>
        <p:blipFill>
          <a:blip r:embed="rId1"/>
          <a:stretch/>
        </p:blipFill>
        <p:spPr>
          <a:xfrm>
            <a:off x="10362240" y="0"/>
            <a:ext cx="1841040" cy="654840"/>
          </a:xfrm>
          <a:prstGeom prst="rect">
            <a:avLst/>
          </a:prstGeom>
          <a:ln>
            <a:noFill/>
          </a:ln>
        </p:spPr>
      </p:pic>
      <p:sp>
        <p:nvSpPr>
          <p:cNvPr id="273"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DDA7B856-F3E7-468B-B083-27428A333F08}" type="slidenum">
              <a:rPr b="0" lang="en-US" sz="900" spc="-1" strike="noStrike">
                <a:solidFill>
                  <a:srgbClr val="888888"/>
                </a:solidFill>
                <a:latin typeface="Calibri"/>
                <a:ea typeface="Calibri"/>
              </a:rPr>
              <a:t>29</a:t>
            </a:fld>
            <a:endParaRPr b="0" lang="en-IN" sz="900" spc="-1" strike="noStrike">
              <a:latin typeface="Times New Roman"/>
            </a:endParaRPr>
          </a:p>
        </p:txBody>
      </p:sp>
      <p:graphicFrame>
        <p:nvGraphicFramePr>
          <p:cNvPr id="275" name="Table 2"/>
          <p:cNvGraphicFramePr/>
          <p:nvPr/>
        </p:nvGraphicFramePr>
        <p:xfrm>
          <a:off x="405720" y="844200"/>
          <a:ext cx="11341800" cy="5028480"/>
        </p:xfrm>
        <a:graphic>
          <a:graphicData uri="http://schemas.openxmlformats.org/drawingml/2006/table">
            <a:tbl>
              <a:tblPr/>
              <a:tblGrid>
                <a:gridCol w="699480"/>
                <a:gridCol w="3047760"/>
                <a:gridCol w="1120680"/>
                <a:gridCol w="1893960"/>
                <a:gridCol w="4579920"/>
              </a:tblGrid>
              <a:tr h="5990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Sr No</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Description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Owner</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0952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pPr>
                      <a:r>
                        <a:rPr b="0" lang="en-US" sz="1600" spc="-1" strike="noStrike">
                          <a:solidFill>
                            <a:srgbClr val="000000"/>
                          </a:solidFill>
                          <a:latin typeface="Calibri"/>
                          <a:ea typeface="Arial"/>
                        </a:rPr>
                        <a:t>E-Saarthi Os Upgrade Production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07568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tabLst>
                          <a:tab algn="l" pos="0"/>
                        </a:tabLst>
                      </a:pPr>
                      <a:r>
                        <a:rPr b="0" lang="en-US" sz="1600" spc="-1" strike="noStrike">
                          <a:solidFill>
                            <a:srgbClr val="000000"/>
                          </a:solidFill>
                          <a:latin typeface="Calibri"/>
                          <a:ea typeface="Arial"/>
                        </a:rPr>
                        <a:t>CodNxt- Upgrade</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9864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tabLst>
                          <a:tab algn="l" pos="0"/>
                        </a:tabLst>
                      </a:pPr>
                      <a:r>
                        <a:rPr b="0" lang="en-US" sz="1600" spc="-1" strike="noStrike">
                          <a:solidFill>
                            <a:srgbClr val="000000"/>
                          </a:solidFill>
                          <a:latin typeface="Calibri"/>
                          <a:ea typeface="Arial"/>
                        </a:rPr>
                        <a:t>CodNxt Setup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https://10.0.2.83:8443/</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4560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tabLst>
                          <a:tab algn="l" pos="0"/>
                        </a:tabLst>
                      </a:pPr>
                      <a:r>
                        <a:rPr b="0" lang="en-US" sz="1600" spc="-1" strike="noStrike">
                          <a:solidFill>
                            <a:srgbClr val="000000"/>
                          </a:solidFill>
                          <a:latin typeface="Calibri"/>
                          <a:ea typeface="Arial"/>
                        </a:rPr>
                        <a:t>E-Saarthi PHP Upgrade E-Saarthi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https://10.0.2.83/login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Action items / open items / support required</a:t>
            </a:r>
            <a:endParaRPr b="0" lang="en-IN" sz="2400" spc="-1" strike="noStrike">
              <a:latin typeface="Arial"/>
            </a:endParaRPr>
          </a:p>
        </p:txBody>
      </p:sp>
      <p:pic>
        <p:nvPicPr>
          <p:cNvPr id="277" name="Google Shape;134;p15" descr=""/>
          <p:cNvPicPr/>
          <p:nvPr/>
        </p:nvPicPr>
        <p:blipFill>
          <a:blip r:embed="rId1"/>
          <a:stretch/>
        </p:blipFill>
        <p:spPr>
          <a:xfrm>
            <a:off x="10362240" y="0"/>
            <a:ext cx="1841040" cy="654840"/>
          </a:xfrm>
          <a:prstGeom prst="rect">
            <a:avLst/>
          </a:prstGeom>
          <a:ln>
            <a:noFill/>
          </a:ln>
        </p:spPr>
      </p:pic>
      <p:sp>
        <p:nvSpPr>
          <p:cNvPr id="278" name="CustomShape 4"/>
          <p:cNvSpPr/>
          <p:nvPr/>
        </p:nvSpPr>
        <p:spPr>
          <a:xfrm>
            <a:off x="549000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99880" y="163080"/>
            <a:ext cx="10047960" cy="495720"/>
          </a:xfrm>
          <a:prstGeom prst="rect">
            <a:avLst/>
          </a:prstGeom>
          <a:no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Quattrocento Sans"/>
              </a:rPr>
              <a:t>Executive Summary  </a:t>
            </a:r>
            <a:r>
              <a:rPr b="1" lang="en-US" sz="2400" spc="-1" strike="noStrike">
                <a:solidFill>
                  <a:srgbClr val="00b0f0"/>
                </a:solidFill>
                <a:latin typeface="Calibri"/>
                <a:ea typeface="Quattrocento Sans"/>
              </a:rPr>
              <a:t>(</a:t>
            </a:r>
            <a:r>
              <a:rPr b="1" lang="en-US" sz="2400" spc="-1" strike="noStrike">
                <a:solidFill>
                  <a:srgbClr val="00b0f0"/>
                </a:solidFill>
                <a:latin typeface="Calibri"/>
                <a:ea typeface="Quattrocento Sans"/>
              </a:rPr>
              <a:t>05 Feb 2024</a:t>
            </a:r>
            <a:r>
              <a:rPr b="1" lang="en-US" sz="2400" spc="-1" strike="noStrike">
                <a:solidFill>
                  <a:srgbClr val="00b0f0"/>
                </a:solidFill>
                <a:latin typeface="Calibri"/>
                <a:ea typeface="Quattrocento Sans"/>
              </a:rPr>
              <a:t> – 11 Feb 2024)</a:t>
            </a:r>
            <a:endParaRPr b="0" lang="en-IN" sz="2400" spc="-1" strike="noStrike">
              <a:latin typeface="Arial"/>
            </a:endParaRPr>
          </a:p>
        </p:txBody>
      </p:sp>
      <p:graphicFrame>
        <p:nvGraphicFramePr>
          <p:cNvPr id="142" name="Table 2"/>
          <p:cNvGraphicFramePr/>
          <p:nvPr/>
        </p:nvGraphicFramePr>
        <p:xfrm>
          <a:off x="299880" y="829440"/>
          <a:ext cx="11404440" cy="4714200"/>
        </p:xfrm>
        <a:graphic>
          <a:graphicData uri="http://schemas.openxmlformats.org/drawingml/2006/table">
            <a:tbl>
              <a:tblPr/>
              <a:tblGrid>
                <a:gridCol w="5959440"/>
                <a:gridCol w="5445000"/>
              </a:tblGrid>
              <a:tr h="393480">
                <a:tc gridSpan="2">
                  <a:txBody>
                    <a:bodyPr lIns="9360" rIns="9360" tIns="9360" bIns="0" anchor="ctr">
                      <a:noAutofit/>
                    </a:bodyPr>
                    <a:p>
                      <a:pPr algn="ctr">
                        <a:lnSpc>
                          <a:spcPct val="150000"/>
                        </a:lnSpc>
                        <a:tabLst>
                          <a:tab algn="l" pos="0"/>
                        </a:tabLst>
                      </a:pPr>
                      <a:r>
                        <a:rPr b="1" lang="en-US" sz="1800" spc="-1" strike="noStrike">
                          <a:solidFill>
                            <a:srgbClr val="000000"/>
                          </a:solidFill>
                          <a:latin typeface="Arial"/>
                          <a:ea typeface="Arial"/>
                        </a:rPr>
                        <a:t>Name</a:t>
                      </a:r>
                      <a:r>
                        <a:rPr b="0" lang="en-US" sz="1800" spc="-1" strike="noStrike">
                          <a:solidFill>
                            <a:srgbClr val="000000"/>
                          </a:solidFill>
                          <a:latin typeface="Arial"/>
                          <a:ea typeface="Arial"/>
                        </a:rPr>
                        <a:t>                                                                                                    </a:t>
                      </a:r>
                      <a:r>
                        <a:rPr b="1" lang="en-US" sz="1800" spc="-1" strike="noStrike">
                          <a:solidFill>
                            <a:srgbClr val="000000"/>
                          </a:solidFill>
                          <a:latin typeface="Arial"/>
                          <a:ea typeface="Arial"/>
                        </a:rPr>
                        <a:t>Figures</a:t>
                      </a:r>
                      <a:endParaRPr b="0" lang="en-IN" sz="1800" spc="-1" strike="noStrike">
                        <a:latin typeface="Arial"/>
                      </a:endParaRPr>
                    </a:p>
                  </a:txBody>
                  <a:tcPr marL="9360" marR="9360">
                    <a:lnL w="9360">
                      <a:solidFill>
                        <a:srgbClr val="9e9e9e"/>
                      </a:solidFill>
                    </a:lnL>
                    <a:lnR w="9360">
                      <a:solidFill>
                        <a:srgbClr val="9e9e9e"/>
                      </a:solidFill>
                    </a:lnR>
                    <a:lnT w="9360">
                      <a:solidFill>
                        <a:srgbClr val="9e9e9e"/>
                      </a:solidFill>
                    </a:lnT>
                    <a:lnB w="9360">
                      <a:solidFill>
                        <a:srgbClr val="9e9e9e"/>
                      </a:solidFill>
                    </a:lnB>
                    <a:noFill/>
                  </a:tcPr>
                </a:tc>
                <a:tc hMerge="1">
                  <a:txBody>
                    <a:bodyPr/>
                    <a:p/>
                  </a:txBody>
                  <a:tcPr marL="90000" marR="90000">
                    <a:solidFill>
                      <a:srgbClr val="729fcf"/>
                    </a:solidFill>
                  </a:tcPr>
                </a:tc>
              </a:tr>
              <a:tr h="6267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Tickets  - E-Saarthi/Hawker/GPI Website</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01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Tickets Tracker(MT)</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                              0/0</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Tickets Tracker(Mirror)</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                              10/10</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475560">
                <a:tc gridSpan="2">
                  <a:txBody>
                    <a:bodyPr lIns="45720" rIns="45720" anchor="ctr">
                      <a:noAutofit/>
                    </a:bodyPr>
                    <a:p>
                      <a:pPr algn="ctr">
                        <a:lnSpc>
                          <a:spcPct val="150000"/>
                        </a:lnSpc>
                        <a:tabLst>
                          <a:tab algn="l" pos="0"/>
                        </a:tabLst>
                      </a:pPr>
                      <a:r>
                        <a:rPr b="1" lang="en-US" sz="1800" spc="-1" strike="noStrike">
                          <a:solidFill>
                            <a:srgbClr val="000000"/>
                          </a:solidFill>
                          <a:latin typeface="Arial"/>
                          <a:ea typeface="Arial"/>
                        </a:rPr>
                        <a:t>Utilization Status</a:t>
                      </a:r>
                      <a:endParaRPr b="0" lang="en-IN" sz="18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hMerge="1">
                  <a:txBody>
                    <a:bodyPr/>
                    <a:p/>
                  </a:txBody>
                  <a:tcPr marL="90000" marR="90000">
                    <a:solidFill>
                      <a:srgbClr val="729fcf"/>
                    </a:solid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Mirror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                              12111</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MT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                              112</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CodNxt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E-Saarthi Users(Promoters)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Total: 1223 Active:102   Inactive:1121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09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E-Saarthi Users(Hawkers)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Total :1552 ,    Active 827    Inactive: 725</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143" name="Google Shape;134;p15" descr=""/>
          <p:cNvPicPr/>
          <p:nvPr/>
        </p:nvPicPr>
        <p:blipFill>
          <a:blip r:embed="rId1"/>
          <a:stretch/>
        </p:blipFill>
        <p:spPr>
          <a:xfrm>
            <a:off x="10362240" y="0"/>
            <a:ext cx="1841040" cy="654840"/>
          </a:xfrm>
          <a:prstGeom prst="rect">
            <a:avLst/>
          </a:prstGeom>
          <a:ln>
            <a:noFill/>
          </a:ln>
        </p:spPr>
      </p:pic>
      <p:sp>
        <p:nvSpPr>
          <p:cNvPr id="144" name="CustomShape 3"/>
          <p:cNvSpPr/>
          <p:nvPr/>
        </p:nvSpPr>
        <p:spPr>
          <a:xfrm>
            <a:off x="5458320" y="63871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7B9E5BDC-DE1B-4103-ADCF-7F57AC6AC971}" type="slidenum">
              <a:rPr b="0" lang="en-US" sz="900" spc="-1" strike="noStrike">
                <a:solidFill>
                  <a:srgbClr val="888888"/>
                </a:solidFill>
                <a:latin typeface="Calibri"/>
                <a:ea typeface="Calibri"/>
              </a:rPr>
              <a:t>&lt;number&gt;</a:t>
            </a:fld>
            <a:endParaRPr b="0" lang="en-IN" sz="900" spc="-1" strike="noStrike">
              <a:latin typeface="Times New Roman"/>
            </a:endParaRPr>
          </a:p>
        </p:txBody>
      </p:sp>
      <p:sp>
        <p:nvSpPr>
          <p:cNvPr id="280" name="CustomShape 2"/>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GPI Ticket Tracker Sheet and Pending Task Sheet - Link</a:t>
            </a:r>
            <a:endParaRPr b="0" lang="en-IN" sz="2400" spc="-1" strike="noStrike">
              <a:latin typeface="Arial"/>
            </a:endParaRPr>
          </a:p>
        </p:txBody>
      </p:sp>
      <p:pic>
        <p:nvPicPr>
          <p:cNvPr id="281" name="Google Shape;134;p15" descr=""/>
          <p:cNvPicPr/>
          <p:nvPr/>
        </p:nvPicPr>
        <p:blipFill>
          <a:blip r:embed="rId1"/>
          <a:stretch/>
        </p:blipFill>
        <p:spPr>
          <a:xfrm>
            <a:off x="10362240" y="0"/>
            <a:ext cx="1841040" cy="654840"/>
          </a:xfrm>
          <a:prstGeom prst="rect">
            <a:avLst/>
          </a:prstGeom>
          <a:ln>
            <a:noFill/>
          </a:ln>
        </p:spPr>
      </p:pic>
      <p:sp>
        <p:nvSpPr>
          <p:cNvPr id="282" name="CustomShape 3"/>
          <p:cNvSpPr/>
          <p:nvPr/>
        </p:nvSpPr>
        <p:spPr>
          <a:xfrm>
            <a:off x="549000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83" name="CustomShape 4"/>
          <p:cNvSpPr/>
          <p:nvPr/>
        </p:nvSpPr>
        <p:spPr>
          <a:xfrm>
            <a:off x="405720" y="1013040"/>
            <a:ext cx="1136880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Ticket Tracker Sheet Link :  </a:t>
            </a:r>
            <a:r>
              <a:rPr b="0" lang="en-US" sz="1400" spc="-1" strike="noStrike" u="sng">
                <a:solidFill>
                  <a:srgbClr val="0563c1"/>
                </a:solidFill>
                <a:uFillTx/>
                <a:latin typeface="Arial"/>
                <a:ea typeface="Arial"/>
                <a:hlinkClick r:id="rId2"/>
              </a:rPr>
              <a:t>Ticket Tracker.xlsx</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Arial"/>
                <a:ea typeface="Arial"/>
              </a:rPr>
              <a:t>GPI pending Task Sheet :  </a:t>
            </a:r>
            <a:r>
              <a:rPr b="0" lang="en-US" sz="1400" spc="-1" strike="noStrike" u="sng">
                <a:solidFill>
                  <a:srgbClr val="0563c1"/>
                </a:solidFill>
                <a:uFillTx/>
                <a:latin typeface="Arial"/>
                <a:ea typeface="Arial"/>
                <a:hlinkClick r:id="rId3"/>
              </a:rPr>
              <a:t>GPI_Pending_Task_Sheet.xlsx</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134;p15" descr=""/>
          <p:cNvPicPr/>
          <p:nvPr/>
        </p:nvPicPr>
        <p:blipFill>
          <a:blip r:embed="rId1"/>
          <a:stretch/>
        </p:blipFill>
        <p:spPr>
          <a:xfrm>
            <a:off x="10362240" y="0"/>
            <a:ext cx="1841040" cy="654840"/>
          </a:xfrm>
          <a:prstGeom prst="rect">
            <a:avLst/>
          </a:prstGeom>
          <a:ln>
            <a:noFill/>
          </a:ln>
        </p:spPr>
      </p:pic>
      <p:sp>
        <p:nvSpPr>
          <p:cNvPr id="146" name="TextShape 1"/>
          <p:cNvSpPr txBox="1"/>
          <p:nvPr/>
        </p:nvSpPr>
        <p:spPr>
          <a:xfrm>
            <a:off x="356400" y="150480"/>
            <a:ext cx="9991080" cy="534600"/>
          </a:xfrm>
          <a:prstGeom prst="rect">
            <a:avLst/>
          </a:prstGeom>
          <a:solidFill>
            <a:srgbClr val="ffffff"/>
          </a:solidFill>
          <a:ln>
            <a:noFill/>
          </a:ln>
        </p:spPr>
        <p:txBody>
          <a:bodyPr>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 (05 Feb 2024 – 11 Feb 2024)</a:t>
            </a:r>
            <a:br/>
            <a:endParaRPr b="0" lang="en-IN" sz="2400" spc="-1" strike="noStrike">
              <a:solidFill>
                <a:srgbClr val="000000"/>
              </a:solidFill>
              <a:latin typeface="Arial"/>
            </a:endParaRPr>
          </a:p>
        </p:txBody>
      </p:sp>
      <p:sp>
        <p:nvSpPr>
          <p:cNvPr id="147" name="CustomShape 2"/>
          <p:cNvSpPr/>
          <p:nvPr/>
        </p:nvSpPr>
        <p:spPr>
          <a:xfrm>
            <a:off x="5528520" y="63997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148" name="Picture 1" descr=""/>
          <p:cNvPicPr/>
          <p:nvPr/>
        </p:nvPicPr>
        <p:blipFill>
          <a:blip r:embed="rId2"/>
          <a:stretch/>
        </p:blipFill>
        <p:spPr>
          <a:xfrm>
            <a:off x="423000" y="1415160"/>
            <a:ext cx="7665120" cy="4228560"/>
          </a:xfrm>
          <a:prstGeom prst="rect">
            <a:avLst/>
          </a:prstGeom>
          <a:ln>
            <a:noFill/>
          </a:ln>
        </p:spPr>
      </p:pic>
      <p:pic>
        <p:nvPicPr>
          <p:cNvPr id="149" name="Picture 4" descr="A pie chart with a number of percentages&#10;&#10;Description automatically generated"/>
          <p:cNvPicPr/>
          <p:nvPr/>
        </p:nvPicPr>
        <p:blipFill>
          <a:blip r:embed="rId3"/>
          <a:stretch/>
        </p:blipFill>
        <p:spPr>
          <a:xfrm>
            <a:off x="7972920" y="1414800"/>
            <a:ext cx="3938040" cy="4157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65760" y="120600"/>
            <a:ext cx="9972720" cy="534600"/>
          </a:xfrm>
          <a:prstGeom prst="rect">
            <a:avLst/>
          </a:prstGeom>
          <a:solidFill>
            <a:srgbClr val="ffffff"/>
          </a:solidFill>
          <a:ln>
            <a:noFill/>
          </a:ln>
        </p:spPr>
        <p:txBody>
          <a:bodyPr>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(05 Feb 2024 – 11 Feb 2024)</a:t>
            </a:r>
            <a:br/>
            <a:endParaRPr b="0" lang="en-IN" sz="2400" spc="-1" strike="noStrike">
              <a:solidFill>
                <a:srgbClr val="000000"/>
              </a:solidFill>
              <a:latin typeface="Arial"/>
            </a:endParaRPr>
          </a:p>
        </p:txBody>
      </p:sp>
      <p:pic>
        <p:nvPicPr>
          <p:cNvPr id="151" name="Google Shape;134;p15" descr=""/>
          <p:cNvPicPr/>
          <p:nvPr/>
        </p:nvPicPr>
        <p:blipFill>
          <a:blip r:embed="rId1"/>
          <a:stretch/>
        </p:blipFill>
        <p:spPr>
          <a:xfrm>
            <a:off x="10362240" y="0"/>
            <a:ext cx="1841040" cy="654840"/>
          </a:xfrm>
          <a:prstGeom prst="rect">
            <a:avLst/>
          </a:prstGeom>
          <a:ln>
            <a:noFill/>
          </a:ln>
        </p:spPr>
      </p:pic>
      <p:sp>
        <p:nvSpPr>
          <p:cNvPr id="152" name="CustomShape 2"/>
          <p:cNvSpPr/>
          <p:nvPr/>
        </p:nvSpPr>
        <p:spPr>
          <a:xfrm>
            <a:off x="5486400" y="62949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graphicFrame>
        <p:nvGraphicFramePr>
          <p:cNvPr id="153" name="Table 3"/>
          <p:cNvGraphicFramePr/>
          <p:nvPr/>
        </p:nvGraphicFramePr>
        <p:xfrm>
          <a:off x="733320" y="977760"/>
          <a:ext cx="10886760" cy="3439800"/>
        </p:xfrm>
        <a:graphic>
          <a:graphicData uri="http://schemas.openxmlformats.org/drawingml/2006/table">
            <a:tbl>
              <a:tblPr/>
              <a:tblGrid>
                <a:gridCol w="1026720"/>
                <a:gridCol w="1341720"/>
                <a:gridCol w="1043280"/>
                <a:gridCol w="1424520"/>
                <a:gridCol w="1242360"/>
                <a:gridCol w="894240"/>
                <a:gridCol w="1043280"/>
                <a:gridCol w="2870640"/>
              </a:tblGrid>
              <a:tr h="604080">
                <a:tc>
                  <a:txBody>
                    <a:bodyPr lIns="9360" rIns="9360" tIns="9360" anchor="b">
                      <a:noAutofit/>
                    </a:bodyPr>
                    <a:p>
                      <a:pPr algn="ctr">
                        <a:lnSpc>
                          <a:spcPct val="100000"/>
                        </a:lnSpc>
                      </a:pPr>
                      <a:r>
                        <a:rPr b="1" lang="en-US" sz="1800" spc="-1" strike="noStrike">
                          <a:solidFill>
                            <a:srgbClr val="00b0f0"/>
                          </a:solidFill>
                          <a:latin typeface="Calibri"/>
                          <a:ea typeface="Calibri"/>
                        </a:rPr>
                        <a:t>Priority</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CodNext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Esaarthi</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GPI Website</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Mirror</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MT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Total</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Resolved Within SLA</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P4</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6280">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10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11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bg1"/>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56"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658FF7AD-87D2-45B5-9183-0DD7E7B95E52}" type="slidenum">
              <a:rPr b="0" lang="en-US" sz="900" spc="-1" strike="noStrike">
                <a:solidFill>
                  <a:srgbClr val="888888"/>
                </a:solidFill>
                <a:latin typeface="Calibri"/>
                <a:ea typeface="Calibri"/>
              </a:rPr>
              <a:t>6</a:t>
            </a:fld>
            <a:endParaRPr b="0" lang="en-IN" sz="900" spc="-1" strike="noStrike">
              <a:latin typeface="Times New Roman"/>
            </a:endParaRPr>
          </a:p>
        </p:txBody>
      </p:sp>
      <p:graphicFrame>
        <p:nvGraphicFramePr>
          <p:cNvPr id="157" name="Table 4"/>
          <p:cNvGraphicFramePr/>
          <p:nvPr/>
        </p:nvGraphicFramePr>
        <p:xfrm>
          <a:off x="354960" y="985680"/>
          <a:ext cx="11581560" cy="5077800"/>
        </p:xfrm>
        <a:graphic>
          <a:graphicData uri="http://schemas.openxmlformats.org/drawingml/2006/table">
            <a:tbl>
              <a:tblPr/>
              <a:tblGrid>
                <a:gridCol w="483480"/>
                <a:gridCol w="1333080"/>
                <a:gridCol w="1296360"/>
                <a:gridCol w="859320"/>
                <a:gridCol w="2229120"/>
                <a:gridCol w="1503000"/>
                <a:gridCol w="1390680"/>
                <a:gridCol w="911520"/>
                <a:gridCol w="1575000"/>
              </a:tblGrid>
              <a:tr h="805320">
                <a:tc>
                  <a:txBody>
                    <a:bodyPr lIns="9000" rIns="9000" tIns="9000" bIns="0">
                      <a:noAutofit/>
                    </a:bodyPr>
                    <a:p>
                      <a:pPr algn="ctr">
                        <a:lnSpc>
                          <a:spcPct val="100000"/>
                        </a:lnSpc>
                        <a:tabLst>
                          <a:tab algn="l" pos="0"/>
                        </a:tabLst>
                      </a:pPr>
                      <a:r>
                        <a:rPr b="0" lang="en-US" sz="1800" spc="-1" strike="noStrike">
                          <a:solidFill>
                            <a:srgbClr val="ffffff"/>
                          </a:solidFill>
                          <a:latin typeface="Arial"/>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83320">
                <a:tc>
                  <a:txBody>
                    <a:bodyPr lIns="9000" rIns="9000" tIns="9000" bIns="0">
                      <a:noAutofit/>
                    </a:bodyPr>
                    <a:p>
                      <a:pP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SFA Modern Trade - Change request brief</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MT (Modern Trade)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000000"/>
                          </a:solidFill>
                          <a:latin typeface="Calibri"/>
                          <a:ea typeface="Arial"/>
                        </a:rPr>
                        <a:t>CR not approved from GPI.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089160">
                <a:tc>
                  <a:txBody>
                    <a:bodyPr lIns="9000" rIns="9000" tIns="9000" bIns="0">
                      <a:noAutofit/>
                    </a:bodyPr>
                    <a:p>
                      <a:pPr>
                        <a:lnSpc>
                          <a:spcPct val="100000"/>
                        </a:lnSpc>
                        <a:tabLst>
                          <a:tab algn="l" pos="0"/>
                        </a:tabLst>
                      </a:pPr>
                      <a:r>
                        <a:rPr b="0" lang="en-US" sz="1600" spc="-1" strike="noStrike">
                          <a:solidFill>
                            <a:srgbClr val="000000"/>
                          </a:solidFill>
                          <a:latin typeface="Arial"/>
                          <a:ea typeface="Arial"/>
                        </a:rPr>
                        <a:t>2. 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Mirror - Change request brief</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Mirror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P1</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P3</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P6</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P5</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Primary sales report Integration</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API integrations for Masters (SKU, WD etc.) from ERP on daily basis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SFA MT Application data auto flow to MT WDs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Candy sales in KG (new filter to be added in reports)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API for ERP Team is Completed, and report work is pending.</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58" name="CustomShape 5"/>
          <p:cNvSpPr/>
          <p:nvPr/>
        </p:nvSpPr>
        <p:spPr>
          <a:xfrm>
            <a:off x="254520" y="172080"/>
            <a:ext cx="10095840" cy="48276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(Mirror and SFA MT)</a:t>
            </a:r>
            <a:endParaRPr b="0" lang="en-IN" sz="2400" spc="-1" strike="noStrike">
              <a:latin typeface="Arial"/>
            </a:endParaRPr>
          </a:p>
        </p:txBody>
      </p:sp>
      <p:pic>
        <p:nvPicPr>
          <p:cNvPr id="159" name="Google Shape;134;p15" descr=""/>
          <p:cNvPicPr/>
          <p:nvPr/>
        </p:nvPicPr>
        <p:blipFill>
          <a:blip r:embed="rId1"/>
          <a:stretch/>
        </p:blipFill>
        <p:spPr>
          <a:xfrm>
            <a:off x="10362240" y="0"/>
            <a:ext cx="1841040" cy="654840"/>
          </a:xfrm>
          <a:prstGeom prst="rect">
            <a:avLst/>
          </a:prstGeom>
          <a:ln>
            <a:noFill/>
          </a:ln>
        </p:spPr>
      </p:pic>
      <p:sp>
        <p:nvSpPr>
          <p:cNvPr id="160" name="CustomShape 6"/>
          <p:cNvSpPr/>
          <p:nvPr/>
        </p:nvSpPr>
        <p:spPr>
          <a:xfrm>
            <a:off x="5449680" y="63781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2"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63"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27A02438-732F-4A84-8577-50E060AF7119}" type="slidenum">
              <a:rPr b="0" lang="en-US" sz="900" spc="-1" strike="noStrike">
                <a:solidFill>
                  <a:srgbClr val="888888"/>
                </a:solidFill>
                <a:latin typeface="Calibri"/>
                <a:ea typeface="Calibri"/>
              </a:rPr>
              <a:t>7</a:t>
            </a:fld>
            <a:endParaRPr b="0" lang="en-IN" sz="900" spc="-1" strike="noStrike">
              <a:latin typeface="Times New Roman"/>
            </a:endParaRPr>
          </a:p>
        </p:txBody>
      </p:sp>
      <p:graphicFrame>
        <p:nvGraphicFramePr>
          <p:cNvPr id="164" name="Table 4"/>
          <p:cNvGraphicFramePr/>
          <p:nvPr/>
        </p:nvGraphicFramePr>
        <p:xfrm>
          <a:off x="323640" y="948960"/>
          <a:ext cx="11182680" cy="1421640"/>
        </p:xfrm>
        <a:graphic>
          <a:graphicData uri="http://schemas.openxmlformats.org/drawingml/2006/table">
            <a:tbl>
              <a:tblPr/>
              <a:tblGrid>
                <a:gridCol w="466920"/>
                <a:gridCol w="1287360"/>
                <a:gridCol w="1251720"/>
                <a:gridCol w="829800"/>
                <a:gridCol w="2152080"/>
                <a:gridCol w="1635480"/>
                <a:gridCol w="1139400"/>
                <a:gridCol w="1026720"/>
                <a:gridCol w="139320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5305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P4</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P2</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P7</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GPI State, State, Zone mapping to be added in all reports.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Admin access for opening the respective window in advance to tackle public holidays.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Direct view of sales instead of every time downloading an excel.</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000000"/>
                          </a:solidFill>
                          <a:latin typeface="Calibri"/>
                          <a:ea typeface="Arial"/>
                        </a:rPr>
                        <a:t>  </a:t>
                      </a:r>
                      <a:r>
                        <a:rPr b="0" lang="en-US" sz="1600" spc="-1" strike="noStrike">
                          <a:solidFill>
                            <a:srgbClr val="000000"/>
                          </a:solidFill>
                          <a:latin typeface="Calibri"/>
                          <a:ea typeface="Arial"/>
                        </a:rPr>
                        <a:t>Done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   </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05/02/2024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Pending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We have successfully deployed in UAT. We will deploy In production After approval of GPI.</a:t>
                      </a: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5" name="CustomShape 5"/>
          <p:cNvSpPr/>
          <p:nvPr/>
        </p:nvSpPr>
        <p:spPr>
          <a:xfrm>
            <a:off x="168840" y="228960"/>
            <a:ext cx="10021680" cy="46116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a:t>
            </a:r>
            <a:endParaRPr b="0" lang="en-IN" sz="2400" spc="-1" strike="noStrike">
              <a:latin typeface="Arial"/>
            </a:endParaRPr>
          </a:p>
        </p:txBody>
      </p:sp>
      <p:pic>
        <p:nvPicPr>
          <p:cNvPr id="166" name="Google Shape;134;p15" descr=""/>
          <p:cNvPicPr/>
          <p:nvPr/>
        </p:nvPicPr>
        <p:blipFill>
          <a:blip r:embed="rId1"/>
          <a:stretch/>
        </p:blipFill>
        <p:spPr>
          <a:xfrm>
            <a:off x="10359720" y="0"/>
            <a:ext cx="1841040" cy="654840"/>
          </a:xfrm>
          <a:prstGeom prst="rect">
            <a:avLst/>
          </a:prstGeom>
          <a:ln>
            <a:noFill/>
          </a:ln>
        </p:spPr>
      </p:pic>
      <p:sp>
        <p:nvSpPr>
          <p:cNvPr id="167" name="CustomShape 6"/>
          <p:cNvSpPr/>
          <p:nvPr/>
        </p:nvSpPr>
        <p:spPr>
          <a:xfrm>
            <a:off x="5395320" y="632124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0"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C0129C18-51CA-4FC9-AB66-B2E16EC4C937}" type="slidenum">
              <a:rPr b="0" lang="en-US" sz="900" spc="-1" strike="noStrike">
                <a:solidFill>
                  <a:srgbClr val="888888"/>
                </a:solidFill>
                <a:latin typeface="Calibri"/>
                <a:ea typeface="Calibri"/>
              </a:rPr>
              <a:t>8</a:t>
            </a:fld>
            <a:endParaRPr b="0" lang="en-IN" sz="900" spc="-1" strike="noStrike">
              <a:latin typeface="Times New Roman"/>
            </a:endParaRPr>
          </a:p>
        </p:txBody>
      </p:sp>
      <p:graphicFrame>
        <p:nvGraphicFramePr>
          <p:cNvPr id="171" name="Table 4"/>
          <p:cNvGraphicFramePr/>
          <p:nvPr/>
        </p:nvGraphicFramePr>
        <p:xfrm>
          <a:off x="491760" y="803520"/>
          <a:ext cx="11141640" cy="472680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235692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International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Revamp the page according to the domestic business as per discussion with Sukirti and Archna Bhasin.</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242424"/>
                          </a:solidFill>
                          <a:latin typeface="Calibri"/>
                          <a:ea typeface="Arial"/>
                        </a:rPr>
                        <a:t>Revamp “State of the Art manufacturing” section.</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Frontend development has been started as per design approval.</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6676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Current and New Website Update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Update on the page our ESG commitment.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2" name="CustomShape 5"/>
          <p:cNvSpPr/>
          <p:nvPr/>
        </p:nvSpPr>
        <p:spPr>
          <a:xfrm>
            <a:off x="419760" y="203400"/>
            <a:ext cx="9939600" cy="4996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73" name="Google Shape;134;p15" descr=""/>
          <p:cNvPicPr/>
          <p:nvPr/>
        </p:nvPicPr>
        <p:blipFill>
          <a:blip r:embed="rId1"/>
          <a:stretch/>
        </p:blipFill>
        <p:spPr>
          <a:xfrm>
            <a:off x="10362240" y="0"/>
            <a:ext cx="1841040" cy="654840"/>
          </a:xfrm>
          <a:prstGeom prst="rect">
            <a:avLst/>
          </a:prstGeom>
          <a:ln>
            <a:noFill/>
          </a:ln>
        </p:spPr>
      </p:pic>
      <p:sp>
        <p:nvSpPr>
          <p:cNvPr id="174" name="CustomShape 6"/>
          <p:cNvSpPr/>
          <p:nvPr/>
        </p:nvSpPr>
        <p:spPr>
          <a:xfrm>
            <a:off x="5378400" y="63468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6"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7"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CF0926C1-6138-449C-BD77-46D2FCFF2A02}" type="slidenum">
              <a:rPr b="0" lang="en-US" sz="900" spc="-1" strike="noStrike">
                <a:solidFill>
                  <a:srgbClr val="888888"/>
                </a:solidFill>
                <a:latin typeface="Calibri"/>
                <a:ea typeface="Calibri"/>
              </a:rPr>
              <a:t>9</a:t>
            </a:fld>
            <a:endParaRPr b="0" lang="en-IN" sz="900" spc="-1" strike="noStrike">
              <a:latin typeface="Times New Roman"/>
            </a:endParaRPr>
          </a:p>
        </p:txBody>
      </p:sp>
      <p:graphicFrame>
        <p:nvGraphicFramePr>
          <p:cNvPr id="178" name="Table 4"/>
          <p:cNvGraphicFramePr/>
          <p:nvPr/>
        </p:nvGraphicFramePr>
        <p:xfrm>
          <a:off x="491760" y="803520"/>
          <a:ext cx="11141640" cy="419472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8588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Our Leader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Textual  changes </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7580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Our culture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Change Header Image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94860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5</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International Business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Image update in cigarette brand.</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242424"/>
                          </a:solidFill>
                          <a:latin typeface="Calibri"/>
                          <a:ea typeface="Arial"/>
                        </a:rPr>
                        <a:t>State of the art manufacturing section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77472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6</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Leaf division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Update headings and content.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9" name="CustomShape 5"/>
          <p:cNvSpPr/>
          <p:nvPr/>
        </p:nvSpPr>
        <p:spPr>
          <a:xfrm>
            <a:off x="419760" y="203400"/>
            <a:ext cx="9939600" cy="4996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80" name="Google Shape;134;p15" descr=""/>
          <p:cNvPicPr/>
          <p:nvPr/>
        </p:nvPicPr>
        <p:blipFill>
          <a:blip r:embed="rId1"/>
          <a:stretch/>
        </p:blipFill>
        <p:spPr>
          <a:xfrm>
            <a:off x="10362240" y="0"/>
            <a:ext cx="1841040" cy="654840"/>
          </a:xfrm>
          <a:prstGeom prst="rect">
            <a:avLst/>
          </a:prstGeom>
          <a:ln>
            <a:noFill/>
          </a:ln>
        </p:spPr>
      </p:pic>
      <p:sp>
        <p:nvSpPr>
          <p:cNvPr id="181" name="CustomShape 6"/>
          <p:cNvSpPr/>
          <p:nvPr/>
        </p:nvSpPr>
        <p:spPr>
          <a:xfrm>
            <a:off x="5378400" y="63468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0f36cb0-ad7f-49b3-ae83-902ed4e231cb" xsi:nil="true"/>
    <lcf76f155ced4ddcb4097134ff3c332f xmlns="d9a3ae9b-1718-419f-ad8f-97d5091e2dee">
      <Terms xmlns="http://schemas.microsoft.com/office/infopath/2007/PartnerControls"/>
    </lcf76f155ced4ddcb4097134ff3c332f>
    <SharedWithUsers xmlns="10f36cb0-ad7f-49b3-ae83-902ed4e231cb">
      <UserInfo>
        <DisplayName>Kamlesh Sharma</DisplayName>
        <AccountId>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97F06015D21A4A9CDE4B7B58427CB2" ma:contentTypeVersion="14" ma:contentTypeDescription="Create a new document." ma:contentTypeScope="" ma:versionID="1bd39a50204954acc2e7230df5249c10">
  <xsd:schema xmlns:xsd="http://www.w3.org/2001/XMLSchema" xmlns:xs="http://www.w3.org/2001/XMLSchema" xmlns:p="http://schemas.microsoft.com/office/2006/metadata/properties" xmlns:ns2="d9a3ae9b-1718-419f-ad8f-97d5091e2dee" xmlns:ns3="10f36cb0-ad7f-49b3-ae83-902ed4e231cb" targetNamespace="http://schemas.microsoft.com/office/2006/metadata/properties" ma:root="true" ma:fieldsID="e48f650cf42688cfbd7f34dee817ffea" ns2:_="" ns3:_="">
    <xsd:import namespace="d9a3ae9b-1718-419f-ad8f-97d5091e2dee"/>
    <xsd:import namespace="10f36cb0-ad7f-49b3-ae83-902ed4e231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3ae9b-1718-419f-ad8f-97d5091e2d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531a43c-f49d-4ed8-8879-6141c01284e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f36cb0-ad7f-49b3-ae83-902ed4e231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bbd33158-f835-430a-bbfb-1ed3994d01fb}" ma:internalName="TaxCatchAll" ma:showField="CatchAllData" ma:web="10f36cb0-ad7f-49b3-ae83-902ed4e231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3801E2-3DB4-4620-BA8A-E0C9F7E1C640}">
  <ds:schemaRefs>
    <ds:schemaRef ds:uri="10f36cb0-ad7f-49b3-ae83-902ed4e231cb"/>
    <ds:schemaRef ds:uri="d9a3ae9b-1718-419f-ad8f-97d5091e2de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64E30D-4B88-415C-944F-93A87E0BD3DB}">
  <ds:schemaRefs>
    <ds:schemaRef ds:uri="10f36cb0-ad7f-49b3-ae83-902ed4e231cb"/>
    <ds:schemaRef ds:uri="d9a3ae9b-1718-419f-ad8f-97d5091e2d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6D3948-14C8-46C1-84FD-48953218A7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Words>1857</Words>
  <Paragraphs>561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2023-05-19T07:20:45Z</dcterms:created>
  <dc:creator>DHRUVESH PALIVAL</dc:creator>
  <dc:description/>
  <dc:language>en-IN</dc:language>
  <cp:lastModifiedBy/>
  <dcterms:modified xsi:type="dcterms:W3CDTF">2024-02-12T15:26:13Z</dcterms:modified>
  <cp:revision>162</cp:revision>
  <dc:subject/>
  <dc:title>Agenda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0x0101009997F06015D21A4A9CDE4B7B58427CB2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ediaServiceImageTags">
    <vt:lpwstr/>
  </property>
  <property fmtid="{D5CDD505-2E9C-101B-9397-08002B2CF9AE}" pid="9" name="Notes">
    <vt:i4>27</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30</vt:i4>
  </property>
</Properties>
</file>