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6858000" cy="9144000"/>
</p:presentatio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type="body"/>
          </p:nvPr>
        </p:nvSpPr>
        <p:spPr>
          <a:xfrm>
            <a:off x="838080" y="182556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3"/>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2"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5"/>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7" name="PlaceHolder 2"/>
          <p:cNvSpPr>
            <a:spLocks noGrp="1"/>
          </p:cNvSpPr>
          <p:nvPr>
            <p:ph type="body"/>
          </p:nvPr>
        </p:nvSpPr>
        <p:spPr>
          <a:xfrm>
            <a:off x="83808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3"/>
          <p:cNvSpPr>
            <a:spLocks noGrp="1"/>
          </p:cNvSpPr>
          <p:nvPr>
            <p:ph type="body"/>
          </p:nvPr>
        </p:nvSpPr>
        <p:spPr>
          <a:xfrm>
            <a:off x="439344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4"/>
          <p:cNvSpPr>
            <a:spLocks noGrp="1"/>
          </p:cNvSpPr>
          <p:nvPr>
            <p:ph type="body"/>
          </p:nvPr>
        </p:nvSpPr>
        <p:spPr>
          <a:xfrm>
            <a:off x="794916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5"/>
          <p:cNvSpPr>
            <a:spLocks noGrp="1"/>
          </p:cNvSpPr>
          <p:nvPr>
            <p:ph type="body"/>
          </p:nvPr>
        </p:nvSpPr>
        <p:spPr>
          <a:xfrm>
            <a:off x="83808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41" name="PlaceHolder 6"/>
          <p:cNvSpPr>
            <a:spLocks noGrp="1"/>
          </p:cNvSpPr>
          <p:nvPr>
            <p:ph type="body"/>
          </p:nvPr>
        </p:nvSpPr>
        <p:spPr>
          <a:xfrm>
            <a:off x="439344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42" name="PlaceHolder 7"/>
          <p:cNvSpPr>
            <a:spLocks noGrp="1"/>
          </p:cNvSpPr>
          <p:nvPr>
            <p:ph type="body"/>
          </p:nvPr>
        </p:nvSpPr>
        <p:spPr>
          <a:xfrm>
            <a:off x="794916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1"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3" name="PlaceHolder 2"/>
          <p:cNvSpPr>
            <a:spLocks noGrp="1"/>
          </p:cNvSpPr>
          <p:nvPr>
            <p:ph type="body"/>
          </p:nvPr>
        </p:nvSpPr>
        <p:spPr>
          <a:xfrm>
            <a:off x="838080" y="1825560"/>
            <a:ext cx="1051524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5"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5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4"/>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8"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4"/>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2" name="PlaceHolder 2"/>
          <p:cNvSpPr>
            <a:spLocks noGrp="1"/>
          </p:cNvSpPr>
          <p:nvPr>
            <p:ph type="body"/>
          </p:nvPr>
        </p:nvSpPr>
        <p:spPr>
          <a:xfrm>
            <a:off x="838080" y="182556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3"/>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5"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5"/>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0" name="PlaceHolder 2"/>
          <p:cNvSpPr>
            <a:spLocks noGrp="1"/>
          </p:cNvSpPr>
          <p:nvPr>
            <p:ph type="body"/>
          </p:nvPr>
        </p:nvSpPr>
        <p:spPr>
          <a:xfrm>
            <a:off x="83808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81" name="PlaceHolder 3"/>
          <p:cNvSpPr>
            <a:spLocks noGrp="1"/>
          </p:cNvSpPr>
          <p:nvPr>
            <p:ph type="body"/>
          </p:nvPr>
        </p:nvSpPr>
        <p:spPr>
          <a:xfrm>
            <a:off x="439344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82" name="PlaceHolder 4"/>
          <p:cNvSpPr>
            <a:spLocks noGrp="1"/>
          </p:cNvSpPr>
          <p:nvPr>
            <p:ph type="body"/>
          </p:nvPr>
        </p:nvSpPr>
        <p:spPr>
          <a:xfrm>
            <a:off x="794916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83" name="PlaceHolder 5"/>
          <p:cNvSpPr>
            <a:spLocks noGrp="1"/>
          </p:cNvSpPr>
          <p:nvPr>
            <p:ph type="body"/>
          </p:nvPr>
        </p:nvSpPr>
        <p:spPr>
          <a:xfrm>
            <a:off x="83808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84" name="PlaceHolder 6"/>
          <p:cNvSpPr>
            <a:spLocks noGrp="1"/>
          </p:cNvSpPr>
          <p:nvPr>
            <p:ph type="body"/>
          </p:nvPr>
        </p:nvSpPr>
        <p:spPr>
          <a:xfrm>
            <a:off x="439344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85" name="PlaceHolder 7"/>
          <p:cNvSpPr>
            <a:spLocks noGrp="1"/>
          </p:cNvSpPr>
          <p:nvPr>
            <p:ph type="body"/>
          </p:nvPr>
        </p:nvSpPr>
        <p:spPr>
          <a:xfrm>
            <a:off x="794916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1"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10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type="body"/>
          </p:nvPr>
        </p:nvSpPr>
        <p:spPr>
          <a:xfrm>
            <a:off x="838080" y="1825560"/>
            <a:ext cx="1051524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6"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0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108"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1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4"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1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1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1"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2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23"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2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6" name="PlaceHolder 2"/>
          <p:cNvSpPr>
            <a:spLocks noGrp="1"/>
          </p:cNvSpPr>
          <p:nvPr>
            <p:ph type="body"/>
          </p:nvPr>
        </p:nvSpPr>
        <p:spPr>
          <a:xfrm>
            <a:off x="83808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2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2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29" name="PlaceHolder 5"/>
          <p:cNvSpPr>
            <a:spLocks noGrp="1"/>
          </p:cNvSpPr>
          <p:nvPr>
            <p:ph type="body"/>
          </p:nvPr>
        </p:nvSpPr>
        <p:spPr>
          <a:xfrm>
            <a:off x="83808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3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3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1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4"/>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7328160" y="6721560"/>
            <a:ext cx="184320" cy="307440"/>
          </a:xfrm>
          <a:prstGeom prst="rect">
            <a:avLst/>
          </a:prstGeom>
          <a:noFill/>
          <a:ln>
            <a:noFill/>
          </a:ln>
        </p:spPr>
        <p:style>
          <a:lnRef idx="0"/>
          <a:fillRef idx="0"/>
          <a:effectRef idx="0"/>
          <a:fontRef idx="minor"/>
        </p:style>
      </p:sp>
      <p:sp>
        <p:nvSpPr>
          <p:cNvPr id="1" name="CustomShape 2"/>
          <p:cNvSpPr/>
          <p:nvPr/>
        </p:nvSpPr>
        <p:spPr>
          <a:xfrm>
            <a:off x="4428360" y="6858000"/>
            <a:ext cx="184320" cy="307440"/>
          </a:xfrm>
          <a:prstGeom prst="rect">
            <a:avLst/>
          </a:prstGeom>
          <a:noFill/>
          <a:ln>
            <a:noFill/>
          </a:ln>
        </p:spPr>
        <p:style>
          <a:lnRef idx="0"/>
          <a:fillRef idx="0"/>
          <a:effectRef idx="0"/>
          <a:fontRef idx="minor"/>
        </p:style>
      </p:sp>
      <p:sp>
        <p:nvSpPr>
          <p:cNvPr id="2" name="PlaceHolder 3"/>
          <p:cNvSpPr>
            <a:spLocks noGrp="1"/>
          </p:cNvSpPr>
          <p:nvPr>
            <p:ph type="title"/>
          </p:nvPr>
        </p:nvSpPr>
        <p:spPr>
          <a:xfrm>
            <a:off x="838080" y="365040"/>
            <a:ext cx="10515240" cy="1325160"/>
          </a:xfrm>
          <a:prstGeom prst="rect">
            <a:avLst/>
          </a:prstGeom>
        </p:spPr>
        <p:txBody>
          <a:bodyPr anchor="ctr">
            <a:normAutofit/>
          </a:bodyPr>
          <a:p>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3" name="PlaceHolder 4"/>
          <p:cNvSpPr>
            <a:spLocks noGrp="1"/>
          </p:cNvSpPr>
          <p:nvPr>
            <p:ph type="body"/>
          </p:nvPr>
        </p:nvSpPr>
        <p:spPr>
          <a:xfrm>
            <a:off x="838080" y="1825560"/>
            <a:ext cx="10515240" cy="4350960"/>
          </a:xfrm>
          <a:prstGeom prst="rect">
            <a:avLst/>
          </a:prstGeom>
        </p:spPr>
        <p:txBody>
          <a:bodyPr>
            <a:normAutofit/>
          </a:bodyPr>
          <a:p>
            <a:pPr marL="432000" indent="-324000">
              <a:spcBef>
                <a:spcPts val="1417"/>
              </a:spcBef>
              <a:buClr>
                <a:srgbClr val="000000"/>
              </a:buClr>
              <a:buSzPct val="45000"/>
              <a:buFont typeface="Wingdings" charset="2"/>
              <a:buChar char=""/>
            </a:pPr>
            <a:r>
              <a:rPr b="0" lang="en-IN" sz="2800" spc="-1" strike="noStrike">
                <a:solidFill>
                  <a:srgbClr val="000000"/>
                </a:solidFill>
                <a:latin typeface="Arial"/>
              </a:rPr>
              <a:t>Click to edit the outline text format</a:t>
            </a:r>
            <a:endParaRPr b="0" lang="en-IN"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800" spc="-1" strike="noStrike">
                <a:solidFill>
                  <a:srgbClr val="000000"/>
                </a:solidFill>
                <a:latin typeface="Arial"/>
              </a:rPr>
              <a:t>Third Outline Level</a:t>
            </a:r>
            <a:endParaRPr b="0" lang="en-IN"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800" spc="-1" strike="noStrike">
                <a:solidFill>
                  <a:srgbClr val="000000"/>
                </a:solidFill>
                <a:latin typeface="Arial"/>
              </a:rPr>
              <a:t>Fourth Outline Level</a:t>
            </a:r>
            <a:endParaRPr b="0" lang="en-IN"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800" spc="-1" strike="noStrike">
                <a:solidFill>
                  <a:srgbClr val="000000"/>
                </a:solidFill>
                <a:latin typeface="Arial"/>
              </a:rPr>
              <a:t>Fifth Outline Level</a:t>
            </a:r>
            <a:endParaRPr b="0" lang="en-IN"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800" spc="-1" strike="noStrike">
                <a:solidFill>
                  <a:srgbClr val="000000"/>
                </a:solidFill>
                <a:latin typeface="Arial"/>
              </a:rPr>
              <a:t>Sixth Outline Level</a:t>
            </a:r>
            <a:endParaRPr b="0" lang="en-IN"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800" spc="-1" strike="noStrike">
                <a:solidFill>
                  <a:srgbClr val="000000"/>
                </a:solidFill>
                <a:latin typeface="Arial"/>
              </a:rPr>
              <a:t>Seventh Outline Level</a:t>
            </a:r>
            <a:endParaRPr b="0" lang="en-IN" sz="2800" spc="-1" strike="noStrike">
              <a:solidFill>
                <a:srgbClr val="000000"/>
              </a:solidFill>
              <a:latin typeface="Arial"/>
            </a:endParaRPr>
          </a:p>
        </p:txBody>
      </p:sp>
      <p:sp>
        <p:nvSpPr>
          <p:cNvPr id="4" name="PlaceHolder 5"/>
          <p:cNvSpPr>
            <a:spLocks noGrp="1"/>
          </p:cNvSpPr>
          <p:nvPr>
            <p:ph type="dt"/>
          </p:nvPr>
        </p:nvSpPr>
        <p:spPr>
          <a:xfrm>
            <a:off x="838080" y="6356520"/>
            <a:ext cx="2742840" cy="364680"/>
          </a:xfrm>
          <a:prstGeom prst="rect">
            <a:avLst/>
          </a:prstGeom>
        </p:spPr>
        <p:txBody>
          <a:bodyPr anchor="ctr">
            <a:noAutofit/>
          </a:bodyPr>
          <a:p>
            <a:endParaRPr b="0" lang="en-IN" sz="2400" spc="-1" strike="noStrike">
              <a:latin typeface="Times New Roman"/>
            </a:endParaRPr>
          </a:p>
        </p:txBody>
      </p:sp>
      <p:sp>
        <p:nvSpPr>
          <p:cNvPr id="5" name="PlaceHolder 6"/>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6" name="PlaceHolder 7"/>
          <p:cNvSpPr>
            <a:spLocks noGrp="1"/>
          </p:cNvSpPr>
          <p:nvPr>
            <p:ph type="sldNum"/>
          </p:nvPr>
        </p:nvSpPr>
        <p:spPr>
          <a:xfrm>
            <a:off x="8610480" y="6356520"/>
            <a:ext cx="2742840" cy="364680"/>
          </a:xfrm>
          <a:prstGeom prst="rect">
            <a:avLst/>
          </a:prstGeom>
        </p:spPr>
        <p:txBody>
          <a:bodyPr anchor="ctr">
            <a:noAutofit/>
          </a:bodyPr>
          <a:p>
            <a:pPr algn="r">
              <a:lnSpc>
                <a:spcPct val="100000"/>
              </a:lnSpc>
              <a:tabLst>
                <a:tab algn="l" pos="0"/>
              </a:tabLst>
            </a:pPr>
            <a:fld id="{2CEADD7F-203E-4C54-80F3-99E7EBD073E7}" type="slidenum">
              <a:rPr b="0" lang="en-US" sz="1200" spc="-1" strike="noStrike">
                <a:solidFill>
                  <a:srgbClr val="888888"/>
                </a:solidFill>
                <a:latin typeface="Calibri"/>
                <a:ea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7328160" y="6721560"/>
            <a:ext cx="184320" cy="307440"/>
          </a:xfrm>
          <a:prstGeom prst="rect">
            <a:avLst/>
          </a:prstGeom>
          <a:noFill/>
          <a:ln>
            <a:noFill/>
          </a:ln>
        </p:spPr>
        <p:style>
          <a:lnRef idx="0"/>
          <a:fillRef idx="0"/>
          <a:effectRef idx="0"/>
          <a:fontRef idx="minor"/>
        </p:style>
      </p:sp>
      <p:sp>
        <p:nvSpPr>
          <p:cNvPr id="44" name="CustomShape 2"/>
          <p:cNvSpPr/>
          <p:nvPr/>
        </p:nvSpPr>
        <p:spPr>
          <a:xfrm>
            <a:off x="4428360" y="6858000"/>
            <a:ext cx="184320" cy="307440"/>
          </a:xfrm>
          <a:prstGeom prst="rect">
            <a:avLst/>
          </a:prstGeom>
          <a:noFill/>
          <a:ln>
            <a:noFill/>
          </a:ln>
        </p:spPr>
        <p:style>
          <a:lnRef idx="0"/>
          <a:fillRef idx="0"/>
          <a:effectRef idx="0"/>
          <a:fontRef idx="minor"/>
        </p:style>
      </p:sp>
      <p:sp>
        <p:nvSpPr>
          <p:cNvPr id="45" name="PlaceHolder 3"/>
          <p:cNvSpPr>
            <a:spLocks noGrp="1"/>
          </p:cNvSpPr>
          <p:nvPr>
            <p:ph type="title"/>
          </p:nvPr>
        </p:nvSpPr>
        <p:spPr>
          <a:xfrm>
            <a:off x="1523880" y="1122480"/>
            <a:ext cx="9143640" cy="2387160"/>
          </a:xfrm>
          <a:prstGeom prst="rect">
            <a:avLst/>
          </a:prstGeom>
        </p:spPr>
        <p:txBody>
          <a:bodyPr anchor="b">
            <a:normAutofit/>
          </a:bodyPr>
          <a:p>
            <a:r>
              <a:rPr b="0" lang="en-IN" sz="6000" spc="-1" strike="noStrike">
                <a:solidFill>
                  <a:srgbClr val="000000"/>
                </a:solidFill>
                <a:latin typeface="Arial"/>
              </a:rPr>
              <a:t>Click to edit the title text format</a:t>
            </a:r>
            <a:endParaRPr b="0" lang="en-IN" sz="6000" spc="-1" strike="noStrike">
              <a:solidFill>
                <a:srgbClr val="000000"/>
              </a:solidFill>
              <a:latin typeface="Arial"/>
            </a:endParaRPr>
          </a:p>
        </p:txBody>
      </p:sp>
      <p:sp>
        <p:nvSpPr>
          <p:cNvPr id="46" name="PlaceHolder 4"/>
          <p:cNvSpPr>
            <a:spLocks noGrp="1"/>
          </p:cNvSpPr>
          <p:nvPr>
            <p:ph type="dt"/>
          </p:nvPr>
        </p:nvSpPr>
        <p:spPr>
          <a:xfrm>
            <a:off x="838080" y="6356520"/>
            <a:ext cx="2742840" cy="364680"/>
          </a:xfrm>
          <a:prstGeom prst="rect">
            <a:avLst/>
          </a:prstGeom>
        </p:spPr>
        <p:txBody>
          <a:bodyPr anchor="ctr">
            <a:noAutofit/>
          </a:bodyPr>
          <a:p>
            <a:endParaRPr b="0" lang="en-IN" sz="2400" spc="-1" strike="noStrike">
              <a:latin typeface="Times New Roman"/>
            </a:endParaRPr>
          </a:p>
        </p:txBody>
      </p:sp>
      <p:sp>
        <p:nvSpPr>
          <p:cNvPr id="47" name="PlaceHolder 5"/>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8" name="PlaceHolder 6"/>
          <p:cNvSpPr>
            <a:spLocks noGrp="1"/>
          </p:cNvSpPr>
          <p:nvPr>
            <p:ph type="sldNum"/>
          </p:nvPr>
        </p:nvSpPr>
        <p:spPr>
          <a:xfrm>
            <a:off x="8610480" y="6356520"/>
            <a:ext cx="2742840" cy="364680"/>
          </a:xfrm>
          <a:prstGeom prst="rect">
            <a:avLst/>
          </a:prstGeom>
        </p:spPr>
        <p:txBody>
          <a:bodyPr anchor="ctr">
            <a:noAutofit/>
          </a:bodyPr>
          <a:p>
            <a:pPr algn="r">
              <a:lnSpc>
                <a:spcPct val="100000"/>
              </a:lnSpc>
              <a:tabLst>
                <a:tab algn="l" pos="0"/>
              </a:tabLst>
            </a:pPr>
            <a:fld id="{0A1AAB27-E8B3-4BC1-8A98-CCAE1F1E1FFD}" type="slidenum">
              <a:rPr b="0" lang="en-US" sz="1200" spc="-1" strike="noStrike">
                <a:solidFill>
                  <a:srgbClr val="888888"/>
                </a:solidFill>
                <a:latin typeface="Calibri"/>
                <a:ea typeface="Calibri"/>
              </a:rPr>
              <a:t>&lt;number&gt;</a:t>
            </a:fld>
            <a:endParaRPr b="0" lang="en-IN" sz="1200" spc="-1" strike="noStrike">
              <a:latin typeface="Times New Roman"/>
            </a:endParaRPr>
          </a:p>
        </p:txBody>
      </p:sp>
      <p:sp>
        <p:nvSpPr>
          <p:cNvPr id="49"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7328160" y="6721560"/>
            <a:ext cx="184320" cy="307440"/>
          </a:xfrm>
          <a:prstGeom prst="rect">
            <a:avLst/>
          </a:prstGeom>
          <a:noFill/>
          <a:ln>
            <a:noFill/>
          </a:ln>
        </p:spPr>
        <p:style>
          <a:lnRef idx="0"/>
          <a:fillRef idx="0"/>
          <a:effectRef idx="0"/>
          <a:fontRef idx="minor"/>
        </p:style>
      </p:sp>
      <p:sp>
        <p:nvSpPr>
          <p:cNvPr id="87" name="CustomShape 2"/>
          <p:cNvSpPr/>
          <p:nvPr/>
        </p:nvSpPr>
        <p:spPr>
          <a:xfrm>
            <a:off x="4428360" y="6858000"/>
            <a:ext cx="184320" cy="307440"/>
          </a:xfrm>
          <a:prstGeom prst="rect">
            <a:avLst/>
          </a:prstGeom>
          <a:noFill/>
          <a:ln>
            <a:noFill/>
          </a:ln>
        </p:spPr>
        <p:style>
          <a:lnRef idx="0"/>
          <a:fillRef idx="0"/>
          <a:effectRef idx="0"/>
          <a:fontRef idx="minor"/>
        </p:style>
      </p:sp>
      <p:sp>
        <p:nvSpPr>
          <p:cNvPr id="88" name="PlaceHolder 3"/>
          <p:cNvSpPr>
            <a:spLocks noGrp="1"/>
          </p:cNvSpPr>
          <p:nvPr>
            <p:ph type="title"/>
          </p:nvPr>
        </p:nvSpPr>
        <p:spPr>
          <a:xfrm>
            <a:off x="839880" y="365040"/>
            <a:ext cx="10515240" cy="1325160"/>
          </a:xfrm>
          <a:prstGeom prst="rect">
            <a:avLst/>
          </a:prstGeom>
        </p:spPr>
        <p:txBody>
          <a:bodyPr anchor="ctr">
            <a:normAutofit/>
          </a:bodyPr>
          <a:p>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89" name="PlaceHolder 4"/>
          <p:cNvSpPr>
            <a:spLocks noGrp="1"/>
          </p:cNvSpPr>
          <p:nvPr>
            <p:ph type="body"/>
          </p:nvPr>
        </p:nvSpPr>
        <p:spPr>
          <a:xfrm>
            <a:off x="839880" y="1681200"/>
            <a:ext cx="5157360" cy="823680"/>
          </a:xfrm>
          <a:prstGeom prst="rect">
            <a:avLst/>
          </a:prstGeom>
        </p:spPr>
        <p:txBody>
          <a:bodyPr anchor="b">
            <a:normAutofit fontScale="7000"/>
          </a:bodyPr>
          <a:p>
            <a:pPr marL="432000" indent="-324000">
              <a:spcBef>
                <a:spcPts val="1417"/>
              </a:spcBef>
              <a:buClr>
                <a:srgbClr val="000000"/>
              </a:buClr>
              <a:buSzPct val="45000"/>
              <a:buFont typeface="Wingdings" charset="2"/>
              <a:buChar char=""/>
            </a:pPr>
            <a:r>
              <a:rPr b="0" lang="en-IN" sz="2400" spc="-1" strike="noStrike">
                <a:solidFill>
                  <a:srgbClr val="000000"/>
                </a:solidFill>
                <a:latin typeface="Arial"/>
              </a:rPr>
              <a:t>Click to edit the outline text format</a:t>
            </a:r>
            <a:endParaRPr b="0" lang="en-IN"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400" spc="-1" strike="noStrike">
                <a:solidFill>
                  <a:srgbClr val="000000"/>
                </a:solidFill>
                <a:latin typeface="Arial"/>
              </a:rPr>
              <a:t>Second Outline Level</a:t>
            </a:r>
            <a:endParaRPr b="0" lang="en-IN"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400" spc="-1" strike="noStrike">
                <a:solidFill>
                  <a:srgbClr val="000000"/>
                </a:solidFill>
                <a:latin typeface="Arial"/>
              </a:rPr>
              <a:t>Fourth Outline Level</a:t>
            </a:r>
            <a:endParaRPr b="0" lang="en-IN"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400" spc="-1" strike="noStrike">
                <a:solidFill>
                  <a:srgbClr val="000000"/>
                </a:solidFill>
                <a:latin typeface="Arial"/>
              </a:rPr>
              <a:t>Fifth Outline Level</a:t>
            </a:r>
            <a:endParaRPr b="0" lang="en-IN"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400" spc="-1" strike="noStrike">
                <a:solidFill>
                  <a:srgbClr val="000000"/>
                </a:solidFill>
                <a:latin typeface="Arial"/>
              </a:rPr>
              <a:t>Sixth Outline Level</a:t>
            </a:r>
            <a:endParaRPr b="0" lang="en-IN"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400" spc="-1" strike="noStrike">
                <a:solidFill>
                  <a:srgbClr val="000000"/>
                </a:solidFill>
                <a:latin typeface="Arial"/>
              </a:rPr>
              <a:t>Seventh Outline Level</a:t>
            </a:r>
            <a:endParaRPr b="0" lang="en-IN" sz="2400" spc="-1" strike="noStrike">
              <a:solidFill>
                <a:srgbClr val="000000"/>
              </a:solidFill>
              <a:latin typeface="Arial"/>
            </a:endParaRPr>
          </a:p>
        </p:txBody>
      </p:sp>
      <p:sp>
        <p:nvSpPr>
          <p:cNvPr id="90" name="PlaceHolder 5"/>
          <p:cNvSpPr>
            <a:spLocks noGrp="1"/>
          </p:cNvSpPr>
          <p:nvPr>
            <p:ph type="body"/>
          </p:nvPr>
        </p:nvSpPr>
        <p:spPr>
          <a:xfrm>
            <a:off x="839880" y="2505240"/>
            <a:ext cx="5157360" cy="3684240"/>
          </a:xfrm>
          <a:prstGeom prst="rect">
            <a:avLst/>
          </a:prstGeom>
        </p:spPr>
        <p:txBody>
          <a:bodyPr>
            <a:normAutofit fontScale="56000"/>
          </a:bodyPr>
          <a:p>
            <a:pPr marL="432000" indent="-324000">
              <a:spcBef>
                <a:spcPts val="1417"/>
              </a:spcBef>
              <a:buClr>
                <a:srgbClr val="000000"/>
              </a:buClr>
              <a:buSzPct val="45000"/>
              <a:buFont typeface="Wingdings" charset="2"/>
              <a:buChar char=""/>
            </a:pPr>
            <a:r>
              <a:rPr b="0" lang="en-IN" sz="2800" spc="-1" strike="noStrike">
                <a:solidFill>
                  <a:srgbClr val="000000"/>
                </a:solidFill>
                <a:latin typeface="Arial"/>
              </a:rPr>
              <a:t>Click to edit the outline text format</a:t>
            </a:r>
            <a:endParaRPr b="0" lang="en-IN"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800" spc="-1" strike="noStrike">
                <a:solidFill>
                  <a:srgbClr val="000000"/>
                </a:solidFill>
                <a:latin typeface="Arial"/>
              </a:rPr>
              <a:t>Third Outline Level</a:t>
            </a:r>
            <a:endParaRPr b="0" lang="en-IN"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800" spc="-1" strike="noStrike">
                <a:solidFill>
                  <a:srgbClr val="000000"/>
                </a:solidFill>
                <a:latin typeface="Arial"/>
              </a:rPr>
              <a:t>Fourth Outline Level</a:t>
            </a:r>
            <a:endParaRPr b="0" lang="en-IN"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800" spc="-1" strike="noStrike">
                <a:solidFill>
                  <a:srgbClr val="000000"/>
                </a:solidFill>
                <a:latin typeface="Arial"/>
              </a:rPr>
              <a:t>Fifth Outline Level</a:t>
            </a:r>
            <a:endParaRPr b="0" lang="en-IN"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800" spc="-1" strike="noStrike">
                <a:solidFill>
                  <a:srgbClr val="000000"/>
                </a:solidFill>
                <a:latin typeface="Arial"/>
              </a:rPr>
              <a:t>Sixth Outline Level</a:t>
            </a:r>
            <a:endParaRPr b="0" lang="en-IN"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800" spc="-1" strike="noStrike">
                <a:solidFill>
                  <a:srgbClr val="000000"/>
                </a:solidFill>
                <a:latin typeface="Arial"/>
              </a:rPr>
              <a:t>Seventh Outline Level</a:t>
            </a:r>
            <a:endParaRPr b="0" lang="en-IN" sz="2800" spc="-1" strike="noStrike">
              <a:solidFill>
                <a:srgbClr val="000000"/>
              </a:solidFill>
              <a:latin typeface="Arial"/>
            </a:endParaRPr>
          </a:p>
        </p:txBody>
      </p:sp>
      <p:sp>
        <p:nvSpPr>
          <p:cNvPr id="91" name="PlaceHolder 6"/>
          <p:cNvSpPr>
            <a:spLocks noGrp="1"/>
          </p:cNvSpPr>
          <p:nvPr>
            <p:ph type="body"/>
          </p:nvPr>
        </p:nvSpPr>
        <p:spPr>
          <a:xfrm>
            <a:off x="6172200" y="1681200"/>
            <a:ext cx="5182920" cy="823680"/>
          </a:xfrm>
          <a:prstGeom prst="rect">
            <a:avLst/>
          </a:prstGeom>
        </p:spPr>
        <p:txBody>
          <a:bodyPr anchor="b">
            <a:normAutofit fontScale="7000"/>
          </a:bodyPr>
          <a:p>
            <a:pPr marL="432000" indent="-324000">
              <a:spcBef>
                <a:spcPts val="1417"/>
              </a:spcBef>
              <a:buClr>
                <a:srgbClr val="000000"/>
              </a:buClr>
              <a:buSzPct val="45000"/>
              <a:buFont typeface="Wingdings" charset="2"/>
              <a:buChar char=""/>
            </a:pPr>
            <a:r>
              <a:rPr b="0" lang="en-IN" sz="2400" spc="-1" strike="noStrike">
                <a:solidFill>
                  <a:srgbClr val="000000"/>
                </a:solidFill>
                <a:latin typeface="Arial"/>
              </a:rPr>
              <a:t>Click to edit the outline text format</a:t>
            </a:r>
            <a:endParaRPr b="0" lang="en-IN"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400" spc="-1" strike="noStrike">
                <a:solidFill>
                  <a:srgbClr val="000000"/>
                </a:solidFill>
                <a:latin typeface="Arial"/>
              </a:rPr>
              <a:t>Second Outline Level</a:t>
            </a:r>
            <a:endParaRPr b="0" lang="en-IN"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400" spc="-1" strike="noStrike">
                <a:solidFill>
                  <a:srgbClr val="000000"/>
                </a:solidFill>
                <a:latin typeface="Arial"/>
              </a:rPr>
              <a:t>Fourth Outline Level</a:t>
            </a:r>
            <a:endParaRPr b="0" lang="en-IN"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400" spc="-1" strike="noStrike">
                <a:solidFill>
                  <a:srgbClr val="000000"/>
                </a:solidFill>
                <a:latin typeface="Arial"/>
              </a:rPr>
              <a:t>Fifth Outline Level</a:t>
            </a:r>
            <a:endParaRPr b="0" lang="en-IN"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400" spc="-1" strike="noStrike">
                <a:solidFill>
                  <a:srgbClr val="000000"/>
                </a:solidFill>
                <a:latin typeface="Arial"/>
              </a:rPr>
              <a:t>Sixth Outline Level</a:t>
            </a:r>
            <a:endParaRPr b="0" lang="en-IN"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400" spc="-1" strike="noStrike">
                <a:solidFill>
                  <a:srgbClr val="000000"/>
                </a:solidFill>
                <a:latin typeface="Arial"/>
              </a:rPr>
              <a:t>Seventh Outline Level</a:t>
            </a:r>
            <a:endParaRPr b="0" lang="en-IN" sz="2400" spc="-1" strike="noStrike">
              <a:solidFill>
                <a:srgbClr val="000000"/>
              </a:solidFill>
              <a:latin typeface="Arial"/>
            </a:endParaRPr>
          </a:p>
        </p:txBody>
      </p:sp>
      <p:sp>
        <p:nvSpPr>
          <p:cNvPr id="92" name="PlaceHolder 7"/>
          <p:cNvSpPr>
            <a:spLocks noGrp="1"/>
          </p:cNvSpPr>
          <p:nvPr>
            <p:ph type="body"/>
          </p:nvPr>
        </p:nvSpPr>
        <p:spPr>
          <a:xfrm>
            <a:off x="6172200" y="2505240"/>
            <a:ext cx="5182920" cy="3684240"/>
          </a:xfrm>
          <a:prstGeom prst="rect">
            <a:avLst/>
          </a:prstGeom>
        </p:spPr>
        <p:txBody>
          <a:bodyPr>
            <a:normAutofit fontScale="56000"/>
          </a:bodyPr>
          <a:p>
            <a:pPr marL="432000" indent="-324000">
              <a:spcBef>
                <a:spcPts val="1417"/>
              </a:spcBef>
              <a:buClr>
                <a:srgbClr val="000000"/>
              </a:buClr>
              <a:buSzPct val="45000"/>
              <a:buFont typeface="Wingdings" charset="2"/>
              <a:buChar char=""/>
            </a:pPr>
            <a:r>
              <a:rPr b="0" lang="en-IN" sz="2800" spc="-1" strike="noStrike">
                <a:solidFill>
                  <a:srgbClr val="000000"/>
                </a:solidFill>
                <a:latin typeface="Arial"/>
              </a:rPr>
              <a:t>Click to edit the outline text format</a:t>
            </a:r>
            <a:endParaRPr b="0" lang="en-IN"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800" spc="-1" strike="noStrike">
                <a:solidFill>
                  <a:srgbClr val="000000"/>
                </a:solidFill>
                <a:latin typeface="Arial"/>
              </a:rPr>
              <a:t>Third Outline Level</a:t>
            </a:r>
            <a:endParaRPr b="0" lang="en-IN"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800" spc="-1" strike="noStrike">
                <a:solidFill>
                  <a:srgbClr val="000000"/>
                </a:solidFill>
                <a:latin typeface="Arial"/>
              </a:rPr>
              <a:t>Fourth Outline Level</a:t>
            </a:r>
            <a:endParaRPr b="0" lang="en-IN"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800" spc="-1" strike="noStrike">
                <a:solidFill>
                  <a:srgbClr val="000000"/>
                </a:solidFill>
                <a:latin typeface="Arial"/>
              </a:rPr>
              <a:t>Fifth Outline Level</a:t>
            </a:r>
            <a:endParaRPr b="0" lang="en-IN"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800" spc="-1" strike="noStrike">
                <a:solidFill>
                  <a:srgbClr val="000000"/>
                </a:solidFill>
                <a:latin typeface="Arial"/>
              </a:rPr>
              <a:t>Sixth Outline Level</a:t>
            </a:r>
            <a:endParaRPr b="0" lang="en-IN"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800" spc="-1" strike="noStrike">
                <a:solidFill>
                  <a:srgbClr val="000000"/>
                </a:solidFill>
                <a:latin typeface="Arial"/>
              </a:rPr>
              <a:t>Seventh Outline Level</a:t>
            </a:r>
            <a:endParaRPr b="0" lang="en-IN" sz="2800" spc="-1" strike="noStrike">
              <a:solidFill>
                <a:srgbClr val="000000"/>
              </a:solidFill>
              <a:latin typeface="Arial"/>
            </a:endParaRPr>
          </a:p>
        </p:txBody>
      </p:sp>
      <p:sp>
        <p:nvSpPr>
          <p:cNvPr id="93" name="PlaceHolder 8"/>
          <p:cNvSpPr>
            <a:spLocks noGrp="1"/>
          </p:cNvSpPr>
          <p:nvPr>
            <p:ph type="dt"/>
          </p:nvPr>
        </p:nvSpPr>
        <p:spPr>
          <a:xfrm>
            <a:off x="838080" y="6356520"/>
            <a:ext cx="2742840" cy="364680"/>
          </a:xfrm>
          <a:prstGeom prst="rect">
            <a:avLst/>
          </a:prstGeom>
        </p:spPr>
        <p:txBody>
          <a:bodyPr anchor="ctr">
            <a:noAutofit/>
          </a:bodyPr>
          <a:p>
            <a:endParaRPr b="0" lang="en-IN" sz="2400" spc="-1" strike="noStrike">
              <a:latin typeface="Times New Roman"/>
            </a:endParaRPr>
          </a:p>
        </p:txBody>
      </p:sp>
      <p:sp>
        <p:nvSpPr>
          <p:cNvPr id="94" name="PlaceHolder 9"/>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95" name="PlaceHolder 10"/>
          <p:cNvSpPr>
            <a:spLocks noGrp="1"/>
          </p:cNvSpPr>
          <p:nvPr>
            <p:ph type="sldNum"/>
          </p:nvPr>
        </p:nvSpPr>
        <p:spPr>
          <a:xfrm>
            <a:off x="8610480" y="6356520"/>
            <a:ext cx="2742840" cy="364680"/>
          </a:xfrm>
          <a:prstGeom prst="rect">
            <a:avLst/>
          </a:prstGeom>
        </p:spPr>
        <p:txBody>
          <a:bodyPr anchor="ctr">
            <a:noAutofit/>
          </a:bodyPr>
          <a:p>
            <a:pPr algn="r">
              <a:lnSpc>
                <a:spcPct val="100000"/>
              </a:lnSpc>
              <a:tabLst>
                <a:tab algn="l" pos="0"/>
              </a:tabLst>
            </a:pPr>
            <a:fld id="{2475470D-A653-4A14-9A07-647BB3DEF6EF}" type="slidenum">
              <a:rPr b="0" lang="en-US" sz="1200" spc="-1" strike="noStrike">
                <a:solidFill>
                  <a:srgbClr val="888888"/>
                </a:solidFill>
                <a:latin typeface="Calibri"/>
                <a:ea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hyperlink" Target="https://triazinesoft1.sharepoint.com/:x:/s/Projects/ESeTq88YL9xKgHUCFsKjCcYBzxjQWBJOsG9o9_uHjEv7Cg?e=ORMmom" TargetMode="External"/><Relationship Id="rId3" Type="http://schemas.openxmlformats.org/officeDocument/2006/relationships/hyperlink" Target="https://triazinesoft1-my.sharepoint.com/:x:/g/personal/kamleshs_triazinesoft_com/Ec7TENQut_5EocnKjUDo2MMBxaZ7gVPtUfwOztCOprowDQ?e=A1fUUS" TargetMode="Externa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0" y="3650040"/>
            <a:ext cx="12191760" cy="2732760"/>
          </a:xfrm>
          <a:prstGeom prst="rect">
            <a:avLst/>
          </a:prstGeom>
          <a:solidFill>
            <a:srgbClr val="01016f"/>
          </a:solidFill>
          <a:ln>
            <a:noFill/>
          </a:ln>
        </p:spPr>
        <p:style>
          <a:lnRef idx="0"/>
          <a:fillRef idx="0"/>
          <a:effectRef idx="0"/>
          <a:fontRef idx="minor"/>
        </p:style>
      </p:sp>
      <p:pic>
        <p:nvPicPr>
          <p:cNvPr id="133" name="Google Shape;134;p15" descr=""/>
          <p:cNvPicPr/>
          <p:nvPr/>
        </p:nvPicPr>
        <p:blipFill>
          <a:blip r:embed="rId1"/>
          <a:stretch/>
        </p:blipFill>
        <p:spPr>
          <a:xfrm>
            <a:off x="10376280" y="0"/>
            <a:ext cx="1841040" cy="654840"/>
          </a:xfrm>
          <a:prstGeom prst="rect">
            <a:avLst/>
          </a:prstGeom>
          <a:ln>
            <a:noFill/>
          </a:ln>
        </p:spPr>
      </p:pic>
      <p:pic>
        <p:nvPicPr>
          <p:cNvPr id="134" name="Picture 2" descr="Godfrey Phillips India - Wikipedia"/>
          <p:cNvPicPr/>
          <p:nvPr/>
        </p:nvPicPr>
        <p:blipFill>
          <a:blip r:embed="rId2"/>
          <a:stretch/>
        </p:blipFill>
        <p:spPr>
          <a:xfrm>
            <a:off x="4067640" y="474840"/>
            <a:ext cx="3340080" cy="2671920"/>
          </a:xfrm>
          <a:prstGeom prst="rect">
            <a:avLst/>
          </a:prstGeom>
          <a:ln>
            <a:noFill/>
          </a:ln>
        </p:spPr>
      </p:pic>
      <p:sp>
        <p:nvSpPr>
          <p:cNvPr id="135" name="CustomShape 2"/>
          <p:cNvSpPr/>
          <p:nvPr/>
        </p:nvSpPr>
        <p:spPr>
          <a:xfrm>
            <a:off x="3137040" y="3650040"/>
            <a:ext cx="6006600" cy="2467800"/>
          </a:xfrm>
          <a:prstGeom prst="rect">
            <a:avLst/>
          </a:prstGeom>
          <a:noFill/>
          <a:ln>
            <a:noFill/>
          </a:ln>
        </p:spPr>
        <p:style>
          <a:lnRef idx="0"/>
          <a:fillRef idx="0"/>
          <a:effectRef idx="0"/>
          <a:fontRef idx="minor"/>
        </p:style>
        <p:txBody>
          <a:bodyPr>
            <a:spAutoFit/>
          </a:bodyPr>
          <a:p>
            <a:pPr algn="ctr">
              <a:lnSpc>
                <a:spcPct val="150000"/>
              </a:lnSpc>
            </a:pPr>
            <a:r>
              <a:rPr b="1" lang="en-US" sz="4800" spc="-1" strike="noStrike">
                <a:solidFill>
                  <a:srgbClr val="ffffff"/>
                </a:solidFill>
                <a:latin typeface="Arial"/>
                <a:ea typeface="Arial"/>
              </a:rPr>
              <a:t>WSR</a:t>
            </a:r>
            <a:r>
              <a:rPr b="1" lang="en-US" sz="2800" spc="-1" strike="noStrike">
                <a:solidFill>
                  <a:srgbClr val="ffffff"/>
                </a:solidFill>
                <a:latin typeface="Arial"/>
                <a:ea typeface="Arial"/>
              </a:rPr>
              <a:t> </a:t>
            </a:r>
            <a:endParaRPr b="0" lang="en-IN" sz="2800" spc="-1" strike="noStrike">
              <a:latin typeface="Arial"/>
            </a:endParaRPr>
          </a:p>
          <a:p>
            <a:pPr algn="ctr">
              <a:lnSpc>
                <a:spcPct val="150000"/>
              </a:lnSpc>
            </a:pPr>
            <a:r>
              <a:rPr b="0" lang="en-US" sz="2800" spc="-1" strike="noStrike">
                <a:solidFill>
                  <a:srgbClr val="ffffff"/>
                </a:solidFill>
                <a:latin typeface="Calibri"/>
                <a:ea typeface="Arial"/>
              </a:rPr>
              <a:t>(Weekly Status Report)</a:t>
            </a:r>
            <a:endParaRPr b="0" lang="en-IN" sz="2800" spc="-1" strike="noStrike">
              <a:latin typeface="Arial"/>
            </a:endParaRPr>
          </a:p>
          <a:p>
            <a:pPr algn="ctr">
              <a:lnSpc>
                <a:spcPct val="150000"/>
              </a:lnSpc>
            </a:pPr>
            <a:r>
              <a:rPr b="0" lang="en-US" sz="2800" spc="-1" strike="noStrike">
                <a:solidFill>
                  <a:srgbClr val="ffffff"/>
                </a:solidFill>
                <a:latin typeface="Calibri"/>
                <a:ea typeface="Arial"/>
              </a:rPr>
              <a:t>(29/01/2024 - 04/02/2024)</a:t>
            </a:r>
            <a:endParaRPr b="0" lang="en-IN" sz="2800" spc="-1" strike="noStrike">
              <a:latin typeface="Arial"/>
            </a:endParaRPr>
          </a:p>
        </p:txBody>
      </p:sp>
      <p:sp>
        <p:nvSpPr>
          <p:cNvPr id="136" name="CustomShape 3"/>
          <p:cNvSpPr/>
          <p:nvPr/>
        </p:nvSpPr>
        <p:spPr>
          <a:xfrm>
            <a:off x="5458320" y="638712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2"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3" name="CustomShape 2"/>
          <p:cNvSpPr/>
          <p:nvPr/>
        </p:nvSpPr>
        <p:spPr>
          <a:xfrm>
            <a:off x="643320" y="2573640"/>
            <a:ext cx="3254760" cy="1800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84" name="TextShape 3"/>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AC13E6A8-72F0-4B88-AB6E-56311029A780}" type="slidenum">
              <a:rPr b="0" lang="en-US" sz="900" spc="-1" strike="noStrike">
                <a:solidFill>
                  <a:srgbClr val="888888"/>
                </a:solidFill>
                <a:latin typeface="Calibri"/>
                <a:ea typeface="Calibri"/>
              </a:rPr>
              <a:t>10</a:t>
            </a:fld>
            <a:endParaRPr b="0" lang="en-IN" sz="900" spc="-1" strike="noStrike">
              <a:latin typeface="Times New Roman"/>
            </a:endParaRPr>
          </a:p>
        </p:txBody>
      </p:sp>
      <p:graphicFrame>
        <p:nvGraphicFramePr>
          <p:cNvPr id="185" name="Table 4"/>
          <p:cNvGraphicFramePr/>
          <p:nvPr/>
        </p:nvGraphicFramePr>
        <p:xfrm>
          <a:off x="491760" y="803520"/>
          <a:ext cx="11141640" cy="2554560"/>
        </p:xfrm>
        <a:graphic>
          <a:graphicData uri="http://schemas.openxmlformats.org/drawingml/2006/table">
            <a:tbl>
              <a:tblPr/>
              <a:tblGrid>
                <a:gridCol w="444960"/>
                <a:gridCol w="1311480"/>
                <a:gridCol w="1232640"/>
                <a:gridCol w="784080"/>
                <a:gridCol w="2660760"/>
                <a:gridCol w="700200"/>
                <a:gridCol w="952200"/>
                <a:gridCol w="958680"/>
                <a:gridCol w="2096640"/>
              </a:tblGrid>
              <a:tr h="80532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(URL)</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Reported by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Reported </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183320">
                <a:tc>
                  <a:txBody>
                    <a:bodyPr lIns="9000" rIns="9000" tIns="9000" bIns="0">
                      <a:noAutofit/>
                    </a:bodyPr>
                    <a:p>
                      <a:pPr>
                        <a:lnSpc>
                          <a:spcPct val="100000"/>
                        </a:lnSpc>
                        <a:tabLst>
                          <a:tab algn="l" pos="0"/>
                        </a:tabLst>
                      </a:pPr>
                      <a:r>
                        <a:rPr b="0" lang="en-US" sz="1600" spc="-1" strike="noStrike">
                          <a:solidFill>
                            <a:srgbClr val="000000"/>
                          </a:solidFill>
                          <a:latin typeface="Calibri"/>
                          <a:ea typeface="Arial"/>
                        </a:rPr>
                        <a:t>7</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IN" sz="1600" spc="-1" strike="noStrike">
                          <a:solidFill>
                            <a:srgbClr val="242424"/>
                          </a:solidFill>
                          <a:latin typeface="Calibri"/>
                          <a:ea typeface="Arial"/>
                        </a:rPr>
                        <a:t>International and domestic Business responsive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marL="285840" indent="-285480">
                        <a:lnSpc>
                          <a:spcPct val="100000"/>
                        </a:lnSpc>
                        <a:buClr>
                          <a:srgbClr val="000000"/>
                        </a:buClr>
                        <a:buFont typeface="Arial"/>
                        <a:buChar char="•"/>
                      </a:pPr>
                      <a:r>
                        <a:rPr b="0" lang="en-US" sz="1600" spc="-1" strike="noStrike">
                          <a:solidFill>
                            <a:srgbClr val="242424"/>
                          </a:solidFill>
                          <a:latin typeface="Calibri"/>
                          <a:ea typeface="Arial"/>
                        </a:rPr>
                        <a:t>Working on page  responsive.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WIP</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0" lang="en-US" sz="1600" spc="-1" strike="noStrike">
                          <a:solidFill>
                            <a:srgbClr val="242424"/>
                          </a:solidFill>
                          <a:latin typeface="Calibri"/>
                          <a:ea typeface="Arial"/>
                        </a:rPr>
                        <a:t>As per design revamp, so it’s not done yet, in cigarette brand page for both.</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265680">
                <a:tc>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86" name="CustomShape 5"/>
          <p:cNvSpPr/>
          <p:nvPr/>
        </p:nvSpPr>
        <p:spPr>
          <a:xfrm>
            <a:off x="419760" y="203400"/>
            <a:ext cx="9939600" cy="4996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Tracker </a:t>
            </a:r>
            <a:r>
              <a:rPr b="1" lang="en-US" sz="2400" spc="-1" strike="noStrike">
                <a:solidFill>
                  <a:srgbClr val="00b0f0"/>
                </a:solidFill>
                <a:latin typeface="Calibri"/>
                <a:ea typeface="Calibri"/>
              </a:rPr>
              <a:t>(</a:t>
            </a:r>
            <a:r>
              <a:rPr b="1" lang="en-GB" sz="2400" spc="-1" strike="noStrike">
                <a:solidFill>
                  <a:srgbClr val="00b0f0"/>
                </a:solidFill>
                <a:latin typeface="Calibri"/>
                <a:ea typeface="Calibri"/>
              </a:rPr>
              <a:t>​</a:t>
            </a:r>
            <a:r>
              <a:rPr b="1" lang="en-US" sz="2400" spc="-1" strike="noStrike">
                <a:solidFill>
                  <a:srgbClr val="00b0f0"/>
                </a:solidFill>
                <a:latin typeface="Calibri"/>
                <a:ea typeface="Calibri"/>
              </a:rPr>
              <a:t>GPI Website work upload)</a:t>
            </a:r>
            <a:endParaRPr b="0" lang="en-IN" sz="2400" spc="-1" strike="noStrike">
              <a:latin typeface="Arial"/>
            </a:endParaRPr>
          </a:p>
          <a:p>
            <a:pPr>
              <a:lnSpc>
                <a:spcPct val="100000"/>
              </a:lnSpc>
            </a:pPr>
            <a:endParaRPr b="0" lang="en-IN" sz="2400" spc="-1" strike="noStrike">
              <a:latin typeface="Arial"/>
            </a:endParaRPr>
          </a:p>
        </p:txBody>
      </p:sp>
      <p:pic>
        <p:nvPicPr>
          <p:cNvPr id="187" name="Google Shape;134;p15" descr=""/>
          <p:cNvPicPr/>
          <p:nvPr/>
        </p:nvPicPr>
        <p:blipFill>
          <a:blip r:embed="rId1"/>
          <a:stretch/>
        </p:blipFill>
        <p:spPr>
          <a:xfrm>
            <a:off x="10362240" y="0"/>
            <a:ext cx="1841040" cy="654840"/>
          </a:xfrm>
          <a:prstGeom prst="rect">
            <a:avLst/>
          </a:prstGeom>
          <a:ln>
            <a:noFill/>
          </a:ln>
        </p:spPr>
      </p:pic>
      <p:sp>
        <p:nvSpPr>
          <p:cNvPr id="188" name="CustomShape 6"/>
          <p:cNvSpPr/>
          <p:nvPr/>
        </p:nvSpPr>
        <p:spPr>
          <a:xfrm>
            <a:off x="5378400" y="634680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0" name="CustomShape 2"/>
          <p:cNvSpPr/>
          <p:nvPr/>
        </p:nvSpPr>
        <p:spPr>
          <a:xfrm>
            <a:off x="643320" y="2573640"/>
            <a:ext cx="3254760" cy="1800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91" name="TextShape 3"/>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74C01F82-6FBC-4BBE-9F38-4C8B5C031691}" type="slidenum">
              <a:rPr b="0" lang="en-US" sz="900" spc="-1" strike="noStrike">
                <a:solidFill>
                  <a:srgbClr val="888888"/>
                </a:solidFill>
                <a:latin typeface="Calibri"/>
                <a:ea typeface="Calibri"/>
              </a:rPr>
              <a:t>11</a:t>
            </a:fld>
            <a:endParaRPr b="0" lang="en-IN" sz="900" spc="-1" strike="noStrike">
              <a:latin typeface="Times New Roman"/>
            </a:endParaRPr>
          </a:p>
        </p:txBody>
      </p:sp>
      <p:graphicFrame>
        <p:nvGraphicFramePr>
          <p:cNvPr id="192" name="Table 4"/>
          <p:cNvGraphicFramePr/>
          <p:nvPr/>
        </p:nvGraphicFramePr>
        <p:xfrm>
          <a:off x="354960" y="840960"/>
          <a:ext cx="11343240" cy="4313520"/>
        </p:xfrm>
        <a:graphic>
          <a:graphicData uri="http://schemas.openxmlformats.org/drawingml/2006/table">
            <a:tbl>
              <a:tblPr/>
              <a:tblGrid>
                <a:gridCol w="452880"/>
                <a:gridCol w="1334880"/>
                <a:gridCol w="1138680"/>
                <a:gridCol w="866160"/>
                <a:gridCol w="2443320"/>
                <a:gridCol w="988560"/>
                <a:gridCol w="864000"/>
                <a:gridCol w="1044720"/>
                <a:gridCol w="2210040"/>
              </a:tblGrid>
              <a:tr h="88848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UAT</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Prod</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 </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050120">
                <a:tc>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952920">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422000">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93" name="CustomShape 5"/>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Other Support Activity/Issues </a:t>
            </a:r>
            <a:endParaRPr b="0" lang="en-IN" sz="2400" spc="-1" strike="noStrike">
              <a:latin typeface="Arial"/>
            </a:endParaRPr>
          </a:p>
          <a:p>
            <a:pPr>
              <a:lnSpc>
                <a:spcPct val="100000"/>
              </a:lnSpc>
            </a:pPr>
            <a:endParaRPr b="0" lang="en-IN" sz="2400" spc="-1" strike="noStrike">
              <a:latin typeface="Arial"/>
            </a:endParaRPr>
          </a:p>
        </p:txBody>
      </p:sp>
      <p:pic>
        <p:nvPicPr>
          <p:cNvPr id="194" name="Google Shape;134;p15" descr=""/>
          <p:cNvPicPr/>
          <p:nvPr/>
        </p:nvPicPr>
        <p:blipFill>
          <a:blip r:embed="rId1"/>
          <a:stretch/>
        </p:blipFill>
        <p:spPr>
          <a:xfrm>
            <a:off x="10362240" y="0"/>
            <a:ext cx="1841040" cy="654840"/>
          </a:xfrm>
          <a:prstGeom prst="rect">
            <a:avLst/>
          </a:prstGeom>
          <a:ln>
            <a:noFill/>
          </a:ln>
        </p:spPr>
      </p:pic>
      <p:sp>
        <p:nvSpPr>
          <p:cNvPr id="195" name="CustomShape 6"/>
          <p:cNvSpPr/>
          <p:nvPr/>
        </p:nvSpPr>
        <p:spPr>
          <a:xfrm>
            <a:off x="5485680" y="642528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390600" y="249840"/>
            <a:ext cx="9957240" cy="493200"/>
          </a:xfrm>
          <a:prstGeom prst="rect">
            <a:avLst/>
          </a:prstGeom>
          <a:solidFill>
            <a:srgbClr val="ffffff"/>
          </a:solidFill>
          <a:ln>
            <a:noFill/>
          </a:ln>
        </p:spPr>
        <p:txBody>
          <a:bodyPr>
            <a:noAutofit/>
          </a:bodyPr>
          <a:p>
            <a:pPr>
              <a:lnSpc>
                <a:spcPct val="100000"/>
              </a:lnSpc>
            </a:pPr>
            <a:r>
              <a:rPr b="1" lang="en-US" sz="2400" spc="-1" strike="noStrike">
                <a:solidFill>
                  <a:srgbClr val="00b0f0"/>
                </a:solidFill>
                <a:latin typeface="Calibri"/>
                <a:ea typeface="Calibri"/>
              </a:rPr>
              <a:t>Defect Tracker (Change request)</a:t>
            </a:r>
            <a:endParaRPr b="0" lang="en-IN" sz="2400" spc="-1" strike="noStrike">
              <a:solidFill>
                <a:srgbClr val="000000"/>
              </a:solidFill>
              <a:latin typeface="Arial"/>
            </a:endParaRPr>
          </a:p>
        </p:txBody>
      </p:sp>
      <p:sp>
        <p:nvSpPr>
          <p:cNvPr id="197" name="TextShape 2"/>
          <p:cNvSpPr txBox="1"/>
          <p:nvPr/>
        </p:nvSpPr>
        <p:spPr>
          <a:xfrm>
            <a:off x="10942920" y="6445800"/>
            <a:ext cx="927360" cy="364680"/>
          </a:xfrm>
          <a:prstGeom prst="rect">
            <a:avLst/>
          </a:prstGeom>
          <a:noFill/>
          <a:ln>
            <a:noFill/>
          </a:ln>
        </p:spPr>
        <p:txBody>
          <a:bodyPr anchor="ctr">
            <a:normAutofit/>
          </a:bodyPr>
          <a:p>
            <a:pPr algn="r">
              <a:lnSpc>
                <a:spcPct val="100000"/>
              </a:lnSpc>
              <a:tabLst>
                <a:tab algn="l" pos="0"/>
              </a:tabLst>
            </a:pPr>
            <a:fld id="{17406865-EA28-4A3D-BF37-3232E520C293}" type="slidenum">
              <a:rPr b="0" lang="en-US" sz="1200" spc="-1" strike="noStrike">
                <a:solidFill>
                  <a:srgbClr val="888888"/>
                </a:solidFill>
                <a:latin typeface="Calibri"/>
                <a:ea typeface="Calibri"/>
              </a:rPr>
              <a:t>12</a:t>
            </a:fld>
            <a:endParaRPr b="0" lang="en-IN" sz="1200" spc="-1" strike="noStrike">
              <a:latin typeface="Times New Roman"/>
            </a:endParaRPr>
          </a:p>
        </p:txBody>
      </p:sp>
      <p:pic>
        <p:nvPicPr>
          <p:cNvPr id="198" name="Google Shape;134;p15" descr=""/>
          <p:cNvPicPr/>
          <p:nvPr/>
        </p:nvPicPr>
        <p:blipFill>
          <a:blip r:embed="rId1"/>
          <a:stretch/>
        </p:blipFill>
        <p:spPr>
          <a:xfrm>
            <a:off x="10376280" y="0"/>
            <a:ext cx="1841040" cy="654840"/>
          </a:xfrm>
          <a:prstGeom prst="rect">
            <a:avLst/>
          </a:prstGeom>
          <a:ln>
            <a:noFill/>
          </a:ln>
        </p:spPr>
      </p:pic>
      <p:sp>
        <p:nvSpPr>
          <p:cNvPr id="199" name="CustomShape 3"/>
          <p:cNvSpPr/>
          <p:nvPr/>
        </p:nvSpPr>
        <p:spPr>
          <a:xfrm>
            <a:off x="5374080" y="650304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00" name="Table 1"/>
          <p:cNvGraphicFramePr/>
          <p:nvPr/>
        </p:nvGraphicFramePr>
        <p:xfrm>
          <a:off x="326520" y="883440"/>
          <a:ext cx="11332080" cy="5212080"/>
        </p:xfrm>
        <a:graphic>
          <a:graphicData uri="http://schemas.openxmlformats.org/drawingml/2006/table">
            <a:tbl>
              <a:tblPr/>
              <a:tblGrid>
                <a:gridCol w="1110240"/>
                <a:gridCol w="1100520"/>
                <a:gridCol w="1325880"/>
                <a:gridCol w="1379520"/>
                <a:gridCol w="1295280"/>
                <a:gridCol w="1056600"/>
                <a:gridCol w="1739160"/>
                <a:gridCol w="1081800"/>
                <a:gridCol w="1243080"/>
              </a:tblGrid>
              <a:tr h="357120">
                <a:tc>
                  <a:txBody>
                    <a:bodyPr anchor="ctr">
                      <a:noAutofit/>
                    </a:bodyPr>
                    <a:p>
                      <a:pPr algn="ctr">
                        <a:lnSpc>
                          <a:spcPct val="100000"/>
                        </a:lnSpc>
                      </a:pPr>
                      <a:r>
                        <a:rPr b="1" lang="en-US" sz="1800" spc="-1" strike="noStrike">
                          <a:solidFill>
                            <a:srgbClr val="000000"/>
                          </a:solidFill>
                          <a:latin typeface="Calibri"/>
                          <a:ea typeface="Arial"/>
                        </a:rPr>
                        <a: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2">
                  <a:txBody>
                    <a:bodyPr anchor="ctr">
                      <a:noAutofit/>
                    </a:bodyPr>
                    <a:p>
                      <a:pPr algn="ctr">
                        <a:lnSpc>
                          <a:spcPct val="100000"/>
                        </a:lnSpc>
                      </a:pPr>
                      <a:r>
                        <a:rPr b="1" lang="en-US" sz="1800" spc="-1" strike="noStrike">
                          <a:solidFill>
                            <a:srgbClr val="000000"/>
                          </a:solidFill>
                          <a:latin typeface="Calibri"/>
                          <a:ea typeface="Arial"/>
                        </a:rPr>
                        <a:t>MT​​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c gridSpan="2">
                  <a:txBody>
                    <a:bodyPr anchor="ctr">
                      <a:noAutofit/>
                    </a:bodyPr>
                    <a:p>
                      <a:pPr algn="ctr">
                        <a:lnSpc>
                          <a:spcPct val="100000"/>
                        </a:lnSpc>
                      </a:pPr>
                      <a:r>
                        <a:rPr b="1" lang="en-US" sz="1800" spc="-1" strike="noStrike">
                          <a:solidFill>
                            <a:srgbClr val="000000"/>
                          </a:solidFill>
                          <a:latin typeface="Calibri"/>
                          <a:ea typeface="Arial"/>
                        </a:rPr>
                        <a:t>Mirror​​</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c gridSpan="2">
                  <a:txBody>
                    <a:bodyPr anchor="ctr">
                      <a:noAutofit/>
                    </a:bodyPr>
                    <a:p>
                      <a:pPr algn="ctr">
                        <a:lnSpc>
                          <a:spcPct val="100000"/>
                        </a:lnSpc>
                      </a:pPr>
                      <a:r>
                        <a:rPr b="1" lang="en-US" sz="1800" spc="-1" strike="noStrike">
                          <a:solidFill>
                            <a:srgbClr val="000000"/>
                          </a:solidFill>
                          <a:latin typeface="Calibri"/>
                          <a:ea typeface="Arial"/>
                        </a:rPr>
                        <a:t>Esaarthi​​</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c gridSpan="2">
                  <a:txBody>
                    <a:bodyPr anchor="ctr">
                      <a:noAutofit/>
                    </a:bodyPr>
                    <a:p>
                      <a:pPr algn="ctr">
                        <a:lnSpc>
                          <a:spcPct val="100000"/>
                        </a:lnSpc>
                      </a:pPr>
                      <a:r>
                        <a:rPr b="1" lang="en-US" sz="1800" spc="-1" strike="noStrike">
                          <a:solidFill>
                            <a:srgbClr val="000000"/>
                          </a:solidFill>
                          <a:latin typeface="Calibri"/>
                          <a:ea typeface="Arial"/>
                        </a:rPr>
                        <a:t>Hawker​​</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r>
              <a:tr h="1153080">
                <a:tc>
                  <a:txBody>
                    <a:bodyPr anchor="ctr">
                      <a:noAutofit/>
                    </a:bodyPr>
                    <a:p>
                      <a:pPr>
                        <a:lnSpc>
                          <a:spcPct val="100000"/>
                        </a:lnSpc>
                      </a:pPr>
                      <a:r>
                        <a:rPr b="1" lang="en-US" sz="1800" spc="-1" strike="noStrike">
                          <a:solidFill>
                            <a:srgbClr val="000000"/>
                          </a:solidFill>
                          <a:latin typeface="Calibri"/>
                          <a:ea typeface="Arial"/>
                        </a:rPr>
                        <a:t>DATE​​</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pPr>
                      <a:r>
                        <a:rPr b="1" lang="en-US" sz="1800" spc="-1" strike="noStrike">
                          <a:solidFill>
                            <a:srgbClr val="000000"/>
                          </a:solidFill>
                          <a:latin typeface="Calibri"/>
                          <a:ea typeface="Arial"/>
                        </a:rPr>
                        <a:t>No. of </a:t>
                      </a:r>
                      <a:endParaRPr b="0" lang="en-IN" sz="1800" spc="-1" strike="noStrike">
                        <a:latin typeface="Arial"/>
                      </a:endParaRPr>
                    </a:p>
                    <a:p>
                      <a:pPr>
                        <a:lnSpc>
                          <a:spcPct val="100000"/>
                        </a:lnSpc>
                      </a:pPr>
                      <a:r>
                        <a:rPr b="1" lang="en-US" sz="1800" spc="-1" strike="noStrike">
                          <a:solidFill>
                            <a:srgbClr val="000000"/>
                          </a:solidFill>
                          <a:latin typeface="Calibri"/>
                          <a:ea typeface="Arial"/>
                        </a:rPr>
                        <a:t>Users ​</a:t>
                      </a:r>
                      <a:endParaRPr b="0" lang="en-IN" sz="1800" spc="-1" strike="noStrike">
                        <a:latin typeface="Arial"/>
                      </a:endParaRPr>
                    </a:p>
                    <a:p>
                      <a:pPr>
                        <a:lnSpc>
                          <a:spcPct val="100000"/>
                        </a:lnSpc>
                      </a:pPr>
                      <a:r>
                        <a:rPr b="1" lang="en-US" sz="1800" spc="-1" strike="noStrike">
                          <a:solidFill>
                            <a:srgbClr val="000000"/>
                          </a:solidFill>
                          <a:latin typeface="Calibri"/>
                          <a:ea typeface="Arial"/>
                        </a:rPr>
                        <a:t>Login​​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pPr>
                      <a:r>
                        <a:rPr b="1" lang="en-US" sz="1800" spc="-1" strike="noStrike">
                          <a:solidFill>
                            <a:srgbClr val="000000"/>
                          </a:solidFill>
                          <a:latin typeface="Calibri"/>
                          <a:ea typeface="Arial"/>
                        </a:rPr>
                        <a:t>No. of </a:t>
                      </a:r>
                      <a:endParaRPr b="0" lang="en-IN" sz="1800" spc="-1" strike="noStrike">
                        <a:latin typeface="Arial"/>
                      </a:endParaRPr>
                    </a:p>
                    <a:p>
                      <a:pPr>
                        <a:lnSpc>
                          <a:spcPct val="100000"/>
                        </a:lnSpc>
                      </a:pPr>
                      <a:r>
                        <a:rPr b="1" lang="en-US" sz="1800" spc="-1" strike="noStrike">
                          <a:solidFill>
                            <a:srgbClr val="000000"/>
                          </a:solidFill>
                          <a:latin typeface="Calibri"/>
                          <a:ea typeface="Arial"/>
                        </a:rPr>
                        <a:t>​</a:t>
                      </a:r>
                      <a:r>
                        <a:rPr b="1" lang="en-US" sz="1800" spc="-1" strike="noStrike">
                          <a:solidFill>
                            <a:srgbClr val="000000"/>
                          </a:solidFill>
                          <a:latin typeface="Calibri"/>
                          <a:ea typeface="Arial"/>
                        </a:rPr>
                        <a:t>Transaction​​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pPr>
                      <a:r>
                        <a:rPr b="1" lang="en-US" sz="1800" spc="-1" strike="noStrike">
                          <a:solidFill>
                            <a:srgbClr val="000000"/>
                          </a:solidFill>
                          <a:latin typeface="Calibri"/>
                          <a:ea typeface="Arial"/>
                        </a:rPr>
                        <a:t>No. of Users​</a:t>
                      </a:r>
                      <a:endParaRPr b="0" lang="en-IN" sz="1800" spc="-1" strike="noStrike">
                        <a:latin typeface="Arial"/>
                      </a:endParaRPr>
                    </a:p>
                    <a:p>
                      <a:pPr>
                        <a:lnSpc>
                          <a:spcPct val="100000"/>
                        </a:lnSpc>
                      </a:pPr>
                      <a:r>
                        <a:rPr b="1" lang="en-US" sz="1800" spc="-1" strike="noStrike">
                          <a:solidFill>
                            <a:srgbClr val="000000"/>
                          </a:solidFill>
                          <a:latin typeface="Calibri"/>
                          <a:ea typeface="Arial"/>
                        </a:rPr>
                        <a:t> </a:t>
                      </a:r>
                      <a:r>
                        <a:rPr b="1" lang="en-US" sz="1800" spc="-1" strike="noStrike">
                          <a:solidFill>
                            <a:srgbClr val="000000"/>
                          </a:solidFill>
                          <a:latin typeface="Calibri"/>
                          <a:ea typeface="Arial"/>
                        </a:rPr>
                        <a:t>Login​​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pPr>
                      <a:r>
                        <a:rPr b="1" lang="en-US" sz="1800" spc="-1" strike="noStrike">
                          <a:solidFill>
                            <a:srgbClr val="000000"/>
                          </a:solidFill>
                          <a:latin typeface="Calibri"/>
                          <a:ea typeface="Arial"/>
                        </a:rPr>
                        <a:t>​</a:t>
                      </a:r>
                      <a:endParaRPr b="0" lang="en-IN" sz="1800" spc="-1" strike="noStrike">
                        <a:latin typeface="Arial"/>
                      </a:endParaRPr>
                    </a:p>
                    <a:p>
                      <a:pPr>
                        <a:lnSpc>
                          <a:spcPct val="100000"/>
                        </a:lnSpc>
                      </a:pPr>
                      <a:r>
                        <a:rPr b="1" lang="en-US" sz="1800" spc="-1" strike="noStrike">
                          <a:solidFill>
                            <a:srgbClr val="000000"/>
                          </a:solidFill>
                          <a:latin typeface="Calibri"/>
                          <a:ea typeface="Arial"/>
                        </a:rPr>
                        <a:t>No. of ​</a:t>
                      </a:r>
                      <a:endParaRPr b="0" lang="en-IN" sz="1800" spc="-1" strike="noStrike">
                        <a:latin typeface="Arial"/>
                      </a:endParaRPr>
                    </a:p>
                    <a:p>
                      <a:pPr>
                        <a:lnSpc>
                          <a:spcPct val="100000"/>
                        </a:lnSpc>
                      </a:pPr>
                      <a:r>
                        <a:rPr b="1" lang="en-US" sz="1800" spc="-1" strike="noStrike">
                          <a:solidFill>
                            <a:srgbClr val="000000"/>
                          </a:solidFill>
                          <a:latin typeface="Calibri"/>
                          <a:ea typeface="Arial"/>
                        </a:rPr>
                        <a:t>Transaction​​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pPr>
                      <a:r>
                        <a:rPr b="1" lang="en-US" sz="1800" spc="-1" strike="noStrike">
                          <a:solidFill>
                            <a:srgbClr val="000000"/>
                          </a:solidFill>
                          <a:latin typeface="Calibri"/>
                          <a:ea typeface="Arial"/>
                        </a:rPr>
                        <a:t>No. of Users ​</a:t>
                      </a:r>
                      <a:endParaRPr b="0" lang="en-IN" sz="1800" spc="-1" strike="noStrike">
                        <a:latin typeface="Arial"/>
                      </a:endParaRPr>
                    </a:p>
                    <a:p>
                      <a:pPr>
                        <a:lnSpc>
                          <a:spcPct val="100000"/>
                        </a:lnSpc>
                      </a:pPr>
                      <a:r>
                        <a:rPr b="1" lang="en-US" sz="1800" spc="-1" strike="noStrike">
                          <a:solidFill>
                            <a:srgbClr val="000000"/>
                          </a:solidFill>
                          <a:latin typeface="Calibri"/>
                          <a:ea typeface="Arial"/>
                        </a:rPr>
                        <a:t>Login​​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pPr>
                      <a:r>
                        <a:rPr b="1" lang="en-US" sz="1800" spc="-1" strike="noStrike">
                          <a:solidFill>
                            <a:srgbClr val="000000"/>
                          </a:solidFill>
                          <a:latin typeface="Calibri"/>
                          <a:ea typeface="Arial"/>
                        </a:rPr>
                        <a:t>Outlet / productive sell​</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pPr>
                      <a:r>
                        <a:rPr b="1" lang="en-US" sz="1800" spc="-1" strike="noStrike">
                          <a:solidFill>
                            <a:srgbClr val="000000"/>
                          </a:solidFill>
                          <a:latin typeface="Calibri"/>
                          <a:ea typeface="Arial"/>
                        </a:rPr>
                        <a:t>No. of Users ​</a:t>
                      </a:r>
                      <a:endParaRPr b="0" lang="en-IN" sz="1800" spc="-1" strike="noStrike">
                        <a:latin typeface="Arial"/>
                      </a:endParaRPr>
                    </a:p>
                    <a:p>
                      <a:pPr>
                        <a:lnSpc>
                          <a:spcPct val="100000"/>
                        </a:lnSpc>
                      </a:pPr>
                      <a:r>
                        <a:rPr b="1" lang="en-US" sz="1800" spc="-1" strike="noStrike">
                          <a:solidFill>
                            <a:srgbClr val="000000"/>
                          </a:solidFill>
                          <a:latin typeface="Calibri"/>
                          <a:ea typeface="Arial"/>
                        </a:rPr>
                        <a:t>Login​​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nSpc>
                          <a:spcPct val="100000"/>
                        </a:lnSpc>
                      </a:pPr>
                      <a:r>
                        <a:rPr b="1" lang="en-US" sz="1800" spc="-1" strike="noStrike">
                          <a:solidFill>
                            <a:srgbClr val="000000"/>
                          </a:solidFill>
                          <a:latin typeface="Calibri"/>
                          <a:ea typeface="Arial"/>
                        </a:rPr>
                        <a:t>Productive sell​</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ctr">
                      <a:noAutofit/>
                    </a:bodyPr>
                    <a:p>
                      <a:pPr algn="ctr">
                        <a:lnSpc>
                          <a:spcPct val="100000"/>
                        </a:lnSpc>
                      </a:pPr>
                      <a:r>
                        <a:rPr b="0" lang="en-US" sz="1400" spc="-1" strike="noStrike">
                          <a:solidFill>
                            <a:srgbClr val="000000"/>
                          </a:solidFill>
                          <a:latin typeface="Calibri"/>
                          <a:ea typeface="Arial"/>
                        </a:rPr>
                        <a:t>05-02-2024</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242</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31</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954/10957</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2</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2140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chor="ctr">
                      <a:noAutofit/>
                    </a:bodyPr>
                    <a:p>
                      <a:pPr algn="ctr">
                        <a:lnSpc>
                          <a:spcPct val="100000"/>
                        </a:lnSpc>
                      </a:pPr>
                      <a:r>
                        <a:rPr b="0" lang="en-US" sz="1400" spc="-1" strike="noStrike">
                          <a:solidFill>
                            <a:srgbClr val="000000"/>
                          </a:solidFill>
                          <a:latin typeface="Calibri"/>
                          <a:ea typeface="Arial"/>
                        </a:rPr>
                        <a:t>06-02-2024</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354</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34</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976/14480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chor="ctr">
                      <a:noAutofit/>
                    </a:bodyPr>
                    <a:p>
                      <a:pPr algn="ctr">
                        <a:lnSpc>
                          <a:spcPct val="100000"/>
                        </a:lnSpc>
                      </a:pPr>
                      <a:r>
                        <a:rPr b="0" lang="en-US" sz="1400" spc="-1" strike="noStrike">
                          <a:solidFill>
                            <a:srgbClr val="000000"/>
                          </a:solidFill>
                          <a:latin typeface="Calibri"/>
                          <a:ea typeface="Arial"/>
                        </a:rPr>
                        <a:t>07-02-2024</a:t>
                      </a:r>
                      <a:endParaRPr b="0" lang="en-IN" sz="1400" spc="-1" strike="noStrike">
                        <a:latin typeface="Arial"/>
                      </a:endParaRPr>
                    </a:p>
                    <a:p>
                      <a:pPr algn="ctr">
                        <a:lnSpc>
                          <a:spcPct val="100000"/>
                        </a:lnSpc>
                      </a:pP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361</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33</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944/11888</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96</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85960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chor="ctr">
                      <a:noAutofit/>
                    </a:bodyPr>
                    <a:p>
                      <a:pPr algn="ctr">
                        <a:lnSpc>
                          <a:spcPct val="100000"/>
                        </a:lnSpc>
                      </a:pPr>
                      <a:r>
                        <a:rPr b="0" lang="en-US" sz="1400" spc="-1" strike="noStrike">
                          <a:solidFill>
                            <a:srgbClr val="000000"/>
                          </a:solidFill>
                          <a:latin typeface="Calibri"/>
                          <a:ea typeface="Arial"/>
                        </a:rPr>
                        <a:t>08-02-2024</a:t>
                      </a:r>
                      <a:endParaRPr b="0" lang="en-IN" sz="1400" spc="-1" strike="noStrike">
                        <a:latin typeface="Arial"/>
                      </a:endParaRPr>
                    </a:p>
                    <a:p>
                      <a:pPr algn="ctr">
                        <a:lnSpc>
                          <a:spcPct val="100000"/>
                        </a:lnSpc>
                      </a:pP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522</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34</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980/12455</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chor="ctr">
                      <a:noAutofit/>
                    </a:bodyPr>
                    <a:p>
                      <a:pPr algn="ctr">
                        <a:lnSpc>
                          <a:spcPct val="100000"/>
                        </a:lnSpc>
                      </a:pPr>
                      <a:r>
                        <a:rPr b="0" lang="en-US" sz="1400" spc="-1" strike="noStrike">
                          <a:solidFill>
                            <a:srgbClr val="000000"/>
                          </a:solidFill>
                          <a:latin typeface="Calibri"/>
                          <a:ea typeface="Arial"/>
                        </a:rPr>
                        <a:t>09-02-2024</a:t>
                      </a:r>
                      <a:endParaRPr b="0" lang="en-IN" sz="1400" spc="-1" strike="noStrike">
                        <a:latin typeface="Arial"/>
                      </a:endParaRPr>
                    </a:p>
                    <a:p>
                      <a:pPr algn="ctr">
                        <a:lnSpc>
                          <a:spcPct val="100000"/>
                        </a:lnSpc>
                      </a:pP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419</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36</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1013/11577</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380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chor="ctr">
                      <a:noAutofit/>
                    </a:bodyPr>
                    <a:p>
                      <a:pPr algn="ctr">
                        <a:lnSpc>
                          <a:spcPct val="100000"/>
                        </a:lnSpc>
                      </a:pPr>
                      <a:r>
                        <a:rPr b="0" lang="en-US" sz="1400" spc="-1" strike="noStrike">
                          <a:solidFill>
                            <a:srgbClr val="000000"/>
                          </a:solidFill>
                          <a:latin typeface="Calibri"/>
                          <a:ea typeface="Arial"/>
                        </a:rPr>
                        <a:t>10-02-2024</a:t>
                      </a:r>
                      <a:endParaRPr b="0" lang="en-IN" sz="1400" spc="-1" strike="noStrike">
                        <a:latin typeface="Arial"/>
                      </a:endParaRPr>
                    </a:p>
                    <a:p>
                      <a:pPr algn="ctr">
                        <a:lnSpc>
                          <a:spcPct val="100000"/>
                        </a:lnSpc>
                      </a:pP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308</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32</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883/11036</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chor="ctr">
                      <a:noAutofit/>
                    </a:bodyPr>
                    <a:p>
                      <a:pPr algn="ctr">
                        <a:lnSpc>
                          <a:spcPct val="100000"/>
                        </a:lnSpc>
                      </a:pPr>
                      <a:r>
                        <a:rPr b="0" lang="en-US" sz="1400" spc="-1" strike="noStrike">
                          <a:solidFill>
                            <a:srgbClr val="000000"/>
                          </a:solidFill>
                          <a:latin typeface="Calibri"/>
                          <a:ea typeface="Arial"/>
                        </a:rPr>
                        <a:t>11-02-2024</a:t>
                      </a:r>
                      <a:endParaRPr b="0" lang="en-IN" sz="1400" spc="-1" strike="noStrike">
                        <a:latin typeface="Arial"/>
                      </a:endParaRPr>
                    </a:p>
                    <a:p>
                      <a:pPr algn="ctr">
                        <a:lnSpc>
                          <a:spcPct val="100000"/>
                        </a:lnSpc>
                      </a:pP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62</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201" name="Google Shape;134;p15" descr=""/>
          <p:cNvPicPr/>
          <p:nvPr/>
        </p:nvPicPr>
        <p:blipFill>
          <a:blip r:embed="rId1"/>
          <a:stretch/>
        </p:blipFill>
        <p:spPr>
          <a:xfrm>
            <a:off x="10376280" y="0"/>
            <a:ext cx="1841040" cy="654840"/>
          </a:xfrm>
          <a:prstGeom prst="rect">
            <a:avLst/>
          </a:prstGeom>
          <a:ln>
            <a:noFill/>
          </a:ln>
        </p:spPr>
      </p:pic>
      <p:sp>
        <p:nvSpPr>
          <p:cNvPr id="202" name="CustomShape 2"/>
          <p:cNvSpPr/>
          <p:nvPr/>
        </p:nvSpPr>
        <p:spPr>
          <a:xfrm>
            <a:off x="326520" y="217080"/>
            <a:ext cx="10021320" cy="56124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App Trends</a:t>
            </a:r>
            <a:endParaRPr b="0" lang="en-IN" sz="2400" spc="-1" strike="noStrike">
              <a:latin typeface="Arial"/>
            </a:endParaRPr>
          </a:p>
        </p:txBody>
      </p:sp>
      <p:sp>
        <p:nvSpPr>
          <p:cNvPr id="203" name="CustomShape 3"/>
          <p:cNvSpPr/>
          <p:nvPr/>
        </p:nvSpPr>
        <p:spPr>
          <a:xfrm>
            <a:off x="5344920" y="638532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570960" y="252720"/>
            <a:ext cx="9776880" cy="601560"/>
          </a:xfrm>
          <a:prstGeom prst="rect">
            <a:avLst/>
          </a:prstGeom>
          <a:solidFill>
            <a:srgbClr val="ffffff"/>
          </a:solidFill>
          <a:ln>
            <a:noFill/>
          </a:ln>
        </p:spPr>
        <p:txBody>
          <a:bodyPr>
            <a:noAutofit/>
          </a:bodyPr>
          <a:p>
            <a:pPr>
              <a:lnSpc>
                <a:spcPct val="100000"/>
              </a:lnSpc>
            </a:pPr>
            <a:r>
              <a:rPr b="1" lang="en-US" sz="2400" spc="-1" strike="noStrike">
                <a:solidFill>
                  <a:srgbClr val="00b0f0"/>
                </a:solidFill>
                <a:latin typeface="Calibri"/>
                <a:ea typeface="Calibri"/>
              </a:rPr>
              <a:t>Application Utilization Trend</a:t>
            </a:r>
            <a:endParaRPr b="0" lang="en-IN" sz="2400" spc="-1" strike="noStrike">
              <a:solidFill>
                <a:srgbClr val="000000"/>
              </a:solidFill>
              <a:latin typeface="Arial"/>
            </a:endParaRPr>
          </a:p>
        </p:txBody>
      </p:sp>
      <p:sp>
        <p:nvSpPr>
          <p:cNvPr id="205" name="TextShape 2"/>
          <p:cNvSpPr txBox="1"/>
          <p:nvPr/>
        </p:nvSpPr>
        <p:spPr>
          <a:xfrm>
            <a:off x="8610480" y="6356520"/>
            <a:ext cx="2742840" cy="364680"/>
          </a:xfrm>
          <a:prstGeom prst="rect">
            <a:avLst/>
          </a:prstGeom>
          <a:noFill/>
          <a:ln>
            <a:noFill/>
          </a:ln>
        </p:spPr>
        <p:txBody>
          <a:bodyPr anchor="ctr">
            <a:noAutofit/>
          </a:bodyPr>
          <a:p>
            <a:pPr algn="r">
              <a:lnSpc>
                <a:spcPct val="100000"/>
              </a:lnSpc>
              <a:tabLst>
                <a:tab algn="l" pos="0"/>
              </a:tabLst>
            </a:pPr>
            <a:fld id="{0CA7E756-7F89-4FFE-815A-FF64F2BBEBCB}" type="slidenum">
              <a:rPr b="0" lang="en-US" sz="1200" spc="-1" strike="noStrike">
                <a:solidFill>
                  <a:srgbClr val="888888"/>
                </a:solidFill>
                <a:latin typeface="Calibri"/>
                <a:ea typeface="Calibri"/>
              </a:rPr>
              <a:t>12</a:t>
            </a:fld>
            <a:endParaRPr b="0" lang="en-IN" sz="1200" spc="-1" strike="noStrike">
              <a:latin typeface="Times New Roman"/>
            </a:endParaRPr>
          </a:p>
        </p:txBody>
      </p:sp>
      <p:sp>
        <p:nvSpPr>
          <p:cNvPr id="206" name="CustomShape 3"/>
          <p:cNvSpPr/>
          <p:nvPr/>
        </p:nvSpPr>
        <p:spPr>
          <a:xfrm>
            <a:off x="570960" y="1362240"/>
            <a:ext cx="9157320" cy="639720"/>
          </a:xfrm>
          <a:prstGeom prst="rect">
            <a:avLst/>
          </a:prstGeom>
          <a:noFill/>
          <a:ln>
            <a:noFill/>
          </a:ln>
        </p:spPr>
        <p:style>
          <a:lnRef idx="0"/>
          <a:fillRef idx="0"/>
          <a:effectRef idx="0"/>
          <a:fontRef idx="minor"/>
        </p:style>
        <p:txBody>
          <a:bodyPr>
            <a:spAutoFit/>
          </a:bodyPr>
          <a:p>
            <a:pPr marL="285840" indent="-285480">
              <a:lnSpc>
                <a:spcPct val="100000"/>
              </a:lnSpc>
              <a:buClr>
                <a:srgbClr val="000000"/>
              </a:buClr>
              <a:buFont typeface="Wingdings" charset="2"/>
              <a:buChar char=""/>
            </a:pPr>
            <a:r>
              <a:rPr b="1" lang="en-US" sz="1800" spc="-1" strike="noStrike">
                <a:solidFill>
                  <a:srgbClr val="000000"/>
                </a:solidFill>
                <a:latin typeface="Calibri"/>
                <a:ea typeface="Arial"/>
              </a:rPr>
              <a:t>Application availability is 100%, No outage reported during this period</a:t>
            </a:r>
            <a:endParaRPr b="0" lang="en-IN" sz="1800" spc="-1" strike="noStrike">
              <a:latin typeface="Arial"/>
            </a:endParaRPr>
          </a:p>
        </p:txBody>
      </p:sp>
      <p:pic>
        <p:nvPicPr>
          <p:cNvPr id="207" name="Google Shape;134;p15" descr=""/>
          <p:cNvPicPr/>
          <p:nvPr/>
        </p:nvPicPr>
        <p:blipFill>
          <a:blip r:embed="rId1"/>
          <a:stretch/>
        </p:blipFill>
        <p:spPr>
          <a:xfrm>
            <a:off x="10376280" y="0"/>
            <a:ext cx="1841040" cy="654840"/>
          </a:xfrm>
          <a:prstGeom prst="rect">
            <a:avLst/>
          </a:prstGeom>
          <a:ln>
            <a:noFill/>
          </a:ln>
        </p:spPr>
      </p:pic>
      <p:sp>
        <p:nvSpPr>
          <p:cNvPr id="208" name="CustomShape 4"/>
          <p:cNvSpPr/>
          <p:nvPr/>
        </p:nvSpPr>
        <p:spPr>
          <a:xfrm>
            <a:off x="5450040" y="645156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532080" y="240120"/>
            <a:ext cx="9815760" cy="536400"/>
          </a:xfrm>
          <a:prstGeom prst="rect">
            <a:avLst/>
          </a:prstGeom>
          <a:solidFill>
            <a:srgbClr val="ffffff"/>
          </a:solidFill>
          <a:ln>
            <a:noFill/>
          </a:ln>
        </p:spPr>
        <p:txBody>
          <a:bodyPr>
            <a:noAutofit/>
          </a:bodyPr>
          <a:p>
            <a:pPr>
              <a:lnSpc>
                <a:spcPct val="100000"/>
              </a:lnSpc>
            </a:pPr>
            <a:r>
              <a:rPr b="1" lang="en-US" sz="2400" spc="-1" strike="noStrike">
                <a:solidFill>
                  <a:srgbClr val="00b0f0"/>
                </a:solidFill>
                <a:latin typeface="Calibri"/>
                <a:ea typeface="Calibri"/>
              </a:rPr>
              <a:t>CPU Utilization Trend &amp; Server Alerts – Prod CodNxt APP</a:t>
            </a:r>
            <a:endParaRPr b="0" lang="en-IN" sz="2400" spc="-1" strike="noStrike">
              <a:solidFill>
                <a:srgbClr val="000000"/>
              </a:solidFill>
              <a:latin typeface="Arial"/>
            </a:endParaRPr>
          </a:p>
        </p:txBody>
      </p:sp>
      <p:sp>
        <p:nvSpPr>
          <p:cNvPr id="210" name="TextShape 2"/>
          <p:cNvSpPr txBox="1"/>
          <p:nvPr/>
        </p:nvSpPr>
        <p:spPr>
          <a:xfrm>
            <a:off x="8610480" y="6356520"/>
            <a:ext cx="2742840" cy="364680"/>
          </a:xfrm>
          <a:prstGeom prst="rect">
            <a:avLst/>
          </a:prstGeom>
          <a:noFill/>
          <a:ln>
            <a:noFill/>
          </a:ln>
        </p:spPr>
        <p:txBody>
          <a:bodyPr anchor="ctr">
            <a:noAutofit/>
          </a:bodyPr>
          <a:p>
            <a:pPr algn="r">
              <a:lnSpc>
                <a:spcPct val="100000"/>
              </a:lnSpc>
              <a:tabLst>
                <a:tab algn="l" pos="0"/>
              </a:tabLst>
            </a:pPr>
            <a:fld id="{D55D37E5-2F37-4E22-9053-F5415E3F2759}" type="slidenum">
              <a:rPr b="0" lang="en-US" sz="1200" spc="-1" strike="noStrike">
                <a:solidFill>
                  <a:srgbClr val="888888"/>
                </a:solidFill>
                <a:latin typeface="Calibri"/>
                <a:ea typeface="Calibri"/>
              </a:rPr>
              <a:t>12</a:t>
            </a:fld>
            <a:endParaRPr b="0" lang="en-IN" sz="1200" spc="-1" strike="noStrike">
              <a:latin typeface="Times New Roman"/>
            </a:endParaRPr>
          </a:p>
        </p:txBody>
      </p:sp>
      <p:pic>
        <p:nvPicPr>
          <p:cNvPr id="211" name="Google Shape;134;p15" descr=""/>
          <p:cNvPicPr/>
          <p:nvPr/>
        </p:nvPicPr>
        <p:blipFill>
          <a:blip r:embed="rId1"/>
          <a:stretch/>
        </p:blipFill>
        <p:spPr>
          <a:xfrm>
            <a:off x="10376280" y="0"/>
            <a:ext cx="1841040" cy="654840"/>
          </a:xfrm>
          <a:prstGeom prst="rect">
            <a:avLst/>
          </a:prstGeom>
          <a:ln>
            <a:noFill/>
          </a:ln>
        </p:spPr>
      </p:pic>
      <p:sp>
        <p:nvSpPr>
          <p:cNvPr id="212" name="CustomShape 3"/>
          <p:cNvSpPr/>
          <p:nvPr/>
        </p:nvSpPr>
        <p:spPr>
          <a:xfrm>
            <a:off x="5439960" y="638496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213" name="Picture 1" descr="A screenshot of a graph&#10;&#10;Description automatically generated"/>
          <p:cNvPicPr/>
          <p:nvPr/>
        </p:nvPicPr>
        <p:blipFill>
          <a:blip r:embed="rId2"/>
          <a:stretch/>
        </p:blipFill>
        <p:spPr>
          <a:xfrm>
            <a:off x="661320" y="892080"/>
            <a:ext cx="10768320" cy="49442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401760" y="226080"/>
            <a:ext cx="9946080" cy="536400"/>
          </a:xfrm>
          <a:prstGeom prst="rect">
            <a:avLst/>
          </a:prstGeom>
          <a:solidFill>
            <a:srgbClr val="ffffff"/>
          </a:solidFill>
          <a:ln>
            <a:noFill/>
          </a:ln>
        </p:spPr>
        <p:txBody>
          <a:bodyPr>
            <a:noAutofit/>
          </a:bodyPr>
          <a:p>
            <a:pPr>
              <a:lnSpc>
                <a:spcPct val="100000"/>
              </a:lnSpc>
            </a:pPr>
            <a:r>
              <a:rPr b="1" lang="en-US" sz="2400" spc="-1" strike="noStrike">
                <a:solidFill>
                  <a:srgbClr val="00b0f0"/>
                </a:solidFill>
                <a:latin typeface="Calibri"/>
                <a:ea typeface="Calibri"/>
              </a:rPr>
              <a:t>CPU Utilization Trend &amp; Server Alerts – Prod CodNxt DB </a:t>
            </a:r>
            <a:endParaRPr b="0" lang="en-IN" sz="2400" spc="-1" strike="noStrike">
              <a:solidFill>
                <a:srgbClr val="000000"/>
              </a:solidFill>
              <a:latin typeface="Arial"/>
            </a:endParaRPr>
          </a:p>
        </p:txBody>
      </p:sp>
      <p:pic>
        <p:nvPicPr>
          <p:cNvPr id="215" name="Google Shape;134;p15" descr=""/>
          <p:cNvPicPr/>
          <p:nvPr/>
        </p:nvPicPr>
        <p:blipFill>
          <a:blip r:embed="rId1"/>
          <a:stretch/>
        </p:blipFill>
        <p:spPr>
          <a:xfrm>
            <a:off x="10376280" y="0"/>
            <a:ext cx="1841040" cy="654840"/>
          </a:xfrm>
          <a:prstGeom prst="rect">
            <a:avLst/>
          </a:prstGeom>
          <a:ln>
            <a:noFill/>
          </a:ln>
        </p:spPr>
      </p:pic>
      <p:sp>
        <p:nvSpPr>
          <p:cNvPr id="216" name="CustomShape 2"/>
          <p:cNvSpPr/>
          <p:nvPr/>
        </p:nvSpPr>
        <p:spPr>
          <a:xfrm>
            <a:off x="5519880" y="639000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217" name="Picture 3" descr="A screen shot of a graph&#10;&#10;Description automatically generated"/>
          <p:cNvPicPr/>
          <p:nvPr/>
        </p:nvPicPr>
        <p:blipFill>
          <a:blip r:embed="rId2"/>
          <a:stretch/>
        </p:blipFill>
        <p:spPr>
          <a:xfrm>
            <a:off x="517680" y="892080"/>
            <a:ext cx="10926360" cy="50162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528480" y="226080"/>
            <a:ext cx="9819360" cy="536400"/>
          </a:xfrm>
          <a:prstGeom prst="rect">
            <a:avLst/>
          </a:prstGeom>
          <a:solidFill>
            <a:srgbClr val="ffffff"/>
          </a:solidFill>
          <a:ln>
            <a:noFill/>
          </a:ln>
        </p:spPr>
        <p:txBody>
          <a:bodyPr>
            <a:noAutofit/>
          </a:bodyPr>
          <a:p>
            <a:pPr>
              <a:lnSpc>
                <a:spcPct val="100000"/>
              </a:lnSpc>
            </a:pPr>
            <a:r>
              <a:rPr b="1" lang="en-US" sz="2400" spc="-1" strike="noStrike">
                <a:solidFill>
                  <a:srgbClr val="00b0f0"/>
                </a:solidFill>
                <a:latin typeface="Calibri"/>
                <a:ea typeface="Calibri"/>
              </a:rPr>
              <a:t>CPU Utilization Trend &amp; Server Alerts – Prod Esaarthi APP</a:t>
            </a:r>
            <a:endParaRPr b="0" lang="en-IN" sz="2400" spc="-1" strike="noStrike">
              <a:solidFill>
                <a:srgbClr val="000000"/>
              </a:solidFill>
              <a:latin typeface="Arial"/>
            </a:endParaRPr>
          </a:p>
        </p:txBody>
      </p:sp>
      <p:pic>
        <p:nvPicPr>
          <p:cNvPr id="219" name="Google Shape;134;p15" descr=""/>
          <p:cNvPicPr/>
          <p:nvPr/>
        </p:nvPicPr>
        <p:blipFill>
          <a:blip r:embed="rId1"/>
          <a:stretch/>
        </p:blipFill>
        <p:spPr>
          <a:xfrm>
            <a:off x="10376280" y="0"/>
            <a:ext cx="1841040" cy="654840"/>
          </a:xfrm>
          <a:prstGeom prst="rect">
            <a:avLst/>
          </a:prstGeom>
          <a:ln>
            <a:noFill/>
          </a:ln>
        </p:spPr>
      </p:pic>
      <p:sp>
        <p:nvSpPr>
          <p:cNvPr id="220" name="CustomShape 2"/>
          <p:cNvSpPr/>
          <p:nvPr/>
        </p:nvSpPr>
        <p:spPr>
          <a:xfrm>
            <a:off x="5307480" y="639576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221" name="Picture 2" descr="A screenshot of a graph&#10;&#10;Description automatically generated"/>
          <p:cNvPicPr/>
          <p:nvPr/>
        </p:nvPicPr>
        <p:blipFill>
          <a:blip r:embed="rId2"/>
          <a:stretch/>
        </p:blipFill>
        <p:spPr>
          <a:xfrm>
            <a:off x="445680" y="949320"/>
            <a:ext cx="11314800" cy="52030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43880" y="183960"/>
            <a:ext cx="9903600" cy="536400"/>
          </a:xfrm>
          <a:prstGeom prst="rect">
            <a:avLst/>
          </a:prstGeom>
          <a:solidFill>
            <a:srgbClr val="ffffff"/>
          </a:solidFill>
          <a:ln>
            <a:noFill/>
          </a:ln>
        </p:spPr>
        <p:txBody>
          <a:bodyPr>
            <a:noAutofit/>
          </a:bodyPr>
          <a:p>
            <a:pPr>
              <a:lnSpc>
                <a:spcPct val="100000"/>
              </a:lnSpc>
            </a:pPr>
            <a:r>
              <a:rPr b="1" lang="en-US" sz="2400" spc="-1" strike="noStrike">
                <a:solidFill>
                  <a:srgbClr val="00b0f0"/>
                </a:solidFill>
                <a:latin typeface="Calibri"/>
                <a:ea typeface="Calibri"/>
              </a:rPr>
              <a:t>CPU Utilization Trend &amp; Server Alerts – Prod E-Saarthi DB </a:t>
            </a:r>
            <a:endParaRPr b="0" lang="en-IN" sz="2400" spc="-1" strike="noStrike">
              <a:solidFill>
                <a:srgbClr val="000000"/>
              </a:solidFill>
              <a:latin typeface="Arial"/>
            </a:endParaRPr>
          </a:p>
        </p:txBody>
      </p:sp>
      <p:sp>
        <p:nvSpPr>
          <p:cNvPr id="223" name="TextShape 2"/>
          <p:cNvSpPr txBox="1"/>
          <p:nvPr/>
        </p:nvSpPr>
        <p:spPr>
          <a:xfrm>
            <a:off x="8610480" y="6356520"/>
            <a:ext cx="2742840" cy="364680"/>
          </a:xfrm>
          <a:prstGeom prst="rect">
            <a:avLst/>
          </a:prstGeom>
          <a:noFill/>
          <a:ln>
            <a:noFill/>
          </a:ln>
        </p:spPr>
        <p:txBody>
          <a:bodyPr anchor="ctr">
            <a:noAutofit/>
          </a:bodyPr>
          <a:p>
            <a:pPr algn="r">
              <a:lnSpc>
                <a:spcPct val="100000"/>
              </a:lnSpc>
              <a:tabLst>
                <a:tab algn="l" pos="0"/>
              </a:tabLst>
            </a:pPr>
            <a:fld id="{1C171E44-D3D5-45E6-9467-E56D7A936D19}" type="slidenum">
              <a:rPr b="0" lang="en-US" sz="1200" spc="-1" strike="noStrike">
                <a:solidFill>
                  <a:srgbClr val="888888"/>
                </a:solidFill>
                <a:latin typeface="Calibri"/>
                <a:ea typeface="Calibri"/>
              </a:rPr>
              <a:t>12</a:t>
            </a:fld>
            <a:endParaRPr b="0" lang="en-IN" sz="1200" spc="-1" strike="noStrike">
              <a:latin typeface="Times New Roman"/>
            </a:endParaRPr>
          </a:p>
        </p:txBody>
      </p:sp>
      <p:pic>
        <p:nvPicPr>
          <p:cNvPr id="224" name="Google Shape;134;p15" descr=""/>
          <p:cNvPicPr/>
          <p:nvPr/>
        </p:nvPicPr>
        <p:blipFill>
          <a:blip r:embed="rId1"/>
          <a:stretch/>
        </p:blipFill>
        <p:spPr>
          <a:xfrm>
            <a:off x="10376280" y="0"/>
            <a:ext cx="1841040" cy="654840"/>
          </a:xfrm>
          <a:prstGeom prst="rect">
            <a:avLst/>
          </a:prstGeom>
          <a:ln>
            <a:noFill/>
          </a:ln>
        </p:spPr>
      </p:pic>
      <p:sp>
        <p:nvSpPr>
          <p:cNvPr id="225" name="CustomShape 3"/>
          <p:cNvSpPr/>
          <p:nvPr/>
        </p:nvSpPr>
        <p:spPr>
          <a:xfrm>
            <a:off x="5514480" y="641376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226" name="Picture 1" descr="A screen shot of a graph&#10;&#10;Description automatically generated"/>
          <p:cNvPicPr/>
          <p:nvPr/>
        </p:nvPicPr>
        <p:blipFill>
          <a:blip r:embed="rId2"/>
          <a:stretch/>
        </p:blipFill>
        <p:spPr>
          <a:xfrm>
            <a:off x="532080" y="920520"/>
            <a:ext cx="11142000" cy="51170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550800" y="252720"/>
            <a:ext cx="9797040" cy="534960"/>
          </a:xfrm>
          <a:prstGeom prst="rect">
            <a:avLst/>
          </a:prstGeom>
          <a:solidFill>
            <a:srgbClr val="ffffff"/>
          </a:solidFill>
          <a:ln>
            <a:noFill/>
          </a:ln>
        </p:spPr>
        <p:txBody>
          <a:bodyPr>
            <a:noAutofit/>
          </a:bodyPr>
          <a:p>
            <a:pPr>
              <a:lnSpc>
                <a:spcPct val="100000"/>
              </a:lnSpc>
            </a:pPr>
            <a:r>
              <a:rPr b="1" lang="en-US" sz="2400" spc="-1" strike="noStrike">
                <a:solidFill>
                  <a:srgbClr val="00b0f0"/>
                </a:solidFill>
                <a:latin typeface="Calibri"/>
                <a:ea typeface="Calibri"/>
              </a:rPr>
              <a:t> </a:t>
            </a:r>
            <a:r>
              <a:rPr b="1" lang="en-US" sz="2400" spc="-1" strike="noStrike">
                <a:solidFill>
                  <a:srgbClr val="00b0f0"/>
                </a:solidFill>
                <a:latin typeface="Calibri"/>
                <a:ea typeface="Calibri"/>
              </a:rPr>
              <a:t>Issues &amp; RCA</a:t>
            </a:r>
            <a:endParaRPr b="0" lang="en-IN" sz="2400" spc="-1" strike="noStrike">
              <a:solidFill>
                <a:srgbClr val="000000"/>
              </a:solidFill>
              <a:latin typeface="Arial"/>
            </a:endParaRPr>
          </a:p>
        </p:txBody>
      </p:sp>
      <p:pic>
        <p:nvPicPr>
          <p:cNvPr id="228" name="Google Shape;134;p15" descr=""/>
          <p:cNvPicPr/>
          <p:nvPr/>
        </p:nvPicPr>
        <p:blipFill>
          <a:blip r:embed="rId1"/>
          <a:stretch/>
        </p:blipFill>
        <p:spPr>
          <a:xfrm>
            <a:off x="10376280" y="0"/>
            <a:ext cx="1841040" cy="654840"/>
          </a:xfrm>
          <a:prstGeom prst="rect">
            <a:avLst/>
          </a:prstGeom>
          <a:ln>
            <a:noFill/>
          </a:ln>
        </p:spPr>
      </p:pic>
      <p:sp>
        <p:nvSpPr>
          <p:cNvPr id="229" name="CustomShape 2"/>
          <p:cNvSpPr/>
          <p:nvPr/>
        </p:nvSpPr>
        <p:spPr>
          <a:xfrm>
            <a:off x="5449320" y="629748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
        <p:nvSpPr>
          <p:cNvPr id="230" name="CustomShape 3"/>
          <p:cNvSpPr/>
          <p:nvPr/>
        </p:nvSpPr>
        <p:spPr>
          <a:xfrm>
            <a:off x="550800" y="1189440"/>
            <a:ext cx="610488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ea typeface="Arial"/>
              </a:rPr>
              <a:t>No RCA found this Week</a:t>
            </a:r>
            <a:r>
              <a:rPr b="0" lang="en-US" sz="1400" spc="-1" strike="noStrike">
                <a:solidFill>
                  <a:srgbClr val="000000"/>
                </a:solidFill>
                <a:latin typeface="Arial"/>
                <a:ea typeface="Arial"/>
              </a:rPr>
              <a: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Google Shape;86;p1" descr="agenda2nd.JPG"/>
          <p:cNvPicPr/>
          <p:nvPr/>
        </p:nvPicPr>
        <p:blipFill>
          <a:blip r:embed="rId1"/>
          <a:stretch/>
        </p:blipFill>
        <p:spPr>
          <a:xfrm>
            <a:off x="8705160" y="1293120"/>
            <a:ext cx="3411360" cy="2235240"/>
          </a:xfrm>
          <a:prstGeom prst="rect">
            <a:avLst/>
          </a:prstGeom>
          <a:ln>
            <a:noFill/>
          </a:ln>
        </p:spPr>
      </p:pic>
      <p:pic>
        <p:nvPicPr>
          <p:cNvPr id="138" name="Google Shape;134;p15" descr=""/>
          <p:cNvPicPr/>
          <p:nvPr/>
        </p:nvPicPr>
        <p:blipFill>
          <a:blip r:embed="rId2"/>
          <a:stretch/>
        </p:blipFill>
        <p:spPr>
          <a:xfrm>
            <a:off x="10376280" y="0"/>
            <a:ext cx="1841040" cy="654840"/>
          </a:xfrm>
          <a:prstGeom prst="rect">
            <a:avLst/>
          </a:prstGeom>
          <a:ln>
            <a:noFill/>
          </a:ln>
        </p:spPr>
      </p:pic>
      <p:graphicFrame>
        <p:nvGraphicFramePr>
          <p:cNvPr id="139" name="Table 1"/>
          <p:cNvGraphicFramePr/>
          <p:nvPr/>
        </p:nvGraphicFramePr>
        <p:xfrm>
          <a:off x="303120" y="327600"/>
          <a:ext cx="8127720" cy="5174640"/>
        </p:xfrm>
        <a:graphic>
          <a:graphicData uri="http://schemas.openxmlformats.org/drawingml/2006/table">
            <a:tbl>
              <a:tblPr/>
              <a:tblGrid>
                <a:gridCol w="8127720"/>
              </a:tblGrid>
              <a:tr h="884520">
                <a:tc>
                  <a:txBody>
                    <a:bodyPr>
                      <a:noAutofit/>
                    </a:bodyPr>
                    <a:p>
                      <a:pPr>
                        <a:lnSpc>
                          <a:spcPct val="100000"/>
                        </a:lnSpc>
                      </a:pPr>
                      <a:r>
                        <a:rPr b="1" lang="en-US" sz="2800" spc="-1" strike="noStrike">
                          <a:solidFill>
                            <a:srgbClr val="00b0f0"/>
                          </a:solidFill>
                          <a:latin typeface="Arial"/>
                          <a:ea typeface="Arial"/>
                        </a:rPr>
                        <a:t>Agenda</a:t>
                      </a:r>
                      <a:endParaRPr b="0" lang="en-IN" sz="2800" spc="-1" strike="noStrike">
                        <a:latin typeface="Arial"/>
                      </a:endParaRPr>
                    </a:p>
                    <a:p>
                      <a:pPr>
                        <a:lnSpc>
                          <a:spcPct val="100000"/>
                        </a:lnSpc>
                      </a:pPr>
                      <a:endParaRPr b="0" lang="en-IN" sz="2800" spc="-1" strike="noStrike">
                        <a:latin typeface="Arial"/>
                      </a:endParaRPr>
                    </a:p>
                  </a:txBody>
                  <a:tcPr marL="91440" marR="91440">
                    <a:noFill/>
                  </a:tcPr>
                </a:tc>
              </a:tr>
              <a:tr h="38736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Executive Summary</a:t>
                      </a:r>
                      <a:endParaRPr b="0" lang="en-IN" sz="2000" spc="-1" strike="noStrike">
                        <a:latin typeface="Arial"/>
                      </a:endParaRPr>
                    </a:p>
                  </a:txBody>
                  <a:tcPr marL="91440" marR="91440">
                    <a:noFill/>
                  </a:tcPr>
                </a:tc>
              </a:tr>
              <a:tr h="38736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Service Delivery –Dashboard (With SLA Status)</a:t>
                      </a:r>
                      <a:endParaRPr b="0" lang="en-IN" sz="2000" spc="-1" strike="noStrike">
                        <a:latin typeface="Arial"/>
                      </a:endParaRPr>
                    </a:p>
                  </a:txBody>
                  <a:tcPr marL="91440" marR="91440">
                    <a:noFill/>
                  </a:tcPr>
                </a:tc>
              </a:tr>
              <a:tr h="38736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Change Request Tracker</a:t>
                      </a:r>
                      <a:endParaRPr b="0" lang="en-IN" sz="2000" spc="-1" strike="noStrike">
                        <a:latin typeface="Arial"/>
                      </a:endParaRPr>
                    </a:p>
                  </a:txBody>
                  <a:tcPr marL="91440" marR="91440">
                    <a:noFill/>
                  </a:tcPr>
                </a:tc>
              </a:tr>
              <a:tr h="38736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Other Support Activity/Issues </a:t>
                      </a:r>
                      <a:endParaRPr b="0" lang="en-IN" sz="2000" spc="-1" strike="noStrike">
                        <a:latin typeface="Arial"/>
                      </a:endParaRPr>
                    </a:p>
                  </a:txBody>
                  <a:tcPr marL="91440" marR="91440">
                    <a:noFill/>
                  </a:tcPr>
                </a:tc>
              </a:tr>
              <a:tr h="38736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Defects Tracker</a:t>
                      </a:r>
                      <a:endParaRPr b="0" lang="en-IN" sz="2000" spc="-1" strike="noStrike">
                        <a:latin typeface="Arial"/>
                      </a:endParaRPr>
                    </a:p>
                  </a:txBody>
                  <a:tcPr marL="91440" marR="91440">
                    <a:noFill/>
                  </a:tcPr>
                </a:tc>
              </a:tr>
              <a:tr h="38736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Application Availability Trend</a:t>
                      </a:r>
                      <a:endParaRPr b="0" lang="en-IN" sz="2000" spc="-1" strike="noStrike">
                        <a:latin typeface="Arial"/>
                      </a:endParaRPr>
                    </a:p>
                  </a:txBody>
                  <a:tcPr marL="91440" marR="91440">
                    <a:noFill/>
                  </a:tcPr>
                </a:tc>
              </a:tr>
              <a:tr h="38736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Utilization Trend</a:t>
                      </a:r>
                      <a:endParaRPr b="0" lang="en-IN" sz="2000" spc="-1" strike="noStrike">
                        <a:latin typeface="Arial"/>
                      </a:endParaRPr>
                    </a:p>
                  </a:txBody>
                  <a:tcPr marL="91440" marR="91440">
                    <a:noFill/>
                  </a:tcPr>
                </a:tc>
              </a:tr>
              <a:tr h="38736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Issue &amp; RCA</a:t>
                      </a:r>
                      <a:endParaRPr b="0" lang="en-IN" sz="2000" spc="-1" strike="noStrike">
                        <a:latin typeface="Arial"/>
                      </a:endParaRPr>
                    </a:p>
                  </a:txBody>
                  <a:tcPr marL="91440" marR="91440">
                    <a:noFill/>
                  </a:tcPr>
                </a:tc>
              </a:tr>
              <a:tr h="38736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Feedback Tracker</a:t>
                      </a:r>
                      <a:endParaRPr b="0" lang="en-IN" sz="2000" spc="-1" strike="noStrike">
                        <a:latin typeface="Arial"/>
                      </a:endParaRPr>
                    </a:p>
                  </a:txBody>
                  <a:tcPr marL="91440" marR="91440">
                    <a:noFill/>
                  </a:tcPr>
                </a:tc>
              </a:tr>
              <a:tr h="68292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VAPT Observations /Action items / open items / support required</a:t>
                      </a:r>
                      <a:endParaRPr b="0" lang="en-IN" sz="2000" spc="-1" strike="noStrike">
                        <a:latin typeface="Arial"/>
                      </a:endParaRPr>
                    </a:p>
                  </a:txBody>
                  <a:tcPr marL="91440" marR="91440">
                    <a:noFill/>
                  </a:tcPr>
                </a:tc>
              </a:tr>
              <a:tr h="978480">
                <a:tc>
                  <a:txBody>
                    <a:bodyPr>
                      <a:noAutofit/>
                    </a:bodyPr>
                    <a:p>
                      <a:pPr marL="343080" indent="-342720">
                        <a:lnSpc>
                          <a:spcPct val="100000"/>
                        </a:lnSpc>
                        <a:buClr>
                          <a:srgbClr val="000000"/>
                        </a:buClr>
                        <a:buFont typeface="Arial"/>
                        <a:buChar char="•"/>
                      </a:pPr>
                      <a:r>
                        <a:rPr b="1" lang="en-US" sz="2000" spc="-1" strike="noStrike">
                          <a:solidFill>
                            <a:srgbClr val="000000"/>
                          </a:solidFill>
                          <a:latin typeface="Calibri"/>
                          <a:ea typeface="Arial"/>
                        </a:rPr>
                        <a:t>GPI Ticket Tracker Sheet and Pending Task Sheet - Link</a:t>
                      </a:r>
                      <a:endParaRPr b="0" lang="en-IN" sz="2000" spc="-1" strike="noStrike">
                        <a:latin typeface="Arial"/>
                      </a:endParaRPr>
                    </a:p>
                    <a:p>
                      <a:pPr>
                        <a:lnSpc>
                          <a:spcPct val="100000"/>
                        </a:lnSpc>
                      </a:pPr>
                      <a:endParaRPr b="0" lang="en-IN" sz="2000" spc="-1" strike="noStrike">
                        <a:latin typeface="Arial"/>
                      </a:endParaRPr>
                    </a:p>
                  </a:txBody>
                  <a:tcPr marL="91440" marR="91440">
                    <a:noFill/>
                  </a:tcPr>
                </a:tc>
              </a:tr>
            </a:tbl>
          </a:graphicData>
        </a:graphic>
      </p:graphicFrame>
      <p:sp>
        <p:nvSpPr>
          <p:cNvPr id="140" name="CustomShape 2"/>
          <p:cNvSpPr/>
          <p:nvPr/>
        </p:nvSpPr>
        <p:spPr>
          <a:xfrm>
            <a:off x="5500440" y="597132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550800" y="252720"/>
            <a:ext cx="9797040" cy="478440"/>
          </a:xfrm>
          <a:prstGeom prst="rect">
            <a:avLst/>
          </a:prstGeom>
          <a:solidFill>
            <a:srgbClr val="ffffff"/>
          </a:solidFill>
          <a:ln>
            <a:noFill/>
          </a:ln>
        </p:spPr>
        <p:txBody>
          <a:bodyPr>
            <a:noAutofit/>
          </a:bodyPr>
          <a:p>
            <a:pPr>
              <a:lnSpc>
                <a:spcPct val="100000"/>
              </a:lnSpc>
            </a:pPr>
            <a:r>
              <a:rPr b="1" lang="en-US" sz="2400" spc="-1" strike="noStrike">
                <a:solidFill>
                  <a:srgbClr val="00b0f0"/>
                </a:solidFill>
                <a:latin typeface="Calibri"/>
                <a:ea typeface="Calibri"/>
              </a:rPr>
              <a:t>Feedback tracker</a:t>
            </a:r>
            <a:endParaRPr b="0" lang="en-IN" sz="2400" spc="-1" strike="noStrike">
              <a:solidFill>
                <a:srgbClr val="000000"/>
              </a:solidFill>
              <a:latin typeface="Arial"/>
            </a:endParaRPr>
          </a:p>
        </p:txBody>
      </p:sp>
      <p:pic>
        <p:nvPicPr>
          <p:cNvPr id="232" name="Google Shape;134;p15" descr=""/>
          <p:cNvPicPr/>
          <p:nvPr/>
        </p:nvPicPr>
        <p:blipFill>
          <a:blip r:embed="rId1"/>
          <a:stretch/>
        </p:blipFill>
        <p:spPr>
          <a:xfrm>
            <a:off x="10376280" y="0"/>
            <a:ext cx="1841040" cy="654840"/>
          </a:xfrm>
          <a:prstGeom prst="rect">
            <a:avLst/>
          </a:prstGeom>
          <a:ln>
            <a:noFill/>
          </a:ln>
        </p:spPr>
      </p:pic>
      <p:sp>
        <p:nvSpPr>
          <p:cNvPr id="233" name="CustomShape 2"/>
          <p:cNvSpPr/>
          <p:nvPr/>
        </p:nvSpPr>
        <p:spPr>
          <a:xfrm>
            <a:off x="5449320" y="629748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2691673F-E84F-4C66-8072-1BC6D81CD7EE}" type="slidenum">
              <a:rPr b="0" lang="en-US" sz="900" spc="-1" strike="noStrike">
                <a:solidFill>
                  <a:srgbClr val="888888"/>
                </a:solidFill>
                <a:latin typeface="Calibri"/>
                <a:ea typeface="Calibri"/>
              </a:rPr>
              <a:t>21</a:t>
            </a:fld>
            <a:endParaRPr b="0" lang="en-IN" sz="900" spc="-1" strike="noStrike">
              <a:latin typeface="Times New Roman"/>
            </a:endParaRPr>
          </a:p>
        </p:txBody>
      </p:sp>
      <p:graphicFrame>
        <p:nvGraphicFramePr>
          <p:cNvPr id="235" name="Table 2"/>
          <p:cNvGraphicFramePr/>
          <p:nvPr/>
        </p:nvGraphicFramePr>
        <p:xfrm>
          <a:off x="412920" y="961200"/>
          <a:ext cx="11309040" cy="3627360"/>
        </p:xfrm>
        <a:graphic>
          <a:graphicData uri="http://schemas.openxmlformats.org/drawingml/2006/table">
            <a:tbl>
              <a:tblPr/>
              <a:tblGrid>
                <a:gridCol w="488880"/>
                <a:gridCol w="1338840"/>
                <a:gridCol w="1331640"/>
                <a:gridCol w="2637720"/>
                <a:gridCol w="1067040"/>
                <a:gridCol w="932400"/>
                <a:gridCol w="1266840"/>
                <a:gridCol w="2245680"/>
              </a:tblGrid>
              <a:tr h="107064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5490360">
                <a:tc>
                  <a:txBody>
                    <a:bodyPr>
                      <a:noAutofit/>
                    </a:bodyPr>
                    <a:p>
                      <a:pPr>
                        <a:lnSpc>
                          <a:spcPct val="100000"/>
                        </a:lnSpc>
                        <a:tabLst>
                          <a:tab algn="l" pos="0"/>
                        </a:tabLst>
                      </a:pPr>
                      <a:r>
                        <a:rPr b="0" lang="en-US" sz="1600" spc="-1" strike="noStrike">
                          <a:solidFill>
                            <a:srgbClr val="000000"/>
                          </a:solidFill>
                          <a:latin typeface="Calibri"/>
                          <a:ea typeface="Arial"/>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Modern Trade App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Python Unsupported Version Detection</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The remote host is running unsupported versions of Python, indicating a lack of vendor support and leaving the system vulnerable to potential security threats due to the absence of future security patches..</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noAutofit/>
                    </a:bodyPr>
                    <a:p>
                      <a:pPr>
                        <a:lnSpc>
                          <a:spcPct val="100000"/>
                        </a:lnSpc>
                      </a:pPr>
                      <a:r>
                        <a:rPr b="0" lang="en-US" sz="1600" spc="-1" strike="noStrike">
                          <a:solidFill>
                            <a:srgbClr val="000000"/>
                          </a:solidFill>
                          <a:latin typeface="Calibri"/>
                          <a:ea typeface="Arial"/>
                        </a:rPr>
                        <a:t>10.250.8.214</a:t>
                      </a:r>
                      <a:endParaRPr b="0" lang="en-IN" sz="16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WIP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Not Decided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We have successfully deployed the python upgrade version on our local server and it's working fine same code we have deployed to the UAT server  but on UAT we got CORS issue since last week and we are working on it.</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ea typeface="Arial"/>
                        </a:rPr>
                        <a:t>Note: We have to schedule a call with Wipro Team and discus further on that issue then we will decide the closing date.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36" name="CustomShape 3"/>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37" name="Google Shape;134;p15" descr=""/>
          <p:cNvPicPr/>
          <p:nvPr/>
        </p:nvPicPr>
        <p:blipFill>
          <a:blip r:embed="rId1"/>
          <a:stretch/>
        </p:blipFill>
        <p:spPr>
          <a:xfrm>
            <a:off x="10362240" y="0"/>
            <a:ext cx="1841040" cy="654840"/>
          </a:xfrm>
          <a:prstGeom prst="rect">
            <a:avLst/>
          </a:prstGeom>
          <a:ln>
            <a:noFill/>
          </a:ln>
        </p:spPr>
      </p:pic>
      <p:sp>
        <p:nvSpPr>
          <p:cNvPr id="238" name="CustomShape 4"/>
          <p:cNvSpPr/>
          <p:nvPr/>
        </p:nvSpPr>
        <p:spPr>
          <a:xfrm>
            <a:off x="5415480" y="632304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D92D2E40-F133-4785-B345-502816B7FC27}" type="slidenum">
              <a:rPr b="0" lang="en-US" sz="900" spc="-1" strike="noStrike">
                <a:solidFill>
                  <a:srgbClr val="888888"/>
                </a:solidFill>
                <a:latin typeface="Calibri"/>
                <a:ea typeface="Calibri"/>
              </a:rPr>
              <a:t>22</a:t>
            </a:fld>
            <a:endParaRPr b="0" lang="en-IN" sz="900" spc="-1" strike="noStrike">
              <a:latin typeface="Times New Roman"/>
            </a:endParaRPr>
          </a:p>
        </p:txBody>
      </p:sp>
      <p:graphicFrame>
        <p:nvGraphicFramePr>
          <p:cNvPr id="240" name="Table 2"/>
          <p:cNvGraphicFramePr/>
          <p:nvPr/>
        </p:nvGraphicFramePr>
        <p:xfrm>
          <a:off x="311760" y="931320"/>
          <a:ext cx="11339640" cy="3886920"/>
        </p:xfrm>
        <a:graphic>
          <a:graphicData uri="http://schemas.openxmlformats.org/drawingml/2006/table">
            <a:tbl>
              <a:tblPr/>
              <a:tblGrid>
                <a:gridCol w="489960"/>
                <a:gridCol w="1342440"/>
                <a:gridCol w="1335240"/>
                <a:gridCol w="2644560"/>
                <a:gridCol w="1069920"/>
                <a:gridCol w="934920"/>
                <a:gridCol w="1489680"/>
                <a:gridCol w="2032920"/>
              </a:tblGrid>
              <a:tr h="107064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4082040">
                <a:tc>
                  <a:txBody>
                    <a:bodyPr>
                      <a:noAutofit/>
                    </a:bodyPr>
                    <a:p>
                      <a:pPr>
                        <a:lnSpc>
                          <a:spcPct val="100000"/>
                        </a:lnSpc>
                        <a:tabLst>
                          <a:tab algn="l" pos="0"/>
                        </a:tabLst>
                      </a:pPr>
                      <a:r>
                        <a:rPr b="0" lang="en-US" sz="1600" spc="-1" strike="noStrike">
                          <a:solidFill>
                            <a:srgbClr val="000000"/>
                          </a:solidFill>
                          <a:latin typeface="Calibri"/>
                          <a:ea typeface="Arial"/>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Secondary Sales Application MySQL</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SSL Medium Strength Cipher Suites Supported (SWEET32)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The remote host utilizes SSL ciphers with medium strength encryption, defined as key lengths between 64 and 112 bits or the use of the 3DES encryption suite.</a:t>
                      </a:r>
                      <a:endParaRPr b="0" lang="en-IN" sz="1600" spc="-1" strike="noStrike">
                        <a:latin typeface="Arial"/>
                      </a:endParaRPr>
                    </a:p>
                    <a:p>
                      <a:pPr>
                        <a:lnSpc>
                          <a:spcPct val="100000"/>
                        </a:lnSpc>
                      </a:pPr>
                      <a:b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10.250.1.189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WIP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Not Decided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I have set the TLS version, but it's not working because the port is running with nohup cmd. That way, I need more time to understand why it's not working.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ea typeface="Arial"/>
                        </a:rPr>
                        <a:t>Reason</a:t>
                      </a:r>
                      <a:r>
                        <a:rPr b="0" lang="en-US" sz="1600" spc="-1" strike="noStrike">
                          <a:solidFill>
                            <a:srgbClr val="000000"/>
                          </a:solidFill>
                          <a:latin typeface="Calibri"/>
                          <a:ea typeface="Arial"/>
                        </a:rPr>
                        <a:t>: SSL Support Protocol Assigned into Apache Conf file Following are the command  </a:t>
                      </a:r>
                      <a:r>
                        <a:rPr b="1" lang="en-US" sz="1600" spc="-1" strike="noStrike">
                          <a:solidFill>
                            <a:srgbClr val="000000"/>
                          </a:solidFill>
                          <a:latin typeface="Calibri"/>
                          <a:ea typeface="Arial"/>
                        </a:rPr>
                        <a:t>SSL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41" name="CustomShape 3"/>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42" name="Google Shape;134;p15" descr=""/>
          <p:cNvPicPr/>
          <p:nvPr/>
        </p:nvPicPr>
        <p:blipFill>
          <a:blip r:embed="rId1"/>
          <a:stretch/>
        </p:blipFill>
        <p:spPr>
          <a:xfrm>
            <a:off x="10362240" y="0"/>
            <a:ext cx="1841040" cy="654840"/>
          </a:xfrm>
          <a:prstGeom prst="rect">
            <a:avLst/>
          </a:prstGeom>
          <a:ln>
            <a:noFill/>
          </a:ln>
        </p:spPr>
      </p:pic>
      <p:sp>
        <p:nvSpPr>
          <p:cNvPr id="243" name="CustomShape 4"/>
          <p:cNvSpPr/>
          <p:nvPr/>
        </p:nvSpPr>
        <p:spPr>
          <a:xfrm>
            <a:off x="5415480" y="642528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1FF84041-39DA-4C38-A54A-39208B746969}" type="slidenum">
              <a:rPr b="0" lang="en-US" sz="900" spc="-1" strike="noStrike">
                <a:solidFill>
                  <a:srgbClr val="888888"/>
                </a:solidFill>
                <a:latin typeface="Calibri"/>
                <a:ea typeface="Calibri"/>
              </a:rPr>
              <a:t>23</a:t>
            </a:fld>
            <a:endParaRPr b="0" lang="en-IN" sz="900" spc="-1" strike="noStrike">
              <a:latin typeface="Times New Roman"/>
            </a:endParaRPr>
          </a:p>
        </p:txBody>
      </p:sp>
      <p:graphicFrame>
        <p:nvGraphicFramePr>
          <p:cNvPr id="245" name="Table 2"/>
          <p:cNvGraphicFramePr/>
          <p:nvPr/>
        </p:nvGraphicFramePr>
        <p:xfrm>
          <a:off x="311760" y="931320"/>
          <a:ext cx="11339640" cy="3886920"/>
        </p:xfrm>
        <a:graphic>
          <a:graphicData uri="http://schemas.openxmlformats.org/drawingml/2006/table">
            <a:tbl>
              <a:tblPr/>
              <a:tblGrid>
                <a:gridCol w="489960"/>
                <a:gridCol w="1342440"/>
                <a:gridCol w="1335240"/>
                <a:gridCol w="2644560"/>
                <a:gridCol w="1069920"/>
                <a:gridCol w="934920"/>
                <a:gridCol w="1489680"/>
                <a:gridCol w="2032920"/>
              </a:tblGrid>
              <a:tr h="107064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595980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600" spc="-1" strike="noStrike">
                          <a:solidFill>
                            <a:srgbClr val="000000"/>
                          </a:solidFill>
                          <a:latin typeface="Calibri"/>
                          <a:ea typeface="Arial"/>
                        </a:rPr>
                        <a:t>Support Protocol –ALL TLSv1.0 which is we have already configured into Apache file httpd.conf but with local IP Address all protocol reflecting but with the domain name its working fine and both IPD address and Domian name route through the same httpd.conf file and port </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46" name="CustomShape 3"/>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47" name="Google Shape;134;p15" descr=""/>
          <p:cNvPicPr/>
          <p:nvPr/>
        </p:nvPicPr>
        <p:blipFill>
          <a:blip r:embed="rId1"/>
          <a:stretch/>
        </p:blipFill>
        <p:spPr>
          <a:xfrm>
            <a:off x="10362240" y="0"/>
            <a:ext cx="1841040" cy="654840"/>
          </a:xfrm>
          <a:prstGeom prst="rect">
            <a:avLst/>
          </a:prstGeom>
          <a:ln>
            <a:noFill/>
          </a:ln>
        </p:spPr>
      </p:pic>
      <p:sp>
        <p:nvSpPr>
          <p:cNvPr id="248" name="CustomShape 4"/>
          <p:cNvSpPr/>
          <p:nvPr/>
        </p:nvSpPr>
        <p:spPr>
          <a:xfrm>
            <a:off x="5415480" y="642528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EE9AC995-2C9E-4D41-AB0E-70E5E4E0156C}" type="slidenum">
              <a:rPr b="0" lang="en-US" sz="900" spc="-1" strike="noStrike">
                <a:solidFill>
                  <a:srgbClr val="888888"/>
                </a:solidFill>
                <a:latin typeface="Calibri"/>
                <a:ea typeface="Calibri"/>
              </a:rPr>
              <a:t>24</a:t>
            </a:fld>
            <a:endParaRPr b="0" lang="en-IN" sz="900" spc="-1" strike="noStrike">
              <a:latin typeface="Times New Roman"/>
            </a:endParaRPr>
          </a:p>
        </p:txBody>
      </p:sp>
      <p:graphicFrame>
        <p:nvGraphicFramePr>
          <p:cNvPr id="250" name="Table 2"/>
          <p:cNvGraphicFramePr/>
          <p:nvPr/>
        </p:nvGraphicFramePr>
        <p:xfrm>
          <a:off x="405720" y="854640"/>
          <a:ext cx="11446200" cy="3993120"/>
        </p:xfrm>
        <a:graphic>
          <a:graphicData uri="http://schemas.openxmlformats.org/drawingml/2006/table">
            <a:tbl>
              <a:tblPr/>
              <a:tblGrid>
                <a:gridCol w="494640"/>
                <a:gridCol w="1355040"/>
                <a:gridCol w="1347840"/>
                <a:gridCol w="2669400"/>
                <a:gridCol w="1080000"/>
                <a:gridCol w="943920"/>
                <a:gridCol w="1385640"/>
                <a:gridCol w="2169720"/>
              </a:tblGrid>
              <a:tr h="107064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4316760">
                <a:tc>
                  <a:txBody>
                    <a:bodyPr>
                      <a:noAutofit/>
                    </a:bodyPr>
                    <a:p>
                      <a:pPr>
                        <a:lnSpc>
                          <a:spcPct val="100000"/>
                        </a:lnSpc>
                        <a:tabLst>
                          <a:tab algn="l" pos="0"/>
                        </a:tabLst>
                      </a:pPr>
                      <a:r>
                        <a:rPr b="0" lang="en-US" sz="1600" spc="-1" strike="noStrike">
                          <a:solidFill>
                            <a:srgbClr val="000000"/>
                          </a:solidFill>
                          <a:latin typeface="Calibri"/>
                          <a:ea typeface="Arial"/>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Secondary Sales Application MySQL</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SSL RC4 Cipher Suites Supported (Bar Mitzvah)</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The remote host's support for RC4 in its cipher suites poses a security risk due to flaws in the generation of pseudo-random streams, allowing potential plaintext derivation by attackers with access to large amounts of ciphertext, particularly in scenarios like repeated encryption of HTTP cookies.</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noAutofit/>
                    </a:bodyPr>
                    <a:p>
                      <a:pPr>
                        <a:lnSpc>
                          <a:spcPct val="100000"/>
                        </a:lnSpc>
                      </a:pPr>
                      <a:br/>
                      <a:r>
                        <a:rPr b="0" lang="en-US" sz="1600" spc="-1" strike="noStrike">
                          <a:solidFill>
                            <a:srgbClr val="000000"/>
                          </a:solidFill>
                          <a:latin typeface="Calibri"/>
                          <a:ea typeface="Arial"/>
                        </a:rPr>
                        <a:t>10.250.1.189</a:t>
                      </a:r>
                      <a:endParaRPr b="0" lang="en-IN" sz="16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WIP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Not Decided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I have set the TLS version, but it's not working because the port is running with nohup cmd. That way, I need more time to understand why it's not working.</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ea typeface="Arial"/>
                        </a:rPr>
                        <a:t>Reason</a:t>
                      </a:r>
                      <a:r>
                        <a:rPr b="0" lang="en-US" sz="1600" spc="-1" strike="noStrike">
                          <a:solidFill>
                            <a:srgbClr val="000000"/>
                          </a:solidFill>
                          <a:latin typeface="Calibri"/>
                          <a:ea typeface="Arial"/>
                        </a:rPr>
                        <a:t>: SSL Support Protocol Assigned into Apache Conf file Following are the command  </a:t>
                      </a:r>
                      <a:r>
                        <a:rPr b="1" lang="en-US" sz="1600" spc="-1" strike="noStrike">
                          <a:solidFill>
                            <a:srgbClr val="000000"/>
                          </a:solidFill>
                          <a:latin typeface="Calibri"/>
                          <a:ea typeface="Arial"/>
                        </a:rPr>
                        <a:t>SSL </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51" name="CustomShape 3"/>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52" name="Google Shape;134;p15" descr=""/>
          <p:cNvPicPr/>
          <p:nvPr/>
        </p:nvPicPr>
        <p:blipFill>
          <a:blip r:embed="rId1"/>
          <a:stretch/>
        </p:blipFill>
        <p:spPr>
          <a:xfrm>
            <a:off x="10362240" y="0"/>
            <a:ext cx="1841040" cy="654840"/>
          </a:xfrm>
          <a:prstGeom prst="rect">
            <a:avLst/>
          </a:prstGeom>
          <a:ln>
            <a:noFill/>
          </a:ln>
        </p:spPr>
      </p:pic>
      <p:sp>
        <p:nvSpPr>
          <p:cNvPr id="253" name="CustomShape 4"/>
          <p:cNvSpPr/>
          <p:nvPr/>
        </p:nvSpPr>
        <p:spPr>
          <a:xfrm>
            <a:off x="5422320" y="630900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114CA3B5-2F51-4580-AE14-F0EB34ADBE6F}" type="slidenum">
              <a:rPr b="0" lang="en-US" sz="900" spc="-1" strike="noStrike">
                <a:solidFill>
                  <a:srgbClr val="888888"/>
                </a:solidFill>
                <a:latin typeface="Calibri"/>
                <a:ea typeface="Calibri"/>
              </a:rPr>
              <a:t>25</a:t>
            </a:fld>
            <a:endParaRPr b="0" lang="en-IN" sz="900" spc="-1" strike="noStrike">
              <a:latin typeface="Times New Roman"/>
            </a:endParaRPr>
          </a:p>
        </p:txBody>
      </p:sp>
      <p:graphicFrame>
        <p:nvGraphicFramePr>
          <p:cNvPr id="255" name="Table 2"/>
          <p:cNvGraphicFramePr/>
          <p:nvPr/>
        </p:nvGraphicFramePr>
        <p:xfrm>
          <a:off x="405720" y="854640"/>
          <a:ext cx="11446200" cy="3993120"/>
        </p:xfrm>
        <a:graphic>
          <a:graphicData uri="http://schemas.openxmlformats.org/drawingml/2006/table">
            <a:tbl>
              <a:tblPr/>
              <a:tblGrid>
                <a:gridCol w="494640"/>
                <a:gridCol w="1355040"/>
                <a:gridCol w="1347840"/>
                <a:gridCol w="2669400"/>
                <a:gridCol w="1080000"/>
                <a:gridCol w="943920"/>
                <a:gridCol w="1385640"/>
                <a:gridCol w="2169720"/>
              </a:tblGrid>
              <a:tr h="107064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50209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600" spc="-1" strike="noStrike">
                          <a:solidFill>
                            <a:srgbClr val="000000"/>
                          </a:solidFill>
                          <a:latin typeface="Calibri"/>
                          <a:ea typeface="Arial"/>
                        </a:rPr>
                        <a:t>Support Protocol –ALL TLSv1.0 which is we have already configured into Apache file httpd.conf but with local IP Address all protocol reflecting but with the domain name its working fine and both IPD address and Domian name route through the same httpd.conf file and port </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56" name="CustomShape 3"/>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57" name="Google Shape;134;p15" descr=""/>
          <p:cNvPicPr/>
          <p:nvPr/>
        </p:nvPicPr>
        <p:blipFill>
          <a:blip r:embed="rId1"/>
          <a:stretch/>
        </p:blipFill>
        <p:spPr>
          <a:xfrm>
            <a:off x="10362240" y="0"/>
            <a:ext cx="1841040" cy="654840"/>
          </a:xfrm>
          <a:prstGeom prst="rect">
            <a:avLst/>
          </a:prstGeom>
          <a:ln>
            <a:noFill/>
          </a:ln>
        </p:spPr>
      </p:pic>
      <p:sp>
        <p:nvSpPr>
          <p:cNvPr id="258" name="CustomShape 4"/>
          <p:cNvSpPr/>
          <p:nvPr/>
        </p:nvSpPr>
        <p:spPr>
          <a:xfrm>
            <a:off x="5422320" y="630900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BF551617-D12C-4D5B-950B-ABE13D293C8F}" type="slidenum">
              <a:rPr b="0" lang="en-US" sz="900" spc="-1" strike="noStrike">
                <a:solidFill>
                  <a:srgbClr val="888888"/>
                </a:solidFill>
                <a:latin typeface="Calibri"/>
                <a:ea typeface="Calibri"/>
              </a:rPr>
              <a:t>26</a:t>
            </a:fld>
            <a:endParaRPr b="0" lang="en-IN" sz="900" spc="-1" strike="noStrike">
              <a:latin typeface="Times New Roman"/>
            </a:endParaRPr>
          </a:p>
        </p:txBody>
      </p:sp>
      <p:graphicFrame>
        <p:nvGraphicFramePr>
          <p:cNvPr id="260" name="Table 2"/>
          <p:cNvGraphicFramePr/>
          <p:nvPr/>
        </p:nvGraphicFramePr>
        <p:xfrm>
          <a:off x="445320" y="888840"/>
          <a:ext cx="11309040" cy="4739760"/>
        </p:xfrm>
        <a:graphic>
          <a:graphicData uri="http://schemas.openxmlformats.org/drawingml/2006/table">
            <a:tbl>
              <a:tblPr/>
              <a:tblGrid>
                <a:gridCol w="488880"/>
                <a:gridCol w="1338840"/>
                <a:gridCol w="1331640"/>
                <a:gridCol w="2637360"/>
                <a:gridCol w="1067040"/>
                <a:gridCol w="932400"/>
                <a:gridCol w="1383480"/>
                <a:gridCol w="2129400"/>
              </a:tblGrid>
              <a:tr h="91476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3825360">
                <a:tc>
                  <a:txBody>
                    <a:bodyPr>
                      <a:noAutofit/>
                    </a:bodyPr>
                    <a:p>
                      <a:pPr>
                        <a:lnSpc>
                          <a:spcPct val="100000"/>
                        </a:lnSpc>
                        <a:tabLst>
                          <a:tab algn="l" pos="0"/>
                        </a:tabLst>
                      </a:pPr>
                      <a:r>
                        <a:rPr b="0" lang="en-US" sz="1600" spc="-1" strike="noStrike">
                          <a:solidFill>
                            <a:srgbClr val="000000"/>
                          </a:solidFill>
                          <a:latin typeface="Calibri"/>
                          <a:ea typeface="Arial"/>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Secondary Sales Application MySQL</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TLS Version 1.0 and 1.1 Protocol Detection</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The remote service allows encrypted connections using potentially insecure TLS 1.0 and 1.1 protocols, known for cryptographic flaws. Best practices recommend upgrading to TLS 1.2 or higher due to enhanced security features, and compliance standards like PCI DSS mandate disabling TLS 1.0 by specific deadlines to mitigate vulnerabilities.</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noAutofit/>
                    </a:bodyPr>
                    <a:p>
                      <a:pPr>
                        <a:lnSpc>
                          <a:spcPct val="100000"/>
                        </a:lnSpc>
                      </a:pPr>
                      <a:br/>
                      <a:r>
                        <a:rPr b="0" lang="en-US" sz="1600" spc="-1" strike="noStrike">
                          <a:solidFill>
                            <a:srgbClr val="000000"/>
                          </a:solidFill>
                          <a:latin typeface="Calibri"/>
                          <a:ea typeface="Arial"/>
                        </a:rPr>
                        <a:t>10.250.1.189</a:t>
                      </a:r>
                      <a:endParaRPr b="0" lang="en-IN" sz="16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WIP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Not Decided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I have set the TLS version, but it's not working because the port is running with nohup cmd. That way, I need more time to understand why it's not working.</a:t>
                      </a:r>
                      <a:endParaRPr b="0" lang="en-IN" sz="1600" spc="-1" strike="noStrike">
                        <a:latin typeface="Arial"/>
                      </a:endParaRPr>
                    </a:p>
                    <a:p>
                      <a:pPr>
                        <a:lnSpc>
                          <a:spcPct val="100000"/>
                        </a:lnSpc>
                      </a:pPr>
                      <a:r>
                        <a:rPr b="1" lang="en-US" sz="1600" spc="-1" strike="noStrike">
                          <a:solidFill>
                            <a:srgbClr val="000000"/>
                          </a:solidFill>
                          <a:latin typeface="Calibri"/>
                          <a:ea typeface="Arial"/>
                        </a:rPr>
                        <a:t>Reason</a:t>
                      </a:r>
                      <a:r>
                        <a:rPr b="0" lang="en-US" sz="1600" spc="-1" strike="noStrike">
                          <a:solidFill>
                            <a:srgbClr val="000000"/>
                          </a:solidFill>
                          <a:latin typeface="Calibri"/>
                          <a:ea typeface="Arial"/>
                        </a:rPr>
                        <a:t>: SSL Support Protocol Assigned into Apache Conf file Following are the command  </a:t>
                      </a:r>
                      <a:r>
                        <a:rPr b="1" lang="en-US" sz="1600" spc="-1" strike="noStrike">
                          <a:solidFill>
                            <a:srgbClr val="000000"/>
                          </a:solidFill>
                          <a:latin typeface="Calibri"/>
                          <a:ea typeface="Arial"/>
                        </a:rPr>
                        <a:t>SSL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61" name="CustomShape 3"/>
          <p:cNvSpPr/>
          <p:nvPr/>
        </p:nvSpPr>
        <p:spPr>
          <a:xfrm>
            <a:off x="4453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62" name="Google Shape;134;p15" descr=""/>
          <p:cNvPicPr/>
          <p:nvPr/>
        </p:nvPicPr>
        <p:blipFill>
          <a:blip r:embed="rId1"/>
          <a:stretch/>
        </p:blipFill>
        <p:spPr>
          <a:xfrm>
            <a:off x="10362240" y="0"/>
            <a:ext cx="1841040" cy="654840"/>
          </a:xfrm>
          <a:prstGeom prst="rect">
            <a:avLst/>
          </a:prstGeom>
          <a:ln>
            <a:noFill/>
          </a:ln>
        </p:spPr>
      </p:pic>
      <p:sp>
        <p:nvSpPr>
          <p:cNvPr id="263" name="CustomShape 4"/>
          <p:cNvSpPr/>
          <p:nvPr/>
        </p:nvSpPr>
        <p:spPr>
          <a:xfrm>
            <a:off x="5415480" y="642528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DA66BE14-9E60-4582-BF37-AA47F013D035}" type="slidenum">
              <a:rPr b="0" lang="en-US" sz="900" spc="-1" strike="noStrike">
                <a:solidFill>
                  <a:srgbClr val="888888"/>
                </a:solidFill>
                <a:latin typeface="Calibri"/>
                <a:ea typeface="Calibri"/>
              </a:rPr>
              <a:t>27</a:t>
            </a:fld>
            <a:endParaRPr b="0" lang="en-IN" sz="900" spc="-1" strike="noStrike">
              <a:latin typeface="Times New Roman"/>
            </a:endParaRPr>
          </a:p>
        </p:txBody>
      </p:sp>
      <p:graphicFrame>
        <p:nvGraphicFramePr>
          <p:cNvPr id="265" name="Table 2"/>
          <p:cNvGraphicFramePr/>
          <p:nvPr/>
        </p:nvGraphicFramePr>
        <p:xfrm>
          <a:off x="405720" y="854640"/>
          <a:ext cx="11446200" cy="3993120"/>
        </p:xfrm>
        <a:graphic>
          <a:graphicData uri="http://schemas.openxmlformats.org/drawingml/2006/table">
            <a:tbl>
              <a:tblPr/>
              <a:tblGrid>
                <a:gridCol w="494640"/>
                <a:gridCol w="1355040"/>
                <a:gridCol w="1347840"/>
                <a:gridCol w="2669400"/>
                <a:gridCol w="1080000"/>
                <a:gridCol w="943920"/>
                <a:gridCol w="1385640"/>
                <a:gridCol w="2169720"/>
              </a:tblGrid>
              <a:tr h="107064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61945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600" spc="-1" strike="noStrike">
                          <a:solidFill>
                            <a:srgbClr val="000000"/>
                          </a:solidFill>
                          <a:latin typeface="Calibri"/>
                          <a:ea typeface="Arial"/>
                        </a:rPr>
                        <a:t>Support Protocol –ALL TLSv1.0 which is we have already configured into Apache file httpd.conf but with local IP Address all protocol reflecting but with the domain name its working fine and both IPD address and Domian name route through the same httpd.conf file and port </a:t>
                      </a:r>
                      <a:endParaRPr b="0" lang="en-IN" sz="1600" spc="-1" strike="noStrike">
                        <a:latin typeface="Arial"/>
                      </a:endParaRPr>
                    </a:p>
                    <a:p>
                      <a:pPr>
                        <a:lnSpc>
                          <a:spcPct val="100000"/>
                        </a:lnSpc>
                      </a:pPr>
                      <a:r>
                        <a:rPr b="1" lang="en-US" sz="1600" spc="-1" strike="noStrike">
                          <a:solidFill>
                            <a:srgbClr val="000000"/>
                          </a:solidFill>
                          <a:latin typeface="Calibri"/>
                          <a:ea typeface="Arial"/>
                        </a:rPr>
                        <a:t>Note: We need a meeting with VAPT team to understandf the exact problem </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66" name="CustomShape 3"/>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67" name="Google Shape;134;p15" descr=""/>
          <p:cNvPicPr/>
          <p:nvPr/>
        </p:nvPicPr>
        <p:blipFill>
          <a:blip r:embed="rId1"/>
          <a:stretch/>
        </p:blipFill>
        <p:spPr>
          <a:xfrm>
            <a:off x="10362240" y="0"/>
            <a:ext cx="1841040" cy="654840"/>
          </a:xfrm>
          <a:prstGeom prst="rect">
            <a:avLst/>
          </a:prstGeom>
          <a:ln>
            <a:noFill/>
          </a:ln>
        </p:spPr>
      </p:pic>
      <p:sp>
        <p:nvSpPr>
          <p:cNvPr id="268" name="CustomShape 4"/>
          <p:cNvSpPr/>
          <p:nvPr/>
        </p:nvSpPr>
        <p:spPr>
          <a:xfrm>
            <a:off x="5422320" y="630900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414E3314-5732-449C-8F87-A35412062FAB}" type="slidenum">
              <a:rPr b="0" lang="en-US" sz="900" spc="-1" strike="noStrike">
                <a:solidFill>
                  <a:srgbClr val="888888"/>
                </a:solidFill>
                <a:latin typeface="Calibri"/>
                <a:ea typeface="Calibri"/>
              </a:rPr>
              <a:t>28</a:t>
            </a:fld>
            <a:endParaRPr b="0" lang="en-IN" sz="900" spc="-1" strike="noStrike">
              <a:latin typeface="Times New Roman"/>
            </a:endParaRPr>
          </a:p>
        </p:txBody>
      </p:sp>
      <p:graphicFrame>
        <p:nvGraphicFramePr>
          <p:cNvPr id="270" name="Table 2"/>
          <p:cNvGraphicFramePr/>
          <p:nvPr/>
        </p:nvGraphicFramePr>
        <p:xfrm>
          <a:off x="405720" y="854640"/>
          <a:ext cx="11446200" cy="3993120"/>
        </p:xfrm>
        <a:graphic>
          <a:graphicData uri="http://schemas.openxmlformats.org/drawingml/2006/table">
            <a:tbl>
              <a:tblPr/>
              <a:tblGrid>
                <a:gridCol w="494640"/>
                <a:gridCol w="1355040"/>
                <a:gridCol w="1347840"/>
                <a:gridCol w="2669400"/>
                <a:gridCol w="1080000"/>
                <a:gridCol w="943920"/>
                <a:gridCol w="1385640"/>
                <a:gridCol w="2169720"/>
              </a:tblGrid>
              <a:tr h="107064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4316760">
                <a:tc>
                  <a:txBody>
                    <a:bodyPr>
                      <a:noAutofit/>
                    </a:bodyPr>
                    <a:p>
                      <a:pPr>
                        <a:lnSpc>
                          <a:spcPct val="100000"/>
                        </a:lnSpc>
                        <a:tabLst>
                          <a:tab algn="l" pos="0"/>
                        </a:tabLst>
                      </a:pPr>
                      <a:r>
                        <a:rPr b="0" lang="en-US" sz="1600" spc="-1" strike="noStrike">
                          <a:solidFill>
                            <a:srgbClr val="000000"/>
                          </a:solidFill>
                          <a:latin typeface="Calibri"/>
                          <a:ea typeface="Arial"/>
                        </a:rPr>
                        <a:t>107</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E-Saarthi Prod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fr-FR" sz="1600" spc="-1" strike="noStrike">
                          <a:solidFill>
                            <a:srgbClr val="000000"/>
                          </a:solidFill>
                          <a:latin typeface="Calibri"/>
                        </a:rPr>
                        <a:t>TLS Version 1.0 &amp; 1.1 Protocol Détection</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The remote service accepts connections encrypted using TLS 1.0. TLS 1.0 has a</a:t>
                      </a:r>
                      <a:br/>
                      <a:r>
                        <a:rPr b="0" lang="en-US" sz="1600" spc="-1" strike="noStrike">
                          <a:solidFill>
                            <a:srgbClr val="000000"/>
                          </a:solidFill>
                          <a:latin typeface="Calibri"/>
                          <a:ea typeface="Arial"/>
                        </a:rPr>
                        <a:t>number of cryptographic design flaws. Modern implementations of TLS 1.0</a:t>
                      </a:r>
                      <a:br/>
                      <a:r>
                        <a:rPr b="0" lang="en-US" sz="1600" spc="-1" strike="noStrike">
                          <a:solidFill>
                            <a:srgbClr val="000000"/>
                          </a:solidFill>
                          <a:latin typeface="Calibri"/>
                          <a:ea typeface="Arial"/>
                        </a:rPr>
                        <a:t>mitigate these problems, but newer versions of TLS like 1.2 and 1.3 are</a:t>
                      </a:r>
                      <a:br/>
                      <a:r>
                        <a:rPr b="0" lang="en-US" sz="1600" spc="-1" strike="noStrike">
                          <a:solidFill>
                            <a:srgbClr val="000000"/>
                          </a:solidFill>
                          <a:latin typeface="Calibri"/>
                          <a:ea typeface="Arial"/>
                        </a:rPr>
                        <a:t>designed against these flaws and should be used whenever possible.</a:t>
                      </a:r>
                      <a:b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tIns="0" bIns="0" anchor="ctr">
                      <a:noAutofit/>
                    </a:bodyPr>
                    <a:p>
                      <a:pPr>
                        <a:lnSpc>
                          <a:spcPct val="100000"/>
                        </a:lnSpc>
                      </a:pPr>
                      <a:r>
                        <a:rPr b="0" lang="en-US" sz="1400" spc="-1" strike="noStrike">
                          <a:solidFill>
                            <a:srgbClr val="000000"/>
                          </a:solidFill>
                          <a:latin typeface="Arial"/>
                        </a:rPr>
                        <a:t>13.127.178.2</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Done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Pending approval from client side.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71" name="CustomShape 3"/>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72" name="Google Shape;134;p15" descr=""/>
          <p:cNvPicPr/>
          <p:nvPr/>
        </p:nvPicPr>
        <p:blipFill>
          <a:blip r:embed="rId1"/>
          <a:stretch/>
        </p:blipFill>
        <p:spPr>
          <a:xfrm>
            <a:off x="10362240" y="0"/>
            <a:ext cx="1841040" cy="654840"/>
          </a:xfrm>
          <a:prstGeom prst="rect">
            <a:avLst/>
          </a:prstGeom>
          <a:ln>
            <a:noFill/>
          </a:ln>
        </p:spPr>
      </p:pic>
      <p:sp>
        <p:nvSpPr>
          <p:cNvPr id="273" name="CustomShape 4"/>
          <p:cNvSpPr/>
          <p:nvPr/>
        </p:nvSpPr>
        <p:spPr>
          <a:xfrm>
            <a:off x="5422320" y="630900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DDA7B856-F3E7-468B-B083-27428A333F08}" type="slidenum">
              <a:rPr b="0" lang="en-US" sz="900" spc="-1" strike="noStrike">
                <a:solidFill>
                  <a:srgbClr val="888888"/>
                </a:solidFill>
                <a:latin typeface="Calibri"/>
                <a:ea typeface="Calibri"/>
              </a:rPr>
              <a:t>29</a:t>
            </a:fld>
            <a:endParaRPr b="0" lang="en-IN" sz="900" spc="-1" strike="noStrike">
              <a:latin typeface="Times New Roman"/>
            </a:endParaRPr>
          </a:p>
        </p:txBody>
      </p:sp>
      <p:graphicFrame>
        <p:nvGraphicFramePr>
          <p:cNvPr id="275" name="Table 2"/>
          <p:cNvGraphicFramePr/>
          <p:nvPr/>
        </p:nvGraphicFramePr>
        <p:xfrm>
          <a:off x="405720" y="844200"/>
          <a:ext cx="11341800" cy="5028480"/>
        </p:xfrm>
        <a:graphic>
          <a:graphicData uri="http://schemas.openxmlformats.org/drawingml/2006/table">
            <a:tbl>
              <a:tblPr/>
              <a:tblGrid>
                <a:gridCol w="699480"/>
                <a:gridCol w="3047760"/>
                <a:gridCol w="1120680"/>
                <a:gridCol w="1893960"/>
                <a:gridCol w="4579920"/>
              </a:tblGrid>
              <a:tr h="59904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Sr No</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Description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Owner</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109520">
                <a:tc>
                  <a:txBody>
                    <a:bodyPr>
                      <a:noAutofit/>
                    </a:bodyPr>
                    <a:p>
                      <a:pPr>
                        <a:lnSpc>
                          <a:spcPct val="100000"/>
                        </a:lnSpc>
                        <a:tabLst>
                          <a:tab algn="l" pos="0"/>
                        </a:tabLst>
                      </a:pPr>
                      <a:r>
                        <a:rPr b="0" lang="en-US" sz="1600" spc="-1" strike="noStrike">
                          <a:solidFill>
                            <a:srgbClr val="000000"/>
                          </a:solidFill>
                          <a:latin typeface="Calibri"/>
                          <a:ea typeface="Arial"/>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85680" rIns="9360" tIns="9360" bIns="0">
                      <a:noAutofit/>
                    </a:bodyPr>
                    <a:p>
                      <a:pPr>
                        <a:lnSpc>
                          <a:spcPct val="100000"/>
                        </a:lnSpc>
                      </a:pPr>
                      <a:r>
                        <a:rPr b="0" lang="en-US" sz="1600" spc="-1" strike="noStrike">
                          <a:solidFill>
                            <a:srgbClr val="000000"/>
                          </a:solidFill>
                          <a:latin typeface="Calibri"/>
                          <a:ea typeface="Arial"/>
                        </a:rPr>
                        <a:t>E-Saarthi Os Upgrade Production</a:t>
                      </a:r>
                      <a:endParaRPr b="0" lang="en-IN" sz="1600" spc="-1" strike="noStrike">
                        <a:latin typeface="Arial"/>
                      </a:endParaRPr>
                    </a:p>
                  </a:txBody>
                  <a:tcPr marL="8568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Triazine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Completed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Scope Point already shared on the Email with login credentials</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075680">
                <a:tc>
                  <a:txBody>
                    <a:bodyPr>
                      <a:noAutofit/>
                    </a:bodyPr>
                    <a:p>
                      <a:pPr>
                        <a:lnSpc>
                          <a:spcPct val="100000"/>
                        </a:lnSpc>
                        <a:tabLst>
                          <a:tab algn="l" pos="0"/>
                        </a:tabLst>
                      </a:pPr>
                      <a:r>
                        <a:rPr b="0" lang="en-US" sz="1600" spc="-1" strike="noStrike">
                          <a:solidFill>
                            <a:srgbClr val="000000"/>
                          </a:solidFill>
                          <a:latin typeface="Calibri"/>
                          <a:ea typeface="Arial"/>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85680" rIns="9360" tIns="9360" bIns="0">
                      <a:noAutofit/>
                    </a:bodyPr>
                    <a:p>
                      <a:pPr>
                        <a:lnSpc>
                          <a:spcPct val="100000"/>
                        </a:lnSpc>
                        <a:tabLst>
                          <a:tab algn="l" pos="0"/>
                        </a:tabLst>
                      </a:pPr>
                      <a:r>
                        <a:rPr b="0" lang="en-US" sz="1600" spc="-1" strike="noStrike">
                          <a:solidFill>
                            <a:srgbClr val="000000"/>
                          </a:solidFill>
                          <a:latin typeface="Calibri"/>
                          <a:ea typeface="Arial"/>
                        </a:rPr>
                        <a:t>CodNxt- Upgrade</a:t>
                      </a:r>
                      <a:endParaRPr b="0" lang="en-IN" sz="1600" spc="-1" strike="noStrike">
                        <a:latin typeface="Arial"/>
                      </a:endParaRPr>
                    </a:p>
                  </a:txBody>
                  <a:tcPr marL="8568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Triazine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Completed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endParaRPr b="0" lang="en-IN" sz="1800" spc="-1" strike="noStrike">
                        <a:latin typeface="Arial"/>
                      </a:endParaRPr>
                    </a:p>
                    <a:p>
                      <a:pPr>
                        <a:lnSpc>
                          <a:spcPct val="100000"/>
                        </a:lnSpc>
                        <a:tabLst>
                          <a:tab algn="l" pos="0"/>
                        </a:tabLst>
                      </a:pPr>
                      <a:r>
                        <a:rPr b="0" lang="en-US" sz="1600" spc="-1" strike="noStrike">
                          <a:solidFill>
                            <a:srgbClr val="000000"/>
                          </a:solidFill>
                          <a:latin typeface="Calibri"/>
                          <a:ea typeface="Arial"/>
                        </a:rPr>
                        <a:t>Scope Point already shared on the Email with login credentials</a:t>
                      </a:r>
                      <a:endParaRPr b="0" lang="en-IN" sz="1600" spc="-1" strike="noStrike">
                        <a:latin typeface="Arial"/>
                      </a:endParaRPr>
                    </a:p>
                    <a:p>
                      <a:pPr>
                        <a:lnSpc>
                          <a:spcPct val="100000"/>
                        </a:lnSpc>
                        <a:tabLst>
                          <a:tab algn="l" pos="0"/>
                        </a:tabLst>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998640">
                <a:tc>
                  <a:txBody>
                    <a:bodyPr>
                      <a:noAutofit/>
                    </a:bodyPr>
                    <a:p>
                      <a:pPr>
                        <a:lnSpc>
                          <a:spcPct val="100000"/>
                        </a:lnSpc>
                        <a:tabLst>
                          <a:tab algn="l" pos="0"/>
                        </a:tabLst>
                      </a:pPr>
                      <a:r>
                        <a:rPr b="0" lang="en-US" sz="1600" spc="-1" strike="noStrike">
                          <a:solidFill>
                            <a:srgbClr val="000000"/>
                          </a:solidFill>
                          <a:latin typeface="Calibri"/>
                          <a:ea typeface="Arial"/>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85680" rIns="9360" tIns="9360" bIns="0">
                      <a:noAutofit/>
                    </a:bodyPr>
                    <a:p>
                      <a:pPr>
                        <a:lnSpc>
                          <a:spcPct val="100000"/>
                        </a:lnSpc>
                        <a:tabLst>
                          <a:tab algn="l" pos="0"/>
                        </a:tabLst>
                      </a:pPr>
                      <a:r>
                        <a:rPr b="0" lang="en-US" sz="1600" spc="-1" strike="noStrike">
                          <a:solidFill>
                            <a:srgbClr val="000000"/>
                          </a:solidFill>
                          <a:latin typeface="Calibri"/>
                          <a:ea typeface="Arial"/>
                        </a:rPr>
                        <a:t>CodNxt Setup on UAT</a:t>
                      </a: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https://10.0.2.83:8443/</a:t>
                      </a:r>
                      <a:endParaRPr b="0" lang="en-IN" sz="1600" spc="-1" strike="noStrike">
                        <a:latin typeface="Arial"/>
                      </a:endParaRPr>
                    </a:p>
                  </a:txBody>
                  <a:tcPr marL="8568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Triazine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Completed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Already shared on the Email with login credentials</a:t>
                      </a:r>
                      <a:endParaRPr b="0" lang="en-IN" sz="1600" spc="-1" strike="noStrike">
                        <a:latin typeface="Arial"/>
                      </a:endParaRPr>
                    </a:p>
                    <a:p>
                      <a:pPr>
                        <a:lnSpc>
                          <a:spcPct val="100000"/>
                        </a:lnSpc>
                        <a:tabLst>
                          <a:tab algn="l" pos="0"/>
                        </a:tabLst>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245600">
                <a:tc>
                  <a:txBody>
                    <a:bodyPr>
                      <a:noAutofit/>
                    </a:bodyPr>
                    <a:p>
                      <a:pPr>
                        <a:lnSpc>
                          <a:spcPct val="100000"/>
                        </a:lnSpc>
                        <a:tabLst>
                          <a:tab algn="l" pos="0"/>
                        </a:tabLst>
                      </a:pPr>
                      <a:r>
                        <a:rPr b="0" lang="en-US" sz="1600" spc="-1" strike="noStrike">
                          <a:solidFill>
                            <a:srgbClr val="000000"/>
                          </a:solidFill>
                          <a:latin typeface="Calibri"/>
                          <a:ea typeface="Arial"/>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85680" rIns="9360" tIns="9360" bIns="0">
                      <a:noAutofit/>
                    </a:bodyPr>
                    <a:p>
                      <a:pPr>
                        <a:lnSpc>
                          <a:spcPct val="100000"/>
                        </a:lnSpc>
                        <a:tabLst>
                          <a:tab algn="l" pos="0"/>
                        </a:tabLst>
                      </a:pPr>
                      <a:r>
                        <a:rPr b="0" lang="en-US" sz="1600" spc="-1" strike="noStrike">
                          <a:solidFill>
                            <a:srgbClr val="000000"/>
                          </a:solidFill>
                          <a:latin typeface="Calibri"/>
                          <a:ea typeface="Arial"/>
                        </a:rPr>
                        <a:t>E-Saarthi PHP Upgrade E-Saarthi on UAT</a:t>
                      </a: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https://10.0.2.83/login</a:t>
                      </a:r>
                      <a:endParaRPr b="0" lang="en-IN" sz="1600" spc="-1" strike="noStrike">
                        <a:latin typeface="Arial"/>
                      </a:endParaRPr>
                    </a:p>
                  </a:txBody>
                  <a:tcPr marL="8568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Triazine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completed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endParaRPr b="0" lang="en-IN" sz="1800" spc="-1" strike="noStrike">
                        <a:latin typeface="Arial"/>
                      </a:endParaRPr>
                    </a:p>
                    <a:p>
                      <a:pPr>
                        <a:lnSpc>
                          <a:spcPct val="100000"/>
                        </a:lnSpc>
                        <a:tabLst>
                          <a:tab algn="l" pos="0"/>
                        </a:tabLst>
                      </a:pPr>
                      <a:r>
                        <a:rPr b="0" lang="en-US" sz="1600" spc="-1" strike="noStrike">
                          <a:solidFill>
                            <a:srgbClr val="000000"/>
                          </a:solidFill>
                          <a:latin typeface="Calibri"/>
                          <a:ea typeface="Arial"/>
                        </a:rPr>
                        <a:t>Already shared on the Email with login credentials</a:t>
                      </a:r>
                      <a:endParaRPr b="0" lang="en-IN" sz="1600" spc="-1" strike="noStrike">
                        <a:latin typeface="Arial"/>
                      </a:endParaRPr>
                    </a:p>
                    <a:p>
                      <a:pPr>
                        <a:lnSpc>
                          <a:spcPct val="100000"/>
                        </a:lnSpc>
                        <a:tabLst>
                          <a:tab algn="l" pos="0"/>
                        </a:tabLst>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76" name="CustomShape 3"/>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Action items / open items / support required</a:t>
            </a:r>
            <a:endParaRPr b="0" lang="en-IN" sz="2400" spc="-1" strike="noStrike">
              <a:latin typeface="Arial"/>
            </a:endParaRPr>
          </a:p>
        </p:txBody>
      </p:sp>
      <p:pic>
        <p:nvPicPr>
          <p:cNvPr id="277" name="Google Shape;134;p15" descr=""/>
          <p:cNvPicPr/>
          <p:nvPr/>
        </p:nvPicPr>
        <p:blipFill>
          <a:blip r:embed="rId1"/>
          <a:stretch/>
        </p:blipFill>
        <p:spPr>
          <a:xfrm>
            <a:off x="10362240" y="0"/>
            <a:ext cx="1841040" cy="654840"/>
          </a:xfrm>
          <a:prstGeom prst="rect">
            <a:avLst/>
          </a:prstGeom>
          <a:ln>
            <a:noFill/>
          </a:ln>
        </p:spPr>
      </p:pic>
      <p:sp>
        <p:nvSpPr>
          <p:cNvPr id="278" name="CustomShape 4"/>
          <p:cNvSpPr/>
          <p:nvPr/>
        </p:nvSpPr>
        <p:spPr>
          <a:xfrm>
            <a:off x="5490000" y="642528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299880" y="163080"/>
            <a:ext cx="10047960" cy="495720"/>
          </a:xfrm>
          <a:prstGeom prst="rect">
            <a:avLst/>
          </a:prstGeom>
          <a:no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Quattrocento Sans"/>
              </a:rPr>
              <a:t>Executive Summary  </a:t>
            </a:r>
            <a:r>
              <a:rPr b="1" lang="en-US" sz="2400" spc="-1" strike="noStrike">
                <a:solidFill>
                  <a:srgbClr val="00b0f0"/>
                </a:solidFill>
                <a:latin typeface="Calibri"/>
                <a:ea typeface="Quattrocento Sans"/>
              </a:rPr>
              <a:t>(</a:t>
            </a:r>
            <a:r>
              <a:rPr b="1" lang="en-US" sz="2400" spc="-1" strike="noStrike">
                <a:solidFill>
                  <a:srgbClr val="00b0f0"/>
                </a:solidFill>
                <a:latin typeface="Calibri"/>
                <a:ea typeface="Quattrocento Sans"/>
              </a:rPr>
              <a:t>05 Feb 2024</a:t>
            </a:r>
            <a:r>
              <a:rPr b="1" lang="en-US" sz="2400" spc="-1" strike="noStrike">
                <a:solidFill>
                  <a:srgbClr val="00b0f0"/>
                </a:solidFill>
                <a:latin typeface="Calibri"/>
                <a:ea typeface="Quattrocento Sans"/>
              </a:rPr>
              <a:t> – 11 Feb 2024)</a:t>
            </a:r>
            <a:endParaRPr b="0" lang="en-IN" sz="2400" spc="-1" strike="noStrike">
              <a:latin typeface="Arial"/>
            </a:endParaRPr>
          </a:p>
        </p:txBody>
      </p:sp>
      <p:graphicFrame>
        <p:nvGraphicFramePr>
          <p:cNvPr id="142" name="Table 2"/>
          <p:cNvGraphicFramePr/>
          <p:nvPr/>
        </p:nvGraphicFramePr>
        <p:xfrm>
          <a:off x="299880" y="829440"/>
          <a:ext cx="11404440" cy="4714200"/>
        </p:xfrm>
        <a:graphic>
          <a:graphicData uri="http://schemas.openxmlformats.org/drawingml/2006/table">
            <a:tbl>
              <a:tblPr/>
              <a:tblGrid>
                <a:gridCol w="5959440"/>
                <a:gridCol w="5445000"/>
              </a:tblGrid>
              <a:tr h="393480">
                <a:tc gridSpan="2">
                  <a:txBody>
                    <a:bodyPr lIns="9360" rIns="9360" tIns="9360" bIns="0" anchor="ctr">
                      <a:noAutofit/>
                    </a:bodyPr>
                    <a:p>
                      <a:pPr algn="ctr">
                        <a:lnSpc>
                          <a:spcPct val="150000"/>
                        </a:lnSpc>
                        <a:tabLst>
                          <a:tab algn="l" pos="0"/>
                        </a:tabLst>
                      </a:pPr>
                      <a:r>
                        <a:rPr b="1" lang="en-US" sz="1800" spc="-1" strike="noStrike">
                          <a:solidFill>
                            <a:srgbClr val="000000"/>
                          </a:solidFill>
                          <a:latin typeface="Arial"/>
                          <a:ea typeface="Arial"/>
                        </a:rPr>
                        <a:t>Name</a:t>
                      </a:r>
                      <a:r>
                        <a:rPr b="0" lang="en-US" sz="1800" spc="-1" strike="noStrike">
                          <a:solidFill>
                            <a:srgbClr val="000000"/>
                          </a:solidFill>
                          <a:latin typeface="Arial"/>
                          <a:ea typeface="Arial"/>
                        </a:rPr>
                        <a:t>                                                                                                    </a:t>
                      </a:r>
                      <a:r>
                        <a:rPr b="1" lang="en-US" sz="1800" spc="-1" strike="noStrike">
                          <a:solidFill>
                            <a:srgbClr val="000000"/>
                          </a:solidFill>
                          <a:latin typeface="Arial"/>
                          <a:ea typeface="Arial"/>
                        </a:rPr>
                        <a:t>Figures</a:t>
                      </a:r>
                      <a:endParaRPr b="0" lang="en-IN" sz="1800" spc="-1" strike="noStrike">
                        <a:latin typeface="Arial"/>
                      </a:endParaRPr>
                    </a:p>
                  </a:txBody>
                  <a:tcPr marL="9360" marR="9360">
                    <a:lnL w="9360">
                      <a:solidFill>
                        <a:srgbClr val="9e9e9e"/>
                      </a:solidFill>
                    </a:lnL>
                    <a:lnR w="9360">
                      <a:solidFill>
                        <a:srgbClr val="9e9e9e"/>
                      </a:solidFill>
                    </a:lnR>
                    <a:lnT w="9360">
                      <a:solidFill>
                        <a:srgbClr val="9e9e9e"/>
                      </a:solidFill>
                    </a:lnT>
                    <a:lnB w="9360">
                      <a:solidFill>
                        <a:srgbClr val="9e9e9e"/>
                      </a:solidFill>
                    </a:lnB>
                    <a:noFill/>
                  </a:tcPr>
                </a:tc>
                <a:tc hMerge="1">
                  <a:txBody>
                    <a:bodyPr/>
                    <a:p/>
                  </a:txBody>
                  <a:tcPr marL="90000" marR="90000">
                    <a:solidFill>
                      <a:srgbClr val="729fcf"/>
                    </a:solidFill>
                  </a:tcPr>
                </a:tc>
              </a:tr>
              <a:tr h="626760">
                <a:tc>
                  <a:txBody>
                    <a:bodyPr lIns="45720" rIns="45720" anchor="ctr">
                      <a:noAutofit/>
                    </a:bodyPr>
                    <a:p>
                      <a:pPr>
                        <a:lnSpc>
                          <a:spcPct val="100000"/>
                        </a:lnSpc>
                        <a:tabLst>
                          <a:tab algn="l" pos="0"/>
                        </a:tabLst>
                      </a:pPr>
                      <a:r>
                        <a:rPr b="0" lang="en-US" sz="1600" spc="-1" strike="noStrike">
                          <a:solidFill>
                            <a:srgbClr val="000000"/>
                          </a:solidFill>
                          <a:latin typeface="Arial"/>
                          <a:ea typeface="Arial"/>
                        </a:rPr>
                        <a:t>Tickets  - E-Saarthi/Hawker/GPI Website</a:t>
                      </a:r>
                      <a:endParaRPr b="0" lang="en-IN" sz="1600" spc="-1" strike="noStrike">
                        <a:latin typeface="Arial"/>
                      </a:endParaRPr>
                    </a:p>
                    <a:p>
                      <a:pPr>
                        <a:lnSpc>
                          <a:spcPct val="100000"/>
                        </a:lnSpc>
                        <a:tabLst>
                          <a:tab algn="l" pos="0"/>
                        </a:tabLst>
                      </a:pPr>
                      <a:r>
                        <a:rPr b="0" lang="en-US" sz="1600" spc="-1" strike="noStrike">
                          <a:solidFill>
                            <a:srgbClr val="000000"/>
                          </a:solidFill>
                          <a:latin typeface="Arial"/>
                          <a:ea typeface="Arial"/>
                        </a:rPr>
                        <a:t>(Resolved/ Logged)</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chor="ctr">
                      <a:noAutofit/>
                    </a:bodyPr>
                    <a:p>
                      <a:pPr algn="ctr">
                        <a:lnSpc>
                          <a:spcPct val="100000"/>
                        </a:lnSpc>
                        <a:tabLst>
                          <a:tab algn="l" pos="0"/>
                        </a:tabLst>
                      </a:pPr>
                      <a:r>
                        <a:rPr b="0" lang="en-US" sz="1600" spc="-1" strike="noStrike">
                          <a:solidFill>
                            <a:srgbClr val="000000"/>
                          </a:solidFill>
                          <a:latin typeface="Arial"/>
                          <a:ea typeface="Arial"/>
                        </a:rPr>
                        <a:t>01</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626760">
                <a:tc>
                  <a:txBody>
                    <a:bodyPr lIns="45720" rIns="45720" anchor="ctr">
                      <a:noAutofit/>
                    </a:bodyPr>
                    <a:p>
                      <a:pPr>
                        <a:lnSpc>
                          <a:spcPct val="100000"/>
                        </a:lnSpc>
                        <a:tabLst>
                          <a:tab algn="l" pos="0"/>
                        </a:tabLst>
                      </a:pPr>
                      <a:r>
                        <a:rPr b="0" lang="en-US" sz="1600" spc="-1" strike="noStrike">
                          <a:solidFill>
                            <a:srgbClr val="000000"/>
                          </a:solidFill>
                          <a:latin typeface="Arial"/>
                          <a:ea typeface="Arial"/>
                        </a:rPr>
                        <a:t>Tickets Tracker(MT)</a:t>
                      </a:r>
                      <a:endParaRPr b="0" lang="en-IN" sz="1600" spc="-1" strike="noStrike">
                        <a:latin typeface="Arial"/>
                      </a:endParaRPr>
                    </a:p>
                    <a:p>
                      <a:pPr>
                        <a:lnSpc>
                          <a:spcPct val="100000"/>
                        </a:lnSpc>
                        <a:tabLst>
                          <a:tab algn="l" pos="0"/>
                        </a:tabLst>
                      </a:pPr>
                      <a:r>
                        <a:rPr b="0" lang="en-US" sz="1600" spc="-1" strike="noStrike">
                          <a:solidFill>
                            <a:srgbClr val="000000"/>
                          </a:solidFill>
                          <a:latin typeface="Arial"/>
                          <a:ea typeface="Arial"/>
                        </a:rPr>
                        <a:t>(Resolved/ Logged)</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chor="ctr">
                      <a:noAutofit/>
                    </a:bodyPr>
                    <a:p>
                      <a:r>
                        <a:t>0/0</a:t>
                      </a: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626760">
                <a:tc>
                  <a:txBody>
                    <a:bodyPr lIns="45720" rIns="45720" anchor="ctr">
                      <a:noAutofit/>
                    </a:bodyPr>
                    <a:p>
                      <a:pPr>
                        <a:lnSpc>
                          <a:spcPct val="100000"/>
                        </a:lnSpc>
                        <a:tabLst>
                          <a:tab algn="l" pos="0"/>
                        </a:tabLst>
                      </a:pPr>
                      <a:r>
                        <a:rPr b="0" lang="en-US" sz="1600" spc="-1" strike="noStrike">
                          <a:solidFill>
                            <a:srgbClr val="000000"/>
                          </a:solidFill>
                          <a:latin typeface="Arial"/>
                          <a:ea typeface="Arial"/>
                        </a:rPr>
                        <a:t>Tickets Tracker(Mirror)</a:t>
                      </a:r>
                      <a:endParaRPr b="0" lang="en-IN" sz="1600" spc="-1" strike="noStrike">
                        <a:latin typeface="Arial"/>
                      </a:endParaRPr>
                    </a:p>
                    <a:p>
                      <a:pPr>
                        <a:lnSpc>
                          <a:spcPct val="100000"/>
                        </a:lnSpc>
                        <a:tabLst>
                          <a:tab algn="l" pos="0"/>
                        </a:tabLst>
                      </a:pPr>
                      <a:r>
                        <a:rPr b="0" lang="en-US" sz="1600" spc="-1" strike="noStrike">
                          <a:solidFill>
                            <a:srgbClr val="000000"/>
                          </a:solidFill>
                          <a:latin typeface="Arial"/>
                          <a:ea typeface="Arial"/>
                        </a:rPr>
                        <a:t>(Resolved/ Logged)</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chor="ctr">
                      <a:noAutofit/>
                    </a:bodyPr>
                    <a:p>
                      <a:r>
                        <a:t>10/10</a:t>
                      </a: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475560">
                <a:tc gridSpan="2">
                  <a:txBody>
                    <a:bodyPr lIns="45720" rIns="45720" anchor="ctr">
                      <a:noAutofit/>
                    </a:bodyPr>
                    <a:p>
                      <a:pPr algn="ctr">
                        <a:lnSpc>
                          <a:spcPct val="150000"/>
                        </a:lnSpc>
                        <a:tabLst>
                          <a:tab algn="l" pos="0"/>
                        </a:tabLst>
                      </a:pPr>
                      <a:r>
                        <a:rPr b="1" lang="en-US" sz="1800" spc="-1" strike="noStrike">
                          <a:solidFill>
                            <a:srgbClr val="000000"/>
                          </a:solidFill>
                          <a:latin typeface="Arial"/>
                          <a:ea typeface="Arial"/>
                        </a:rPr>
                        <a:t>Utilization Status</a:t>
                      </a:r>
                      <a:endParaRPr b="0" lang="en-IN" sz="18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hMerge="1">
                  <a:txBody>
                    <a:bodyPr/>
                    <a:p/>
                  </a:txBody>
                  <a:tcPr marL="90000" marR="90000">
                    <a:solidFill>
                      <a:srgbClr val="729fcf"/>
                    </a:solidFill>
                  </a:tcPr>
                </a:tc>
              </a:tr>
              <a:tr h="393480">
                <a:tc>
                  <a:txBody>
                    <a:bodyPr lIns="45720" rIns="45720" anchor="ctr">
                      <a:noAutofit/>
                    </a:bodyPr>
                    <a:p>
                      <a:pPr>
                        <a:lnSpc>
                          <a:spcPct val="100000"/>
                        </a:lnSpc>
                        <a:tabLst>
                          <a:tab algn="l" pos="0"/>
                        </a:tabLst>
                      </a:pPr>
                      <a:r>
                        <a:rPr b="0" lang="en-US" sz="1600" spc="-1" strike="noStrike">
                          <a:solidFill>
                            <a:srgbClr val="000000"/>
                          </a:solidFill>
                          <a:latin typeface="Arial"/>
                          <a:ea typeface="Arial"/>
                        </a:rPr>
                        <a:t>Active Mirror Users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chor="ctr">
                      <a:noAutofit/>
                    </a:bodyPr>
                    <a:p>
                      <a:r>
                        <a:t>                              1111</a:t>
                      </a: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393480">
                <a:tc>
                  <a:txBody>
                    <a:bodyPr lIns="45720" rIns="45720" anchor="ctr">
                      <a:noAutofit/>
                    </a:bodyPr>
                    <a:p>
                      <a:pPr>
                        <a:lnSpc>
                          <a:spcPct val="100000"/>
                        </a:lnSpc>
                        <a:tabLst>
                          <a:tab algn="l" pos="0"/>
                        </a:tabLst>
                      </a:pPr>
                      <a:r>
                        <a:rPr b="0" lang="en-US" sz="1600" spc="-1" strike="noStrike">
                          <a:solidFill>
                            <a:srgbClr val="000000"/>
                          </a:solidFill>
                          <a:latin typeface="Arial"/>
                          <a:ea typeface="Arial"/>
                        </a:rPr>
                        <a:t>Active MT Users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chor="ctr">
                      <a:noAutofit/>
                    </a:bodyPr>
                    <a:p>
                      <a:r>
                        <a:t>                              11</a:t>
                      </a: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393480">
                <a:tc>
                  <a:txBody>
                    <a:bodyPr lIns="45720" rIns="45720" anchor="ctr">
                      <a:noAutofit/>
                    </a:bodyPr>
                    <a:p>
                      <a:pPr>
                        <a:lnSpc>
                          <a:spcPct val="100000"/>
                        </a:lnSpc>
                        <a:tabLst>
                          <a:tab algn="l" pos="0"/>
                        </a:tabLst>
                      </a:pPr>
                      <a:r>
                        <a:rPr b="0" lang="en-US" sz="1600" spc="-1" strike="noStrike">
                          <a:solidFill>
                            <a:srgbClr val="000000"/>
                          </a:solidFill>
                          <a:latin typeface="Arial"/>
                          <a:ea typeface="Arial"/>
                        </a:rPr>
                        <a:t>Active CodNxt Users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chor="ctr">
                      <a:noAutofit/>
                    </a:bodyPr>
                    <a:p>
                      <a:pPr algn="ctr">
                        <a:lnSpc>
                          <a:spcPct val="100000"/>
                        </a:lnSpc>
                        <a:tabLst>
                          <a:tab algn="l" pos="0"/>
                        </a:tabLst>
                      </a:pPr>
                      <a:r>
                        <a:rPr b="0" lang="en-US" sz="1600" spc="-1" strike="noStrike">
                          <a:solidFill>
                            <a:srgbClr val="000000"/>
                          </a:solidFill>
                          <a:latin typeface="Arial"/>
                          <a:ea typeface="Arial"/>
                        </a:rPr>
                        <a:t>1</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393480">
                <a:tc>
                  <a:txBody>
                    <a:bodyPr lIns="45720" rIns="45720" anchor="ctr">
                      <a:noAutofit/>
                    </a:bodyPr>
                    <a:p>
                      <a:pPr>
                        <a:lnSpc>
                          <a:spcPct val="100000"/>
                        </a:lnSpc>
                        <a:tabLst>
                          <a:tab algn="l" pos="0"/>
                        </a:tabLst>
                      </a:pPr>
                      <a:r>
                        <a:rPr b="0" lang="en-US" sz="1600" spc="-1" strike="noStrike">
                          <a:solidFill>
                            <a:srgbClr val="000000"/>
                          </a:solidFill>
                          <a:latin typeface="Arial"/>
                          <a:ea typeface="Arial"/>
                        </a:rPr>
                        <a:t>Active E-Saarthi Users(Promoters)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chor="ctr">
                      <a:noAutofit/>
                    </a:bodyPr>
                    <a:p>
                      <a:pPr algn="ctr">
                        <a:lnSpc>
                          <a:spcPct val="100000"/>
                        </a:lnSpc>
                        <a:tabLst>
                          <a:tab algn="l" pos="0"/>
                        </a:tabLst>
                      </a:pPr>
                      <a:r>
                        <a:rPr b="0" lang="en-US" sz="1600" spc="-1" strike="noStrike">
                          <a:solidFill>
                            <a:srgbClr val="000000"/>
                          </a:solidFill>
                          <a:latin typeface="Arial"/>
                          <a:ea typeface="Arial"/>
                        </a:rPr>
                        <a:t>Total: 1223 Active:102   Inactive:1121</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390960">
                <a:tc>
                  <a:txBody>
                    <a:bodyPr lIns="45720" rIns="45720" anchor="ctr">
                      <a:noAutofit/>
                    </a:bodyPr>
                    <a:p>
                      <a:pPr>
                        <a:lnSpc>
                          <a:spcPct val="100000"/>
                        </a:lnSpc>
                        <a:tabLst>
                          <a:tab algn="l" pos="0"/>
                        </a:tabLst>
                      </a:pPr>
                      <a:r>
                        <a:rPr b="0" lang="en-US" sz="1600" spc="-1" strike="noStrike">
                          <a:solidFill>
                            <a:srgbClr val="000000"/>
                          </a:solidFill>
                          <a:latin typeface="Arial"/>
                          <a:ea typeface="Arial"/>
                        </a:rPr>
                        <a:t>Active E-Saarthi Users(Hawkers)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chor="ctr">
                      <a:noAutofit/>
                    </a:bodyPr>
                    <a:p>
                      <a:pPr algn="ctr">
                        <a:lnSpc>
                          <a:spcPct val="100000"/>
                        </a:lnSpc>
                        <a:tabLst>
                          <a:tab algn="l" pos="0"/>
                        </a:tabLst>
                      </a:pPr>
                      <a:r>
                        <a:rPr b="0" lang="en-US" sz="1600" spc="-1" strike="noStrike">
                          <a:solidFill>
                            <a:srgbClr val="000000"/>
                          </a:solidFill>
                          <a:latin typeface="Arial"/>
                          <a:ea typeface="Arial"/>
                        </a:rPr>
                        <a:t>Total :1552 ,    Active 827    Inactive: 725</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143" name="Google Shape;134;p15" descr=""/>
          <p:cNvPicPr/>
          <p:nvPr/>
        </p:nvPicPr>
        <p:blipFill>
          <a:blip r:embed="rId1"/>
          <a:stretch/>
        </p:blipFill>
        <p:spPr>
          <a:xfrm>
            <a:off x="10362240" y="0"/>
            <a:ext cx="1841040" cy="654840"/>
          </a:xfrm>
          <a:prstGeom prst="rect">
            <a:avLst/>
          </a:prstGeom>
          <a:ln>
            <a:noFill/>
          </a:ln>
        </p:spPr>
      </p:pic>
      <p:sp>
        <p:nvSpPr>
          <p:cNvPr id="144" name="CustomShape 3"/>
          <p:cNvSpPr/>
          <p:nvPr/>
        </p:nvSpPr>
        <p:spPr>
          <a:xfrm>
            <a:off x="5458320" y="638712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7B9E5BDC-DE1B-4103-ADCF-7F57AC6AC971}" type="slidenum">
              <a:rPr b="0" lang="en-US" sz="900" spc="-1" strike="noStrike">
                <a:solidFill>
                  <a:srgbClr val="888888"/>
                </a:solidFill>
                <a:latin typeface="Calibri"/>
                <a:ea typeface="Calibri"/>
              </a:rPr>
              <a:t>&lt;number&gt;</a:t>
            </a:fld>
            <a:endParaRPr b="0" lang="en-IN" sz="900" spc="-1" strike="noStrike">
              <a:latin typeface="Times New Roman"/>
            </a:endParaRPr>
          </a:p>
        </p:txBody>
      </p:sp>
      <p:sp>
        <p:nvSpPr>
          <p:cNvPr id="280" name="CustomShape 2"/>
          <p:cNvSpPr/>
          <p:nvPr/>
        </p:nvSpPr>
        <p:spPr>
          <a:xfrm>
            <a:off x="405720" y="124920"/>
            <a:ext cx="9939600" cy="4654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GPI Ticket Tracker Sheet and Pending Task Sheet - Link</a:t>
            </a:r>
            <a:endParaRPr b="0" lang="en-IN" sz="2400" spc="-1" strike="noStrike">
              <a:latin typeface="Arial"/>
            </a:endParaRPr>
          </a:p>
        </p:txBody>
      </p:sp>
      <p:pic>
        <p:nvPicPr>
          <p:cNvPr id="281" name="Google Shape;134;p15" descr=""/>
          <p:cNvPicPr/>
          <p:nvPr/>
        </p:nvPicPr>
        <p:blipFill>
          <a:blip r:embed="rId1"/>
          <a:stretch/>
        </p:blipFill>
        <p:spPr>
          <a:xfrm>
            <a:off x="10362240" y="0"/>
            <a:ext cx="1841040" cy="654840"/>
          </a:xfrm>
          <a:prstGeom prst="rect">
            <a:avLst/>
          </a:prstGeom>
          <a:ln>
            <a:noFill/>
          </a:ln>
        </p:spPr>
      </p:pic>
      <p:sp>
        <p:nvSpPr>
          <p:cNvPr id="282" name="CustomShape 3"/>
          <p:cNvSpPr/>
          <p:nvPr/>
        </p:nvSpPr>
        <p:spPr>
          <a:xfrm>
            <a:off x="5490000" y="642528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
        <p:nvSpPr>
          <p:cNvPr id="283" name="CustomShape 4"/>
          <p:cNvSpPr/>
          <p:nvPr/>
        </p:nvSpPr>
        <p:spPr>
          <a:xfrm>
            <a:off x="405720" y="1013040"/>
            <a:ext cx="11368800" cy="729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Arial"/>
              </a:rPr>
              <a:t>Ticket Tracker Sheet Link :  </a:t>
            </a:r>
            <a:r>
              <a:rPr b="0" lang="en-US" sz="1400" spc="-1" strike="noStrike" u="sng">
                <a:solidFill>
                  <a:srgbClr val="0563c1"/>
                </a:solidFill>
                <a:uFillTx/>
                <a:latin typeface="Arial"/>
                <a:ea typeface="Arial"/>
                <a:hlinkClick r:id="rId2"/>
              </a:rPr>
              <a:t>Ticket Tracker.xlsx</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US" sz="1400" spc="-1" strike="noStrike">
                <a:solidFill>
                  <a:srgbClr val="000000"/>
                </a:solidFill>
                <a:latin typeface="Arial"/>
                <a:ea typeface="Arial"/>
              </a:rPr>
              <a:t>GPI pending Task Sheet :  </a:t>
            </a:r>
            <a:r>
              <a:rPr b="0" lang="en-US" sz="1400" spc="-1" strike="noStrike" u="sng">
                <a:solidFill>
                  <a:srgbClr val="0563c1"/>
                </a:solidFill>
                <a:uFillTx/>
                <a:latin typeface="Arial"/>
                <a:ea typeface="Arial"/>
                <a:hlinkClick r:id="rId3"/>
              </a:rPr>
              <a:t>GPI_Pending_Task_Sheet.xlsx</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Google Shape;134;p15" descr=""/>
          <p:cNvPicPr/>
          <p:nvPr/>
        </p:nvPicPr>
        <p:blipFill>
          <a:blip r:embed="rId1"/>
          <a:stretch/>
        </p:blipFill>
        <p:spPr>
          <a:xfrm>
            <a:off x="10362240" y="0"/>
            <a:ext cx="1841040" cy="654840"/>
          </a:xfrm>
          <a:prstGeom prst="rect">
            <a:avLst/>
          </a:prstGeom>
          <a:ln>
            <a:noFill/>
          </a:ln>
        </p:spPr>
      </p:pic>
      <p:sp>
        <p:nvSpPr>
          <p:cNvPr id="146" name="TextShape 1"/>
          <p:cNvSpPr txBox="1"/>
          <p:nvPr/>
        </p:nvSpPr>
        <p:spPr>
          <a:xfrm>
            <a:off x="356400" y="150480"/>
            <a:ext cx="9991080" cy="534600"/>
          </a:xfrm>
          <a:prstGeom prst="rect">
            <a:avLst/>
          </a:prstGeom>
          <a:solidFill>
            <a:srgbClr val="ffffff"/>
          </a:solidFill>
          <a:ln>
            <a:noFill/>
          </a:ln>
        </p:spPr>
        <p:txBody>
          <a:bodyPr>
            <a:noAutofit/>
          </a:bodyPr>
          <a:p>
            <a:pPr>
              <a:lnSpc>
                <a:spcPct val="100000"/>
              </a:lnSpc>
            </a:pPr>
            <a:r>
              <a:rPr b="1" lang="en-GB" sz="2400" spc="-1" strike="noStrike">
                <a:solidFill>
                  <a:srgbClr val="00b0f0"/>
                </a:solidFill>
                <a:latin typeface="Calibri"/>
                <a:ea typeface="Calibri"/>
              </a:rPr>
              <a:t>Service Delivery Dashboard  </a:t>
            </a:r>
            <a:r>
              <a:rPr b="1" lang="en-US" sz="2400" spc="-1" strike="noStrike">
                <a:solidFill>
                  <a:srgbClr val="00b0f0"/>
                </a:solidFill>
                <a:latin typeface="Calibri"/>
                <a:ea typeface="Calibri"/>
              </a:rPr>
              <a:t> (05 Feb 2024 – 11 Feb 2024)</a:t>
            </a:r>
            <a:br/>
            <a:endParaRPr b="0" lang="en-IN" sz="2400" spc="-1" strike="noStrike">
              <a:solidFill>
                <a:srgbClr val="000000"/>
              </a:solidFill>
              <a:latin typeface="Arial"/>
            </a:endParaRPr>
          </a:p>
        </p:txBody>
      </p:sp>
      <p:sp>
        <p:nvSpPr>
          <p:cNvPr id="147" name="CustomShape 2"/>
          <p:cNvSpPr/>
          <p:nvPr/>
        </p:nvSpPr>
        <p:spPr>
          <a:xfrm>
            <a:off x="5528520" y="639972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148" name="Picture 1" descr=""/>
          <p:cNvPicPr/>
          <p:nvPr/>
        </p:nvPicPr>
        <p:blipFill>
          <a:blip r:embed="rId2"/>
          <a:stretch/>
        </p:blipFill>
        <p:spPr>
          <a:xfrm>
            <a:off x="423000" y="1415160"/>
            <a:ext cx="7665120" cy="4228560"/>
          </a:xfrm>
          <a:prstGeom prst="rect">
            <a:avLst/>
          </a:prstGeom>
          <a:ln>
            <a:noFill/>
          </a:ln>
        </p:spPr>
      </p:pic>
      <p:pic>
        <p:nvPicPr>
          <p:cNvPr id="149" name="Picture 4" descr="A pie chart with a number of percentages&#10;&#10;Description automatically generated"/>
          <p:cNvPicPr/>
          <p:nvPr/>
        </p:nvPicPr>
        <p:blipFill>
          <a:blip r:embed="rId3"/>
          <a:stretch/>
        </p:blipFill>
        <p:spPr>
          <a:xfrm>
            <a:off x="7972920" y="1414800"/>
            <a:ext cx="3938040" cy="41576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365760" y="120600"/>
            <a:ext cx="9972720" cy="534600"/>
          </a:xfrm>
          <a:prstGeom prst="rect">
            <a:avLst/>
          </a:prstGeom>
          <a:solidFill>
            <a:srgbClr val="ffffff"/>
          </a:solidFill>
          <a:ln>
            <a:noFill/>
          </a:ln>
        </p:spPr>
        <p:txBody>
          <a:bodyPr>
            <a:noAutofit/>
          </a:bodyPr>
          <a:p>
            <a:pPr>
              <a:lnSpc>
                <a:spcPct val="100000"/>
              </a:lnSpc>
            </a:pPr>
            <a:r>
              <a:rPr b="1" lang="en-GB" sz="2400" spc="-1" strike="noStrike">
                <a:solidFill>
                  <a:srgbClr val="00b0f0"/>
                </a:solidFill>
                <a:latin typeface="Calibri"/>
                <a:ea typeface="Calibri"/>
              </a:rPr>
              <a:t>Service Delivery Dashboard </a:t>
            </a:r>
            <a:r>
              <a:rPr b="1" lang="en-US" sz="2400" spc="-1" strike="noStrike">
                <a:solidFill>
                  <a:srgbClr val="00b0f0"/>
                </a:solidFill>
                <a:latin typeface="Calibri"/>
                <a:ea typeface="Calibri"/>
              </a:rPr>
              <a:t>(05 Feb 2024 – 11 Feb 2024)</a:t>
            </a:r>
            <a:br/>
            <a:endParaRPr b="0" lang="en-IN" sz="2400" spc="-1" strike="noStrike">
              <a:solidFill>
                <a:srgbClr val="000000"/>
              </a:solidFill>
              <a:latin typeface="Arial"/>
            </a:endParaRPr>
          </a:p>
        </p:txBody>
      </p:sp>
      <p:pic>
        <p:nvPicPr>
          <p:cNvPr id="151" name="Google Shape;134;p15" descr=""/>
          <p:cNvPicPr/>
          <p:nvPr/>
        </p:nvPicPr>
        <p:blipFill>
          <a:blip r:embed="rId1"/>
          <a:stretch/>
        </p:blipFill>
        <p:spPr>
          <a:xfrm>
            <a:off x="10362240" y="0"/>
            <a:ext cx="1841040" cy="654840"/>
          </a:xfrm>
          <a:prstGeom prst="rect">
            <a:avLst/>
          </a:prstGeom>
          <a:ln>
            <a:noFill/>
          </a:ln>
        </p:spPr>
      </p:pic>
      <p:sp>
        <p:nvSpPr>
          <p:cNvPr id="152" name="CustomShape 2"/>
          <p:cNvSpPr/>
          <p:nvPr/>
        </p:nvSpPr>
        <p:spPr>
          <a:xfrm>
            <a:off x="5486400" y="629496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graphicFrame>
        <p:nvGraphicFramePr>
          <p:cNvPr id="153" name="Table 3"/>
          <p:cNvGraphicFramePr/>
          <p:nvPr/>
        </p:nvGraphicFramePr>
        <p:xfrm>
          <a:off x="733320" y="977760"/>
          <a:ext cx="10886760" cy="3439800"/>
        </p:xfrm>
        <a:graphic>
          <a:graphicData uri="http://schemas.openxmlformats.org/drawingml/2006/table">
            <a:tbl>
              <a:tblPr/>
              <a:tblGrid>
                <a:gridCol w="1026720"/>
                <a:gridCol w="1341720"/>
                <a:gridCol w="1043280"/>
                <a:gridCol w="1424520"/>
                <a:gridCol w="1242360"/>
                <a:gridCol w="894240"/>
                <a:gridCol w="1043280"/>
                <a:gridCol w="2870640"/>
              </a:tblGrid>
              <a:tr h="604080">
                <a:tc>
                  <a:txBody>
                    <a:bodyPr lIns="9360" rIns="9360" tIns="9360" anchor="b">
                      <a:noAutofit/>
                    </a:bodyPr>
                    <a:p>
                      <a:pPr algn="ctr">
                        <a:lnSpc>
                          <a:spcPct val="100000"/>
                        </a:lnSpc>
                      </a:pPr>
                      <a:r>
                        <a:rPr b="1" lang="en-US" sz="1800" spc="-1" strike="noStrike">
                          <a:solidFill>
                            <a:srgbClr val="00b0f0"/>
                          </a:solidFill>
                          <a:latin typeface="Calibri"/>
                          <a:ea typeface="Calibri"/>
                        </a:rPr>
                        <a:t>Priority</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800" spc="-1" strike="noStrike">
                          <a:solidFill>
                            <a:srgbClr val="00b0f0"/>
                          </a:solidFill>
                          <a:latin typeface="Calibri"/>
                          <a:ea typeface="Calibri"/>
                        </a:rPr>
                        <a:t>CodNext</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800" spc="-1" strike="noStrike">
                          <a:solidFill>
                            <a:srgbClr val="00b0f0"/>
                          </a:solidFill>
                          <a:latin typeface="Calibri"/>
                          <a:ea typeface="Calibri"/>
                        </a:rPr>
                        <a:t>Esaarthi</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800" spc="-1" strike="noStrike">
                          <a:solidFill>
                            <a:srgbClr val="00b0f0"/>
                          </a:solidFill>
                          <a:latin typeface="Calibri"/>
                          <a:ea typeface="Calibri"/>
                        </a:rPr>
                        <a:t>GPI Website</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800" spc="-1" strike="noStrike">
                          <a:solidFill>
                            <a:srgbClr val="00b0f0"/>
                          </a:solidFill>
                          <a:latin typeface="Calibri"/>
                          <a:ea typeface="Calibri"/>
                        </a:rPr>
                        <a:t>Mirror</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800" spc="-1" strike="noStrike">
                          <a:solidFill>
                            <a:srgbClr val="00b0f0"/>
                          </a:solidFill>
                          <a:latin typeface="Calibri"/>
                          <a:ea typeface="Calibri"/>
                        </a:rPr>
                        <a:t>MT</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800" spc="-1" strike="noStrike">
                          <a:solidFill>
                            <a:srgbClr val="00b0f0"/>
                          </a:solidFill>
                          <a:latin typeface="Calibri"/>
                          <a:ea typeface="Calibri"/>
                        </a:rPr>
                        <a:t>Total</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800" spc="-1" strike="noStrike">
                          <a:solidFill>
                            <a:srgbClr val="00b0f0"/>
                          </a:solidFill>
                          <a:latin typeface="Calibri"/>
                          <a:ea typeface="Calibri"/>
                        </a:rPr>
                        <a:t>Resolved Within SLA</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7360">
                <a:tc>
                  <a:txBody>
                    <a:bodyPr lIns="9360" rIns="9360" tIns="9360" anchor="b">
                      <a:noAutofit/>
                    </a:bodyPr>
                    <a:p>
                      <a:pPr algn="ctr">
                        <a:lnSpc>
                          <a:spcPct val="100000"/>
                        </a:lnSpc>
                      </a:pPr>
                      <a:r>
                        <a:rPr b="1" lang="en-US" sz="1600" spc="-1" strike="noStrike">
                          <a:solidFill>
                            <a:srgbClr val="000000"/>
                          </a:solidFill>
                          <a:latin typeface="Calibri"/>
                          <a:ea typeface="Arial"/>
                        </a:rPr>
                        <a:t>P1</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Yes</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7360">
                <a:tc>
                  <a:txBody>
                    <a:bodyPr lIns="9360" rIns="9360" tIns="9360" anchor="b">
                      <a:noAutofit/>
                    </a:bodyPr>
                    <a:p>
                      <a:pPr algn="ctr">
                        <a:lnSpc>
                          <a:spcPct val="100000"/>
                        </a:lnSpc>
                      </a:pPr>
                      <a:r>
                        <a:rPr b="1" lang="en-US" sz="1600" spc="-1" strike="noStrike">
                          <a:solidFill>
                            <a:srgbClr val="000000"/>
                          </a:solidFill>
                          <a:latin typeface="Calibri"/>
                          <a:ea typeface="Arial"/>
                        </a:rPr>
                        <a:t>P2</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Yes</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7360">
                <a:tc>
                  <a:txBody>
                    <a:bodyPr lIns="9360" rIns="9360" tIns="9360" anchor="b">
                      <a:noAutofit/>
                    </a:bodyPr>
                    <a:p>
                      <a:pPr algn="ctr">
                        <a:lnSpc>
                          <a:spcPct val="100000"/>
                        </a:lnSpc>
                      </a:pPr>
                      <a:r>
                        <a:rPr b="1" lang="en-US" sz="1600" spc="-1" strike="noStrike">
                          <a:solidFill>
                            <a:srgbClr val="000000"/>
                          </a:solidFill>
                          <a:latin typeface="Calibri"/>
                          <a:ea typeface="Arial"/>
                        </a:rPr>
                        <a:t>P3</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8</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1" lang="en-US" sz="1600" spc="-1" strike="noStrike">
                          <a:solidFill>
                            <a:srgbClr val="000000"/>
                          </a:solidFill>
                          <a:latin typeface="Calibri"/>
                          <a:ea typeface="Arial"/>
                        </a:rPr>
                        <a:t>8</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Yes </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7360">
                <a:tc>
                  <a:txBody>
                    <a:bodyPr lIns="9360" rIns="9360" tIns="9360" anchor="b">
                      <a:noAutofit/>
                    </a:bodyPr>
                    <a:p>
                      <a:pPr algn="ctr">
                        <a:lnSpc>
                          <a:spcPct val="100000"/>
                        </a:lnSpc>
                      </a:pPr>
                      <a:r>
                        <a:rPr b="1" lang="en-US" sz="1600" spc="-1" strike="noStrike">
                          <a:solidFill>
                            <a:srgbClr val="000000"/>
                          </a:solidFill>
                          <a:latin typeface="Calibri"/>
                          <a:ea typeface="Arial"/>
                        </a:rPr>
                        <a:t>P4</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1</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2</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tIns="9360" anchor="b">
                      <a:noAutofit/>
                    </a:bodyPr>
                    <a:p>
                      <a:pPr algn="ctr">
                        <a:lnSpc>
                          <a:spcPct val="100000"/>
                        </a:lnSpc>
                      </a:pPr>
                      <a:r>
                        <a:rPr b="1" lang="en-US" sz="1600" spc="-1" strike="noStrike">
                          <a:solidFill>
                            <a:srgbClr val="000000"/>
                          </a:solidFill>
                          <a:latin typeface="Calibri"/>
                          <a:ea typeface="Arial"/>
                        </a:rPr>
                        <a:t>3</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Yes </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6280">
                <a:tc>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1</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10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tIns="9360" anchor="b">
                      <a:noAutofit/>
                    </a:bodyPr>
                    <a:p>
                      <a:pPr algn="ctr">
                        <a:lnSpc>
                          <a:spcPct val="100000"/>
                        </a:lnSpc>
                      </a:pPr>
                      <a:r>
                        <a:rPr b="1" lang="en-US" sz="1600" spc="-1" strike="noStrike">
                          <a:solidFill>
                            <a:srgbClr val="000000"/>
                          </a:solidFill>
                          <a:latin typeface="Calibri"/>
                          <a:ea typeface="Arial"/>
                        </a:rPr>
                        <a:t>11</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 name="CustomShape 2"/>
          <p:cNvSpPr/>
          <p:nvPr/>
        </p:nvSpPr>
        <p:spPr>
          <a:xfrm>
            <a:off x="643320" y="2573640"/>
            <a:ext cx="3254760" cy="1800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bg1"/>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56" name="TextShape 3"/>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658FF7AD-87D2-45B5-9183-0DD7E7B95E52}" type="slidenum">
              <a:rPr b="0" lang="en-US" sz="900" spc="-1" strike="noStrike">
                <a:solidFill>
                  <a:srgbClr val="888888"/>
                </a:solidFill>
                <a:latin typeface="Calibri"/>
                <a:ea typeface="Calibri"/>
              </a:rPr>
              <a:t>6</a:t>
            </a:fld>
            <a:endParaRPr b="0" lang="en-IN" sz="900" spc="-1" strike="noStrike">
              <a:latin typeface="Times New Roman"/>
            </a:endParaRPr>
          </a:p>
        </p:txBody>
      </p:sp>
      <p:graphicFrame>
        <p:nvGraphicFramePr>
          <p:cNvPr id="157" name="Table 4"/>
          <p:cNvGraphicFramePr/>
          <p:nvPr/>
        </p:nvGraphicFramePr>
        <p:xfrm>
          <a:off x="354960" y="985680"/>
          <a:ext cx="11581560" cy="5077800"/>
        </p:xfrm>
        <a:graphic>
          <a:graphicData uri="http://schemas.openxmlformats.org/drawingml/2006/table">
            <a:tbl>
              <a:tblPr/>
              <a:tblGrid>
                <a:gridCol w="483480"/>
                <a:gridCol w="1333080"/>
                <a:gridCol w="1296360"/>
                <a:gridCol w="859320"/>
                <a:gridCol w="2229120"/>
                <a:gridCol w="1503000"/>
                <a:gridCol w="1390680"/>
                <a:gridCol w="911520"/>
                <a:gridCol w="1575000"/>
              </a:tblGrid>
              <a:tr h="805320">
                <a:tc>
                  <a:txBody>
                    <a:bodyPr lIns="9000" rIns="9000" tIns="9000" bIns="0">
                      <a:noAutofit/>
                    </a:bodyPr>
                    <a:p>
                      <a:pPr algn="ctr">
                        <a:lnSpc>
                          <a:spcPct val="100000"/>
                        </a:lnSpc>
                        <a:tabLst>
                          <a:tab algn="l" pos="0"/>
                        </a:tabLst>
                      </a:pPr>
                      <a:r>
                        <a:rPr b="0" lang="en-US" sz="1800" spc="-1" strike="noStrike">
                          <a:solidFill>
                            <a:srgbClr val="ffffff"/>
                          </a:solidFill>
                          <a:latin typeface="Arial"/>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UAT 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Prod 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183320">
                <a:tc>
                  <a:txBody>
                    <a:bodyPr lIns="9000" rIns="9000" tIns="9000" bIns="0">
                      <a:noAutofit/>
                    </a:bodyPr>
                    <a:p>
                      <a:pPr>
                        <a:lnSpc>
                          <a:spcPct val="100000"/>
                        </a:lnSpc>
                        <a:tabLst>
                          <a:tab algn="l" pos="0"/>
                        </a:tabLst>
                      </a:pPr>
                      <a:r>
                        <a:rPr b="0" lang="en-US" sz="1600" spc="-1" strike="noStrike">
                          <a:solidFill>
                            <a:srgbClr val="000000"/>
                          </a:solidFill>
                          <a:latin typeface="Arial"/>
                          <a:ea typeface="Arial"/>
                        </a:rPr>
                        <a:t>1.</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SFA Modern Trade - Change request brief</a:t>
                      </a:r>
                      <a:endParaRPr b="0" lang="en-IN" sz="1600" spc="-1" strike="noStrike">
                        <a:latin typeface="Arial"/>
                      </a:endParaRPr>
                    </a:p>
                    <a:p>
                      <a:pPr>
                        <a:lnSpc>
                          <a:spcPct val="100000"/>
                        </a:lnSpc>
                        <a:tabLst>
                          <a:tab algn="l" pos="0"/>
                        </a:tabLst>
                      </a:pP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MT (Modern Trade)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000000"/>
                          </a:solidFill>
                          <a:latin typeface="Calibri"/>
                          <a:ea typeface="Arial"/>
                        </a:rPr>
                        <a:t>CR not approved from GPI.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Not Decided</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Not Decided</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3089160">
                <a:tc>
                  <a:txBody>
                    <a:bodyPr lIns="9000" rIns="9000" tIns="9000" bIns="0">
                      <a:noAutofit/>
                    </a:bodyPr>
                    <a:p>
                      <a:pPr>
                        <a:lnSpc>
                          <a:spcPct val="100000"/>
                        </a:lnSpc>
                        <a:tabLst>
                          <a:tab algn="l" pos="0"/>
                        </a:tabLst>
                      </a:pPr>
                      <a:r>
                        <a:rPr b="0" lang="en-US" sz="1600" spc="-1" strike="noStrike">
                          <a:solidFill>
                            <a:srgbClr val="000000"/>
                          </a:solidFill>
                          <a:latin typeface="Arial"/>
                          <a:ea typeface="Arial"/>
                        </a:rPr>
                        <a:t>2. </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Mirror - Change request brief</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Mirror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P1</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P3</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P6</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P5</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marL="285840" indent="-285480">
                        <a:lnSpc>
                          <a:spcPct val="100000"/>
                        </a:lnSpc>
                        <a:buClr>
                          <a:srgbClr val="000000"/>
                        </a:buClr>
                        <a:buFont typeface="Wingdings" charset="2"/>
                        <a:buChar char=""/>
                      </a:pPr>
                      <a:r>
                        <a:rPr b="0" lang="en-US" sz="1600" spc="-1" strike="noStrike">
                          <a:solidFill>
                            <a:srgbClr val="000000"/>
                          </a:solidFill>
                          <a:latin typeface="Calibri"/>
                          <a:ea typeface="Arial"/>
                        </a:rPr>
                        <a:t>Primary sales report Integration</a:t>
                      </a:r>
                      <a:endParaRPr b="0" lang="en-IN" sz="1600" spc="-1" strike="noStrike">
                        <a:latin typeface="Arial"/>
                      </a:endParaRPr>
                    </a:p>
                    <a:p>
                      <a:pPr marL="285840" indent="-285480">
                        <a:lnSpc>
                          <a:spcPct val="100000"/>
                        </a:lnSpc>
                        <a:buClr>
                          <a:srgbClr val="000000"/>
                        </a:buClr>
                        <a:buFont typeface="Wingdings" charset="2"/>
                        <a:buChar char=""/>
                      </a:pPr>
                      <a:r>
                        <a:rPr b="0" lang="en-US" sz="1600" spc="-1" strike="noStrike">
                          <a:solidFill>
                            <a:srgbClr val="000000"/>
                          </a:solidFill>
                          <a:latin typeface="Calibri"/>
                          <a:ea typeface="Arial"/>
                        </a:rPr>
                        <a:t>API integrations for Masters (SKU, WD etc.) from ERP on daily basis</a:t>
                      </a:r>
                      <a:endParaRPr b="0" lang="en-IN" sz="1600" spc="-1" strike="noStrike">
                        <a:latin typeface="Arial"/>
                      </a:endParaRPr>
                    </a:p>
                    <a:p>
                      <a:pPr marL="285840" indent="-285480">
                        <a:lnSpc>
                          <a:spcPct val="100000"/>
                        </a:lnSpc>
                        <a:buClr>
                          <a:srgbClr val="000000"/>
                        </a:buClr>
                        <a:buFont typeface="Wingdings" charset="2"/>
                        <a:buChar char=""/>
                      </a:pPr>
                      <a:r>
                        <a:rPr b="0" lang="en-US" sz="1600" spc="-1" strike="noStrike">
                          <a:solidFill>
                            <a:srgbClr val="000000"/>
                          </a:solidFill>
                          <a:latin typeface="Calibri"/>
                          <a:ea typeface="Arial"/>
                        </a:rPr>
                        <a:t>SFA MT Application data auto flow to MT WDs</a:t>
                      </a:r>
                      <a:endParaRPr b="0" lang="en-IN" sz="1600" spc="-1" strike="noStrike">
                        <a:latin typeface="Arial"/>
                      </a:endParaRPr>
                    </a:p>
                    <a:p>
                      <a:pPr marL="285840" indent="-285480">
                        <a:lnSpc>
                          <a:spcPct val="100000"/>
                        </a:lnSpc>
                        <a:buClr>
                          <a:srgbClr val="000000"/>
                        </a:buClr>
                        <a:buFont typeface="Wingdings" charset="2"/>
                        <a:buChar char=""/>
                      </a:pPr>
                      <a:r>
                        <a:rPr b="0" lang="en-US" sz="1600" spc="-1" strike="noStrike">
                          <a:solidFill>
                            <a:srgbClr val="000000"/>
                          </a:solidFill>
                          <a:latin typeface="Calibri"/>
                          <a:ea typeface="Arial"/>
                        </a:rPr>
                        <a:t>Candy sales in KG (new filter to be added in reports)</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000000"/>
                          </a:solidFill>
                          <a:latin typeface="Calibri"/>
                          <a:ea typeface="Arial"/>
                        </a:rPr>
                        <a:t>WIP</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WIP</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Not started </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WIP</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0" lang="en-US" sz="1600" spc="-1" strike="noStrike">
                          <a:solidFill>
                            <a:srgbClr val="242424"/>
                          </a:solidFill>
                          <a:latin typeface="Calibri"/>
                          <a:ea typeface="Arial"/>
                        </a:rPr>
                        <a:t>API for ERP Team is Completed, and report work is pending.</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58" name="CustomShape 5"/>
          <p:cNvSpPr/>
          <p:nvPr/>
        </p:nvSpPr>
        <p:spPr>
          <a:xfrm>
            <a:off x="254520" y="172080"/>
            <a:ext cx="10095840" cy="48276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​Tracker (Mirror and SFA MT)</a:t>
            </a:r>
            <a:endParaRPr b="0" lang="en-IN" sz="2400" spc="-1" strike="noStrike">
              <a:latin typeface="Arial"/>
            </a:endParaRPr>
          </a:p>
        </p:txBody>
      </p:sp>
      <p:pic>
        <p:nvPicPr>
          <p:cNvPr id="159" name="Google Shape;134;p15" descr=""/>
          <p:cNvPicPr/>
          <p:nvPr/>
        </p:nvPicPr>
        <p:blipFill>
          <a:blip r:embed="rId1"/>
          <a:stretch/>
        </p:blipFill>
        <p:spPr>
          <a:xfrm>
            <a:off x="10362240" y="0"/>
            <a:ext cx="1841040" cy="654840"/>
          </a:xfrm>
          <a:prstGeom prst="rect">
            <a:avLst/>
          </a:prstGeom>
          <a:ln>
            <a:noFill/>
          </a:ln>
        </p:spPr>
      </p:pic>
      <p:sp>
        <p:nvSpPr>
          <p:cNvPr id="160" name="CustomShape 6"/>
          <p:cNvSpPr/>
          <p:nvPr/>
        </p:nvSpPr>
        <p:spPr>
          <a:xfrm>
            <a:off x="5449680" y="637812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2" name="CustomShape 2"/>
          <p:cNvSpPr/>
          <p:nvPr/>
        </p:nvSpPr>
        <p:spPr>
          <a:xfrm>
            <a:off x="643320" y="2573640"/>
            <a:ext cx="3254760" cy="1800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63" name="TextShape 3"/>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27A02438-732F-4A84-8577-50E060AF7119}" type="slidenum">
              <a:rPr b="0" lang="en-US" sz="900" spc="-1" strike="noStrike">
                <a:solidFill>
                  <a:srgbClr val="888888"/>
                </a:solidFill>
                <a:latin typeface="Calibri"/>
                <a:ea typeface="Calibri"/>
              </a:rPr>
              <a:t>7</a:t>
            </a:fld>
            <a:endParaRPr b="0" lang="en-IN" sz="900" spc="-1" strike="noStrike">
              <a:latin typeface="Times New Roman"/>
            </a:endParaRPr>
          </a:p>
        </p:txBody>
      </p:sp>
      <p:graphicFrame>
        <p:nvGraphicFramePr>
          <p:cNvPr id="164" name="Table 4"/>
          <p:cNvGraphicFramePr/>
          <p:nvPr/>
        </p:nvGraphicFramePr>
        <p:xfrm>
          <a:off x="323640" y="948960"/>
          <a:ext cx="11182680" cy="1421640"/>
        </p:xfrm>
        <a:graphic>
          <a:graphicData uri="http://schemas.openxmlformats.org/drawingml/2006/table">
            <a:tbl>
              <a:tblPr/>
              <a:tblGrid>
                <a:gridCol w="466920"/>
                <a:gridCol w="1287360"/>
                <a:gridCol w="1251720"/>
                <a:gridCol w="829800"/>
                <a:gridCol w="2152080"/>
                <a:gridCol w="1635480"/>
                <a:gridCol w="1139400"/>
                <a:gridCol w="1026720"/>
                <a:gridCol w="1393200"/>
              </a:tblGrid>
              <a:tr h="80532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UAT 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Prod 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3530520">
                <a:tc>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P4</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P2</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P7</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marL="285840" indent="-285480">
                        <a:lnSpc>
                          <a:spcPct val="100000"/>
                        </a:lnSpc>
                        <a:buClr>
                          <a:srgbClr val="000000"/>
                        </a:buClr>
                        <a:buFont typeface="Wingdings" charset="2"/>
                        <a:buChar char=""/>
                      </a:pPr>
                      <a:r>
                        <a:rPr b="0" lang="en-US" sz="1600" spc="-1" strike="noStrike">
                          <a:solidFill>
                            <a:srgbClr val="000000"/>
                          </a:solidFill>
                          <a:latin typeface="Calibri"/>
                          <a:ea typeface="Arial"/>
                        </a:rPr>
                        <a:t>GPI State, State, Zone mapping to be added in all reports.</a:t>
                      </a:r>
                      <a:endParaRPr b="0" lang="en-IN" sz="1600" spc="-1" strike="noStrike">
                        <a:latin typeface="Arial"/>
                      </a:endParaRPr>
                    </a:p>
                    <a:p>
                      <a:pPr marL="285840" indent="-285480">
                        <a:lnSpc>
                          <a:spcPct val="100000"/>
                        </a:lnSpc>
                        <a:buClr>
                          <a:srgbClr val="000000"/>
                        </a:buClr>
                        <a:buFont typeface="Wingdings" charset="2"/>
                        <a:buChar char=""/>
                      </a:pPr>
                      <a:r>
                        <a:rPr b="0" lang="en-US" sz="1600" spc="-1" strike="noStrike">
                          <a:solidFill>
                            <a:srgbClr val="000000"/>
                          </a:solidFill>
                          <a:latin typeface="Calibri"/>
                          <a:ea typeface="Arial"/>
                        </a:rPr>
                        <a:t>Admin access for opening the respective window in advance to tackle public holidays.</a:t>
                      </a:r>
                      <a:endParaRPr b="0" lang="en-IN" sz="1600" spc="-1" strike="noStrike">
                        <a:latin typeface="Arial"/>
                      </a:endParaRPr>
                    </a:p>
                    <a:p>
                      <a:pPr marL="285840" indent="-285480">
                        <a:lnSpc>
                          <a:spcPct val="100000"/>
                        </a:lnSpc>
                        <a:buClr>
                          <a:srgbClr val="000000"/>
                        </a:buClr>
                        <a:buFont typeface="Wingdings" charset="2"/>
                        <a:buChar char=""/>
                      </a:pPr>
                      <a:r>
                        <a:rPr b="0" lang="en-US" sz="1600" spc="-1" strike="noStrike">
                          <a:solidFill>
                            <a:srgbClr val="000000"/>
                          </a:solidFill>
                          <a:latin typeface="Calibri"/>
                          <a:ea typeface="Arial"/>
                        </a:rPr>
                        <a:t>Direct view of sales instead of every time downloading an excel.</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000000"/>
                          </a:solidFill>
                          <a:latin typeface="Calibri"/>
                          <a:ea typeface="Arial"/>
                        </a:rPr>
                        <a:t>  </a:t>
                      </a:r>
                      <a:r>
                        <a:rPr b="0" lang="en-US" sz="1600" spc="-1" strike="noStrike">
                          <a:solidFill>
                            <a:srgbClr val="000000"/>
                          </a:solidFill>
                          <a:latin typeface="Calibri"/>
                          <a:ea typeface="Arial"/>
                        </a:rPr>
                        <a:t>Done </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   </a:t>
                      </a: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Not Started</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Not Started</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05/02/2024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 </a:t>
                      </a:r>
                      <a:r>
                        <a:rPr b="0" lang="en-US" sz="1600" spc="-1" strike="noStrike">
                          <a:solidFill>
                            <a:srgbClr val="242424"/>
                          </a:solidFill>
                          <a:latin typeface="Calibri"/>
                          <a:ea typeface="Arial"/>
                        </a:rPr>
                        <a:t>Pending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0" lang="en-US" sz="1600" spc="-1" strike="noStrike">
                          <a:solidFill>
                            <a:srgbClr val="242424"/>
                          </a:solidFill>
                          <a:latin typeface="Calibri"/>
                          <a:ea typeface="Arial"/>
                        </a:rPr>
                        <a:t> </a:t>
                      </a:r>
                      <a:r>
                        <a:rPr b="0" lang="en-US" sz="1600" spc="-1" strike="noStrike">
                          <a:solidFill>
                            <a:srgbClr val="242424"/>
                          </a:solidFill>
                          <a:latin typeface="Calibri"/>
                          <a:ea typeface="Arial"/>
                        </a:rPr>
                        <a:t>We have successfully deployed in UAT. We will deploy In production After approval of GPI.</a:t>
                      </a: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 </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65" name="CustomShape 5"/>
          <p:cNvSpPr/>
          <p:nvPr/>
        </p:nvSpPr>
        <p:spPr>
          <a:xfrm>
            <a:off x="168840" y="228960"/>
            <a:ext cx="10021680" cy="46116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a:t>
            </a:r>
            <a:endParaRPr b="0" lang="en-IN" sz="2400" spc="-1" strike="noStrike">
              <a:latin typeface="Arial"/>
            </a:endParaRPr>
          </a:p>
        </p:txBody>
      </p:sp>
      <p:pic>
        <p:nvPicPr>
          <p:cNvPr id="166" name="Google Shape;134;p15" descr=""/>
          <p:cNvPicPr/>
          <p:nvPr/>
        </p:nvPicPr>
        <p:blipFill>
          <a:blip r:embed="rId1"/>
          <a:stretch/>
        </p:blipFill>
        <p:spPr>
          <a:xfrm>
            <a:off x="10359720" y="0"/>
            <a:ext cx="1841040" cy="654840"/>
          </a:xfrm>
          <a:prstGeom prst="rect">
            <a:avLst/>
          </a:prstGeom>
          <a:ln>
            <a:noFill/>
          </a:ln>
        </p:spPr>
      </p:pic>
      <p:sp>
        <p:nvSpPr>
          <p:cNvPr id="167" name="CustomShape 6"/>
          <p:cNvSpPr/>
          <p:nvPr/>
        </p:nvSpPr>
        <p:spPr>
          <a:xfrm>
            <a:off x="5395320" y="632124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643320" y="2573640"/>
            <a:ext cx="3254760" cy="1800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70" name="TextShape 3"/>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C0129C18-51CA-4FC9-AB66-B2E16EC4C937}" type="slidenum">
              <a:rPr b="0" lang="en-US" sz="900" spc="-1" strike="noStrike">
                <a:solidFill>
                  <a:srgbClr val="888888"/>
                </a:solidFill>
                <a:latin typeface="Calibri"/>
                <a:ea typeface="Calibri"/>
              </a:rPr>
              <a:t>8</a:t>
            </a:fld>
            <a:endParaRPr b="0" lang="en-IN" sz="900" spc="-1" strike="noStrike">
              <a:latin typeface="Times New Roman"/>
            </a:endParaRPr>
          </a:p>
        </p:txBody>
      </p:sp>
      <p:graphicFrame>
        <p:nvGraphicFramePr>
          <p:cNvPr id="171" name="Table 4"/>
          <p:cNvGraphicFramePr/>
          <p:nvPr/>
        </p:nvGraphicFramePr>
        <p:xfrm>
          <a:off x="491760" y="803520"/>
          <a:ext cx="11141640" cy="4726800"/>
        </p:xfrm>
        <a:graphic>
          <a:graphicData uri="http://schemas.openxmlformats.org/drawingml/2006/table">
            <a:tbl>
              <a:tblPr/>
              <a:tblGrid>
                <a:gridCol w="444960"/>
                <a:gridCol w="1311480"/>
                <a:gridCol w="1232640"/>
                <a:gridCol w="784080"/>
                <a:gridCol w="2660760"/>
                <a:gridCol w="700200"/>
                <a:gridCol w="952200"/>
                <a:gridCol w="958680"/>
                <a:gridCol w="2096640"/>
              </a:tblGrid>
              <a:tr h="80532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(URL)</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Reported by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Reported </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2356920">
                <a:tc>
                  <a:txBody>
                    <a:bodyPr lIns="9000" rIns="9000" tIns="9000" bIns="0">
                      <a:noAutofit/>
                    </a:bodyPr>
                    <a:p>
                      <a:pPr>
                        <a:lnSpc>
                          <a:spcPct val="100000"/>
                        </a:lnSpc>
                        <a:tabLst>
                          <a:tab algn="l" pos="0"/>
                        </a:tabLst>
                      </a:pPr>
                      <a:r>
                        <a:rPr b="0" lang="en-US" sz="1600" spc="-1" strike="noStrike">
                          <a:solidFill>
                            <a:srgbClr val="000000"/>
                          </a:solidFill>
                          <a:latin typeface="Calibri"/>
                          <a:ea typeface="Arial"/>
                        </a:rPr>
                        <a:t>1</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IN" sz="1600" spc="-1" strike="noStrike">
                          <a:solidFill>
                            <a:srgbClr val="242424"/>
                          </a:solidFill>
                          <a:latin typeface="Calibri"/>
                          <a:ea typeface="Arial"/>
                        </a:rPr>
                        <a:t>International Page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marL="285840" indent="-285480">
                        <a:lnSpc>
                          <a:spcPct val="100000"/>
                        </a:lnSpc>
                        <a:buClr>
                          <a:srgbClr val="000000"/>
                        </a:buClr>
                        <a:buFont typeface="Arial"/>
                        <a:buChar char="•"/>
                      </a:pPr>
                      <a:r>
                        <a:rPr b="0" lang="en-US" sz="1600" spc="-1" strike="noStrike">
                          <a:solidFill>
                            <a:srgbClr val="242424"/>
                          </a:solidFill>
                          <a:latin typeface="Calibri"/>
                          <a:ea typeface="Arial"/>
                        </a:rPr>
                        <a:t>Revamp the page according to the domestic business as per discussion with Sukirti and Archna Bhasin.</a:t>
                      </a:r>
                      <a:endParaRPr b="0" lang="en-IN" sz="1600" spc="-1" strike="noStrike">
                        <a:latin typeface="Arial"/>
                      </a:endParaRPr>
                    </a:p>
                    <a:p>
                      <a:pPr marL="285840" indent="-285480">
                        <a:lnSpc>
                          <a:spcPct val="100000"/>
                        </a:lnSpc>
                        <a:buClr>
                          <a:srgbClr val="000000"/>
                        </a:buClr>
                        <a:buFont typeface="Arial"/>
                        <a:buChar char="•"/>
                      </a:pPr>
                      <a:r>
                        <a:rPr b="0" lang="en-US" sz="1600" spc="-1" strike="noStrike">
                          <a:solidFill>
                            <a:srgbClr val="242424"/>
                          </a:solidFill>
                          <a:latin typeface="Calibri"/>
                          <a:ea typeface="Arial"/>
                        </a:rPr>
                        <a:t>Revamp “State of the Art manufacturing” section.</a:t>
                      </a:r>
                      <a:endParaRPr b="0" lang="en-IN" sz="1600" spc="-1" strike="noStrike">
                        <a:latin typeface="Arial"/>
                      </a:endParaRPr>
                    </a:p>
                    <a:p>
                      <a:pPr>
                        <a:lnSpc>
                          <a:spcPct val="100000"/>
                        </a:lnSpc>
                        <a:tabLst>
                          <a:tab algn="l" pos="0"/>
                        </a:tabLst>
                      </a:pP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 </a:t>
                      </a: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nSpc>
                          <a:spcPct val="100000"/>
                        </a:lnSpc>
                        <a:tabLst>
                          <a:tab algn="l" pos="0"/>
                        </a:tabLst>
                      </a:pPr>
                      <a:r>
                        <a:rPr b="0" lang="en-US" sz="1600" spc="-1" strike="noStrike">
                          <a:solidFill>
                            <a:srgbClr val="242424"/>
                          </a:solidFill>
                          <a:latin typeface="Calibri"/>
                          <a:ea typeface="Arial"/>
                        </a:rPr>
                        <a:t>Frontend development has been started as per design approval.</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166760">
                <a:tc>
                  <a:txBody>
                    <a:bodyPr lIns="9000" rIns="9000" tIns="9000" bIns="0">
                      <a:noAutofit/>
                    </a:bodyPr>
                    <a:p>
                      <a:pPr>
                        <a:lnSpc>
                          <a:spcPct val="100000"/>
                        </a:lnSpc>
                        <a:tabLst>
                          <a:tab algn="l" pos="0"/>
                        </a:tabLst>
                      </a:pPr>
                      <a:r>
                        <a:rPr b="0" lang="en-US" sz="1600" spc="-1" strike="noStrike">
                          <a:solidFill>
                            <a:srgbClr val="000000"/>
                          </a:solidFill>
                          <a:latin typeface="Calibri"/>
                          <a:ea typeface="Arial"/>
                        </a:rPr>
                        <a:t>2</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IN" sz="1600" spc="-1" strike="noStrike">
                          <a:solidFill>
                            <a:srgbClr val="242424"/>
                          </a:solidFill>
                          <a:latin typeface="Calibri"/>
                          <a:ea typeface="Arial"/>
                        </a:rPr>
                        <a:t>Current and New Website Update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marL="285840" indent="-285480">
                        <a:lnSpc>
                          <a:spcPct val="100000"/>
                        </a:lnSpc>
                        <a:buClr>
                          <a:srgbClr val="000000"/>
                        </a:buClr>
                        <a:buFont typeface="Arial"/>
                        <a:buChar char="•"/>
                      </a:pPr>
                      <a:r>
                        <a:rPr b="0" lang="en-US" sz="1600" spc="-1" strike="noStrike">
                          <a:solidFill>
                            <a:srgbClr val="242424"/>
                          </a:solidFill>
                          <a:latin typeface="Calibri"/>
                          <a:ea typeface="Arial"/>
                        </a:rPr>
                        <a:t>Update on the page our ESG commitment.</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29/01/24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72" name="CustomShape 5"/>
          <p:cNvSpPr/>
          <p:nvPr/>
        </p:nvSpPr>
        <p:spPr>
          <a:xfrm>
            <a:off x="419760" y="203400"/>
            <a:ext cx="9939600" cy="4996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Tracker </a:t>
            </a:r>
            <a:r>
              <a:rPr b="1" lang="en-US" sz="2400" spc="-1" strike="noStrike">
                <a:solidFill>
                  <a:srgbClr val="00b0f0"/>
                </a:solidFill>
                <a:latin typeface="Calibri"/>
                <a:ea typeface="Calibri"/>
              </a:rPr>
              <a:t>(</a:t>
            </a:r>
            <a:r>
              <a:rPr b="1" lang="en-GB" sz="2400" spc="-1" strike="noStrike">
                <a:solidFill>
                  <a:srgbClr val="00b0f0"/>
                </a:solidFill>
                <a:latin typeface="Calibri"/>
                <a:ea typeface="Calibri"/>
              </a:rPr>
              <a:t>​</a:t>
            </a:r>
            <a:r>
              <a:rPr b="1" lang="en-US" sz="2400" spc="-1" strike="noStrike">
                <a:solidFill>
                  <a:srgbClr val="00b0f0"/>
                </a:solidFill>
                <a:latin typeface="Calibri"/>
                <a:ea typeface="Calibri"/>
              </a:rPr>
              <a:t>GPI Website work upload)</a:t>
            </a:r>
            <a:endParaRPr b="0" lang="en-IN" sz="2400" spc="-1" strike="noStrike">
              <a:latin typeface="Arial"/>
            </a:endParaRPr>
          </a:p>
          <a:p>
            <a:pPr>
              <a:lnSpc>
                <a:spcPct val="100000"/>
              </a:lnSpc>
            </a:pPr>
            <a:endParaRPr b="0" lang="en-IN" sz="2400" spc="-1" strike="noStrike">
              <a:latin typeface="Arial"/>
            </a:endParaRPr>
          </a:p>
        </p:txBody>
      </p:sp>
      <p:pic>
        <p:nvPicPr>
          <p:cNvPr id="173" name="Google Shape;134;p15" descr=""/>
          <p:cNvPicPr/>
          <p:nvPr/>
        </p:nvPicPr>
        <p:blipFill>
          <a:blip r:embed="rId1"/>
          <a:stretch/>
        </p:blipFill>
        <p:spPr>
          <a:xfrm>
            <a:off x="10362240" y="0"/>
            <a:ext cx="1841040" cy="654840"/>
          </a:xfrm>
          <a:prstGeom prst="rect">
            <a:avLst/>
          </a:prstGeom>
          <a:ln>
            <a:noFill/>
          </a:ln>
        </p:spPr>
      </p:pic>
      <p:sp>
        <p:nvSpPr>
          <p:cNvPr id="174" name="CustomShape 6"/>
          <p:cNvSpPr/>
          <p:nvPr/>
        </p:nvSpPr>
        <p:spPr>
          <a:xfrm>
            <a:off x="5378400" y="634680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6" name="CustomShape 2"/>
          <p:cNvSpPr/>
          <p:nvPr/>
        </p:nvSpPr>
        <p:spPr>
          <a:xfrm>
            <a:off x="643320" y="2573640"/>
            <a:ext cx="3254760" cy="1800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77" name="TextShape 3"/>
          <p:cNvSpPr txBox="1"/>
          <p:nvPr/>
        </p:nvSpPr>
        <p:spPr>
          <a:xfrm>
            <a:off x="10996200" y="4699800"/>
            <a:ext cx="550080" cy="216360"/>
          </a:xfrm>
          <a:prstGeom prst="rect">
            <a:avLst/>
          </a:prstGeom>
          <a:noFill/>
          <a:ln>
            <a:noFill/>
          </a:ln>
        </p:spPr>
        <p:txBody>
          <a:bodyPr anchor="ctr">
            <a:normAutofit/>
          </a:bodyPr>
          <a:p>
            <a:pPr algn="r">
              <a:lnSpc>
                <a:spcPct val="90000"/>
              </a:lnSpc>
              <a:spcAft>
                <a:spcPts val="601"/>
              </a:spcAft>
              <a:tabLst>
                <a:tab algn="l" pos="0"/>
              </a:tabLst>
            </a:pPr>
            <a:fld id="{CF0926C1-6138-449C-BD77-46D2FCFF2A02}" type="slidenum">
              <a:rPr b="0" lang="en-US" sz="900" spc="-1" strike="noStrike">
                <a:solidFill>
                  <a:srgbClr val="888888"/>
                </a:solidFill>
                <a:latin typeface="Calibri"/>
                <a:ea typeface="Calibri"/>
              </a:rPr>
              <a:t>9</a:t>
            </a:fld>
            <a:endParaRPr b="0" lang="en-IN" sz="900" spc="-1" strike="noStrike">
              <a:latin typeface="Times New Roman"/>
            </a:endParaRPr>
          </a:p>
        </p:txBody>
      </p:sp>
      <p:graphicFrame>
        <p:nvGraphicFramePr>
          <p:cNvPr id="178" name="Table 4"/>
          <p:cNvGraphicFramePr/>
          <p:nvPr/>
        </p:nvGraphicFramePr>
        <p:xfrm>
          <a:off x="491760" y="803520"/>
          <a:ext cx="11141640" cy="4194720"/>
        </p:xfrm>
        <a:graphic>
          <a:graphicData uri="http://schemas.openxmlformats.org/drawingml/2006/table">
            <a:tbl>
              <a:tblPr/>
              <a:tblGrid>
                <a:gridCol w="444960"/>
                <a:gridCol w="1311480"/>
                <a:gridCol w="1232640"/>
                <a:gridCol w="784080"/>
                <a:gridCol w="2660760"/>
                <a:gridCol w="700200"/>
                <a:gridCol w="952200"/>
                <a:gridCol w="958680"/>
                <a:gridCol w="2096640"/>
              </a:tblGrid>
              <a:tr h="805320">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(URL)</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Reported by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Reported </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tIns="9000" bIns="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785880">
                <a:tc>
                  <a:txBody>
                    <a:bodyPr lIns="9000" rIns="9000" tIns="9000" bIns="0">
                      <a:noAutofit/>
                    </a:bodyPr>
                    <a:p>
                      <a:pPr>
                        <a:lnSpc>
                          <a:spcPct val="100000"/>
                        </a:lnSpc>
                        <a:tabLst>
                          <a:tab algn="l" pos="0"/>
                        </a:tabLst>
                      </a:pPr>
                      <a:r>
                        <a:rPr b="0" lang="en-US" sz="1600" spc="-1" strike="noStrike">
                          <a:solidFill>
                            <a:srgbClr val="000000"/>
                          </a:solidFill>
                          <a:latin typeface="Calibri"/>
                          <a:ea typeface="Arial"/>
                        </a:rPr>
                        <a:t>3</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IN" sz="1600" spc="-1" strike="noStrike">
                          <a:solidFill>
                            <a:srgbClr val="242424"/>
                          </a:solidFill>
                          <a:latin typeface="Calibri"/>
                          <a:ea typeface="Arial"/>
                        </a:rPr>
                        <a:t>Our Leader Page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marL="285840" indent="-285480">
                        <a:lnSpc>
                          <a:spcPct val="100000"/>
                        </a:lnSpc>
                        <a:buClr>
                          <a:srgbClr val="000000"/>
                        </a:buClr>
                        <a:buFont typeface="Arial"/>
                        <a:buChar char="•"/>
                      </a:pPr>
                      <a:r>
                        <a:rPr b="0" lang="en-US" sz="1600" spc="-1" strike="noStrike">
                          <a:solidFill>
                            <a:srgbClr val="242424"/>
                          </a:solidFill>
                          <a:latin typeface="Calibri"/>
                          <a:ea typeface="Arial"/>
                        </a:rPr>
                        <a:t>Textual  changes </a:t>
                      </a:r>
                      <a:endParaRPr b="0" lang="en-IN" sz="1600" spc="-1" strike="noStrike">
                        <a:latin typeface="Arial"/>
                      </a:endParaRPr>
                    </a:p>
                    <a:p>
                      <a:pPr>
                        <a:lnSpc>
                          <a:spcPct val="100000"/>
                        </a:lnSpc>
                        <a:tabLst>
                          <a:tab algn="l" pos="0"/>
                        </a:tabLst>
                      </a:pP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 </a:t>
                      </a: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29/01/24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775800">
                <a:tc>
                  <a:txBody>
                    <a:bodyPr lIns="9000" rIns="9000" tIns="9000" bIns="0">
                      <a:noAutofit/>
                    </a:bodyPr>
                    <a:p>
                      <a:pPr>
                        <a:lnSpc>
                          <a:spcPct val="100000"/>
                        </a:lnSpc>
                        <a:tabLst>
                          <a:tab algn="l" pos="0"/>
                        </a:tabLst>
                      </a:pPr>
                      <a:r>
                        <a:rPr b="0" lang="en-US" sz="1600" spc="-1" strike="noStrike">
                          <a:solidFill>
                            <a:srgbClr val="000000"/>
                          </a:solidFill>
                          <a:latin typeface="Calibri"/>
                          <a:ea typeface="Arial"/>
                        </a:rPr>
                        <a:t>4</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IN" sz="1600" spc="-1" strike="noStrike">
                          <a:solidFill>
                            <a:srgbClr val="242424"/>
                          </a:solidFill>
                          <a:latin typeface="Calibri"/>
                          <a:ea typeface="Arial"/>
                        </a:rPr>
                        <a:t>Our culture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marL="285840" indent="-285480">
                        <a:lnSpc>
                          <a:spcPct val="100000"/>
                        </a:lnSpc>
                        <a:buClr>
                          <a:srgbClr val="000000"/>
                        </a:buClr>
                        <a:buFont typeface="Arial"/>
                        <a:buChar char="•"/>
                      </a:pPr>
                      <a:r>
                        <a:rPr b="0" lang="en-US" sz="1600" spc="-1" strike="noStrike">
                          <a:solidFill>
                            <a:srgbClr val="242424"/>
                          </a:solidFill>
                          <a:latin typeface="Calibri"/>
                          <a:ea typeface="Arial"/>
                        </a:rPr>
                        <a:t>Change Header Image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29/01/24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r>
              <a:tr h="948600">
                <a:tc>
                  <a:txBody>
                    <a:bodyPr lIns="9000" rIns="9000" tIns="9000" bIns="0">
                      <a:noAutofit/>
                    </a:bodyPr>
                    <a:p>
                      <a:pPr>
                        <a:lnSpc>
                          <a:spcPct val="100000"/>
                        </a:lnSpc>
                        <a:tabLst>
                          <a:tab algn="l" pos="0"/>
                        </a:tabLst>
                      </a:pPr>
                      <a:r>
                        <a:rPr b="0" lang="en-US" sz="1600" spc="-1" strike="noStrike">
                          <a:solidFill>
                            <a:srgbClr val="000000"/>
                          </a:solidFill>
                          <a:latin typeface="Calibri"/>
                          <a:ea typeface="Arial"/>
                        </a:rPr>
                        <a:t>5</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IN" sz="1600" spc="-1" strike="noStrike">
                          <a:solidFill>
                            <a:srgbClr val="242424"/>
                          </a:solidFill>
                          <a:latin typeface="Calibri"/>
                          <a:ea typeface="Arial"/>
                        </a:rPr>
                        <a:t>International Business</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marL="285840" indent="-285480">
                        <a:lnSpc>
                          <a:spcPct val="100000"/>
                        </a:lnSpc>
                        <a:buClr>
                          <a:srgbClr val="000000"/>
                        </a:buClr>
                        <a:buFont typeface="Arial"/>
                        <a:buChar char="•"/>
                      </a:pPr>
                      <a:r>
                        <a:rPr b="0" lang="en-US" sz="1600" spc="-1" strike="noStrike">
                          <a:solidFill>
                            <a:srgbClr val="242424"/>
                          </a:solidFill>
                          <a:latin typeface="Calibri"/>
                          <a:ea typeface="Arial"/>
                        </a:rPr>
                        <a:t>Image update in cigarette brand.</a:t>
                      </a:r>
                      <a:endParaRPr b="0" lang="en-IN" sz="1600" spc="-1" strike="noStrike">
                        <a:latin typeface="Arial"/>
                      </a:endParaRPr>
                    </a:p>
                    <a:p>
                      <a:pPr marL="285840" indent="-285480">
                        <a:lnSpc>
                          <a:spcPct val="100000"/>
                        </a:lnSpc>
                        <a:buClr>
                          <a:srgbClr val="000000"/>
                        </a:buClr>
                        <a:buFont typeface="Arial"/>
                        <a:buChar char="•"/>
                      </a:pPr>
                      <a:r>
                        <a:rPr b="0" lang="en-US" sz="1600" spc="-1" strike="noStrike">
                          <a:solidFill>
                            <a:srgbClr val="242424"/>
                          </a:solidFill>
                          <a:latin typeface="Calibri"/>
                          <a:ea typeface="Arial"/>
                        </a:rPr>
                        <a:t>State of the art manufacturing section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31/01/24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r>
              <a:tr h="774720">
                <a:tc>
                  <a:txBody>
                    <a:bodyPr lIns="9000" rIns="9000" tIns="9000" bIns="0">
                      <a:noAutofit/>
                    </a:bodyPr>
                    <a:p>
                      <a:pPr>
                        <a:lnSpc>
                          <a:spcPct val="100000"/>
                        </a:lnSpc>
                        <a:tabLst>
                          <a:tab algn="l" pos="0"/>
                        </a:tabLst>
                      </a:pPr>
                      <a:r>
                        <a:rPr b="0" lang="en-US" sz="1600" spc="-1" strike="noStrike">
                          <a:solidFill>
                            <a:srgbClr val="000000"/>
                          </a:solidFill>
                          <a:latin typeface="Calibri"/>
                          <a:ea typeface="Arial"/>
                        </a:rPr>
                        <a:t>6</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a:lnSpc>
                          <a:spcPct val="100000"/>
                        </a:lnSpc>
                        <a:tabLst>
                          <a:tab algn="l" pos="0"/>
                        </a:tabLst>
                      </a:pPr>
                      <a:r>
                        <a:rPr b="0" lang="en-IN" sz="1600" spc="-1" strike="noStrike">
                          <a:solidFill>
                            <a:srgbClr val="242424"/>
                          </a:solidFill>
                          <a:latin typeface="Calibri"/>
                          <a:ea typeface="Arial"/>
                        </a:rPr>
                        <a:t>Leaf division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tIns="9360" bIns="0">
                      <a:noAutofit/>
                    </a:bodyPr>
                    <a:p>
                      <a:pPr marL="285840" indent="-285480">
                        <a:lnSpc>
                          <a:spcPct val="100000"/>
                        </a:lnSpc>
                        <a:buClr>
                          <a:srgbClr val="000000"/>
                        </a:buClr>
                        <a:buFont typeface="Arial"/>
                        <a:buChar char="•"/>
                      </a:pPr>
                      <a:r>
                        <a:rPr b="0" lang="en-US" sz="1600" spc="-1" strike="noStrike">
                          <a:solidFill>
                            <a:srgbClr val="242424"/>
                          </a:solidFill>
                          <a:latin typeface="Calibri"/>
                          <a:ea typeface="Arial"/>
                        </a:rPr>
                        <a:t>Update headings and content.</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tIns="9360" bIns="0">
                      <a:noAutofit/>
                    </a:bodyPr>
                    <a:p>
                      <a:pPr>
                        <a:lnSpc>
                          <a:spcPct val="100000"/>
                        </a:lnSpc>
                        <a:tabLst>
                          <a:tab algn="l" pos="0"/>
                        </a:tabLst>
                      </a:pPr>
                      <a:r>
                        <a:rPr b="0" lang="en-US" sz="1600" spc="-1" strike="noStrike">
                          <a:solidFill>
                            <a:srgbClr val="242424"/>
                          </a:solidFill>
                          <a:latin typeface="Calibri"/>
                          <a:ea typeface="Arial"/>
                        </a:rPr>
                        <a:t>31/01/24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79" name="CustomShape 5"/>
          <p:cNvSpPr/>
          <p:nvPr/>
        </p:nvSpPr>
        <p:spPr>
          <a:xfrm>
            <a:off x="419760" y="203400"/>
            <a:ext cx="9939600" cy="499680"/>
          </a:xfrm>
          <a:prstGeom prst="rect">
            <a:avLst/>
          </a:prstGeom>
          <a:solidFill>
            <a:schemeClr val="bg1"/>
          </a:solidFill>
          <a:ln>
            <a:noFill/>
          </a:ln>
        </p:spPr>
        <p:style>
          <a:lnRef idx="0"/>
          <a:fillRef idx="0"/>
          <a:effectRef idx="0"/>
          <a:fontRef idx="minor"/>
        </p:style>
        <p:txBody>
          <a:bodyPr>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Tracker </a:t>
            </a:r>
            <a:r>
              <a:rPr b="1" lang="en-US" sz="2400" spc="-1" strike="noStrike">
                <a:solidFill>
                  <a:srgbClr val="00b0f0"/>
                </a:solidFill>
                <a:latin typeface="Calibri"/>
                <a:ea typeface="Calibri"/>
              </a:rPr>
              <a:t>(</a:t>
            </a:r>
            <a:r>
              <a:rPr b="1" lang="en-GB" sz="2400" spc="-1" strike="noStrike">
                <a:solidFill>
                  <a:srgbClr val="00b0f0"/>
                </a:solidFill>
                <a:latin typeface="Calibri"/>
                <a:ea typeface="Calibri"/>
              </a:rPr>
              <a:t>​</a:t>
            </a:r>
            <a:r>
              <a:rPr b="1" lang="en-US" sz="2400" spc="-1" strike="noStrike">
                <a:solidFill>
                  <a:srgbClr val="00b0f0"/>
                </a:solidFill>
                <a:latin typeface="Calibri"/>
                <a:ea typeface="Calibri"/>
              </a:rPr>
              <a:t>GPI Website work upload)</a:t>
            </a:r>
            <a:endParaRPr b="0" lang="en-IN" sz="2400" spc="-1" strike="noStrike">
              <a:latin typeface="Arial"/>
            </a:endParaRPr>
          </a:p>
          <a:p>
            <a:pPr>
              <a:lnSpc>
                <a:spcPct val="100000"/>
              </a:lnSpc>
            </a:pPr>
            <a:endParaRPr b="0" lang="en-IN" sz="2400" spc="-1" strike="noStrike">
              <a:latin typeface="Arial"/>
            </a:endParaRPr>
          </a:p>
        </p:txBody>
      </p:sp>
      <p:pic>
        <p:nvPicPr>
          <p:cNvPr id="180" name="Google Shape;134;p15" descr=""/>
          <p:cNvPicPr/>
          <p:nvPr/>
        </p:nvPicPr>
        <p:blipFill>
          <a:blip r:embed="rId1"/>
          <a:stretch/>
        </p:blipFill>
        <p:spPr>
          <a:xfrm>
            <a:off x="10362240" y="0"/>
            <a:ext cx="1841040" cy="654840"/>
          </a:xfrm>
          <a:prstGeom prst="rect">
            <a:avLst/>
          </a:prstGeom>
          <a:ln>
            <a:noFill/>
          </a:ln>
        </p:spPr>
      </p:pic>
      <p:sp>
        <p:nvSpPr>
          <p:cNvPr id="181" name="CustomShape 6"/>
          <p:cNvSpPr/>
          <p:nvPr/>
        </p:nvSpPr>
        <p:spPr>
          <a:xfrm>
            <a:off x="5378400" y="6346800"/>
            <a:ext cx="79200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0f36cb0-ad7f-49b3-ae83-902ed4e231cb" xsi:nil="true"/>
    <lcf76f155ced4ddcb4097134ff3c332f xmlns="d9a3ae9b-1718-419f-ad8f-97d5091e2dee">
      <Terms xmlns="http://schemas.microsoft.com/office/infopath/2007/PartnerControls"/>
    </lcf76f155ced4ddcb4097134ff3c332f>
    <SharedWithUsers xmlns="10f36cb0-ad7f-49b3-ae83-902ed4e231cb">
      <UserInfo>
        <DisplayName>Kamlesh Sharma</DisplayName>
        <AccountId>23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97F06015D21A4A9CDE4B7B58427CB2" ma:contentTypeVersion="14" ma:contentTypeDescription="Create a new document." ma:contentTypeScope="" ma:versionID="1bd39a50204954acc2e7230df5249c10">
  <xsd:schema xmlns:xsd="http://www.w3.org/2001/XMLSchema" xmlns:xs="http://www.w3.org/2001/XMLSchema" xmlns:p="http://schemas.microsoft.com/office/2006/metadata/properties" xmlns:ns2="d9a3ae9b-1718-419f-ad8f-97d5091e2dee" xmlns:ns3="10f36cb0-ad7f-49b3-ae83-902ed4e231cb" targetNamespace="http://schemas.microsoft.com/office/2006/metadata/properties" ma:root="true" ma:fieldsID="e48f650cf42688cfbd7f34dee817ffea" ns2:_="" ns3:_="">
    <xsd:import namespace="d9a3ae9b-1718-419f-ad8f-97d5091e2dee"/>
    <xsd:import namespace="10f36cb0-ad7f-49b3-ae83-902ed4e231c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a3ae9b-1718-419f-ad8f-97d5091e2d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c531a43c-f49d-4ed8-8879-6141c01284ec"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0f36cb0-ad7f-49b3-ae83-902ed4e231c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bbd33158-f835-430a-bbfb-1ed3994d01fb}" ma:internalName="TaxCatchAll" ma:showField="CatchAllData" ma:web="10f36cb0-ad7f-49b3-ae83-902ed4e231c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3801E2-3DB4-4620-BA8A-E0C9F7E1C640}">
  <ds:schemaRefs>
    <ds:schemaRef ds:uri="10f36cb0-ad7f-49b3-ae83-902ed4e231cb"/>
    <ds:schemaRef ds:uri="d9a3ae9b-1718-419f-ad8f-97d5091e2dee"/>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E64E30D-4B88-415C-944F-93A87E0BD3DB}">
  <ds:schemaRefs>
    <ds:schemaRef ds:uri="10f36cb0-ad7f-49b3-ae83-902ed4e231cb"/>
    <ds:schemaRef ds:uri="d9a3ae9b-1718-419f-ad8f-97d5091e2de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F6D3948-14C8-46C1-84FD-48953218A7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TotalTime>
  <Application>LibreOffice/6.4.7.2$Linux_X86_64 LibreOffice_project/40$Build-2</Application>
  <Words>1857</Words>
  <Paragraphs>561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2023-05-19T07:20:45Z</dcterms:created>
  <dc:creator>DHRUVESH PALIVAL</dc:creator>
  <dc:description/>
  <dc:language>en-IN</dc:language>
  <cp:lastModifiedBy/>
  <dcterms:modified xsi:type="dcterms:W3CDTF">2024-02-12T15:26:13Z</dcterms:modified>
  <cp:revision>162</cp:revision>
  <dc:subject/>
  <dc:title>Agenda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0x0101009997F06015D21A4A9CDE4B7B58427CB2</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MediaServiceImageTags">
    <vt:lpwstr/>
  </property>
  <property fmtid="{D5CDD505-2E9C-101B-9397-08002B2CF9AE}" pid="9" name="Notes">
    <vt:i4>27</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30</vt:i4>
  </property>
</Properties>
</file>