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2"/>
  </p:notesMasterIdLst>
  <p:handoutMasterIdLst>
    <p:handoutMasterId r:id="rId23"/>
  </p:handoutMasterIdLst>
  <p:sldIdLst>
    <p:sldId id="1880" r:id="rId6"/>
    <p:sldId id="1825" r:id="rId7"/>
    <p:sldId id="1866" r:id="rId8"/>
    <p:sldId id="1867" r:id="rId9"/>
    <p:sldId id="1826" r:id="rId10"/>
    <p:sldId id="1864" r:id="rId11"/>
    <p:sldId id="1868" r:id="rId12"/>
    <p:sldId id="1872" r:id="rId13"/>
    <p:sldId id="1873" r:id="rId14"/>
    <p:sldId id="1874" r:id="rId15"/>
    <p:sldId id="1875" r:id="rId16"/>
    <p:sldId id="1876" r:id="rId17"/>
    <p:sldId id="1877" r:id="rId18"/>
    <p:sldId id="1878" r:id="rId19"/>
    <p:sldId id="1871" r:id="rId20"/>
    <p:sldId id="1882"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80"/>
            <p14:sldId id="1825"/>
            <p14:sldId id="1866"/>
            <p14:sldId id="1867"/>
            <p14:sldId id="1826"/>
            <p14:sldId id="1864"/>
            <p14:sldId id="1868"/>
            <p14:sldId id="1872"/>
            <p14:sldId id="1873"/>
            <p14:sldId id="1874"/>
            <p14:sldId id="1875"/>
            <p14:sldId id="1876"/>
            <p14:sldId id="1877"/>
            <p14:sldId id="1878"/>
            <p14:sldId id="1871"/>
            <p14:sldId id="188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8566" autoAdjust="0"/>
  </p:normalViewPr>
  <p:slideViewPr>
    <p:cSldViewPr snapToGrid="0">
      <p:cViewPr varScale="1">
        <p:scale>
          <a:sx n="72" d="100"/>
          <a:sy n="72" d="100"/>
        </p:scale>
        <p:origin x="630" y="6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 /><Relationship Id="rId13" Type="http://schemas.openxmlformats.org/officeDocument/2006/relationships/slide" Target="slides/slide8.xml" /><Relationship Id="rId18" Type="http://schemas.openxmlformats.org/officeDocument/2006/relationships/slide" Target="slides/slide13.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6.xml" /><Relationship Id="rId7" Type="http://schemas.openxmlformats.org/officeDocument/2006/relationships/slide" Target="slides/slide2.xml" /><Relationship Id="rId12" Type="http://schemas.openxmlformats.org/officeDocument/2006/relationships/slide" Target="slides/slide7.xml" /><Relationship Id="rId17" Type="http://schemas.openxmlformats.org/officeDocument/2006/relationships/slide" Target="slides/slide12.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1.xml" /><Relationship Id="rId20" Type="http://schemas.openxmlformats.org/officeDocument/2006/relationships/slide" Target="slides/slide15.xml" /><Relationship Id="rId1" Type="http://schemas.openxmlformats.org/officeDocument/2006/relationships/customXml" Target="../customXml/item1.xml" /><Relationship Id="rId6" Type="http://schemas.openxmlformats.org/officeDocument/2006/relationships/slide" Target="slides/slide1.xml" /><Relationship Id="rId11" Type="http://schemas.openxmlformats.org/officeDocument/2006/relationships/slide" Target="slides/slide6.xml" /><Relationship Id="rId24" Type="http://schemas.openxmlformats.org/officeDocument/2006/relationships/commentAuthors" Target="commentAuthors.xml" /><Relationship Id="rId5" Type="http://schemas.openxmlformats.org/officeDocument/2006/relationships/slideMaster" Target="slideMasters/slideMaster2.xml" /><Relationship Id="rId15" Type="http://schemas.openxmlformats.org/officeDocument/2006/relationships/slide" Target="slides/slide10.xml" /><Relationship Id="rId23" Type="http://schemas.openxmlformats.org/officeDocument/2006/relationships/handoutMaster" Target="handoutMasters/handoutMaster1.xml" /><Relationship Id="rId28" Type="http://schemas.openxmlformats.org/officeDocument/2006/relationships/tableStyles" Target="tableStyles.xml" /><Relationship Id="rId10" Type="http://schemas.openxmlformats.org/officeDocument/2006/relationships/slide" Target="slides/slide5.xml" /><Relationship Id="rId19" Type="http://schemas.openxmlformats.org/officeDocument/2006/relationships/slide" Target="slides/slide14.xml" /><Relationship Id="rId4" Type="http://schemas.openxmlformats.org/officeDocument/2006/relationships/slideMaster" Target="slideMasters/slideMaster1.xml" /><Relationship Id="rId9" Type="http://schemas.openxmlformats.org/officeDocument/2006/relationships/slide" Target="slides/slide4.xml" /><Relationship Id="rId14" Type="http://schemas.openxmlformats.org/officeDocument/2006/relationships/slide" Target="slides/slide9.xml" /><Relationship Id="rId22" Type="http://schemas.openxmlformats.org/officeDocument/2006/relationships/notesMaster" Target="notesMasters/notesMaster1.xml" /><Relationship Id="rId27"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pPr/>
              <a:t>6/21/2021 9:26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pPr/>
              <a:t>6/21/2021 9:25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first of all, the agenda for today’s webinar is as follows: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pPr/>
              <a:t>6/21/2021 9:25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36847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first of all, why do we need Version Control? So, the entire tech industry revolves around code. So where do we store the code? Take for example… Facebook. Facebook’s entire code cannot be stored on one computer, right? If some damage is done to this computer the platform’s code is lost. Now you might suggest to take a backup of this code by zipping it and storing it on Google Drive. But what if you want to edit that code sometime later? You’ll again have to download all that code, unzip it make the edits and then again zip it and store it on drive. This isn’t convenient for anyone, right? Specially when you’re working in a team of hundreds and thousands of people, this isn’t convenient at all. So, this is where Version Control comes in.</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6/21/2021 9:25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673523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Subversion and CVS</a:t>
            </a:r>
          </a:p>
          <a:p>
            <a:endParaRPr lang="en-US" dirty="0"/>
          </a:p>
          <a:p>
            <a:r>
              <a:rPr lang="en-US" dirty="0"/>
              <a:t>Distributed: Git, Mercurial</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6/21/2021 9:25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15631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pPr/>
              <a:t>6/21/2021 9:25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49571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Sans-Serif"/>
              <a:buChar char="•"/>
            </a:pPr>
            <a:r>
              <a:rPr lang="en-US" sz="900" dirty="0">
                <a:latin typeface="Segoe UI Semilight"/>
                <a:cs typeface="Segoe UI Semilight"/>
              </a:rPr>
              <a:t>git help</a:t>
            </a:r>
          </a:p>
          <a:p>
            <a:pPr marL="342900" indent="-342900">
              <a:buFont typeface="Arial,Sans-Serif"/>
              <a:buChar char="•"/>
            </a:pPr>
            <a:r>
              <a:rPr lang="en-US" sz="900" dirty="0">
                <a:latin typeface="Segoe UI Semilight"/>
                <a:cs typeface="Segoe UI Semilight"/>
              </a:rPr>
              <a:t>git status</a:t>
            </a:r>
          </a:p>
          <a:p>
            <a:pPr marL="342900" indent="-342900">
              <a:buFont typeface="Arial,Sans-Serif"/>
              <a:buChar char="•"/>
            </a:pPr>
            <a:r>
              <a:rPr lang="en-US" sz="900" dirty="0">
                <a:latin typeface="Segoe UI Semilight"/>
                <a:cs typeface="Segoe UI Semilight"/>
              </a:rPr>
              <a:t>git log</a:t>
            </a:r>
          </a:p>
          <a:p>
            <a:pPr marL="342900" indent="-342900">
              <a:buFont typeface="Arial,Sans-Serif"/>
              <a:buChar char="•"/>
            </a:pPr>
            <a:r>
              <a:rPr lang="en-US" sz="900" dirty="0">
                <a:latin typeface="Segoe UI Semilight"/>
                <a:cs typeface="Segoe UI Semilight"/>
              </a:rPr>
              <a:t>git </a:t>
            </a:r>
            <a:r>
              <a:rPr lang="en-US" sz="900" dirty="0" err="1">
                <a:latin typeface="Segoe UI Semilight"/>
                <a:cs typeface="Segoe UI Semilight"/>
              </a:rPr>
              <a:t>init</a:t>
            </a:r>
            <a:r>
              <a:rPr lang="en-US" sz="900" dirty="0">
                <a:latin typeface="Segoe UI Semilight"/>
                <a:cs typeface="Segoe UI Semilight"/>
              </a:rPr>
              <a:t> &lt;</a:t>
            </a:r>
            <a:r>
              <a:rPr lang="en-US" sz="900" dirty="0" err="1">
                <a:latin typeface="Segoe UI Semilight"/>
                <a:cs typeface="Segoe UI Semilight"/>
              </a:rPr>
              <a:t>projectname</a:t>
            </a:r>
            <a:r>
              <a:rPr lang="en-US" sz="900" dirty="0">
                <a:latin typeface="Segoe UI Semilight"/>
                <a:cs typeface="Segoe UI Semilight"/>
              </a:rPr>
              <a:t>&gt;</a:t>
            </a:r>
          </a:p>
          <a:p>
            <a:pPr marL="342900" indent="-342900">
              <a:buFont typeface="Arial,Sans-Serif"/>
              <a:buChar char="•"/>
            </a:pPr>
            <a:r>
              <a:rPr lang="en-US" sz="900" dirty="0">
                <a:latin typeface="Segoe UI Semilight"/>
                <a:cs typeface="Segoe UI Semilight"/>
              </a:rPr>
              <a:t>git add &lt;filename&gt;</a:t>
            </a:r>
          </a:p>
          <a:p>
            <a:pPr marL="342900" indent="-342900">
              <a:buFont typeface="Arial,Sans-Serif"/>
              <a:buChar char="•"/>
            </a:pPr>
            <a:r>
              <a:rPr lang="en-US" sz="900" dirty="0">
                <a:latin typeface="Segoe UI Semilight"/>
                <a:cs typeface="Segoe UI Semilight"/>
              </a:rPr>
              <a:t>git commit –m "message"</a:t>
            </a:r>
          </a:p>
          <a:p>
            <a:pPr marL="342900" indent="-342900">
              <a:buFont typeface="Arial,Sans-Serif"/>
              <a:buChar char="•"/>
            </a:pPr>
            <a:r>
              <a:rPr lang="en-US" sz="900" dirty="0">
                <a:latin typeface="Segoe UI Semilight"/>
                <a:cs typeface="Segoe UI Semilight"/>
              </a:rPr>
              <a:t>git checkout &lt;filename&gt;</a:t>
            </a:r>
          </a:p>
          <a:p>
            <a:pPr marL="342900" indent="-342900">
              <a:buFont typeface="Arial,Sans-Serif"/>
              <a:buChar char="•"/>
            </a:pPr>
            <a:r>
              <a:rPr lang="en-US" sz="900" dirty="0">
                <a:latin typeface="Segoe UI Semilight"/>
                <a:cs typeface="Segoe UI Semilight"/>
              </a:rPr>
              <a:t>git push </a:t>
            </a:r>
          </a:p>
          <a:p>
            <a:pPr marL="342900" indent="-342900">
              <a:buFont typeface="Arial,Sans-Serif"/>
              <a:buChar char="•"/>
            </a:pPr>
            <a:r>
              <a:rPr lang="en-US" sz="900" dirty="0">
                <a:latin typeface="Segoe UI Semilight"/>
                <a:cs typeface="Segoe UI Semilight"/>
              </a:rPr>
              <a:t>git pull</a:t>
            </a:r>
          </a:p>
          <a:p>
            <a:pPr marL="342900" indent="-342900">
              <a:buFont typeface="Arial,Sans-Serif"/>
              <a:buChar char="•"/>
            </a:pPr>
            <a:r>
              <a:rPr lang="en-US" sz="900" dirty="0">
                <a:latin typeface="Segoe UI Semilight"/>
                <a:cs typeface="Segoe UI Semilight"/>
              </a:rPr>
              <a:t>git rm –cached &lt;</a:t>
            </a:r>
            <a:r>
              <a:rPr lang="en-US" sz="900" dirty="0" err="1">
                <a:latin typeface="Segoe UI Semilight"/>
                <a:cs typeface="Segoe UI Semilight"/>
              </a:rPr>
              <a:t>file_name</a:t>
            </a:r>
            <a:r>
              <a:rPr lang="en-US" sz="900" dirty="0">
                <a:latin typeface="Segoe UI Semilight"/>
                <a:cs typeface="Segoe UI Semilight"/>
              </a:rPr>
              <a:t>&gt;</a:t>
            </a:r>
          </a:p>
          <a:p>
            <a:pPr marL="342900" indent="-342900">
              <a:buFont typeface="Arial,Sans-Serif"/>
              <a:buChar char="•"/>
            </a:pPr>
            <a:r>
              <a:rPr lang="en-US" sz="900" dirty="0">
                <a:latin typeface="Segoe UI Semilight"/>
                <a:cs typeface="Segoe UI Semilight"/>
              </a:rPr>
              <a:t>git branch &lt;</a:t>
            </a:r>
            <a:r>
              <a:rPr lang="en-US" sz="900" dirty="0" err="1">
                <a:latin typeface="Segoe UI Semilight"/>
                <a:cs typeface="Segoe UI Semilight"/>
              </a:rPr>
              <a:t>branch_name</a:t>
            </a:r>
            <a:r>
              <a:rPr lang="en-US" sz="900" dirty="0">
                <a:latin typeface="Segoe UI Semilight"/>
                <a:cs typeface="Segoe UI Semilight"/>
              </a:rPr>
              <a:t>&gt;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6/21/2021 9:25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2674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a:t>
            </a:r>
            <a:r>
              <a:rPr lang="en-IN" dirty="0" err="1"/>
              <a:t>Github</a:t>
            </a:r>
            <a:r>
              <a:rPr lang="en-IN" dirty="0"/>
              <a:t> is basically a platform for developers to store their code in an organized manner. It can also be used as a collaborative tool for developers to reach out to other developers and collaborate on their projects. Git allows you a tree like structure where by default everything is stored in a branch called “master” and you can create as many branches as you like. Now that we’re talking about branches, why do we need branches? It’s kind of an extra security feature so that someone doesn’t accidentally make changes to the master branch (which is the main branch). Also, if you want to contribute to someone else’s project, it is good practice to create a new branch and make your edits over there.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pPr/>
              <a:t>6/21/2021 9:25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47692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0.png" /><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0.png" /><Relationship Id="rId1" Type="http://schemas.openxmlformats.org/officeDocument/2006/relationships/slideMaster" Target="../slideMasters/slideMaster2.xml" /></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0.png" /><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Master" Target="../slideMasters/slideMaster2.xml" /></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Master" Target="../slideMasters/slideMaster2.xml" /></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Master" Target="../slideMasters/slideMaster2.xml" /></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Master" Target="../slideMasters/slideMaster2.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Master" Target="../slideMasters/slideMaster2.xml" /></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Master" Target="../slideMasters/slideMaster2.xml" /></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Master" Target="../slideMasters/slideMaster2.xml" /></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Master" Target="../slideMasters/slideMaster2.xml" /></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826369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25620382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10812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37" Type="http://schemas.openxmlformats.org/officeDocument/2006/relationships/image" Target="../media/image1.emf"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theme" Target="../theme/theme1.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 /><Relationship Id="rId13" Type="http://schemas.openxmlformats.org/officeDocument/2006/relationships/slideLayout" Target="../slideLayouts/slideLayout48.xml" /><Relationship Id="rId18" Type="http://schemas.openxmlformats.org/officeDocument/2006/relationships/slideLayout" Target="../slideLayouts/slideLayout53.xml" /><Relationship Id="rId26" Type="http://schemas.openxmlformats.org/officeDocument/2006/relationships/slideLayout" Target="../slideLayouts/slideLayout61.xml" /><Relationship Id="rId3" Type="http://schemas.openxmlformats.org/officeDocument/2006/relationships/slideLayout" Target="../slideLayouts/slideLayout38.xml" /><Relationship Id="rId21" Type="http://schemas.openxmlformats.org/officeDocument/2006/relationships/slideLayout" Target="../slideLayouts/slideLayout56.xml" /><Relationship Id="rId7" Type="http://schemas.openxmlformats.org/officeDocument/2006/relationships/slideLayout" Target="../slideLayouts/slideLayout42.xml" /><Relationship Id="rId12" Type="http://schemas.openxmlformats.org/officeDocument/2006/relationships/slideLayout" Target="../slideLayouts/slideLayout47.xml" /><Relationship Id="rId17" Type="http://schemas.openxmlformats.org/officeDocument/2006/relationships/slideLayout" Target="../slideLayouts/slideLayout52.xml" /><Relationship Id="rId25" Type="http://schemas.openxmlformats.org/officeDocument/2006/relationships/slideLayout" Target="../slideLayouts/slideLayout60.xml" /><Relationship Id="rId2" Type="http://schemas.openxmlformats.org/officeDocument/2006/relationships/slideLayout" Target="../slideLayouts/slideLayout37.xml" /><Relationship Id="rId16" Type="http://schemas.openxmlformats.org/officeDocument/2006/relationships/slideLayout" Target="../slideLayouts/slideLayout51.xml" /><Relationship Id="rId20" Type="http://schemas.openxmlformats.org/officeDocument/2006/relationships/slideLayout" Target="../slideLayouts/slideLayout55.xml" /><Relationship Id="rId29" Type="http://schemas.openxmlformats.org/officeDocument/2006/relationships/slideLayout" Target="../slideLayouts/slideLayout64.xml" /><Relationship Id="rId1" Type="http://schemas.openxmlformats.org/officeDocument/2006/relationships/slideLayout" Target="../slideLayouts/slideLayout36.xml" /><Relationship Id="rId6" Type="http://schemas.openxmlformats.org/officeDocument/2006/relationships/slideLayout" Target="../slideLayouts/slideLayout41.xml" /><Relationship Id="rId11" Type="http://schemas.openxmlformats.org/officeDocument/2006/relationships/slideLayout" Target="../slideLayouts/slideLayout46.xml" /><Relationship Id="rId24" Type="http://schemas.openxmlformats.org/officeDocument/2006/relationships/slideLayout" Target="../slideLayouts/slideLayout59.xml" /><Relationship Id="rId32" Type="http://schemas.openxmlformats.org/officeDocument/2006/relationships/image" Target="../media/image1.emf" /><Relationship Id="rId5" Type="http://schemas.openxmlformats.org/officeDocument/2006/relationships/slideLayout" Target="../slideLayouts/slideLayout40.xml" /><Relationship Id="rId15" Type="http://schemas.openxmlformats.org/officeDocument/2006/relationships/slideLayout" Target="../slideLayouts/slideLayout50.xml" /><Relationship Id="rId23" Type="http://schemas.openxmlformats.org/officeDocument/2006/relationships/slideLayout" Target="../slideLayouts/slideLayout58.xml" /><Relationship Id="rId28" Type="http://schemas.openxmlformats.org/officeDocument/2006/relationships/slideLayout" Target="../slideLayouts/slideLayout63.xml" /><Relationship Id="rId10" Type="http://schemas.openxmlformats.org/officeDocument/2006/relationships/slideLayout" Target="../slideLayouts/slideLayout45.xml" /><Relationship Id="rId19" Type="http://schemas.openxmlformats.org/officeDocument/2006/relationships/slideLayout" Target="../slideLayouts/slideLayout54.xml" /><Relationship Id="rId31" Type="http://schemas.openxmlformats.org/officeDocument/2006/relationships/theme" Target="../theme/theme2.xml" /><Relationship Id="rId4" Type="http://schemas.openxmlformats.org/officeDocument/2006/relationships/slideLayout" Target="../slideLayouts/slideLayout39.xml" /><Relationship Id="rId9" Type="http://schemas.openxmlformats.org/officeDocument/2006/relationships/slideLayout" Target="../slideLayouts/slideLayout44.xml" /><Relationship Id="rId14" Type="http://schemas.openxmlformats.org/officeDocument/2006/relationships/slideLayout" Target="../slideLayouts/slideLayout49.xml" /><Relationship Id="rId22" Type="http://schemas.openxmlformats.org/officeDocument/2006/relationships/slideLayout" Target="../slideLayouts/slideLayout57.xml" /><Relationship Id="rId27" Type="http://schemas.openxmlformats.org/officeDocument/2006/relationships/slideLayout" Target="../slideLayouts/slideLayout62.xml" /><Relationship Id="rId30" Type="http://schemas.openxmlformats.org/officeDocument/2006/relationships/slideLayout" Target="../slideLayouts/slideLayout65.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7"/>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 id="2147484829" r:id="rId33"/>
    <p:sldLayoutId id="2147484830" r:id="rId34"/>
    <p:sldLayoutId id="2147484831"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9.xml" /><Relationship Id="rId4" Type="http://schemas.openxmlformats.org/officeDocument/2006/relationships/image" Target="../media/image12.pn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6.xml"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60979F-F621-41B2-AD5F-0E5399DE27EB}"/>
              </a:ext>
            </a:extLst>
          </p:cNvPr>
          <p:cNvSpPr>
            <a:spLocks noGrp="1"/>
          </p:cNvSpPr>
          <p:nvPr>
            <p:ph type="body" sz="quarter" idx="10"/>
          </p:nvPr>
        </p:nvSpPr>
        <p:spPr>
          <a:xfrm>
            <a:off x="586390" y="1434370"/>
            <a:ext cx="11018520" cy="3841052"/>
          </a:xfrm>
        </p:spPr>
        <p:txBody>
          <a:bodyPr/>
          <a:lstStyle/>
          <a:p>
            <a:r>
              <a:rPr lang="en-US" sz="5400" b="1" dirty="0"/>
              <a:t>Introduction to Git and </a:t>
            </a:r>
            <a:r>
              <a:rPr lang="en-US" sz="5400" b="1" dirty="0" err="1"/>
              <a:t>Github</a:t>
            </a:r>
            <a:r>
              <a:rPr lang="en-US" sz="5400" b="1" dirty="0"/>
              <a:t> | Open Source Contributions</a:t>
            </a:r>
          </a:p>
          <a:p>
            <a:endParaRPr lang="en-US" sz="5400" b="1" dirty="0"/>
          </a:p>
          <a:p>
            <a:pPr marL="457200" indent="-457200">
              <a:buFont typeface="Arial" panose="020B0604020202020204" pitchFamily="34" charset="0"/>
              <a:buChar char="•"/>
            </a:pPr>
            <a:r>
              <a:rPr lang="en-US" sz="3200" b="1" dirty="0"/>
              <a:t>Aman Chopra</a:t>
            </a:r>
          </a:p>
          <a:p>
            <a:pPr marL="457200" indent="-457200">
              <a:buFont typeface="Arial" panose="020B0604020202020204" pitchFamily="34" charset="0"/>
              <a:buChar char="•"/>
            </a:pPr>
            <a:r>
              <a:rPr lang="en-US" sz="3200" b="1" dirty="0" err="1"/>
              <a:t>Niloy</a:t>
            </a:r>
            <a:r>
              <a:rPr lang="en-US" sz="3200" b="1" dirty="0"/>
              <a:t> </a:t>
            </a:r>
            <a:r>
              <a:rPr lang="en-US" sz="3200" b="1" dirty="0" err="1"/>
              <a:t>Sikdar</a:t>
            </a:r>
            <a:endParaRPr lang="en-US" sz="3200" b="1" dirty="0"/>
          </a:p>
        </p:txBody>
      </p:sp>
    </p:spTree>
    <p:extLst>
      <p:ext uri="{BB962C8B-B14F-4D97-AF65-F5344CB8AC3E}">
        <p14:creationId xmlns:p14="http://schemas.microsoft.com/office/powerpoint/2010/main" val="3970994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normAutofit/>
          </a:bodyPr>
          <a:lstStyle/>
          <a:p>
            <a:r>
              <a:rPr lang="en-US" b="1" dirty="0"/>
              <a:t>Some famous Open Source Projects</a:t>
            </a:r>
            <a:br>
              <a:rPr lang="en-US" b="1" dirty="0"/>
            </a:br>
            <a:endParaRPr lang="en-US" dirty="0"/>
          </a:p>
        </p:txBody>
      </p:sp>
      <p:sp>
        <p:nvSpPr>
          <p:cNvPr id="3" name="Text Placeholder 2"/>
          <p:cNvSpPr>
            <a:spLocks noGrp="1"/>
          </p:cNvSpPr>
          <p:nvPr>
            <p:ph type="body" sz="quarter" idx="10"/>
          </p:nvPr>
        </p:nvSpPr>
        <p:spPr>
          <a:xfrm>
            <a:off x="586390" y="1434370"/>
            <a:ext cx="11018520" cy="3016210"/>
          </a:xfrm>
        </p:spPr>
        <p:txBody>
          <a:bodyPr/>
          <a:lstStyle/>
          <a:p>
            <a:pPr>
              <a:buFont typeface="Wingdings" pitchFamily="2" charset="2"/>
              <a:buChar char="Ø"/>
            </a:pPr>
            <a:r>
              <a:rPr lang="en-US" dirty="0"/>
              <a:t> Apache Cassandra</a:t>
            </a:r>
          </a:p>
          <a:p>
            <a:pPr>
              <a:buFont typeface="Wingdings" pitchFamily="2" charset="2"/>
              <a:buChar char="Ø"/>
            </a:pPr>
            <a:r>
              <a:rPr lang="en-US" dirty="0"/>
              <a:t> </a:t>
            </a:r>
            <a:r>
              <a:rPr lang="en-US" dirty="0" err="1"/>
              <a:t>TensorFlow</a:t>
            </a:r>
            <a:endParaRPr lang="en-US" dirty="0"/>
          </a:p>
          <a:p>
            <a:pPr>
              <a:buFont typeface="Wingdings" pitchFamily="2" charset="2"/>
              <a:buChar char="Ø"/>
            </a:pPr>
            <a:r>
              <a:rPr lang="en-US" dirty="0"/>
              <a:t> </a:t>
            </a:r>
            <a:r>
              <a:rPr lang="en-US" dirty="0" err="1"/>
              <a:t>Kubernetes</a:t>
            </a:r>
            <a:r>
              <a:rPr lang="en-US" dirty="0"/>
              <a:t> </a:t>
            </a:r>
          </a:p>
          <a:p>
            <a:pPr>
              <a:buFont typeface="Wingdings" pitchFamily="2" charset="2"/>
              <a:buChar char="Ø"/>
            </a:pPr>
            <a:r>
              <a:rPr lang="en-US" dirty="0"/>
              <a:t> </a:t>
            </a:r>
            <a:r>
              <a:rPr lang="en-US" dirty="0" err="1"/>
              <a:t>Ansibl</a:t>
            </a:r>
            <a:r>
              <a:rPr lang="en-US" dirty="0"/>
              <a:t> </a:t>
            </a:r>
          </a:p>
          <a:p>
            <a:pPr>
              <a:buFont typeface="Wingdings" pitchFamily="2" charset="2"/>
              <a:buChar char="Ø"/>
            </a:pPr>
            <a:r>
              <a:rPr lang="en-US" dirty="0"/>
              <a:t> Mozilla</a:t>
            </a:r>
          </a:p>
          <a:p>
            <a:pPr>
              <a:buFont typeface="Wingdings" pitchFamily="2" charset="2"/>
              <a:buChar char="Ø"/>
            </a:pPr>
            <a:r>
              <a:rPr lang="en-US" dirty="0"/>
              <a:t> </a:t>
            </a:r>
            <a:r>
              <a:rPr lang="en-US" dirty="0" err="1"/>
              <a:t>RedHat</a:t>
            </a:r>
            <a:r>
              <a:rPr lang="en-US" dirty="0"/>
              <a:t>    etc </a:t>
            </a:r>
            <a:r>
              <a:rPr lang="en-US" dirty="0" err="1"/>
              <a:t>etc</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653142"/>
            <a:ext cx="11018520" cy="767443"/>
          </a:xfrm>
        </p:spPr>
        <p:txBody>
          <a:bodyPr/>
          <a:lstStyle/>
          <a:p>
            <a:r>
              <a:rPr lang="en-US" dirty="0"/>
              <a:t>Why contribute ??</a:t>
            </a:r>
          </a:p>
        </p:txBody>
      </p:sp>
      <p:sp>
        <p:nvSpPr>
          <p:cNvPr id="3" name="Text Placeholder 2"/>
          <p:cNvSpPr>
            <a:spLocks noGrp="1"/>
          </p:cNvSpPr>
          <p:nvPr>
            <p:ph type="body" sz="quarter" idx="10"/>
          </p:nvPr>
        </p:nvSpPr>
        <p:spPr>
          <a:xfrm>
            <a:off x="586390" y="1779815"/>
            <a:ext cx="11018520" cy="4567404"/>
          </a:xfrm>
        </p:spPr>
        <p:txBody>
          <a:bodyPr/>
          <a:lstStyle/>
          <a:p>
            <a:pPr>
              <a:buFont typeface="Arial" pitchFamily="34" charset="0"/>
              <a:buChar char="•"/>
            </a:pPr>
            <a:r>
              <a:rPr lang="en-US" dirty="0"/>
              <a:t> Improve  software  you rely on</a:t>
            </a:r>
          </a:p>
          <a:p>
            <a:endParaRPr lang="en-US" dirty="0"/>
          </a:p>
          <a:p>
            <a:pPr>
              <a:buFont typeface="Arial" pitchFamily="34" charset="0"/>
              <a:buChar char="•"/>
            </a:pPr>
            <a:r>
              <a:rPr lang="en-US" dirty="0"/>
              <a:t> Improve existing skills</a:t>
            </a:r>
          </a:p>
          <a:p>
            <a:endParaRPr lang="en-US" dirty="0"/>
          </a:p>
          <a:p>
            <a:pPr>
              <a:buFont typeface="Arial" pitchFamily="34" charset="0"/>
              <a:buChar char="•"/>
            </a:pPr>
            <a:r>
              <a:rPr lang="en-US" dirty="0"/>
              <a:t> Find mentors</a:t>
            </a:r>
          </a:p>
          <a:p>
            <a:endParaRPr lang="en-US" dirty="0"/>
          </a:p>
          <a:p>
            <a:pPr>
              <a:buFont typeface="Arial" pitchFamily="34" charset="0"/>
              <a:buChar char="•"/>
            </a:pPr>
            <a:r>
              <a:rPr lang="en-US" dirty="0"/>
              <a:t> Meet peoples who are interested in similar things</a:t>
            </a:r>
          </a:p>
          <a:p>
            <a:endParaRPr lang="en-US" dirty="0"/>
          </a:p>
          <a:p>
            <a:pPr>
              <a:buFont typeface="Arial" pitchFamily="34" charset="0"/>
              <a:buChar char="•"/>
            </a:pPr>
            <a:r>
              <a:rPr lang="en-US" dirty="0"/>
              <a:t> Learn people skills</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024742"/>
            <a:ext cx="11018520" cy="1107996"/>
          </a:xfrm>
        </p:spPr>
        <p:txBody>
          <a:bodyPr>
            <a:normAutofit/>
          </a:bodyPr>
          <a:lstStyle/>
          <a:p>
            <a:r>
              <a:rPr lang="en-US" dirty="0"/>
              <a:t>Hands on with Open Source</a:t>
            </a:r>
            <a:br>
              <a:rPr lang="en-US" dirty="0"/>
            </a:br>
            <a:r>
              <a:rPr lang="en-US" dirty="0"/>
              <a:t>Contributions</a:t>
            </a:r>
          </a:p>
        </p:txBody>
      </p:sp>
      <p:sp>
        <p:nvSpPr>
          <p:cNvPr id="3" name="Text Placeholder 2"/>
          <p:cNvSpPr>
            <a:spLocks noGrp="1"/>
          </p:cNvSpPr>
          <p:nvPr>
            <p:ph type="body" sz="quarter" idx="10"/>
          </p:nvPr>
        </p:nvSpPr>
        <p:spPr>
          <a:xfrm flipV="1">
            <a:off x="586390" y="9780813"/>
            <a:ext cx="11018520" cy="179615"/>
          </a:xfrm>
        </p:spPr>
        <p:txBody>
          <a:bodyPr/>
          <a:lstStyle/>
          <a:p>
            <a:endParaRPr lang="en-US" dirty="0"/>
          </a:p>
        </p:txBody>
      </p:sp>
      <p:pic>
        <p:nvPicPr>
          <p:cNvPr id="4" name="Picture 3">
            <a:extLst>
              <a:ext uri="{FF2B5EF4-FFF2-40B4-BE49-F238E27FC236}">
                <a16:creationId xmlns:a16="http://schemas.microsoft.com/office/drawing/2014/main" id="{480CA1D6-6706-4455-ADBA-E987122C576F}"/>
              </a:ext>
            </a:extLst>
          </p:cNvPr>
          <p:cNvPicPr>
            <a:picLocks noChangeAspect="1"/>
          </p:cNvPicPr>
          <p:nvPr/>
        </p:nvPicPr>
        <p:blipFill>
          <a:blip r:embed="rId2"/>
          <a:stretch>
            <a:fillRect/>
          </a:stretch>
        </p:blipFill>
        <p:spPr>
          <a:xfrm>
            <a:off x="6550638" y="1048486"/>
            <a:ext cx="4090147" cy="3399935"/>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famous Open Source programs :-</a:t>
            </a:r>
          </a:p>
        </p:txBody>
      </p:sp>
      <p:sp>
        <p:nvSpPr>
          <p:cNvPr id="3" name="Text Placeholder 2"/>
          <p:cNvSpPr>
            <a:spLocks noGrp="1"/>
          </p:cNvSpPr>
          <p:nvPr>
            <p:ph type="body" sz="quarter" idx="10"/>
          </p:nvPr>
        </p:nvSpPr>
        <p:spPr>
          <a:xfrm>
            <a:off x="586390" y="1434370"/>
            <a:ext cx="11018520" cy="5084469"/>
          </a:xfrm>
        </p:spPr>
        <p:txBody>
          <a:bodyPr/>
          <a:lstStyle/>
          <a:p>
            <a:pPr marL="514350" indent="-514350">
              <a:buFont typeface="Wingdings" pitchFamily="2" charset="2"/>
              <a:buChar char="§"/>
            </a:pPr>
            <a:r>
              <a:rPr lang="en-US" dirty="0" err="1"/>
              <a:t>GSoC</a:t>
            </a:r>
            <a:r>
              <a:rPr lang="en-US" dirty="0"/>
              <a:t>  ( Google Summer of Code )</a:t>
            </a:r>
          </a:p>
          <a:p>
            <a:pPr marL="514350" indent="-514350">
              <a:buFont typeface="Wingdings" pitchFamily="2" charset="2"/>
              <a:buChar char="§"/>
            </a:pPr>
            <a:r>
              <a:rPr lang="en-US" dirty="0"/>
              <a:t>MLH Fellowship</a:t>
            </a:r>
          </a:p>
          <a:p>
            <a:pPr marL="514350" indent="-514350">
              <a:buFont typeface="Wingdings" pitchFamily="2" charset="2"/>
              <a:buChar char="§"/>
            </a:pPr>
            <a:r>
              <a:rPr lang="en-US" dirty="0"/>
              <a:t>Google Season of Docs</a:t>
            </a:r>
          </a:p>
          <a:p>
            <a:pPr marL="514350" indent="-514350">
              <a:buFont typeface="Wingdings" pitchFamily="2" charset="2"/>
              <a:buChar char="§"/>
            </a:pPr>
            <a:r>
              <a:rPr lang="en-US" dirty="0" err="1"/>
              <a:t>HacktoberFest</a:t>
            </a:r>
            <a:endParaRPr lang="en-US" dirty="0"/>
          </a:p>
          <a:p>
            <a:pPr marL="514350" indent="-514350">
              <a:buFont typeface="Wingdings" pitchFamily="2" charset="2"/>
              <a:buChar char="§"/>
            </a:pPr>
            <a:r>
              <a:rPr lang="en-US" dirty="0"/>
              <a:t>Open Source Track Explorer</a:t>
            </a:r>
          </a:p>
          <a:p>
            <a:pPr marL="514350" indent="-514350">
              <a:buFont typeface="Wingdings" pitchFamily="2" charset="2"/>
              <a:buChar char="§"/>
            </a:pPr>
            <a:r>
              <a:rPr lang="en-US" dirty="0"/>
              <a:t>Educational Externship Track</a:t>
            </a:r>
          </a:p>
          <a:p>
            <a:pPr marL="514350" indent="-514350">
              <a:buFont typeface="Wingdings" pitchFamily="2" charset="2"/>
              <a:buChar char="§"/>
            </a:pPr>
            <a:r>
              <a:rPr lang="en-US" dirty="0" err="1"/>
              <a:t>Outreachy</a:t>
            </a:r>
            <a:endParaRPr lang="en-US" dirty="0"/>
          </a:p>
          <a:p>
            <a:pPr marL="514350" indent="-514350">
              <a:buFont typeface="Wingdings" pitchFamily="2" charset="2"/>
              <a:buChar char="§"/>
            </a:pPr>
            <a:r>
              <a:rPr lang="en-US" dirty="0"/>
              <a:t>Season of KDE</a:t>
            </a:r>
          </a:p>
          <a:p>
            <a:pPr marL="514350" indent="-514350">
              <a:buFont typeface="Wingdings" pitchFamily="2" charset="2"/>
              <a:buChar char="§"/>
            </a:pPr>
            <a:r>
              <a:rPr lang="en-US" dirty="0"/>
              <a:t>Linux Foundation Mentorship Program</a:t>
            </a:r>
          </a:p>
          <a:p>
            <a:pPr marL="514350" indent="-514350">
              <a:buFont typeface="Wingdings" pitchFamily="2" charset="2"/>
              <a:buChar char="§"/>
            </a:pPr>
            <a:r>
              <a:rPr lang="en-US" dirty="0"/>
              <a:t>Community Bridge Mentorship Program</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1240971"/>
            <a:ext cx="11018520" cy="1240971"/>
          </a:xfrm>
        </p:spPr>
        <p:txBody>
          <a:bodyPr/>
          <a:lstStyle/>
          <a:p>
            <a:endParaRPr lang="en-US" dirty="0"/>
          </a:p>
        </p:txBody>
      </p:sp>
      <p:sp>
        <p:nvSpPr>
          <p:cNvPr id="3" name="Text Placeholder 2"/>
          <p:cNvSpPr>
            <a:spLocks noGrp="1"/>
          </p:cNvSpPr>
          <p:nvPr>
            <p:ph type="body" sz="quarter" idx="10"/>
          </p:nvPr>
        </p:nvSpPr>
        <p:spPr>
          <a:xfrm>
            <a:off x="586390" y="653143"/>
            <a:ext cx="11018520" cy="5601533"/>
          </a:xfrm>
        </p:spPr>
        <p:txBody>
          <a:bodyPr/>
          <a:lstStyle/>
          <a:p>
            <a:pPr marL="514350" indent="-514350">
              <a:buFont typeface="Wingdings" pitchFamily="2" charset="2"/>
              <a:buChar char="§"/>
            </a:pPr>
            <a:r>
              <a:rPr lang="en-US" dirty="0"/>
              <a:t>Open Mainframe Project</a:t>
            </a:r>
          </a:p>
          <a:p>
            <a:pPr marL="514350" indent="-514350">
              <a:buFont typeface="Wingdings" pitchFamily="2" charset="2"/>
              <a:buChar char="§"/>
            </a:pPr>
            <a:r>
              <a:rPr lang="en-US" dirty="0"/>
              <a:t>Foss Asia </a:t>
            </a:r>
            <a:r>
              <a:rPr lang="en-US" dirty="0" err="1"/>
              <a:t>Codeheat</a:t>
            </a:r>
            <a:endParaRPr lang="en-US" dirty="0"/>
          </a:p>
          <a:p>
            <a:pPr marL="514350" indent="-514350">
              <a:buFont typeface="Wingdings" pitchFamily="2" charset="2"/>
              <a:buChar char="§"/>
            </a:pPr>
            <a:r>
              <a:rPr lang="en-US" dirty="0"/>
              <a:t>Linux Kernel Mentorship </a:t>
            </a:r>
            <a:r>
              <a:rPr lang="en-US" dirty="0" err="1"/>
              <a:t>Programme</a:t>
            </a:r>
            <a:endParaRPr lang="en-US" dirty="0"/>
          </a:p>
          <a:p>
            <a:pPr marL="514350" indent="-514350">
              <a:buFont typeface="Wingdings" pitchFamily="2" charset="2"/>
              <a:buChar char="§"/>
            </a:pPr>
            <a:r>
              <a:rPr lang="en-US" dirty="0" err="1"/>
              <a:t>Redox</a:t>
            </a:r>
            <a:r>
              <a:rPr lang="en-US" dirty="0"/>
              <a:t> Summer of Code</a:t>
            </a:r>
          </a:p>
          <a:p>
            <a:pPr marL="514350" indent="-514350">
              <a:buFont typeface="Wingdings" pitchFamily="2" charset="2"/>
              <a:buChar char="§"/>
            </a:pPr>
            <a:r>
              <a:rPr lang="en-US" dirty="0" err="1"/>
              <a:t>Hyperledger</a:t>
            </a:r>
            <a:r>
              <a:rPr lang="en-US" dirty="0"/>
              <a:t> Mentorship Program</a:t>
            </a:r>
          </a:p>
          <a:p>
            <a:pPr marL="514350" indent="-514350">
              <a:buFont typeface="Wingdings" pitchFamily="2" charset="2"/>
              <a:buChar char="§"/>
            </a:pPr>
            <a:r>
              <a:rPr lang="en-US" dirty="0"/>
              <a:t>Foss Asia Internship Program</a:t>
            </a:r>
          </a:p>
          <a:p>
            <a:pPr marL="514350" indent="-514350">
              <a:buFont typeface="Wingdings" pitchFamily="2" charset="2"/>
              <a:buChar char="§"/>
            </a:pPr>
            <a:r>
              <a:rPr lang="en-US" dirty="0"/>
              <a:t>Open Summer of Code for Students</a:t>
            </a:r>
          </a:p>
          <a:p>
            <a:pPr marL="514350" indent="-514350">
              <a:buFont typeface="Wingdings" pitchFamily="2" charset="2"/>
              <a:buChar char="§"/>
            </a:pPr>
            <a:r>
              <a:rPr lang="en-US" dirty="0" err="1"/>
              <a:t>Alibaba</a:t>
            </a:r>
            <a:r>
              <a:rPr lang="en-US" dirty="0"/>
              <a:t> Summer of Code</a:t>
            </a:r>
          </a:p>
          <a:p>
            <a:pPr marL="514350" indent="-514350">
              <a:buFont typeface="Wingdings" pitchFamily="2" charset="2"/>
              <a:buChar char="§"/>
            </a:pPr>
            <a:r>
              <a:rPr lang="en-US" dirty="0"/>
              <a:t>Free  Software Foundation Internship Program</a:t>
            </a:r>
          </a:p>
          <a:p>
            <a:pPr marL="514350" indent="-514350">
              <a:buFont typeface="Wingdings" pitchFamily="2" charset="2"/>
              <a:buChar char="§"/>
            </a:pPr>
            <a:r>
              <a:rPr lang="en-US" dirty="0"/>
              <a:t>Google Summer of Earth Engine</a:t>
            </a:r>
          </a:p>
          <a:p>
            <a:pPr marL="514350" indent="-514350">
              <a:buFont typeface="Wingdings" pitchFamily="2" charset="2"/>
              <a:buChar char="§"/>
            </a:pPr>
            <a:r>
              <a:rPr lang="en-US" dirty="0"/>
              <a:t>The Processing Foundation Fellowships</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06ED-4100-4421-A0A9-682C95D863F9}"/>
              </a:ext>
            </a:extLst>
          </p:cNvPr>
          <p:cNvSpPr>
            <a:spLocks noGrp="1"/>
          </p:cNvSpPr>
          <p:nvPr>
            <p:ph type="title"/>
          </p:nvPr>
        </p:nvSpPr>
        <p:spPr>
          <a:xfrm>
            <a:off x="4968836" y="2967335"/>
            <a:ext cx="2254328" cy="923330"/>
          </a:xfrm>
        </p:spPr>
        <p:txBody>
          <a:bodyPr>
            <a:normAutofit/>
          </a:bodyPr>
          <a:lstStyle/>
          <a:p>
            <a:pPr algn="ctr"/>
            <a:r>
              <a:rPr lang="en-US" sz="6000" dirty="0"/>
              <a:t>Q &amp; A</a:t>
            </a:r>
            <a:endParaRPr lang="en-IN" sz="6000" dirty="0"/>
          </a:p>
        </p:txBody>
      </p:sp>
    </p:spTree>
    <p:extLst>
      <p:ext uri="{BB962C8B-B14F-4D97-AF65-F5344CB8AC3E}">
        <p14:creationId xmlns:p14="http://schemas.microsoft.com/office/powerpoint/2010/main" val="2939391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06ED-4100-4421-A0A9-682C95D863F9}"/>
              </a:ext>
            </a:extLst>
          </p:cNvPr>
          <p:cNvSpPr>
            <a:spLocks noGrp="1"/>
          </p:cNvSpPr>
          <p:nvPr>
            <p:ph type="title"/>
          </p:nvPr>
        </p:nvSpPr>
        <p:spPr>
          <a:xfrm>
            <a:off x="3114261" y="2967335"/>
            <a:ext cx="5459895" cy="923330"/>
          </a:xfrm>
        </p:spPr>
        <p:txBody>
          <a:bodyPr>
            <a:normAutofit/>
          </a:bodyPr>
          <a:lstStyle/>
          <a:p>
            <a:pPr algn="ctr"/>
            <a:r>
              <a:rPr lang="en-US" sz="6000" dirty="0"/>
              <a:t>Thank You</a:t>
            </a:r>
            <a:endParaRPr lang="en-IN" sz="6000" dirty="0"/>
          </a:p>
        </p:txBody>
      </p:sp>
    </p:spTree>
    <p:extLst>
      <p:ext uri="{BB962C8B-B14F-4D97-AF65-F5344CB8AC3E}">
        <p14:creationId xmlns:p14="http://schemas.microsoft.com/office/powerpoint/2010/main" val="20893215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204716"/>
            <a:ext cx="11018520" cy="586854"/>
          </a:xfrm>
        </p:spPr>
        <p:txBody>
          <a:bodyPr>
            <a:normAutofit/>
          </a:bodyPr>
          <a:lstStyle/>
          <a:p>
            <a:r>
              <a:rPr lang="en-US" dirty="0">
                <a:cs typeface="Segoe UI"/>
              </a:rPr>
              <a:t>Agenda</a:t>
            </a:r>
            <a:endParaRPr lang="en-US" dirty="0"/>
          </a:p>
        </p:txBody>
      </p:sp>
      <p:sp>
        <p:nvSpPr>
          <p:cNvPr id="6" name="Text Placeholder 5"/>
          <p:cNvSpPr>
            <a:spLocks noGrp="1"/>
          </p:cNvSpPr>
          <p:nvPr>
            <p:ph type="body" sz="quarter" idx="10"/>
          </p:nvPr>
        </p:nvSpPr>
        <p:spPr>
          <a:xfrm>
            <a:off x="613686" y="1037230"/>
            <a:ext cx="11018520" cy="4913194"/>
          </a:xfrm>
        </p:spPr>
        <p:txBody>
          <a:bodyPr vert="horz" wrap="square" lIns="0" tIns="0" rIns="0" bIns="0" rtlCol="0" anchor="t">
            <a:spAutoFit/>
          </a:bodyPr>
          <a:lstStyle/>
          <a:p>
            <a:pPr marL="457200" indent="-457200">
              <a:buFont typeface="Wingdings" pitchFamily="2" charset="2"/>
              <a:buChar char="q"/>
            </a:pPr>
            <a:r>
              <a:rPr lang="en-US" sz="2000" dirty="0">
                <a:solidFill>
                  <a:schemeClr val="tx1"/>
                </a:solidFill>
                <a:latin typeface="Segoe UI Semilight"/>
                <a:cs typeface="Segoe UI Semilight"/>
              </a:rPr>
              <a:t>Version Control Systems and its types</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Why Git?</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Basics of </a:t>
            </a:r>
            <a:r>
              <a:rPr lang="en-US" sz="2000" dirty="0" err="1">
                <a:solidFill>
                  <a:schemeClr val="tx1"/>
                </a:solidFill>
                <a:latin typeface="Segoe UI Semilight"/>
                <a:cs typeface="Segoe UI Semilight"/>
              </a:rPr>
              <a:t>Git</a:t>
            </a:r>
            <a:endParaRPr lang="en-US" sz="2000" dirty="0">
              <a:solidFill>
                <a:schemeClr val="tx1"/>
              </a:solidFill>
              <a:latin typeface="Segoe UI Semilight"/>
              <a:cs typeface="Segoe UI Semilight"/>
            </a:endParaRP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err="1">
                <a:solidFill>
                  <a:schemeClr val="tx1"/>
                </a:solidFill>
                <a:latin typeface="Segoe UI Semilight"/>
                <a:cs typeface="Segoe UI Semilight"/>
              </a:rPr>
              <a:t>Github</a:t>
            </a:r>
            <a:r>
              <a:rPr lang="en-US" sz="2000" dirty="0">
                <a:solidFill>
                  <a:schemeClr val="tx1"/>
                </a:solidFill>
                <a:latin typeface="Segoe UI Semilight"/>
                <a:cs typeface="Segoe UI Semilight"/>
              </a:rPr>
              <a:t>: An Overview</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Collaborate and Contribute using </a:t>
            </a:r>
            <a:r>
              <a:rPr lang="en-US" sz="2000" dirty="0" err="1">
                <a:solidFill>
                  <a:schemeClr val="tx1"/>
                </a:solidFill>
                <a:latin typeface="Segoe UI Semilight"/>
                <a:cs typeface="Segoe UI Semilight"/>
              </a:rPr>
              <a:t>Github</a:t>
            </a:r>
            <a:endParaRPr lang="en-US" sz="2000" dirty="0">
              <a:solidFill>
                <a:schemeClr val="tx1"/>
              </a:solidFill>
              <a:latin typeface="Segoe UI Semilight"/>
              <a:cs typeface="Segoe UI Semilight"/>
            </a:endParaRP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Open Source Contributions</a:t>
            </a:r>
          </a:p>
          <a:p>
            <a:pPr marL="457200" indent="-457200">
              <a:buFont typeface="Wingdings" pitchFamily="2" charset="2"/>
              <a:buChar char="q"/>
            </a:pPr>
            <a:endParaRPr lang="en-US" sz="2000" dirty="0">
              <a:solidFill>
                <a:schemeClr val="tx1"/>
              </a:solidFill>
              <a:latin typeface="Segoe UI Semilight"/>
              <a:cs typeface="Segoe UI Semilight"/>
            </a:endParaRPr>
          </a:p>
          <a:p>
            <a:pPr marL="457200" indent="-457200">
              <a:buFont typeface="Wingdings" pitchFamily="2" charset="2"/>
              <a:buChar char="q"/>
            </a:pPr>
            <a:r>
              <a:rPr lang="en-US" sz="2000" dirty="0">
                <a:solidFill>
                  <a:schemeClr val="tx1"/>
                </a:solidFill>
                <a:latin typeface="Segoe UI Semilight"/>
                <a:cs typeface="Segoe UI Semilight"/>
              </a:rPr>
              <a:t>Hands on and some famous </a:t>
            </a:r>
            <a:r>
              <a:rPr lang="en-US" sz="2000" dirty="0" err="1">
                <a:solidFill>
                  <a:schemeClr val="tx1"/>
                </a:solidFill>
                <a:latin typeface="Segoe UI Semilight"/>
                <a:cs typeface="Segoe UI Semilight"/>
              </a:rPr>
              <a:t>prgrams</a:t>
            </a:r>
            <a:r>
              <a:rPr lang="en-US" sz="2000" dirty="0">
                <a:solidFill>
                  <a:schemeClr val="tx1"/>
                </a:solidFill>
                <a:latin typeface="Segoe UI Semilight"/>
                <a:cs typeface="Segoe UI Semilight"/>
              </a:rPr>
              <a:t> of OSC</a:t>
            </a: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A9BA-93B7-4BEB-8997-62B19A4168D7}"/>
              </a:ext>
            </a:extLst>
          </p:cNvPr>
          <p:cNvSpPr>
            <a:spLocks noGrp="1"/>
          </p:cNvSpPr>
          <p:nvPr>
            <p:ph type="title"/>
          </p:nvPr>
        </p:nvSpPr>
        <p:spPr/>
        <p:txBody>
          <a:bodyPr/>
          <a:lstStyle/>
          <a:p>
            <a:r>
              <a:rPr lang="en-US" dirty="0">
                <a:ea typeface="+mj-lt"/>
                <a:cs typeface="+mj-lt"/>
              </a:rPr>
              <a:t>What is Version Control ?</a:t>
            </a:r>
            <a:endParaRPr lang="en-US" dirty="0"/>
          </a:p>
        </p:txBody>
      </p:sp>
      <p:sp>
        <p:nvSpPr>
          <p:cNvPr id="3" name="Text Placeholder 2">
            <a:extLst>
              <a:ext uri="{FF2B5EF4-FFF2-40B4-BE49-F238E27FC236}">
                <a16:creationId xmlns:a16="http://schemas.microsoft.com/office/drawing/2014/main" id="{381ECF2E-A07A-4C84-85A7-D7A732FBAED6}"/>
              </a:ext>
            </a:extLst>
          </p:cNvPr>
          <p:cNvSpPr>
            <a:spLocks noGrp="1"/>
          </p:cNvSpPr>
          <p:nvPr>
            <p:ph type="body" sz="quarter" idx="10"/>
          </p:nvPr>
        </p:nvSpPr>
        <p:spPr>
          <a:xfrm>
            <a:off x="588263" y="1340367"/>
            <a:ext cx="11018520" cy="5416868"/>
          </a:xfrm>
        </p:spPr>
        <p:txBody>
          <a:bodyPr vert="horz" wrap="square" lIns="0" tIns="0" rIns="0" bIns="0" rtlCol="0" anchor="t">
            <a:spAutoFit/>
          </a:bodyPr>
          <a:lstStyle/>
          <a:p>
            <a:r>
              <a:rPr lang="en-US" sz="2000" dirty="0">
                <a:latin typeface="Segoe UI Semilight"/>
                <a:cs typeface="Segoe UI Semilight"/>
              </a:rPr>
              <a:t>It is a  system that records changes to a file or a set of files over time so that you can recall specific versions later.</a:t>
            </a:r>
          </a:p>
          <a:p>
            <a:endParaRPr lang="en-US" sz="2000" dirty="0">
              <a:latin typeface="Segoe UI Semilight"/>
              <a:cs typeface="Segoe UI Semilight"/>
            </a:endParaRPr>
          </a:p>
          <a:p>
            <a:r>
              <a:rPr lang="en-US" sz="2000" dirty="0">
                <a:latin typeface="Segoe UI Semilight"/>
                <a:cs typeface="Segoe UI Semilight"/>
              </a:rPr>
              <a:t>It allows you to –</a:t>
            </a:r>
          </a:p>
          <a:p>
            <a:endParaRPr lang="en-US" sz="2000" dirty="0"/>
          </a:p>
          <a:p>
            <a:pPr marL="342900" indent="-342900">
              <a:buFont typeface="Arial" panose="05000000000000000000" pitchFamily="2" charset="2"/>
              <a:buChar char="•"/>
            </a:pPr>
            <a:r>
              <a:rPr lang="en-US" sz="2000" dirty="0">
                <a:latin typeface="Segoe UI Semilight"/>
                <a:cs typeface="Segoe UI Semilight"/>
              </a:rPr>
              <a:t>Revert the selected files back to a previous state,</a:t>
            </a:r>
          </a:p>
          <a:p>
            <a:pPr marL="342900" indent="-342900">
              <a:buFont typeface="Arial" panose="05000000000000000000" pitchFamily="2" charset="2"/>
              <a:buChar char="•"/>
            </a:pPr>
            <a:endParaRPr lang="en-US" sz="2000" dirty="0"/>
          </a:p>
          <a:p>
            <a:pPr marL="342900" indent="-342900">
              <a:buFont typeface="Arial" panose="05000000000000000000" pitchFamily="2" charset="2"/>
              <a:buChar char="•"/>
            </a:pPr>
            <a:r>
              <a:rPr lang="en-US" sz="2000" dirty="0">
                <a:latin typeface="Segoe UI Semilight"/>
                <a:cs typeface="Segoe UI Semilight"/>
              </a:rPr>
              <a:t>Revert the entire project back to a previous state, </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Compare changes over time, </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See who has modified your code and when</a:t>
            </a:r>
            <a:endParaRPr lang="en-US" sz="2000" dirty="0"/>
          </a:p>
          <a:p>
            <a:pPr marL="342900" indent="-342900">
              <a:buFont typeface="Arial" panose="05000000000000000000" pitchFamily="2" charset="2"/>
              <a:buChar char="•"/>
            </a:pPr>
            <a:endParaRPr lang="en-US" sz="2000" dirty="0">
              <a:latin typeface="Segoe UI Semilight"/>
              <a:cs typeface="Segoe UI Semilight"/>
            </a:endParaRPr>
          </a:p>
          <a:p>
            <a:pPr marL="342900" indent="-342900">
              <a:buFont typeface="Arial" panose="05000000000000000000" pitchFamily="2" charset="2"/>
              <a:buChar char="•"/>
            </a:pPr>
            <a:r>
              <a:rPr lang="en-US" sz="2000" dirty="0">
                <a:latin typeface="Segoe UI Semilight"/>
                <a:cs typeface="Segoe UI Semilight"/>
              </a:rPr>
              <a:t>Who introduced an issue and when. </a:t>
            </a:r>
            <a:endParaRPr lang="en-US" sz="2000" dirty="0"/>
          </a:p>
          <a:p>
            <a:endParaRPr lang="en-US" sz="2000" dirty="0"/>
          </a:p>
        </p:txBody>
      </p:sp>
    </p:spTree>
    <p:extLst>
      <p:ext uri="{BB962C8B-B14F-4D97-AF65-F5344CB8AC3E}">
        <p14:creationId xmlns:p14="http://schemas.microsoft.com/office/powerpoint/2010/main" val="40368528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7732-FBC5-49FD-B8B1-91CF94780454}"/>
              </a:ext>
            </a:extLst>
          </p:cNvPr>
          <p:cNvSpPr>
            <a:spLocks noGrp="1"/>
          </p:cNvSpPr>
          <p:nvPr>
            <p:ph type="title"/>
          </p:nvPr>
        </p:nvSpPr>
        <p:spPr/>
        <p:txBody>
          <a:bodyPr/>
          <a:lstStyle/>
          <a:p>
            <a:r>
              <a:rPr lang="en-US" dirty="0">
                <a:cs typeface="Segoe UI"/>
              </a:rPr>
              <a:t>Types of Version Control Systems</a:t>
            </a:r>
            <a:endParaRPr lang="en-US" dirty="0"/>
          </a:p>
        </p:txBody>
      </p:sp>
      <p:sp>
        <p:nvSpPr>
          <p:cNvPr id="3" name="Text Placeholder 2">
            <a:extLst>
              <a:ext uri="{FF2B5EF4-FFF2-40B4-BE49-F238E27FC236}">
                <a16:creationId xmlns:a16="http://schemas.microsoft.com/office/drawing/2014/main" id="{5080CBE0-1951-487A-94DA-0318C99D55F9}"/>
              </a:ext>
            </a:extLst>
          </p:cNvPr>
          <p:cNvSpPr>
            <a:spLocks noGrp="1"/>
          </p:cNvSpPr>
          <p:nvPr>
            <p:ph type="body" sz="quarter" idx="10"/>
          </p:nvPr>
        </p:nvSpPr>
        <p:spPr>
          <a:xfrm>
            <a:off x="1423879" y="1244328"/>
            <a:ext cx="2661011" cy="430887"/>
          </a:xfrm>
        </p:spPr>
        <p:txBody>
          <a:bodyPr vert="horz" wrap="square" lIns="0" tIns="0" rIns="0" bIns="0" rtlCol="0" anchor="t">
            <a:spAutoFit/>
          </a:bodyPr>
          <a:lstStyle/>
          <a:p>
            <a:r>
              <a:rPr lang="en-US" dirty="0">
                <a:latin typeface="Segoe UI Semilight"/>
                <a:cs typeface="Segoe UI Semilight"/>
              </a:rPr>
              <a:t>Centralized VCS</a:t>
            </a:r>
            <a:endParaRPr lang="en-US" dirty="0"/>
          </a:p>
        </p:txBody>
      </p:sp>
      <p:pic>
        <p:nvPicPr>
          <p:cNvPr id="4" name="Picture 4" descr="A screenshot of a cell phone&#10;&#10;Description automatically generated">
            <a:extLst>
              <a:ext uri="{FF2B5EF4-FFF2-40B4-BE49-F238E27FC236}">
                <a16:creationId xmlns:a16="http://schemas.microsoft.com/office/drawing/2014/main" id="{D413D501-2C7B-4FA2-91EF-A3102B53D65D}"/>
              </a:ext>
            </a:extLst>
          </p:cNvPr>
          <p:cNvPicPr>
            <a:picLocks noChangeAspect="1"/>
          </p:cNvPicPr>
          <p:nvPr/>
        </p:nvPicPr>
        <p:blipFill>
          <a:blip r:embed="rId3"/>
          <a:stretch>
            <a:fillRect/>
          </a:stretch>
        </p:blipFill>
        <p:spPr>
          <a:xfrm>
            <a:off x="588263" y="1903102"/>
            <a:ext cx="4472721" cy="4307569"/>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A53A7A6F-37D4-41A3-BF0C-093B9D21E827}"/>
              </a:ext>
            </a:extLst>
          </p:cNvPr>
          <p:cNvPicPr>
            <a:picLocks noChangeAspect="1"/>
          </p:cNvPicPr>
          <p:nvPr/>
        </p:nvPicPr>
        <p:blipFill>
          <a:blip r:embed="rId4"/>
          <a:stretch>
            <a:fillRect/>
          </a:stretch>
        </p:blipFill>
        <p:spPr>
          <a:xfrm>
            <a:off x="6197527" y="1897858"/>
            <a:ext cx="3819169" cy="4312813"/>
          </a:xfrm>
          <a:prstGeom prst="rect">
            <a:avLst/>
          </a:prstGeom>
        </p:spPr>
      </p:pic>
      <p:sp>
        <p:nvSpPr>
          <p:cNvPr id="6" name="TextBox 5">
            <a:extLst>
              <a:ext uri="{FF2B5EF4-FFF2-40B4-BE49-F238E27FC236}">
                <a16:creationId xmlns:a16="http://schemas.microsoft.com/office/drawing/2014/main" id="{084644B2-5084-40E4-B841-2706692E6B2B}"/>
              </a:ext>
            </a:extLst>
          </p:cNvPr>
          <p:cNvSpPr txBox="1"/>
          <p:nvPr/>
        </p:nvSpPr>
        <p:spPr>
          <a:xfrm>
            <a:off x="6731239" y="1247869"/>
            <a:ext cx="2751746" cy="430887"/>
          </a:xfrm>
          <a:prstGeom prst="rect">
            <a:avLst/>
          </a:prstGeom>
          <a:noFill/>
        </p:spPr>
        <p:txBody>
          <a:bodyPr wrap="square" lIns="0" tIns="0" rIns="0" bIns="0" rtlCol="0">
            <a:spAutoFit/>
          </a:bodyPr>
          <a:lstStyle/>
          <a:p>
            <a:r>
              <a:rPr lang="en-US" sz="2800" dirty="0">
                <a:latin typeface="Segoe UI Semilight" panose="020B0402040204020203" pitchFamily="34" charset="0"/>
                <a:cs typeface="Segoe UI Semilight" panose="020B0402040204020203" pitchFamily="34" charset="0"/>
              </a:rPr>
              <a:t>Distributed VCS</a:t>
            </a:r>
            <a:endParaRPr lang="en-IN"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462586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Why Git?</a:t>
            </a:r>
            <a:endParaRPr lang="en-US"/>
          </a:p>
        </p:txBody>
      </p:sp>
      <p:sp>
        <p:nvSpPr>
          <p:cNvPr id="6" name="Text Placeholder 5"/>
          <p:cNvSpPr>
            <a:spLocks noGrp="1"/>
          </p:cNvSpPr>
          <p:nvPr>
            <p:ph type="body" sz="quarter" idx="10"/>
          </p:nvPr>
        </p:nvSpPr>
        <p:spPr>
          <a:xfrm>
            <a:off x="584200" y="1435497"/>
            <a:ext cx="11018520" cy="4001095"/>
          </a:xfrm>
        </p:spPr>
        <p:txBody>
          <a:bodyPr vert="horz" wrap="square" lIns="0" tIns="0" rIns="0" bIns="0" rtlCol="0" anchor="t">
            <a:spAutoFit/>
          </a:bodyPr>
          <a:lstStyle/>
          <a:p>
            <a:r>
              <a:rPr lang="en-US" sz="2000" b="1" dirty="0">
                <a:latin typeface="Segoe UI Semilight"/>
                <a:cs typeface="Segoe UI Semilight"/>
              </a:rPr>
              <a:t>Distributed Version Controlling System</a:t>
            </a:r>
          </a:p>
          <a:p>
            <a:endParaRPr lang="en-US" sz="2000" b="1" dirty="0">
              <a:latin typeface="Segoe UI Semilight"/>
              <a:cs typeface="Segoe UI Semilight"/>
            </a:endParaRPr>
          </a:p>
          <a:p>
            <a:r>
              <a:rPr lang="en-US" sz="2000" b="1" dirty="0">
                <a:latin typeface="Segoe UI Semilight"/>
                <a:cs typeface="Segoe UI Semilight"/>
              </a:rPr>
              <a:t>Ease in collaboration</a:t>
            </a:r>
          </a:p>
          <a:p>
            <a:endParaRPr lang="en-US" sz="2000" b="1" dirty="0">
              <a:latin typeface="Segoe UI Semilight"/>
              <a:cs typeface="Segoe UI Semilight"/>
            </a:endParaRPr>
          </a:p>
          <a:p>
            <a:r>
              <a:rPr lang="en-US" sz="2000" b="1" dirty="0">
                <a:latin typeface="Segoe UI Semilight"/>
                <a:cs typeface="Segoe UI Semilight"/>
              </a:rPr>
              <a:t>No more tension on loosing of old code</a:t>
            </a:r>
          </a:p>
          <a:p>
            <a:endParaRPr lang="en-US" sz="2000" b="1" dirty="0">
              <a:latin typeface="Segoe UI Semilight"/>
              <a:cs typeface="Segoe UI Semilight"/>
            </a:endParaRPr>
          </a:p>
          <a:p>
            <a:r>
              <a:rPr lang="en-US" sz="2000" b="1" dirty="0">
                <a:latin typeface="Segoe UI Semilight"/>
                <a:cs typeface="Segoe UI Semilight"/>
              </a:rPr>
              <a:t>Live code and development code kept in one place</a:t>
            </a:r>
          </a:p>
          <a:p>
            <a:endParaRPr lang="en-US" sz="2000" b="1" dirty="0">
              <a:latin typeface="Segoe UI Semilight"/>
              <a:cs typeface="Segoe UI Semilight"/>
            </a:endParaRPr>
          </a:p>
          <a:p>
            <a:r>
              <a:rPr lang="en-US" sz="2000" b="1" dirty="0">
                <a:latin typeface="Segoe UI Semilight"/>
                <a:cs typeface="Segoe UI Semilight"/>
              </a:rPr>
              <a:t>Easy to manage with large codebases</a:t>
            </a:r>
          </a:p>
          <a:p>
            <a:endParaRPr lang="en-US" sz="2000" b="1" dirty="0">
              <a:latin typeface="Segoe UI Semilight"/>
              <a:cs typeface="Segoe UI Semilight"/>
            </a:endParaRPr>
          </a:p>
          <a:p>
            <a:r>
              <a:rPr lang="en-US" sz="2000" b="1" dirty="0">
                <a:latin typeface="Segoe UI Semilight"/>
                <a:cs typeface="Segoe UI Semilight"/>
              </a:rPr>
              <a:t>Distributed Development</a:t>
            </a: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E0FA-97CE-4F9A-9C68-98D44A48D906}"/>
              </a:ext>
            </a:extLst>
          </p:cNvPr>
          <p:cNvSpPr>
            <a:spLocks noGrp="1"/>
          </p:cNvSpPr>
          <p:nvPr>
            <p:ph type="title"/>
          </p:nvPr>
        </p:nvSpPr>
        <p:spPr/>
        <p:txBody>
          <a:bodyPr/>
          <a:lstStyle/>
          <a:p>
            <a:r>
              <a:rPr lang="en-US" dirty="0">
                <a:ea typeface="+mj-lt"/>
                <a:cs typeface="+mj-lt"/>
              </a:rPr>
              <a:t>Basics of Git</a:t>
            </a:r>
            <a:endParaRPr lang="en-US" dirty="0"/>
          </a:p>
        </p:txBody>
      </p:sp>
      <p:sp>
        <p:nvSpPr>
          <p:cNvPr id="3" name="Text Placeholder 2">
            <a:extLst>
              <a:ext uri="{FF2B5EF4-FFF2-40B4-BE49-F238E27FC236}">
                <a16:creationId xmlns:a16="http://schemas.microsoft.com/office/drawing/2014/main" id="{13BE6946-3797-4A6E-96C7-49B78C803AEB}"/>
              </a:ext>
            </a:extLst>
          </p:cNvPr>
          <p:cNvSpPr>
            <a:spLocks noGrp="1"/>
          </p:cNvSpPr>
          <p:nvPr>
            <p:ph type="body" sz="quarter" idx="10"/>
          </p:nvPr>
        </p:nvSpPr>
        <p:spPr>
          <a:xfrm>
            <a:off x="586390" y="1434370"/>
            <a:ext cx="11018520" cy="307777"/>
          </a:xfrm>
        </p:spPr>
        <p:txBody>
          <a:bodyPr vert="horz" wrap="square" lIns="0" tIns="0" rIns="0" bIns="0" rtlCol="0" anchor="t">
            <a:spAutoFit/>
          </a:bodyPr>
          <a:lstStyle/>
          <a:p>
            <a:pPr marL="342900" indent="-342900">
              <a:buFont typeface="Arial,Sans-Serif"/>
              <a:buChar char="•"/>
            </a:pPr>
            <a:r>
              <a:rPr lang="en-US" sz="2000" dirty="0">
                <a:latin typeface="Segoe UI Semilight"/>
                <a:cs typeface="Segoe UI Semilight"/>
              </a:rPr>
              <a:t>Here are some basic git commands one should be familiar with:</a:t>
            </a:r>
          </a:p>
        </p:txBody>
      </p:sp>
      <p:sp>
        <p:nvSpPr>
          <p:cNvPr id="5" name="TextBox 4"/>
          <p:cNvSpPr txBox="1"/>
          <p:nvPr/>
        </p:nvSpPr>
        <p:spPr>
          <a:xfrm>
            <a:off x="718457" y="2383971"/>
            <a:ext cx="7527472" cy="3385542"/>
          </a:xfrm>
          <a:prstGeom prst="rect">
            <a:avLst/>
          </a:prstGeom>
          <a:noFill/>
        </p:spPr>
        <p:txBody>
          <a:bodyPr wrap="square" lIns="0" tIns="0" rIns="0" bIns="0" rtlCol="0">
            <a:spAutoFit/>
          </a:bodyPr>
          <a:lstStyle/>
          <a:p>
            <a:pPr marL="457200" indent="-457200" algn="l">
              <a:buAutoNum type="arabicPeriod"/>
            </a:pPr>
            <a:r>
              <a:rPr lang="en-US" sz="2000" dirty="0" err="1">
                <a:gradFill>
                  <a:gsLst>
                    <a:gs pos="2917">
                      <a:schemeClr val="tx1"/>
                    </a:gs>
                    <a:gs pos="30000">
                      <a:schemeClr val="tx1"/>
                    </a:gs>
                  </a:gsLst>
                  <a:lin ang="5400000" scaled="0"/>
                </a:gradFill>
              </a:rPr>
              <a:t>git</a:t>
            </a:r>
            <a:r>
              <a:rPr lang="en-US" sz="2000" dirty="0">
                <a:gradFill>
                  <a:gsLst>
                    <a:gs pos="2917">
                      <a:schemeClr val="tx1"/>
                    </a:gs>
                    <a:gs pos="30000">
                      <a:schemeClr val="tx1"/>
                    </a:gs>
                  </a:gsLst>
                  <a:lin ang="5400000" scaled="0"/>
                </a:gradFill>
              </a:rPr>
              <a:t>  init</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lgn="l">
              <a:buAutoNum type="arabicPeriod"/>
            </a:pPr>
            <a:r>
              <a:rPr lang="en-US" sz="2000" dirty="0" err="1">
                <a:gradFill>
                  <a:gsLst>
                    <a:gs pos="2917">
                      <a:schemeClr val="tx1"/>
                    </a:gs>
                    <a:gs pos="30000">
                      <a:schemeClr val="tx1"/>
                    </a:gs>
                  </a:gsLst>
                  <a:lin ang="5400000" scaled="0"/>
                </a:gradFill>
              </a:rPr>
              <a:t>git</a:t>
            </a:r>
            <a:r>
              <a:rPr lang="en-US" sz="2000" dirty="0">
                <a:gradFill>
                  <a:gsLst>
                    <a:gs pos="2917">
                      <a:schemeClr val="tx1"/>
                    </a:gs>
                    <a:gs pos="30000">
                      <a:schemeClr val="tx1"/>
                    </a:gs>
                  </a:gsLst>
                  <a:lin ang="5400000" scaled="0"/>
                </a:gradFill>
              </a:rPr>
              <a:t>  add  </a:t>
            </a:r>
            <a:r>
              <a:rPr lang="en-US" sz="2000" dirty="0" err="1">
                <a:gradFill>
                  <a:gsLst>
                    <a:gs pos="2917">
                      <a:schemeClr val="tx1"/>
                    </a:gs>
                    <a:gs pos="30000">
                      <a:schemeClr val="tx1"/>
                    </a:gs>
                  </a:gsLst>
                  <a:lin ang="5400000" scaled="0"/>
                </a:gradFill>
              </a:rPr>
              <a:t>file_name</a:t>
            </a:r>
            <a:endParaRPr lang="en-US" sz="2000" dirty="0">
              <a:gradFill>
                <a:gsLst>
                  <a:gs pos="2917">
                    <a:schemeClr val="tx1"/>
                  </a:gs>
                  <a:gs pos="30000">
                    <a:schemeClr val="tx1"/>
                  </a:gs>
                </a:gsLst>
                <a:lin ang="5400000" scaled="0"/>
              </a:gradFill>
            </a:endParaRP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lgn="l">
              <a:buAutoNum type="arabicPeriod"/>
            </a:pPr>
            <a:r>
              <a:rPr lang="en-US" sz="2000" dirty="0" err="1">
                <a:gradFill>
                  <a:gsLst>
                    <a:gs pos="2917">
                      <a:schemeClr val="tx1"/>
                    </a:gs>
                    <a:gs pos="30000">
                      <a:schemeClr val="tx1"/>
                    </a:gs>
                  </a:gsLst>
                  <a:lin ang="5400000" scaled="0"/>
                </a:gradFill>
              </a:rPr>
              <a:t>git</a:t>
            </a:r>
            <a:r>
              <a:rPr lang="en-US" sz="2000" dirty="0">
                <a:gradFill>
                  <a:gsLst>
                    <a:gs pos="2917">
                      <a:schemeClr val="tx1"/>
                    </a:gs>
                    <a:gs pos="30000">
                      <a:schemeClr val="tx1"/>
                    </a:gs>
                  </a:gsLst>
                  <a:lin ang="5400000" scaled="0"/>
                </a:gradFill>
              </a:rPr>
              <a:t>  status</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lgn="l">
              <a:buAutoNum type="arabicPeriod"/>
            </a:pPr>
            <a:r>
              <a:rPr lang="en-US" sz="2000" dirty="0" err="1">
                <a:gradFill>
                  <a:gsLst>
                    <a:gs pos="2917">
                      <a:schemeClr val="tx1"/>
                    </a:gs>
                    <a:gs pos="30000">
                      <a:schemeClr val="tx1"/>
                    </a:gs>
                  </a:gsLst>
                  <a:lin ang="5400000" scaled="0"/>
                </a:gradFill>
              </a:rPr>
              <a:t>git</a:t>
            </a:r>
            <a:r>
              <a:rPr lang="en-US" sz="2000" dirty="0">
                <a:gradFill>
                  <a:gsLst>
                    <a:gs pos="2917">
                      <a:schemeClr val="tx1"/>
                    </a:gs>
                    <a:gs pos="30000">
                      <a:schemeClr val="tx1"/>
                    </a:gs>
                  </a:gsLst>
                  <a:lin ang="5400000" scaled="0"/>
                </a:gradFill>
              </a:rPr>
              <a:t>  commit  -m  “Message”</a:t>
            </a:r>
          </a:p>
          <a:p>
            <a:pPr marL="457200" indent="-457200" algn="l">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err="1"/>
              <a:t>git</a:t>
            </a:r>
            <a:r>
              <a:rPr lang="en-US" sz="2000" dirty="0"/>
              <a:t> remote add origin </a:t>
            </a:r>
            <a:r>
              <a:rPr lang="en-US" sz="2000" dirty="0" err="1"/>
              <a:t>repo_link</a:t>
            </a:r>
            <a:endParaRPr lang="en-US" sz="2000" dirty="0"/>
          </a:p>
          <a:p>
            <a:pPr marL="457200" indent="-457200">
              <a:buAutoNum type="arabicPeriod"/>
            </a:pPr>
            <a:endParaRPr lang="en-US" sz="2000" dirty="0">
              <a:gradFill>
                <a:gsLst>
                  <a:gs pos="2917">
                    <a:schemeClr val="tx1"/>
                  </a:gs>
                  <a:gs pos="30000">
                    <a:schemeClr val="tx1"/>
                  </a:gs>
                </a:gsLst>
                <a:lin ang="5400000" scaled="0"/>
              </a:gradFill>
            </a:endParaRPr>
          </a:p>
          <a:p>
            <a:pPr marL="457200" indent="-457200">
              <a:buAutoNum type="arabicPeriod"/>
            </a:pPr>
            <a:r>
              <a:rPr lang="en-US" sz="2000" dirty="0" err="1"/>
              <a:t>git</a:t>
            </a:r>
            <a:r>
              <a:rPr lang="en-US" sz="2000" dirty="0"/>
              <a:t> push –u origin master</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509423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A912-B6A6-4EF8-9C75-2252AE3676AD}"/>
              </a:ext>
            </a:extLst>
          </p:cNvPr>
          <p:cNvSpPr>
            <a:spLocks noGrp="1"/>
          </p:cNvSpPr>
          <p:nvPr>
            <p:ph type="title"/>
          </p:nvPr>
        </p:nvSpPr>
        <p:spPr/>
        <p:txBody>
          <a:bodyPr/>
          <a:lstStyle/>
          <a:p>
            <a:r>
              <a:rPr lang="en-US" dirty="0" err="1"/>
              <a:t>Github</a:t>
            </a:r>
            <a:r>
              <a:rPr lang="en-US" dirty="0"/>
              <a:t>: An Overview of the Platform</a:t>
            </a:r>
            <a:endParaRPr lang="en-IN" dirty="0"/>
          </a:p>
        </p:txBody>
      </p:sp>
      <p:sp>
        <p:nvSpPr>
          <p:cNvPr id="3" name="Text Placeholder 2">
            <a:extLst>
              <a:ext uri="{FF2B5EF4-FFF2-40B4-BE49-F238E27FC236}">
                <a16:creationId xmlns:a16="http://schemas.microsoft.com/office/drawing/2014/main" id="{591AB32D-3EE5-42B5-B898-B8F6FE8C53D7}"/>
              </a:ext>
            </a:extLst>
          </p:cNvPr>
          <p:cNvSpPr>
            <a:spLocks noGrp="1"/>
          </p:cNvSpPr>
          <p:nvPr>
            <p:ph type="body" sz="quarter" idx="10"/>
          </p:nvPr>
        </p:nvSpPr>
        <p:spPr>
          <a:xfrm>
            <a:off x="586740" y="1528374"/>
            <a:ext cx="11018520" cy="2523768"/>
          </a:xfrm>
        </p:spPr>
        <p:txBody>
          <a:bodyPr/>
          <a:lstStyle/>
          <a:p>
            <a:pPr marL="457200" indent="-457200">
              <a:buFont typeface="Arial" panose="020B0604020202020204" pitchFamily="34" charset="0"/>
              <a:buChar char="•"/>
            </a:pPr>
            <a:r>
              <a:rPr lang="en-US" sz="2000" dirty="0" err="1"/>
              <a:t>Github</a:t>
            </a:r>
            <a:r>
              <a:rPr lang="en-US" sz="2000" dirty="0"/>
              <a:t> is one of the most popular platforms for Version Control.</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If Git is the ingredient, </a:t>
            </a:r>
            <a:r>
              <a:rPr lang="en-US" sz="2000" dirty="0" err="1"/>
              <a:t>Github</a:t>
            </a:r>
            <a:r>
              <a:rPr lang="en-US" sz="2000" dirty="0"/>
              <a:t> is the final product.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Largest hub of open source software.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IN" sz="2000" dirty="0"/>
          </a:p>
        </p:txBody>
      </p:sp>
      <p:pic>
        <p:nvPicPr>
          <p:cNvPr id="5" name="Picture 4">
            <a:extLst>
              <a:ext uri="{FF2B5EF4-FFF2-40B4-BE49-F238E27FC236}">
                <a16:creationId xmlns:a16="http://schemas.microsoft.com/office/drawing/2014/main" id="{480CA1D6-6706-4455-ADBA-E987122C576F}"/>
              </a:ext>
            </a:extLst>
          </p:cNvPr>
          <p:cNvPicPr>
            <a:picLocks noChangeAspect="1"/>
          </p:cNvPicPr>
          <p:nvPr/>
        </p:nvPicPr>
        <p:blipFill>
          <a:blip r:embed="rId3"/>
          <a:stretch>
            <a:fillRect/>
          </a:stretch>
        </p:blipFill>
        <p:spPr>
          <a:xfrm>
            <a:off x="6096000" y="2681342"/>
            <a:ext cx="4090147" cy="3399935"/>
          </a:xfrm>
          <a:prstGeom prst="rect">
            <a:avLst/>
          </a:prstGeom>
        </p:spPr>
      </p:pic>
      <p:sp>
        <p:nvSpPr>
          <p:cNvPr id="6" name="TextBox 5">
            <a:extLst>
              <a:ext uri="{FF2B5EF4-FFF2-40B4-BE49-F238E27FC236}">
                <a16:creationId xmlns:a16="http://schemas.microsoft.com/office/drawing/2014/main" id="{28C7DDAC-C972-453E-9032-5C4A485C9650}"/>
              </a:ext>
            </a:extLst>
          </p:cNvPr>
          <p:cNvSpPr txBox="1"/>
          <p:nvPr/>
        </p:nvSpPr>
        <p:spPr>
          <a:xfrm>
            <a:off x="7246834" y="6246976"/>
            <a:ext cx="2076628" cy="184666"/>
          </a:xfrm>
          <a:prstGeom prst="rect">
            <a:avLst/>
          </a:prstGeom>
          <a:noFill/>
        </p:spPr>
        <p:txBody>
          <a:bodyPr wrap="square" lIns="0" tIns="0" rIns="0" bIns="0" rtlCol="0">
            <a:spAutoFit/>
          </a:bodyPr>
          <a:lstStyle/>
          <a:p>
            <a:pPr algn="l"/>
            <a:r>
              <a:rPr lang="en-US" sz="1200" dirty="0" err="1">
                <a:gradFill>
                  <a:gsLst>
                    <a:gs pos="2917">
                      <a:schemeClr val="tx1"/>
                    </a:gs>
                    <a:gs pos="30000">
                      <a:schemeClr val="tx1"/>
                    </a:gs>
                  </a:gsLst>
                  <a:lin ang="5400000" scaled="0"/>
                </a:gradFill>
              </a:rPr>
              <a:t>Github’s</a:t>
            </a:r>
            <a:r>
              <a:rPr lang="en-US" sz="1200" dirty="0">
                <a:gradFill>
                  <a:gsLst>
                    <a:gs pos="2917">
                      <a:schemeClr val="tx1"/>
                    </a:gs>
                    <a:gs pos="30000">
                      <a:schemeClr val="tx1"/>
                    </a:gs>
                  </a:gsLst>
                  <a:lin ang="5400000" scaled="0"/>
                </a:gradFill>
              </a:rPr>
              <a:t> Logo – The </a:t>
            </a:r>
            <a:r>
              <a:rPr lang="en-US" sz="1200" dirty="0" err="1">
                <a:gradFill>
                  <a:gsLst>
                    <a:gs pos="2917">
                      <a:schemeClr val="tx1"/>
                    </a:gs>
                    <a:gs pos="30000">
                      <a:schemeClr val="tx1"/>
                    </a:gs>
                  </a:gsLst>
                  <a:lin ang="5400000" scaled="0"/>
                </a:gradFill>
              </a:rPr>
              <a:t>Octocat</a:t>
            </a:r>
            <a:endParaRPr lang="en-IN"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448712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1616528"/>
            <a:ext cx="11018520" cy="996041"/>
          </a:xfrm>
        </p:spPr>
        <p:txBody>
          <a:bodyPr/>
          <a:lstStyle/>
          <a:p>
            <a:r>
              <a:rPr lang="en-US" dirty="0"/>
              <a:t>Hands on with </a:t>
            </a:r>
            <a:r>
              <a:rPr lang="en-US" dirty="0" err="1"/>
              <a:t>git</a:t>
            </a:r>
            <a:r>
              <a:rPr lang="en-US" dirty="0"/>
              <a:t> and </a:t>
            </a:r>
            <a:r>
              <a:rPr lang="en-US" dirty="0" err="1"/>
              <a:t>github</a:t>
            </a:r>
            <a:endParaRPr lang="en-US" dirty="0"/>
          </a:p>
        </p:txBody>
      </p:sp>
      <p:sp>
        <p:nvSpPr>
          <p:cNvPr id="3" name="Text Placeholder 2"/>
          <p:cNvSpPr>
            <a:spLocks noGrp="1"/>
          </p:cNvSpPr>
          <p:nvPr>
            <p:ph type="body" sz="quarter" idx="10"/>
          </p:nvPr>
        </p:nvSpPr>
        <p:spPr>
          <a:xfrm flipV="1">
            <a:off x="586390" y="9960428"/>
            <a:ext cx="11018520" cy="130629"/>
          </a:xfrm>
        </p:spPr>
        <p:txBody>
          <a:bodyPr/>
          <a:lstStyle/>
          <a:p>
            <a:endParaRPr lang="en-US" dirty="0"/>
          </a:p>
        </p:txBody>
      </p:sp>
      <p:pic>
        <p:nvPicPr>
          <p:cNvPr id="4" name="Picture 3">
            <a:extLst>
              <a:ext uri="{FF2B5EF4-FFF2-40B4-BE49-F238E27FC236}">
                <a16:creationId xmlns:a16="http://schemas.microsoft.com/office/drawing/2014/main" id="{480CA1D6-6706-4455-ADBA-E987122C576F}"/>
              </a:ext>
            </a:extLst>
          </p:cNvPr>
          <p:cNvPicPr>
            <a:picLocks noChangeAspect="1"/>
          </p:cNvPicPr>
          <p:nvPr/>
        </p:nvPicPr>
        <p:blipFill>
          <a:blip r:embed="rId2"/>
          <a:stretch>
            <a:fillRect/>
          </a:stretch>
        </p:blipFill>
        <p:spPr>
          <a:xfrm>
            <a:off x="6896100" y="542299"/>
            <a:ext cx="4090147" cy="3399935"/>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Contributions</a:t>
            </a:r>
          </a:p>
        </p:txBody>
      </p:sp>
      <p:sp>
        <p:nvSpPr>
          <p:cNvPr id="3" name="Text Placeholder 2"/>
          <p:cNvSpPr>
            <a:spLocks noGrp="1"/>
          </p:cNvSpPr>
          <p:nvPr>
            <p:ph type="body" sz="quarter" idx="10"/>
          </p:nvPr>
        </p:nvSpPr>
        <p:spPr>
          <a:xfrm>
            <a:off x="586390" y="1434370"/>
            <a:ext cx="11018520" cy="3705630"/>
          </a:xfrm>
        </p:spPr>
        <p:txBody>
          <a:bodyPr/>
          <a:lstStyle/>
          <a:p>
            <a:endParaRPr lang="en-US" dirty="0"/>
          </a:p>
          <a:p>
            <a:r>
              <a:rPr lang="en-US" dirty="0"/>
              <a:t>A software for which the original source code is made freely available and maybe redistributed and modified according to the requirement of user is known as Open Source </a:t>
            </a:r>
            <a:r>
              <a:rPr lang="en-US" dirty="0" err="1"/>
              <a:t>softwares</a:t>
            </a:r>
            <a:r>
              <a:rPr lang="en-US" dirty="0"/>
              <a:t> and the developers who are contributing to these types of projects are called </a:t>
            </a:r>
            <a:r>
              <a:rPr lang="en-US" b="1" dirty="0"/>
              <a:t>Open Source Contributors.</a:t>
            </a:r>
          </a:p>
          <a:p>
            <a:endParaRPr lang="en-US" b="1" dirty="0"/>
          </a:p>
          <a:p>
            <a:endParaRPr lang="en-US" dirty="0"/>
          </a:p>
        </p:txBody>
      </p:sp>
    </p:spTree>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10" ma:contentTypeDescription="Create a new document." ma:contentTypeScope="" ma:versionID="737b829c9e8dd70132cb83578bbf66e1">
  <xsd:schema xmlns:xsd="http://www.w3.org/2001/XMLSchema" xmlns:xs="http://www.w3.org/2001/XMLSchema" xmlns:p="http://schemas.microsoft.com/office/2006/metadata/properties" xmlns:ns2="78bc6fde-72ac-489a-b0a4-ba51770a119a" targetNamespace="http://schemas.microsoft.com/office/2006/metadata/properties" ma:root="true" ma:fieldsID="e6f5f8c67bad8483478ff9bfe149e9fb"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8bc6fde-72ac-489a-b0a4-ba51770a119a" xsi:nil="true"/>
  </documentManagement>
</p:properties>
</file>

<file path=customXml/itemProps1.xml><?xml version="1.0" encoding="utf-8"?>
<ds:datastoreItem xmlns:ds="http://schemas.openxmlformats.org/officeDocument/2006/customXml" ds:itemID="{A76A6E30-F6E8-4796-9D81-2BC5458DCD57}">
  <ds:schemaRefs>
    <ds:schemaRef ds:uri="http://schemas.microsoft.com/office/2006/metadata/contentType"/>
    <ds:schemaRef ds:uri="http://schemas.microsoft.com/office/2006/metadata/properties/metaAttributes"/>
    <ds:schemaRef ds:uri="http://www.w3.org/2000/xmlns/"/>
    <ds:schemaRef ds:uri="http://www.w3.org/2001/XMLSchema"/>
    <ds:schemaRef ds:uri="78bc6fde-72ac-489a-b0a4-ba51770a119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www.w3.org/2000/xmlns/"/>
    <ds:schemaRef ds:uri="78bc6fde-72ac-489a-b0a4-ba51770a119a"/>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WHITE TEMPLATE</Template>
  <TotalTime>460</TotalTime>
  <Words>999</Words>
  <Application>Microsoft Office PowerPoint</Application>
  <PresentationFormat>Widescreen</PresentationFormat>
  <Paragraphs>148</Paragraphs>
  <Slides>16</Slides>
  <Notes>6</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WHITE TEMPLATE</vt:lpstr>
      <vt:lpstr>SOFT BLACK TEMPLATE</vt:lpstr>
      <vt:lpstr>PowerPoint Presentation</vt:lpstr>
      <vt:lpstr>Agenda</vt:lpstr>
      <vt:lpstr>What is Version Control ?</vt:lpstr>
      <vt:lpstr>Types of Version Control Systems</vt:lpstr>
      <vt:lpstr>Why Git?</vt:lpstr>
      <vt:lpstr>Basics of Git</vt:lpstr>
      <vt:lpstr>Github: An Overview of the Platform</vt:lpstr>
      <vt:lpstr>Hands on with git and github</vt:lpstr>
      <vt:lpstr>Open Source Contributions</vt:lpstr>
      <vt:lpstr>Some famous Open Source Projects </vt:lpstr>
      <vt:lpstr>Why contribute ??</vt:lpstr>
      <vt:lpstr>Hands on with Open Source Contributions</vt:lpstr>
      <vt:lpstr>Some famous Open Source programs :-</vt:lpstr>
      <vt:lpstr>PowerPoint Presentation</vt:lpstr>
      <vt:lpstr>Q &amp; A</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Aman Chopra</cp:lastModifiedBy>
  <cp:revision>37</cp:revision>
  <dcterms:created xsi:type="dcterms:W3CDTF">2019-03-28T18:40:02Z</dcterms:created>
  <dcterms:modified xsi:type="dcterms:W3CDTF">2021-06-21T15:56:14Z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