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5" r:id="rId3"/>
    <p:sldId id="264" r:id="rId4"/>
    <p:sldId id="263" r:id="rId5"/>
    <p:sldId id="261" r:id="rId6"/>
    <p:sldId id="262" r:id="rId7"/>
  </p:sldIdLst>
  <p:sldSz cx="12192000" cy="6858000"/>
  <p:notesSz cx="7010400" cy="92360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5501" autoAdjust="0"/>
  </p:normalViewPr>
  <p:slideViewPr>
    <p:cSldViewPr snapToGrid="0">
      <p:cViewPr>
        <p:scale>
          <a:sx n="100" d="100"/>
          <a:sy n="100" d="100"/>
        </p:scale>
        <p:origin x="-1260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82E9D-B00D-4B11-BF2C-DC58B1D41DC7}" type="datetimeFigureOut">
              <a:rPr lang="es-CR" smtClean="0"/>
              <a:t>20/3/2016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28D4-9E40-44F4-AAAB-61CAAC31A7B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725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3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1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53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8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1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41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6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1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66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6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95BB-4383-48AF-BCA5-E7D991AE875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7984-FE60-4A0D-B67D-F693208429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1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 procedimiento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825625"/>
            <a:ext cx="4550352" cy="4351338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En un procedimiento, se asigna y usa variables locales.</a:t>
            </a:r>
          </a:p>
          <a:p>
            <a:r>
              <a:rPr lang="es-CR" dirty="0" smtClean="0"/>
              <a:t>Se puede leer secuencialmente.</a:t>
            </a:r>
          </a:p>
          <a:p>
            <a:r>
              <a:rPr lang="es-CR" dirty="0" smtClean="0"/>
              <a:t>Para encontrar todas las variables asegúrese de que cada línea realice una sola operación.</a:t>
            </a:r>
          </a:p>
          <a:p>
            <a:r>
              <a:rPr lang="es-CR" dirty="0" smtClean="0"/>
              <a:t>Declare las variables locales lo </a:t>
            </a:r>
            <a:r>
              <a:rPr lang="es-CR" dirty="0"/>
              <a:t>más cercano a su </a:t>
            </a:r>
            <a:r>
              <a:rPr lang="es-CR" dirty="0" smtClean="0"/>
              <a:t>uso para formar bloques. </a:t>
            </a:r>
            <a:endParaRPr lang="es-CR" dirty="0"/>
          </a:p>
          <a:p>
            <a:r>
              <a:rPr lang="es-CR" dirty="0"/>
              <a:t>Separe cada bloque con una línea en blanco</a:t>
            </a:r>
            <a:r>
              <a:rPr lang="es-CR" dirty="0" smtClean="0"/>
              <a:t>.</a:t>
            </a:r>
            <a:endParaRPr lang="es-CR" dirty="0"/>
          </a:p>
        </p:txBody>
      </p:sp>
      <p:sp>
        <p:nvSpPr>
          <p:cNvPr id="11" name="Oval 10"/>
          <p:cNvSpPr/>
          <p:nvPr/>
        </p:nvSpPr>
        <p:spPr>
          <a:xfrm>
            <a:off x="9237259" y="6520695"/>
            <a:ext cx="212965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333618" y="2470007"/>
            <a:ext cx="212965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Straight Arrow Connector 12"/>
          <p:cNvCxnSpPr>
            <a:stCxn id="12" idx="4"/>
            <a:endCxn id="64" idx="3"/>
          </p:cNvCxnSpPr>
          <p:nvPr/>
        </p:nvCxnSpPr>
        <p:spPr>
          <a:xfrm>
            <a:off x="5440101" y="2652887"/>
            <a:ext cx="0" cy="22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5144212" y="2874088"/>
            <a:ext cx="591778" cy="24882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ound Diagonal Corner Rectangle 66"/>
          <p:cNvSpPr/>
          <p:nvPr/>
        </p:nvSpPr>
        <p:spPr>
          <a:xfrm>
            <a:off x="5802156" y="3233854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ound Diagonal Corner Rectangle 68"/>
          <p:cNvSpPr/>
          <p:nvPr/>
        </p:nvSpPr>
        <p:spPr>
          <a:xfrm>
            <a:off x="6453972" y="3645492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Straight Arrow Connector 69"/>
          <p:cNvCxnSpPr>
            <a:endCxn id="71" idx="3"/>
          </p:cNvCxnSpPr>
          <p:nvPr/>
        </p:nvCxnSpPr>
        <p:spPr>
          <a:xfrm flipH="1">
            <a:off x="6755989" y="3903747"/>
            <a:ext cx="1" cy="1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Round Diagonal Corner Rectangle 70"/>
          <p:cNvSpPr/>
          <p:nvPr/>
        </p:nvSpPr>
        <p:spPr>
          <a:xfrm>
            <a:off x="6460100" y="4062169"/>
            <a:ext cx="591778" cy="24882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ound Diagonal Corner Rectangle 72"/>
          <p:cNvSpPr/>
          <p:nvPr/>
        </p:nvSpPr>
        <p:spPr>
          <a:xfrm>
            <a:off x="7051878" y="4854497"/>
            <a:ext cx="591778" cy="24882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Straight Arrow Connector 73"/>
          <p:cNvCxnSpPr>
            <a:endCxn id="75" idx="3"/>
          </p:cNvCxnSpPr>
          <p:nvPr/>
        </p:nvCxnSpPr>
        <p:spPr>
          <a:xfrm flipH="1">
            <a:off x="7353895" y="5112752"/>
            <a:ext cx="2" cy="1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ound Diagonal Corner Rectangle 74"/>
          <p:cNvSpPr/>
          <p:nvPr/>
        </p:nvSpPr>
        <p:spPr>
          <a:xfrm>
            <a:off x="7058006" y="5271174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Straight Arrow Connector 75"/>
          <p:cNvCxnSpPr>
            <a:endCxn id="77" idx="3"/>
          </p:cNvCxnSpPr>
          <p:nvPr/>
        </p:nvCxnSpPr>
        <p:spPr>
          <a:xfrm flipH="1">
            <a:off x="8243515" y="5111104"/>
            <a:ext cx="2" cy="1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 Diagonal Corner Rectangle 76"/>
          <p:cNvSpPr/>
          <p:nvPr/>
        </p:nvSpPr>
        <p:spPr>
          <a:xfrm>
            <a:off x="7947626" y="5269526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8" name="Straight Arrow Connector 77"/>
          <p:cNvCxnSpPr>
            <a:endCxn id="79" idx="3"/>
          </p:cNvCxnSpPr>
          <p:nvPr/>
        </p:nvCxnSpPr>
        <p:spPr>
          <a:xfrm flipH="1">
            <a:off x="8932474" y="5097053"/>
            <a:ext cx="2" cy="17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 Diagonal Corner Rectangle 78"/>
          <p:cNvSpPr/>
          <p:nvPr/>
        </p:nvSpPr>
        <p:spPr>
          <a:xfrm>
            <a:off x="8636585" y="5269526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" name="Straight Arrow Connector 79"/>
          <p:cNvCxnSpPr>
            <a:endCxn id="81" idx="3"/>
          </p:cNvCxnSpPr>
          <p:nvPr/>
        </p:nvCxnSpPr>
        <p:spPr>
          <a:xfrm flipH="1">
            <a:off x="9639631" y="5097053"/>
            <a:ext cx="2" cy="17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 Diagonal Corner Rectangle 80"/>
          <p:cNvSpPr/>
          <p:nvPr/>
        </p:nvSpPr>
        <p:spPr>
          <a:xfrm>
            <a:off x="9343742" y="5269526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ound Diagonal Corner Rectangle 82"/>
          <p:cNvSpPr/>
          <p:nvPr/>
        </p:nvSpPr>
        <p:spPr>
          <a:xfrm>
            <a:off x="10048567" y="5269526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ound Diagonal Corner Rectangle 84"/>
          <p:cNvSpPr/>
          <p:nvPr/>
        </p:nvSpPr>
        <p:spPr>
          <a:xfrm>
            <a:off x="10758056" y="5269526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Straight Arrow Connector 85"/>
          <p:cNvCxnSpPr>
            <a:endCxn id="87" idx="3"/>
          </p:cNvCxnSpPr>
          <p:nvPr/>
        </p:nvCxnSpPr>
        <p:spPr>
          <a:xfrm flipH="1">
            <a:off x="11763434" y="5089124"/>
            <a:ext cx="2" cy="18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 Diagonal Corner Rectangle 86"/>
          <p:cNvSpPr/>
          <p:nvPr/>
        </p:nvSpPr>
        <p:spPr>
          <a:xfrm>
            <a:off x="11467545" y="5269526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ound Diagonal Corner Rectangle 88"/>
          <p:cNvSpPr/>
          <p:nvPr/>
        </p:nvSpPr>
        <p:spPr>
          <a:xfrm>
            <a:off x="9047853" y="6106626"/>
            <a:ext cx="591778" cy="2488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Straight Arrow Connector 89"/>
          <p:cNvCxnSpPr>
            <a:stCxn id="89" idx="1"/>
            <a:endCxn id="11" idx="0"/>
          </p:cNvCxnSpPr>
          <p:nvPr/>
        </p:nvCxnSpPr>
        <p:spPr>
          <a:xfrm>
            <a:off x="9343742" y="6355454"/>
            <a:ext cx="0" cy="16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2" idx="3"/>
          </p:cNvCxnSpPr>
          <p:nvPr/>
        </p:nvCxnSpPr>
        <p:spPr>
          <a:xfrm flipH="1">
            <a:off x="6751725" y="4303068"/>
            <a:ext cx="1" cy="1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ound Diagonal Corner Rectangle 91"/>
          <p:cNvSpPr/>
          <p:nvPr/>
        </p:nvSpPr>
        <p:spPr>
          <a:xfrm>
            <a:off x="6455836" y="4461490"/>
            <a:ext cx="591778" cy="24882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Elbow Connector 5"/>
          <p:cNvCxnSpPr>
            <a:stCxn id="64" idx="0"/>
            <a:endCxn id="75" idx="0"/>
          </p:cNvCxnSpPr>
          <p:nvPr/>
        </p:nvCxnSpPr>
        <p:spPr>
          <a:xfrm>
            <a:off x="5735990" y="2998502"/>
            <a:ext cx="1913794" cy="2397086"/>
          </a:xfrm>
          <a:prstGeom prst="bentConnector3">
            <a:avLst>
              <a:gd name="adj1" fmla="val 11194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92" idx="2"/>
            <a:endCxn id="75" idx="2"/>
          </p:cNvCxnSpPr>
          <p:nvPr/>
        </p:nvCxnSpPr>
        <p:spPr>
          <a:xfrm rot="10800000" flipH="1" flipV="1">
            <a:off x="6455836" y="4585904"/>
            <a:ext cx="602170" cy="809684"/>
          </a:xfrm>
          <a:prstGeom prst="bentConnector3">
            <a:avLst>
              <a:gd name="adj1" fmla="val -3796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7" idx="2"/>
            <a:endCxn id="71" idx="2"/>
          </p:cNvCxnSpPr>
          <p:nvPr/>
        </p:nvCxnSpPr>
        <p:spPr>
          <a:xfrm rot="10800000" flipH="1" flipV="1">
            <a:off x="5802156" y="3358267"/>
            <a:ext cx="657944" cy="828315"/>
          </a:xfrm>
          <a:prstGeom prst="bentConnector3">
            <a:avLst>
              <a:gd name="adj1" fmla="val -3474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64" idx="0"/>
            <a:endCxn id="83" idx="3"/>
          </p:cNvCxnSpPr>
          <p:nvPr/>
        </p:nvCxnSpPr>
        <p:spPr>
          <a:xfrm>
            <a:off x="5735990" y="2998502"/>
            <a:ext cx="4608466" cy="2271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0"/>
            <a:endCxn id="85" idx="3"/>
          </p:cNvCxnSpPr>
          <p:nvPr/>
        </p:nvCxnSpPr>
        <p:spPr>
          <a:xfrm>
            <a:off x="7047614" y="4585904"/>
            <a:ext cx="4006331" cy="683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5" idx="1"/>
            <a:endCxn id="89" idx="3"/>
          </p:cNvCxnSpPr>
          <p:nvPr/>
        </p:nvCxnSpPr>
        <p:spPr>
          <a:xfrm rot="16200000" flipH="1">
            <a:off x="8055506" y="4818390"/>
            <a:ext cx="586624" cy="1989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7" idx="1"/>
            <a:endCxn id="89" idx="3"/>
          </p:cNvCxnSpPr>
          <p:nvPr/>
        </p:nvCxnSpPr>
        <p:spPr>
          <a:xfrm rot="5400000">
            <a:off x="10259452" y="4602644"/>
            <a:ext cx="588272" cy="2419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7" idx="1"/>
            <a:endCxn id="89" idx="3"/>
          </p:cNvCxnSpPr>
          <p:nvPr/>
        </p:nvCxnSpPr>
        <p:spPr>
          <a:xfrm rot="16200000" flipH="1">
            <a:off x="8499492" y="5262376"/>
            <a:ext cx="588272" cy="1100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5" idx="1"/>
            <a:endCxn id="89" idx="3"/>
          </p:cNvCxnSpPr>
          <p:nvPr/>
        </p:nvCxnSpPr>
        <p:spPr>
          <a:xfrm rot="5400000">
            <a:off x="9904708" y="4957389"/>
            <a:ext cx="588272" cy="1710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3" idx="1"/>
            <a:endCxn id="89" idx="3"/>
          </p:cNvCxnSpPr>
          <p:nvPr/>
        </p:nvCxnSpPr>
        <p:spPr>
          <a:xfrm rot="5400000">
            <a:off x="9549963" y="5312133"/>
            <a:ext cx="588272" cy="1000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81" idx="1"/>
            <a:endCxn id="89" idx="3"/>
          </p:cNvCxnSpPr>
          <p:nvPr/>
        </p:nvCxnSpPr>
        <p:spPr>
          <a:xfrm rot="5400000">
            <a:off x="9197551" y="5664546"/>
            <a:ext cx="588272" cy="295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79" idx="1"/>
            <a:endCxn id="89" idx="3"/>
          </p:cNvCxnSpPr>
          <p:nvPr/>
        </p:nvCxnSpPr>
        <p:spPr>
          <a:xfrm rot="16200000" flipH="1">
            <a:off x="8843972" y="5606856"/>
            <a:ext cx="588272" cy="411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943118" y="104576"/>
            <a:ext cx="322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La ejecución se lee de izquierda a derecha, y de arriba hacia abajo.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07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Funciones</a:t>
            </a:r>
            <a:endParaRPr lang="es-CR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2776504" y="3324251"/>
            <a:ext cx="1195899" cy="1194885"/>
          </a:xfrm>
          <a:prstGeom prst="round2DiagRect">
            <a:avLst>
              <a:gd name="adj1" fmla="val 6211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ound Diagonal Corner Rectangle 4"/>
          <p:cNvSpPr/>
          <p:nvPr/>
        </p:nvSpPr>
        <p:spPr>
          <a:xfrm>
            <a:off x="862204" y="1552978"/>
            <a:ext cx="1760800" cy="1607167"/>
          </a:xfrm>
          <a:prstGeom prst="round2DiagRect">
            <a:avLst>
              <a:gd name="adj1" fmla="val 7666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ound Diagonal Corner Rectangle 5"/>
          <p:cNvSpPr/>
          <p:nvPr/>
        </p:nvSpPr>
        <p:spPr>
          <a:xfrm>
            <a:off x="916732" y="1585881"/>
            <a:ext cx="1654317" cy="1144049"/>
          </a:xfrm>
          <a:prstGeom prst="round2DiagRect">
            <a:avLst>
              <a:gd name="adj1" fmla="val 9401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Oval 6"/>
          <p:cNvSpPr/>
          <p:nvPr/>
        </p:nvSpPr>
        <p:spPr>
          <a:xfrm>
            <a:off x="5501032" y="5096231"/>
            <a:ext cx="212965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329691" y="848114"/>
            <a:ext cx="212965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Arrow Connector 8"/>
          <p:cNvCxnSpPr>
            <a:stCxn id="8" idx="4"/>
            <a:endCxn id="10" idx="3"/>
          </p:cNvCxnSpPr>
          <p:nvPr/>
        </p:nvCxnSpPr>
        <p:spPr>
          <a:xfrm>
            <a:off x="436174" y="1030994"/>
            <a:ext cx="3" cy="23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Diagonal Corner Rectangle 9"/>
          <p:cNvSpPr/>
          <p:nvPr/>
        </p:nvSpPr>
        <p:spPr>
          <a:xfrm>
            <a:off x="140288" y="1262586"/>
            <a:ext cx="591778" cy="24882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1224260" y="1611961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876076" y="2023599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Straight Arrow Connector 12"/>
          <p:cNvCxnSpPr>
            <a:endCxn id="14" idx="3"/>
          </p:cNvCxnSpPr>
          <p:nvPr/>
        </p:nvCxnSpPr>
        <p:spPr>
          <a:xfrm flipH="1">
            <a:off x="2178093" y="2281854"/>
            <a:ext cx="1" cy="1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ound Diagonal Corner Rectangle 13"/>
          <p:cNvSpPr/>
          <p:nvPr/>
        </p:nvSpPr>
        <p:spPr>
          <a:xfrm>
            <a:off x="1882204" y="2440276"/>
            <a:ext cx="591778" cy="24882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076658" y="3430033"/>
            <a:ext cx="591778" cy="2488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H="1">
            <a:off x="3378675" y="3688288"/>
            <a:ext cx="2" cy="1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ound Diagonal Corner Rectangle 16"/>
          <p:cNvSpPr/>
          <p:nvPr/>
        </p:nvSpPr>
        <p:spPr>
          <a:xfrm>
            <a:off x="3082786" y="384671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4211399" y="384671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ound Diagonal Corner Rectangle 18"/>
          <p:cNvSpPr/>
          <p:nvPr/>
        </p:nvSpPr>
        <p:spPr>
          <a:xfrm>
            <a:off x="4900358" y="384671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5607515" y="384671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ound Diagonal Corner Rectangle 20"/>
          <p:cNvSpPr/>
          <p:nvPr/>
        </p:nvSpPr>
        <p:spPr>
          <a:xfrm>
            <a:off x="6312340" y="384671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ound Diagonal Corner Rectangle 21"/>
          <p:cNvSpPr/>
          <p:nvPr/>
        </p:nvSpPr>
        <p:spPr>
          <a:xfrm>
            <a:off x="7021829" y="384671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ound Diagonal Corner Rectangle 22"/>
          <p:cNvSpPr/>
          <p:nvPr/>
        </p:nvSpPr>
        <p:spPr>
          <a:xfrm>
            <a:off x="7731318" y="384671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ound Diagonal Corner Rectangle 23"/>
          <p:cNvSpPr/>
          <p:nvPr/>
        </p:nvSpPr>
        <p:spPr>
          <a:xfrm>
            <a:off x="5311626" y="4682162"/>
            <a:ext cx="591778" cy="2488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>
            <a:off x="5607515" y="4930990"/>
            <a:ext cx="0" cy="16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3"/>
          </p:cNvCxnSpPr>
          <p:nvPr/>
        </p:nvCxnSpPr>
        <p:spPr>
          <a:xfrm flipH="1">
            <a:off x="2173829" y="2681175"/>
            <a:ext cx="1" cy="1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ound Diagonal Corner Rectangle 26"/>
          <p:cNvSpPr/>
          <p:nvPr/>
        </p:nvSpPr>
        <p:spPr>
          <a:xfrm>
            <a:off x="1877940" y="2839597"/>
            <a:ext cx="591778" cy="24882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Elbow Connector 27"/>
          <p:cNvCxnSpPr>
            <a:stCxn id="10" idx="0"/>
            <a:endCxn id="17" idx="0"/>
          </p:cNvCxnSpPr>
          <p:nvPr/>
        </p:nvCxnSpPr>
        <p:spPr>
          <a:xfrm>
            <a:off x="732066" y="1387000"/>
            <a:ext cx="2942498" cy="2584124"/>
          </a:xfrm>
          <a:prstGeom prst="bentConnector3">
            <a:avLst>
              <a:gd name="adj1" fmla="val 10776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1"/>
            <a:endCxn id="17" idx="2"/>
          </p:cNvCxnSpPr>
          <p:nvPr/>
        </p:nvCxnSpPr>
        <p:spPr>
          <a:xfrm rot="16200000" flipH="1">
            <a:off x="2186958" y="3075295"/>
            <a:ext cx="882699" cy="908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4" idx="2"/>
          </p:cNvCxnSpPr>
          <p:nvPr/>
        </p:nvCxnSpPr>
        <p:spPr>
          <a:xfrm rot="10800000" flipH="1" flipV="1">
            <a:off x="1224260" y="1736374"/>
            <a:ext cx="657944" cy="828315"/>
          </a:xfrm>
          <a:prstGeom prst="bentConnector3">
            <a:avLst>
              <a:gd name="adj1" fmla="val -3474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0"/>
            <a:endCxn id="21" idx="3"/>
          </p:cNvCxnSpPr>
          <p:nvPr/>
        </p:nvCxnSpPr>
        <p:spPr>
          <a:xfrm>
            <a:off x="732066" y="1387000"/>
            <a:ext cx="5876163" cy="2459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0"/>
            <a:endCxn id="22" idx="3"/>
          </p:cNvCxnSpPr>
          <p:nvPr/>
        </p:nvCxnSpPr>
        <p:spPr>
          <a:xfrm>
            <a:off x="2469718" y="2964011"/>
            <a:ext cx="4848000" cy="882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1"/>
            <a:endCxn id="24" idx="3"/>
          </p:cNvCxnSpPr>
          <p:nvPr/>
        </p:nvCxnSpPr>
        <p:spPr>
          <a:xfrm rot="16200000" flipH="1">
            <a:off x="4199783" y="3274430"/>
            <a:ext cx="586624" cy="2228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3" idx="1"/>
            <a:endCxn id="24" idx="3"/>
          </p:cNvCxnSpPr>
          <p:nvPr/>
        </p:nvCxnSpPr>
        <p:spPr>
          <a:xfrm rot="5400000">
            <a:off x="6524049" y="3179004"/>
            <a:ext cx="586624" cy="2419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1"/>
            <a:endCxn id="24" idx="3"/>
          </p:cNvCxnSpPr>
          <p:nvPr/>
        </p:nvCxnSpPr>
        <p:spPr>
          <a:xfrm rot="16200000" flipH="1">
            <a:off x="4764089" y="3838736"/>
            <a:ext cx="586624" cy="1100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2" idx="1"/>
            <a:endCxn id="24" idx="3"/>
          </p:cNvCxnSpPr>
          <p:nvPr/>
        </p:nvCxnSpPr>
        <p:spPr>
          <a:xfrm rot="5400000">
            <a:off x="6169305" y="3533749"/>
            <a:ext cx="586624" cy="1710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1" idx="1"/>
            <a:endCxn id="24" idx="3"/>
          </p:cNvCxnSpPr>
          <p:nvPr/>
        </p:nvCxnSpPr>
        <p:spPr>
          <a:xfrm rot="5400000">
            <a:off x="5814560" y="3888493"/>
            <a:ext cx="586624" cy="1000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1"/>
            <a:endCxn id="24" idx="3"/>
          </p:cNvCxnSpPr>
          <p:nvPr/>
        </p:nvCxnSpPr>
        <p:spPr>
          <a:xfrm rot="5400000">
            <a:off x="5462148" y="4240906"/>
            <a:ext cx="586624" cy="295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1"/>
            <a:endCxn id="24" idx="3"/>
          </p:cNvCxnSpPr>
          <p:nvPr/>
        </p:nvCxnSpPr>
        <p:spPr>
          <a:xfrm rot="16200000" flipH="1">
            <a:off x="5108569" y="4183216"/>
            <a:ext cx="586624" cy="411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8007165" y="3150048"/>
            <a:ext cx="403666" cy="309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Round Diagonal Corner Rectangle 40"/>
          <p:cNvSpPr/>
          <p:nvPr/>
        </p:nvSpPr>
        <p:spPr>
          <a:xfrm>
            <a:off x="9507625" y="1473122"/>
            <a:ext cx="591778" cy="24882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ound Diagonal Corner Rectangle 41"/>
          <p:cNvSpPr/>
          <p:nvPr/>
        </p:nvSpPr>
        <p:spPr>
          <a:xfrm>
            <a:off x="9507625" y="1832212"/>
            <a:ext cx="591778" cy="24882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ound Diagonal Corner Rectangle 42"/>
          <p:cNvSpPr/>
          <p:nvPr/>
        </p:nvSpPr>
        <p:spPr>
          <a:xfrm>
            <a:off x="9493396" y="2511908"/>
            <a:ext cx="591778" cy="24882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9498292" y="2976423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ound Diagonal Corner Rectangle 44"/>
          <p:cNvSpPr/>
          <p:nvPr/>
        </p:nvSpPr>
        <p:spPr>
          <a:xfrm>
            <a:off x="9498292" y="3335513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ound Diagonal Corner Rectangle 45"/>
          <p:cNvSpPr/>
          <p:nvPr/>
        </p:nvSpPr>
        <p:spPr>
          <a:xfrm>
            <a:off x="9498292" y="3694603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ound Diagonal Corner Rectangle 46"/>
          <p:cNvSpPr/>
          <p:nvPr/>
        </p:nvSpPr>
        <p:spPr>
          <a:xfrm>
            <a:off x="9498292" y="4053693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ound Diagonal Corner Rectangle 47"/>
          <p:cNvSpPr/>
          <p:nvPr/>
        </p:nvSpPr>
        <p:spPr>
          <a:xfrm>
            <a:off x="9498292" y="4412783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ound Diagonal Corner Rectangle 48"/>
          <p:cNvSpPr/>
          <p:nvPr/>
        </p:nvSpPr>
        <p:spPr>
          <a:xfrm>
            <a:off x="9498292" y="4771873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ound Diagonal Corner Rectangle 49"/>
          <p:cNvSpPr/>
          <p:nvPr/>
        </p:nvSpPr>
        <p:spPr>
          <a:xfrm>
            <a:off x="9498292" y="5147738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ound Diagonal Corner Rectangle 50"/>
          <p:cNvSpPr/>
          <p:nvPr/>
        </p:nvSpPr>
        <p:spPr>
          <a:xfrm>
            <a:off x="9486421" y="5525738"/>
            <a:ext cx="591778" cy="2488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Straight Arrow Connector 51"/>
          <p:cNvCxnSpPr>
            <a:stCxn id="63" idx="0"/>
            <a:endCxn id="41" idx="2"/>
          </p:cNvCxnSpPr>
          <p:nvPr/>
        </p:nvCxnSpPr>
        <p:spPr>
          <a:xfrm flipV="1">
            <a:off x="9198120" y="1597536"/>
            <a:ext cx="309505" cy="168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3" idx="0"/>
            <a:endCxn id="42" idx="2"/>
          </p:cNvCxnSpPr>
          <p:nvPr/>
        </p:nvCxnSpPr>
        <p:spPr>
          <a:xfrm flipV="1">
            <a:off x="9198120" y="1956626"/>
            <a:ext cx="309505" cy="133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V="1">
            <a:off x="9188479" y="2636322"/>
            <a:ext cx="304917" cy="5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4" idx="2"/>
          </p:cNvCxnSpPr>
          <p:nvPr/>
        </p:nvCxnSpPr>
        <p:spPr>
          <a:xfrm flipV="1">
            <a:off x="9198120" y="3100837"/>
            <a:ext cx="300172" cy="18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5" idx="2"/>
          </p:cNvCxnSpPr>
          <p:nvPr/>
        </p:nvCxnSpPr>
        <p:spPr>
          <a:xfrm>
            <a:off x="9166932" y="3222383"/>
            <a:ext cx="331360" cy="23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6" idx="2"/>
          </p:cNvCxnSpPr>
          <p:nvPr/>
        </p:nvCxnSpPr>
        <p:spPr>
          <a:xfrm>
            <a:off x="9198120" y="3287041"/>
            <a:ext cx="300172" cy="53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7" idx="2"/>
          </p:cNvCxnSpPr>
          <p:nvPr/>
        </p:nvCxnSpPr>
        <p:spPr>
          <a:xfrm>
            <a:off x="9198120" y="3287041"/>
            <a:ext cx="300172" cy="8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8" idx="2"/>
          </p:cNvCxnSpPr>
          <p:nvPr/>
        </p:nvCxnSpPr>
        <p:spPr>
          <a:xfrm>
            <a:off x="9198120" y="3287041"/>
            <a:ext cx="300172" cy="125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9" idx="2"/>
          </p:cNvCxnSpPr>
          <p:nvPr/>
        </p:nvCxnSpPr>
        <p:spPr>
          <a:xfrm>
            <a:off x="9198120" y="3287041"/>
            <a:ext cx="300172" cy="160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0" idx="2"/>
          </p:cNvCxnSpPr>
          <p:nvPr/>
        </p:nvCxnSpPr>
        <p:spPr>
          <a:xfrm>
            <a:off x="9198120" y="3287041"/>
            <a:ext cx="300172" cy="198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1" idx="2"/>
          </p:cNvCxnSpPr>
          <p:nvPr/>
        </p:nvCxnSpPr>
        <p:spPr>
          <a:xfrm>
            <a:off x="9198120" y="3287041"/>
            <a:ext cx="288301" cy="236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Diagonal Corner Rectangle 62"/>
          <p:cNvSpPr/>
          <p:nvPr/>
        </p:nvSpPr>
        <p:spPr>
          <a:xfrm>
            <a:off x="8606342" y="3162627"/>
            <a:ext cx="591778" cy="248828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ound Diagonal Corner Rectangle 63"/>
          <p:cNvSpPr/>
          <p:nvPr/>
        </p:nvSpPr>
        <p:spPr>
          <a:xfrm>
            <a:off x="10456383" y="1613696"/>
            <a:ext cx="591778" cy="2488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ound Diagonal Corner Rectangle 64"/>
          <p:cNvSpPr/>
          <p:nvPr/>
        </p:nvSpPr>
        <p:spPr>
          <a:xfrm>
            <a:off x="10456383" y="1997291"/>
            <a:ext cx="591778" cy="24882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ound Diagonal Corner Rectangle 65"/>
          <p:cNvSpPr/>
          <p:nvPr/>
        </p:nvSpPr>
        <p:spPr>
          <a:xfrm>
            <a:off x="11411028" y="1267840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ound Diagonal Corner Rectangle 66"/>
          <p:cNvSpPr/>
          <p:nvPr/>
        </p:nvSpPr>
        <p:spPr>
          <a:xfrm>
            <a:off x="11399984" y="1584310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ound Diagonal Corner Rectangle 67"/>
          <p:cNvSpPr/>
          <p:nvPr/>
        </p:nvSpPr>
        <p:spPr>
          <a:xfrm>
            <a:off x="11408465" y="1911334"/>
            <a:ext cx="591778" cy="24882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9" name="Straight Arrow Connector 68"/>
          <p:cNvCxnSpPr>
            <a:stCxn id="64" idx="0"/>
            <a:endCxn id="66" idx="2"/>
          </p:cNvCxnSpPr>
          <p:nvPr/>
        </p:nvCxnSpPr>
        <p:spPr>
          <a:xfrm flipV="1">
            <a:off x="11048161" y="1392254"/>
            <a:ext cx="362867" cy="34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0"/>
            <a:endCxn id="67" idx="2"/>
          </p:cNvCxnSpPr>
          <p:nvPr/>
        </p:nvCxnSpPr>
        <p:spPr>
          <a:xfrm flipV="1">
            <a:off x="11048161" y="1708724"/>
            <a:ext cx="351823" cy="2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  <a:endCxn id="68" idx="2"/>
          </p:cNvCxnSpPr>
          <p:nvPr/>
        </p:nvCxnSpPr>
        <p:spPr>
          <a:xfrm>
            <a:off x="11048161" y="1738110"/>
            <a:ext cx="360304" cy="29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2" idx="0"/>
            <a:endCxn id="64" idx="2"/>
          </p:cNvCxnSpPr>
          <p:nvPr/>
        </p:nvCxnSpPr>
        <p:spPr>
          <a:xfrm flipV="1">
            <a:off x="10099403" y="1738110"/>
            <a:ext cx="356980" cy="21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2" idx="0"/>
            <a:endCxn id="65" idx="2"/>
          </p:cNvCxnSpPr>
          <p:nvPr/>
        </p:nvCxnSpPr>
        <p:spPr>
          <a:xfrm>
            <a:off x="10099403" y="1956626"/>
            <a:ext cx="356980" cy="16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 Diagonal Corner Rectangle 73"/>
          <p:cNvSpPr/>
          <p:nvPr/>
        </p:nvSpPr>
        <p:spPr>
          <a:xfrm>
            <a:off x="10448570" y="2341039"/>
            <a:ext cx="591778" cy="2488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ound Diagonal Corner Rectangle 74"/>
          <p:cNvSpPr/>
          <p:nvPr/>
        </p:nvSpPr>
        <p:spPr>
          <a:xfrm>
            <a:off x="10448570" y="2692117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Straight Arrow Connector 75"/>
          <p:cNvCxnSpPr>
            <a:stCxn id="43" idx="0"/>
            <a:endCxn id="74" idx="2"/>
          </p:cNvCxnSpPr>
          <p:nvPr/>
        </p:nvCxnSpPr>
        <p:spPr>
          <a:xfrm flipV="1">
            <a:off x="10085174" y="2465453"/>
            <a:ext cx="363396" cy="17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0"/>
            <a:endCxn id="75" idx="2"/>
          </p:cNvCxnSpPr>
          <p:nvPr/>
        </p:nvCxnSpPr>
        <p:spPr>
          <a:xfrm>
            <a:off x="10085174" y="2636322"/>
            <a:ext cx="363396" cy="18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8199" y="4495990"/>
            <a:ext cx="5029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Un algoritmo con </a:t>
            </a:r>
            <a:r>
              <a:rPr lang="es-CR" b="1" dirty="0" smtClean="0"/>
              <a:t>funciones</a:t>
            </a:r>
            <a:endParaRPr lang="es-CR" dirty="0" smtClean="0"/>
          </a:p>
          <a:p>
            <a:r>
              <a:rPr lang="es-CR" dirty="0" smtClean="0"/>
              <a:t>Cada bloque del procedimiento se va a convertir en una llamada a una función de responsabilidad única. Así logramos organizar el algoritmo por niveles de detalle.</a:t>
            </a:r>
          </a:p>
          <a:p>
            <a:endParaRPr lang="es-CR" dirty="0" smtClean="0"/>
          </a:p>
          <a:p>
            <a:r>
              <a:rPr lang="es-CR" dirty="0" smtClean="0"/>
              <a:t>Las </a:t>
            </a:r>
            <a:r>
              <a:rPr lang="es-CR" b="1" dirty="0" smtClean="0"/>
              <a:t>variables locales </a:t>
            </a:r>
            <a:r>
              <a:rPr lang="es-CR" dirty="0" smtClean="0"/>
              <a:t>son los pivotes </a:t>
            </a:r>
            <a:r>
              <a:rPr lang="es-CR" dirty="0"/>
              <a:t>entre el llamado a</a:t>
            </a:r>
            <a:r>
              <a:rPr lang="es-CR" dirty="0" smtClean="0"/>
              <a:t> </a:t>
            </a:r>
            <a:r>
              <a:rPr lang="es-CR" dirty="0"/>
              <a:t>dos funciones.</a:t>
            </a:r>
          </a:p>
        </p:txBody>
      </p:sp>
    </p:spTree>
    <p:extLst>
      <p:ext uri="{BB962C8B-B14F-4D97-AF65-F5344CB8AC3E}">
        <p14:creationId xmlns:p14="http://schemas.microsoft.com/office/powerpoint/2010/main" val="25051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4" grpId="0" animBg="1"/>
      <p:bldP spid="75" grpId="0" animBg="1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 funciones a objetos</a:t>
            </a:r>
            <a:endParaRPr lang="es-CR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653311" y="1566274"/>
            <a:ext cx="591778" cy="24882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ound Diagonal Corner Rectangle 4"/>
          <p:cNvSpPr/>
          <p:nvPr/>
        </p:nvSpPr>
        <p:spPr>
          <a:xfrm>
            <a:off x="4653311" y="1925364"/>
            <a:ext cx="591778" cy="24882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639082" y="2605060"/>
            <a:ext cx="591778" cy="24882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ound Diagonal Corner Rectangle 6"/>
          <p:cNvSpPr/>
          <p:nvPr/>
        </p:nvSpPr>
        <p:spPr>
          <a:xfrm>
            <a:off x="4643978" y="3069575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und Diagonal Corner Rectangle 7"/>
          <p:cNvSpPr/>
          <p:nvPr/>
        </p:nvSpPr>
        <p:spPr>
          <a:xfrm>
            <a:off x="4643978" y="3428665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ound Diagonal Corner Rectangle 8"/>
          <p:cNvSpPr/>
          <p:nvPr/>
        </p:nvSpPr>
        <p:spPr>
          <a:xfrm>
            <a:off x="4643978" y="3787755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ound Diagonal Corner Rectangle 9"/>
          <p:cNvSpPr/>
          <p:nvPr/>
        </p:nvSpPr>
        <p:spPr>
          <a:xfrm>
            <a:off x="4643978" y="4146845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4643978" y="4505935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4643978" y="4865025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4643978" y="5240890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4632107" y="5618890"/>
            <a:ext cx="591778" cy="2488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Straight Arrow Connector 14"/>
          <p:cNvCxnSpPr>
            <a:stCxn id="26" idx="0"/>
            <a:endCxn id="4" idx="2"/>
          </p:cNvCxnSpPr>
          <p:nvPr/>
        </p:nvCxnSpPr>
        <p:spPr>
          <a:xfrm flipV="1">
            <a:off x="4343806" y="1690688"/>
            <a:ext cx="309505" cy="168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" idx="0"/>
            <a:endCxn id="5" idx="2"/>
          </p:cNvCxnSpPr>
          <p:nvPr/>
        </p:nvCxnSpPr>
        <p:spPr>
          <a:xfrm flipV="1">
            <a:off x="4343806" y="2049778"/>
            <a:ext cx="309505" cy="133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4334165" y="2729474"/>
            <a:ext cx="304917" cy="5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4343806" y="3193989"/>
            <a:ext cx="300172" cy="18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2"/>
          </p:cNvCxnSpPr>
          <p:nvPr/>
        </p:nvCxnSpPr>
        <p:spPr>
          <a:xfrm>
            <a:off x="4312618" y="3315535"/>
            <a:ext cx="331360" cy="23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2"/>
          </p:cNvCxnSpPr>
          <p:nvPr/>
        </p:nvCxnSpPr>
        <p:spPr>
          <a:xfrm>
            <a:off x="4343806" y="3380193"/>
            <a:ext cx="300172" cy="53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4343806" y="3380193"/>
            <a:ext cx="300172" cy="8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2"/>
          </p:cNvCxnSpPr>
          <p:nvPr/>
        </p:nvCxnSpPr>
        <p:spPr>
          <a:xfrm>
            <a:off x="4343806" y="3380193"/>
            <a:ext cx="300172" cy="125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2"/>
          </p:cNvCxnSpPr>
          <p:nvPr/>
        </p:nvCxnSpPr>
        <p:spPr>
          <a:xfrm>
            <a:off x="4343806" y="3380193"/>
            <a:ext cx="300172" cy="160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>
            <a:off x="4343806" y="3380193"/>
            <a:ext cx="300172" cy="198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2"/>
          </p:cNvCxnSpPr>
          <p:nvPr/>
        </p:nvCxnSpPr>
        <p:spPr>
          <a:xfrm>
            <a:off x="4343806" y="3380193"/>
            <a:ext cx="288301" cy="236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Diagonal Corner Rectangle 25"/>
          <p:cNvSpPr/>
          <p:nvPr/>
        </p:nvSpPr>
        <p:spPr>
          <a:xfrm>
            <a:off x="3752028" y="3255779"/>
            <a:ext cx="591778" cy="248828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ound Diagonal Corner Rectangle 26"/>
          <p:cNvSpPr/>
          <p:nvPr/>
        </p:nvSpPr>
        <p:spPr>
          <a:xfrm>
            <a:off x="5602069" y="1706848"/>
            <a:ext cx="591778" cy="2488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5602069" y="2090443"/>
            <a:ext cx="591778" cy="24882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56714" y="1360992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545670" y="1677462"/>
            <a:ext cx="591778" cy="24882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554151" y="2004486"/>
            <a:ext cx="591778" cy="24882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traight Arrow Connector 31"/>
          <p:cNvCxnSpPr>
            <a:stCxn id="27" idx="0"/>
            <a:endCxn id="29" idx="2"/>
          </p:cNvCxnSpPr>
          <p:nvPr/>
        </p:nvCxnSpPr>
        <p:spPr>
          <a:xfrm flipV="1">
            <a:off x="6193847" y="1485406"/>
            <a:ext cx="362867" cy="34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30" idx="2"/>
          </p:cNvCxnSpPr>
          <p:nvPr/>
        </p:nvCxnSpPr>
        <p:spPr>
          <a:xfrm flipV="1">
            <a:off x="6193847" y="1801876"/>
            <a:ext cx="351823" cy="2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31" idx="2"/>
          </p:cNvCxnSpPr>
          <p:nvPr/>
        </p:nvCxnSpPr>
        <p:spPr>
          <a:xfrm>
            <a:off x="6193847" y="1831262"/>
            <a:ext cx="360304" cy="29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0"/>
            <a:endCxn id="27" idx="2"/>
          </p:cNvCxnSpPr>
          <p:nvPr/>
        </p:nvCxnSpPr>
        <p:spPr>
          <a:xfrm flipV="1">
            <a:off x="5245089" y="1831262"/>
            <a:ext cx="356980" cy="21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0"/>
            <a:endCxn id="28" idx="2"/>
          </p:cNvCxnSpPr>
          <p:nvPr/>
        </p:nvCxnSpPr>
        <p:spPr>
          <a:xfrm>
            <a:off x="5245089" y="2049778"/>
            <a:ext cx="356980" cy="16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5594256" y="2434191"/>
            <a:ext cx="591778" cy="24882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ound Diagonal Corner Rectangle 37"/>
          <p:cNvSpPr/>
          <p:nvPr/>
        </p:nvSpPr>
        <p:spPr>
          <a:xfrm>
            <a:off x="5594256" y="2785269"/>
            <a:ext cx="591778" cy="2488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Straight Arrow Connector 38"/>
          <p:cNvCxnSpPr>
            <a:stCxn id="6" idx="0"/>
            <a:endCxn id="37" idx="2"/>
          </p:cNvCxnSpPr>
          <p:nvPr/>
        </p:nvCxnSpPr>
        <p:spPr>
          <a:xfrm flipV="1">
            <a:off x="5230860" y="2558605"/>
            <a:ext cx="363396" cy="17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0"/>
            <a:endCxn id="38" idx="2"/>
          </p:cNvCxnSpPr>
          <p:nvPr/>
        </p:nvCxnSpPr>
        <p:spPr>
          <a:xfrm>
            <a:off x="5230860" y="2729474"/>
            <a:ext cx="363396" cy="18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986594" y="3104738"/>
            <a:ext cx="673100" cy="5702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Rounded Rectangle 41"/>
          <p:cNvSpPr/>
          <p:nvPr/>
        </p:nvSpPr>
        <p:spPr>
          <a:xfrm>
            <a:off x="10060941" y="2682707"/>
            <a:ext cx="673100" cy="5702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Rounded Rectangle 42"/>
          <p:cNvSpPr/>
          <p:nvPr/>
        </p:nvSpPr>
        <p:spPr>
          <a:xfrm>
            <a:off x="11135288" y="2685537"/>
            <a:ext cx="673100" cy="5702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Rounded Rectangle 43"/>
          <p:cNvSpPr/>
          <p:nvPr/>
        </p:nvSpPr>
        <p:spPr>
          <a:xfrm>
            <a:off x="10060941" y="3534092"/>
            <a:ext cx="673100" cy="5702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>
          <a:xfrm flipV="1">
            <a:off x="9659694" y="2967828"/>
            <a:ext cx="401247" cy="422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43" idx="1"/>
          </p:cNvCxnSpPr>
          <p:nvPr/>
        </p:nvCxnSpPr>
        <p:spPr>
          <a:xfrm>
            <a:off x="10734041" y="2967828"/>
            <a:ext cx="401247" cy="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4" idx="1"/>
          </p:cNvCxnSpPr>
          <p:nvPr/>
        </p:nvCxnSpPr>
        <p:spPr>
          <a:xfrm>
            <a:off x="9659694" y="3389859"/>
            <a:ext cx="401247" cy="42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7687800" y="3169304"/>
            <a:ext cx="403666" cy="309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TextBox 48"/>
          <p:cNvSpPr txBox="1"/>
          <p:nvPr/>
        </p:nvSpPr>
        <p:spPr>
          <a:xfrm>
            <a:off x="556493" y="1902394"/>
            <a:ext cx="2951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Para lograr un algoritmo </a:t>
            </a:r>
            <a:r>
              <a:rPr lang="es-CR" smtClean="0"/>
              <a:t>con objetos, </a:t>
            </a:r>
            <a:r>
              <a:rPr lang="es-CR" dirty="0" smtClean="0"/>
              <a:t>las variables locales en las funciones se convierten en </a:t>
            </a:r>
            <a:r>
              <a:rPr lang="es-CR" b="1" dirty="0" smtClean="0"/>
              <a:t>variables de instancia </a:t>
            </a:r>
            <a:r>
              <a:rPr lang="es-CR" dirty="0" smtClean="0"/>
              <a:t>de una nueva clase.</a:t>
            </a:r>
          </a:p>
          <a:p>
            <a:endParaRPr lang="es-CR" dirty="0"/>
          </a:p>
          <a:p>
            <a:r>
              <a:rPr lang="es-CR" dirty="0" smtClean="0"/>
              <a:t>Estas variables de instancia son pivotes entre el constructor y las funciones. </a:t>
            </a:r>
          </a:p>
          <a:p>
            <a:endParaRPr lang="es-CR" dirty="0"/>
          </a:p>
          <a:p>
            <a:r>
              <a:rPr lang="es-CR" dirty="0" smtClean="0"/>
              <a:t>Entonces cada vértice en el gráfico de funciones a continuación nos indica que se debe crear una clase. </a:t>
            </a:r>
            <a:endParaRPr lang="es-CR" dirty="0"/>
          </a:p>
        </p:txBody>
      </p:sp>
      <p:sp>
        <p:nvSpPr>
          <p:cNvPr id="50" name="Oval 49"/>
          <p:cNvSpPr/>
          <p:nvPr/>
        </p:nvSpPr>
        <p:spPr>
          <a:xfrm>
            <a:off x="6113798" y="1717932"/>
            <a:ext cx="246944" cy="2185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1" name="Oval 50"/>
          <p:cNvSpPr/>
          <p:nvPr/>
        </p:nvSpPr>
        <p:spPr>
          <a:xfrm>
            <a:off x="5161704" y="1952887"/>
            <a:ext cx="246944" cy="2185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Oval 51"/>
          <p:cNvSpPr/>
          <p:nvPr/>
        </p:nvSpPr>
        <p:spPr>
          <a:xfrm>
            <a:off x="4225230" y="3260667"/>
            <a:ext cx="246944" cy="2185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3" name="Oval 52"/>
          <p:cNvSpPr/>
          <p:nvPr/>
        </p:nvSpPr>
        <p:spPr>
          <a:xfrm>
            <a:off x="5164597" y="2621220"/>
            <a:ext cx="246944" cy="2185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4" name="TextBox 53"/>
          <p:cNvSpPr txBox="1"/>
          <p:nvPr/>
        </p:nvSpPr>
        <p:spPr>
          <a:xfrm>
            <a:off x="9006195" y="4505935"/>
            <a:ext cx="280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Entonces, sabemos que el algoritmo con objetos que obtendremos estará compuesto de cuatro clases.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180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con Parameter Object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par</a:t>
            </a:r>
            <a:r>
              <a:rPr lang="es-CR" dirty="0" err="1" smtClean="0"/>
              <a:t>ámetros</a:t>
            </a:r>
            <a:r>
              <a:rPr lang="es-CR" dirty="0" smtClean="0"/>
              <a:t> hace al software difícil de leer y de ajustar.</a:t>
            </a:r>
          </a:p>
          <a:p>
            <a:r>
              <a:rPr lang="es-CR" dirty="0" smtClean="0"/>
              <a:t>Con </a:t>
            </a:r>
            <a:r>
              <a:rPr lang="es-CR" dirty="0" err="1" smtClean="0"/>
              <a:t>Parameter</a:t>
            </a:r>
            <a:r>
              <a:rPr lang="es-CR" dirty="0" smtClean="0"/>
              <a:t> </a:t>
            </a:r>
            <a:r>
              <a:rPr lang="es-CR" dirty="0" err="1" smtClean="0"/>
              <a:t>Object</a:t>
            </a:r>
            <a:r>
              <a:rPr lang="es-CR" dirty="0" smtClean="0"/>
              <a:t>, los </a:t>
            </a:r>
            <a:r>
              <a:rPr lang="es-CR" dirty="0" smtClean="0"/>
              <a:t>parámetros relacionados se mueven a propiedades de </a:t>
            </a:r>
            <a:r>
              <a:rPr lang="es-CR" dirty="0" smtClean="0"/>
              <a:t>una clase (estructur</a:t>
            </a:r>
            <a:r>
              <a:rPr lang="es-CR" dirty="0" smtClean="0"/>
              <a:t>a de datos)</a:t>
            </a:r>
            <a:r>
              <a:rPr lang="es-CR" dirty="0" smtClean="0"/>
              <a:t>.</a:t>
            </a:r>
            <a:endParaRPr lang="es-CR" dirty="0"/>
          </a:p>
        </p:txBody>
      </p:sp>
      <p:sp>
        <p:nvSpPr>
          <p:cNvPr id="12" name="Rounded Rectangle 11"/>
          <p:cNvSpPr/>
          <p:nvPr/>
        </p:nvSpPr>
        <p:spPr>
          <a:xfrm>
            <a:off x="955432" y="4311508"/>
            <a:ext cx="673100" cy="5702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ounded Rectangle 12"/>
          <p:cNvSpPr/>
          <p:nvPr/>
        </p:nvSpPr>
        <p:spPr>
          <a:xfrm>
            <a:off x="2029779" y="3889477"/>
            <a:ext cx="673100" cy="5702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ounded Rectangle 13"/>
          <p:cNvSpPr/>
          <p:nvPr/>
        </p:nvSpPr>
        <p:spPr>
          <a:xfrm>
            <a:off x="3104126" y="3892307"/>
            <a:ext cx="673100" cy="5702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ounded Rectangle 14"/>
          <p:cNvSpPr/>
          <p:nvPr/>
        </p:nvSpPr>
        <p:spPr>
          <a:xfrm>
            <a:off x="2029779" y="4740862"/>
            <a:ext cx="673100" cy="5702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 flipV="1">
            <a:off x="1628532" y="4174598"/>
            <a:ext cx="401247" cy="422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4" idx="1"/>
          </p:cNvCxnSpPr>
          <p:nvPr/>
        </p:nvCxnSpPr>
        <p:spPr>
          <a:xfrm>
            <a:off x="2702879" y="4174598"/>
            <a:ext cx="401247" cy="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5" idx="1"/>
          </p:cNvCxnSpPr>
          <p:nvPr/>
        </p:nvCxnSpPr>
        <p:spPr>
          <a:xfrm>
            <a:off x="1628532" y="4596629"/>
            <a:ext cx="401247" cy="42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806934" y="4177428"/>
            <a:ext cx="403666" cy="309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ounded Rectangle 20"/>
          <p:cNvSpPr/>
          <p:nvPr/>
        </p:nvSpPr>
        <p:spPr>
          <a:xfrm>
            <a:off x="6866251" y="4311508"/>
            <a:ext cx="673100" cy="5702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ounded Rectangle 21"/>
          <p:cNvSpPr/>
          <p:nvPr/>
        </p:nvSpPr>
        <p:spPr>
          <a:xfrm>
            <a:off x="7940598" y="3889477"/>
            <a:ext cx="673100" cy="5702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ounded Rectangle 22"/>
          <p:cNvSpPr/>
          <p:nvPr/>
        </p:nvSpPr>
        <p:spPr>
          <a:xfrm>
            <a:off x="9014945" y="3892307"/>
            <a:ext cx="673100" cy="5702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ounded Rectangle 23"/>
          <p:cNvSpPr/>
          <p:nvPr/>
        </p:nvSpPr>
        <p:spPr>
          <a:xfrm>
            <a:off x="7940598" y="4740862"/>
            <a:ext cx="673100" cy="5702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 flipV="1">
            <a:off x="7539351" y="4174598"/>
            <a:ext cx="401247" cy="422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3" idx="1"/>
          </p:cNvCxnSpPr>
          <p:nvPr/>
        </p:nvCxnSpPr>
        <p:spPr>
          <a:xfrm>
            <a:off x="8613698" y="4174598"/>
            <a:ext cx="401247" cy="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4" idx="1"/>
          </p:cNvCxnSpPr>
          <p:nvPr/>
        </p:nvCxnSpPr>
        <p:spPr>
          <a:xfrm>
            <a:off x="7539351" y="4596629"/>
            <a:ext cx="401247" cy="42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058567" y="4311508"/>
            <a:ext cx="673100" cy="5702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1" y="5310762"/>
            <a:ext cx="387667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089" y="5327831"/>
            <a:ext cx="5943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con Tell Don’t Ask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Encuentre cada lugar donde no se cumple la ley de </a:t>
            </a:r>
            <a:r>
              <a:rPr lang="es-CR" dirty="0" err="1" smtClean="0"/>
              <a:t>Demeter</a:t>
            </a:r>
            <a:r>
              <a:rPr lang="es-CR" dirty="0" smtClean="0"/>
              <a:t>, y luego mueva </a:t>
            </a:r>
            <a:r>
              <a:rPr lang="es-CR" dirty="0" smtClean="0"/>
              <a:t>esa operación </a:t>
            </a:r>
            <a:r>
              <a:rPr lang="es-CR" dirty="0" smtClean="0"/>
              <a:t>a una propiedad o función del </a:t>
            </a:r>
            <a:r>
              <a:rPr lang="es-CR" dirty="0" err="1" smtClean="0"/>
              <a:t>Parameter</a:t>
            </a:r>
            <a:r>
              <a:rPr lang="es-CR" dirty="0" smtClean="0"/>
              <a:t> </a:t>
            </a:r>
            <a:r>
              <a:rPr lang="es-CR" dirty="0" err="1" smtClean="0"/>
              <a:t>Object</a:t>
            </a:r>
            <a:r>
              <a:rPr lang="es-CR" dirty="0" smtClean="0"/>
              <a:t>.</a:t>
            </a:r>
          </a:p>
          <a:p>
            <a:r>
              <a:rPr lang="es-CR" dirty="0" smtClean="0"/>
              <a:t>Este objeto deja de ser una Estructura </a:t>
            </a:r>
            <a:r>
              <a:rPr lang="es-CR" dirty="0" smtClean="0"/>
              <a:t>de datos </a:t>
            </a:r>
            <a:r>
              <a:rPr lang="es-CR" dirty="0" smtClean="0"/>
              <a:t>y empieza a tener la inteligencia de un Objeto.</a:t>
            </a:r>
          </a:p>
          <a:p>
            <a:r>
              <a:rPr lang="es-CR" dirty="0" smtClean="0"/>
              <a:t>Así, se cumple la ley de </a:t>
            </a:r>
            <a:r>
              <a:rPr lang="es-CR" dirty="0" err="1" smtClean="0"/>
              <a:t>Demeter</a:t>
            </a:r>
            <a:r>
              <a:rPr lang="es-CR" dirty="0" smtClean="0"/>
              <a:t>.</a:t>
            </a:r>
            <a:endParaRPr lang="es-C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0" y="5300481"/>
            <a:ext cx="2962275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48" y="4001294"/>
            <a:ext cx="5076825" cy="27432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6790615" y="5354272"/>
            <a:ext cx="403666" cy="309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868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Polimorfismo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pudiéramos tener un algoritmo sin </a:t>
            </a:r>
            <a:r>
              <a:rPr lang="es-CR" dirty="0" smtClean="0"/>
              <a:t>bifurcaciones en su flujo de </a:t>
            </a:r>
            <a:r>
              <a:rPr lang="es-CR" dirty="0" smtClean="0"/>
              <a:t>ejecución, este sería más fácil </a:t>
            </a:r>
            <a:r>
              <a:rPr lang="es-CR" dirty="0" smtClean="0"/>
              <a:t>de </a:t>
            </a:r>
            <a:r>
              <a:rPr lang="es-CR" dirty="0" smtClean="0"/>
              <a:t>entender y de cambiar.</a:t>
            </a:r>
            <a:endParaRPr lang="es-CR" dirty="0" smtClean="0"/>
          </a:p>
          <a:p>
            <a:r>
              <a:rPr lang="es-CR" dirty="0" smtClean="0"/>
              <a:t>Usando el polimorfismo, l</a:t>
            </a:r>
            <a:r>
              <a:rPr lang="es-CR" dirty="0" smtClean="0"/>
              <a:t>as </a:t>
            </a:r>
            <a:r>
              <a:rPr lang="es-CR" dirty="0" smtClean="0"/>
              <a:t>bifurcaciones en el algoritmo se convierten en nuevas clases.</a:t>
            </a:r>
          </a:p>
          <a:p>
            <a:r>
              <a:rPr lang="es-CR" dirty="0" smtClean="0"/>
              <a:t>La clase original </a:t>
            </a:r>
            <a:r>
              <a:rPr lang="es-CR" dirty="0" smtClean="0"/>
              <a:t>se hace abstracta</a:t>
            </a:r>
            <a:r>
              <a:rPr lang="es-CR" dirty="0" smtClean="0"/>
              <a:t>.</a:t>
            </a:r>
            <a:endParaRPr lang="es-CR" dirty="0"/>
          </a:p>
        </p:txBody>
      </p:sp>
      <p:sp>
        <p:nvSpPr>
          <p:cNvPr id="4" name="Rounded Rectangle 3"/>
          <p:cNvSpPr/>
          <p:nvPr/>
        </p:nvSpPr>
        <p:spPr>
          <a:xfrm>
            <a:off x="8694063" y="4603896"/>
            <a:ext cx="673100" cy="5702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ounded Rectangle 4"/>
          <p:cNvSpPr/>
          <p:nvPr/>
        </p:nvSpPr>
        <p:spPr>
          <a:xfrm>
            <a:off x="10173554" y="4208836"/>
            <a:ext cx="673100" cy="5702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ounded Rectangle 5"/>
          <p:cNvSpPr/>
          <p:nvPr/>
        </p:nvSpPr>
        <p:spPr>
          <a:xfrm>
            <a:off x="11247901" y="4211666"/>
            <a:ext cx="673100" cy="5702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ounded Rectangle 6"/>
          <p:cNvSpPr/>
          <p:nvPr/>
        </p:nvSpPr>
        <p:spPr>
          <a:xfrm>
            <a:off x="10173554" y="5060221"/>
            <a:ext cx="673100" cy="5702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9367163" y="4493957"/>
            <a:ext cx="806391" cy="395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10846654" y="4493957"/>
            <a:ext cx="401247" cy="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9367163" y="4889017"/>
            <a:ext cx="806391" cy="456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718484" y="4603896"/>
            <a:ext cx="673100" cy="5702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ounded Rectangle 11"/>
          <p:cNvSpPr/>
          <p:nvPr/>
        </p:nvSpPr>
        <p:spPr>
          <a:xfrm>
            <a:off x="9757916" y="6179217"/>
            <a:ext cx="673100" cy="5702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ounded Rectangle 12"/>
          <p:cNvSpPr/>
          <p:nvPr/>
        </p:nvSpPr>
        <p:spPr>
          <a:xfrm>
            <a:off x="10619324" y="6179217"/>
            <a:ext cx="673100" cy="5702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4" name="Straight Arrow Connector 13"/>
          <p:cNvCxnSpPr>
            <a:stCxn id="12" idx="0"/>
            <a:endCxn id="7" idx="2"/>
          </p:cNvCxnSpPr>
          <p:nvPr/>
        </p:nvCxnSpPr>
        <p:spPr>
          <a:xfrm flipV="1">
            <a:off x="10094466" y="5630463"/>
            <a:ext cx="415638" cy="5487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7" idx="2"/>
          </p:cNvCxnSpPr>
          <p:nvPr/>
        </p:nvCxnSpPr>
        <p:spPr>
          <a:xfrm flipH="1" flipV="1">
            <a:off x="10510104" y="5630463"/>
            <a:ext cx="445770" cy="5487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314818" y="5530257"/>
            <a:ext cx="673100" cy="5702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ounded Rectangle 20"/>
          <p:cNvSpPr/>
          <p:nvPr/>
        </p:nvSpPr>
        <p:spPr>
          <a:xfrm>
            <a:off x="7128640" y="5530257"/>
            <a:ext cx="673100" cy="5702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3" name="Straight Arrow Connector 22"/>
          <p:cNvCxnSpPr>
            <a:stCxn id="20" idx="0"/>
            <a:endCxn id="17" idx="2"/>
          </p:cNvCxnSpPr>
          <p:nvPr/>
        </p:nvCxnSpPr>
        <p:spPr>
          <a:xfrm flipV="1">
            <a:off x="6651368" y="5174138"/>
            <a:ext cx="403666" cy="3561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  <a:endCxn id="17" idx="2"/>
          </p:cNvCxnSpPr>
          <p:nvPr/>
        </p:nvCxnSpPr>
        <p:spPr>
          <a:xfrm flipH="1" flipV="1">
            <a:off x="7055034" y="5174138"/>
            <a:ext cx="410156" cy="3561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263965" y="5507515"/>
            <a:ext cx="673100" cy="5702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Rounded Rectangle 26"/>
          <p:cNvSpPr/>
          <p:nvPr/>
        </p:nvSpPr>
        <p:spPr>
          <a:xfrm>
            <a:off x="9101313" y="5491980"/>
            <a:ext cx="673100" cy="5702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8" name="Straight Arrow Connector 27"/>
          <p:cNvCxnSpPr>
            <a:stCxn id="26" idx="0"/>
            <a:endCxn id="4" idx="2"/>
          </p:cNvCxnSpPr>
          <p:nvPr/>
        </p:nvCxnSpPr>
        <p:spPr>
          <a:xfrm flipV="1">
            <a:off x="8600515" y="5174138"/>
            <a:ext cx="430098" cy="3333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4" idx="2"/>
          </p:cNvCxnSpPr>
          <p:nvPr/>
        </p:nvCxnSpPr>
        <p:spPr>
          <a:xfrm flipH="1" flipV="1">
            <a:off x="9030613" y="5174138"/>
            <a:ext cx="407250" cy="3178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14049" y="4647750"/>
            <a:ext cx="673100" cy="5702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ounded Rectangle 29"/>
          <p:cNvSpPr/>
          <p:nvPr/>
        </p:nvSpPr>
        <p:spPr>
          <a:xfrm>
            <a:off x="2088396" y="4225719"/>
            <a:ext cx="673100" cy="5702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Rounded Rectangle 30"/>
          <p:cNvSpPr/>
          <p:nvPr/>
        </p:nvSpPr>
        <p:spPr>
          <a:xfrm>
            <a:off x="3162743" y="4228549"/>
            <a:ext cx="673100" cy="5702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Rounded Rectangle 31"/>
          <p:cNvSpPr/>
          <p:nvPr/>
        </p:nvSpPr>
        <p:spPr>
          <a:xfrm>
            <a:off x="2088396" y="5077104"/>
            <a:ext cx="673100" cy="5702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3" name="Straight Arrow Connector 32"/>
          <p:cNvCxnSpPr>
            <a:stCxn id="24" idx="3"/>
            <a:endCxn id="30" idx="1"/>
          </p:cNvCxnSpPr>
          <p:nvPr/>
        </p:nvCxnSpPr>
        <p:spPr>
          <a:xfrm flipV="1">
            <a:off x="1687149" y="4510840"/>
            <a:ext cx="401247" cy="422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2761496" y="4510840"/>
            <a:ext cx="401247" cy="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32" idx="1"/>
          </p:cNvCxnSpPr>
          <p:nvPr/>
        </p:nvCxnSpPr>
        <p:spPr>
          <a:xfrm>
            <a:off x="1687149" y="4932871"/>
            <a:ext cx="401247" cy="42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06365" y="4647750"/>
            <a:ext cx="673100" cy="5702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ight Arrow 8"/>
          <p:cNvSpPr/>
          <p:nvPr/>
        </p:nvSpPr>
        <p:spPr>
          <a:xfrm>
            <a:off x="5154386" y="4493957"/>
            <a:ext cx="403666" cy="309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369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animBg="1"/>
      <p:bldP spid="12" grpId="0" animBg="1"/>
      <p:bldP spid="13" grpId="0" animBg="1"/>
      <p:bldP spid="20" grpId="0" animBg="1"/>
      <p:bldP spid="21" grpId="0" animBg="1"/>
      <p:bldP spid="26" grpId="0" animBg="1"/>
      <p:bldP spid="2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336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 procedimiento</vt:lpstr>
      <vt:lpstr>Funciones</vt:lpstr>
      <vt:lpstr>De funciones a objetos</vt:lpstr>
      <vt:lpstr>Objetos con Parameter Object</vt:lpstr>
      <vt:lpstr>Objetos con Tell Don’t Ask</vt:lpstr>
      <vt:lpstr>Con Polimorfismo</vt:lpstr>
    </vt:vector>
  </TitlesOfParts>
  <Company>BCCR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CENTENO RIVERA OSCAR</dc:creator>
  <cp:lastModifiedBy>Oscar Centeno</cp:lastModifiedBy>
  <cp:revision>138</cp:revision>
  <cp:lastPrinted>2016-03-17T19:12:09Z</cp:lastPrinted>
  <dcterms:created xsi:type="dcterms:W3CDTF">2016-02-17T23:08:55Z</dcterms:created>
  <dcterms:modified xsi:type="dcterms:W3CDTF">2016-03-20T23:33:18Z</dcterms:modified>
</cp:coreProperties>
</file>