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0" r:id="rId2"/>
    <p:sldId id="294" r:id="rId3"/>
    <p:sldId id="296" r:id="rId4"/>
    <p:sldId id="297" r:id="rId5"/>
    <p:sldId id="256" r:id="rId6"/>
    <p:sldId id="305" r:id="rId7"/>
    <p:sldId id="295" r:id="rId8"/>
    <p:sldId id="299" r:id="rId9"/>
    <p:sldId id="304" r:id="rId10"/>
    <p:sldId id="306" r:id="rId11"/>
    <p:sldId id="312" r:id="rId12"/>
    <p:sldId id="313" r:id="rId13"/>
    <p:sldId id="314" r:id="rId14"/>
    <p:sldId id="315" r:id="rId15"/>
    <p:sldId id="316" r:id="rId16"/>
    <p:sldId id="258" r:id="rId17"/>
    <p:sldId id="298" r:id="rId18"/>
    <p:sldId id="301" r:id="rId19"/>
    <p:sldId id="30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0" d="100"/>
          <a:sy n="70" d="100"/>
        </p:scale>
        <p:origin x="12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B4EC4F82-7C94-F48F-D77E-37C4526E1C6F}"/>
              </a:ext>
            </a:extLst>
          </p:cNvPr>
          <p:cNvSpPr/>
          <p:nvPr userDrawn="1"/>
        </p:nvSpPr>
        <p:spPr>
          <a:xfrm>
            <a:off x="-2850" y="152400"/>
            <a:ext cx="9146849" cy="838200"/>
          </a:xfrm>
          <a:prstGeom prst="flowChartDocument">
            <a:avLst/>
          </a:prstGeom>
          <a:solidFill>
            <a:srgbClr val="FFC000"/>
          </a:solidFill>
          <a:ln>
            <a:solidFill>
              <a:schemeClr val="accent6">
                <a:lumMod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Flowchart: Document 10">
            <a:extLst>
              <a:ext uri="{FF2B5EF4-FFF2-40B4-BE49-F238E27FC236}">
                <a16:creationId xmlns:a16="http://schemas.microsoft.com/office/drawing/2014/main" id="{C238A9B7-AB6F-FB0A-1435-DD9611491166}"/>
              </a:ext>
            </a:extLst>
          </p:cNvPr>
          <p:cNvSpPr/>
          <p:nvPr userDrawn="1"/>
        </p:nvSpPr>
        <p:spPr>
          <a:xfrm>
            <a:off x="-2849" y="0"/>
            <a:ext cx="9146849" cy="838200"/>
          </a:xfrm>
          <a:prstGeom prst="flowChartDocumen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493156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8E0D1-6AB1-49AE-86D0-3F1937943917}" type="datetimeFigureOut">
              <a:rPr lang="en-PH" smtClean="0"/>
              <a:t>13/09/2022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214076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48E0D1-6AB1-49AE-86D0-3F1937943917}" type="datetimeFigureOut">
              <a:rPr lang="en-PH" smtClean="0"/>
              <a:t>13/09/2022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359091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4273977-D370-01F8-3CCF-E23A69D3369A}"/>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1389" b="98413" l="0" r="98875">
                        <a14:foregroundMark x1="9625" y1="8532" x2="93625" y2="13294"/>
                        <a14:foregroundMark x1="0" y1="25198" x2="10750" y2="28373"/>
                        <a14:foregroundMark x1="93125" y1="27976" x2="98750" y2="29167"/>
                        <a14:foregroundMark x1="10750" y1="88294" x2="47750" y2="89087"/>
                        <a14:foregroundMark x1="47750" y1="89087" x2="87125" y2="88492"/>
                        <a14:foregroundMark x1="125" y1="82937" x2="32000" y2="79365"/>
                        <a14:foregroundMark x1="32000" y1="79365" x2="32375" y2="79365"/>
                        <a14:foregroundMark x1="91750" y1="75794" x2="37125" y2="82143"/>
                        <a14:foregroundMark x1="5500" y1="94246" x2="28500" y2="94246"/>
                        <a14:foregroundMark x1="28500" y1="94246" x2="93500" y2="92659"/>
                        <a14:foregroundMark x1="93500" y1="92659" x2="94625" y2="79563"/>
                        <a14:foregroundMark x1="94625" y1="79563" x2="95750" y2="94444"/>
                        <a14:foregroundMark x1="95750" y1="94444" x2="6375" y2="97024"/>
                        <a14:foregroundMark x1="6375" y1="97024" x2="2750" y2="87500"/>
                        <a14:foregroundMark x1="2750" y1="87500" x2="9250" y2="87698"/>
                        <a14:foregroundMark x1="9250" y1="87698" x2="12875" y2="90675"/>
                        <a14:foregroundMark x1="4875" y1="98611" x2="28000" y2="99008"/>
                        <a14:foregroundMark x1="28000" y1="99008" x2="91875" y2="98214"/>
                        <a14:foregroundMark x1="91875" y1="98214" x2="94375" y2="98413"/>
                        <a14:foregroundMark x1="11250" y1="74802" x2="21250" y2="74802"/>
                        <a14:foregroundMark x1="5625" y1="13492" x2="16375" y2="14087"/>
                        <a14:foregroundMark x1="16375" y1="14087" x2="74500" y2="11706"/>
                        <a14:foregroundMark x1="3500" y1="18452" x2="20125" y2="24802"/>
                        <a14:foregroundMark x1="20125" y1="24802" x2="84250" y2="21230"/>
                        <a14:foregroundMark x1="84250" y1="21230" x2="94125" y2="22024"/>
                        <a14:foregroundMark x1="94125" y1="22024" x2="97250" y2="24008"/>
                        <a14:foregroundMark x1="500" y1="6944" x2="63375" y2="2579"/>
                        <a14:foregroundMark x1="63375" y1="2579" x2="90750" y2="3373"/>
                        <a14:foregroundMark x1="90750" y1="3373" x2="97500" y2="9722"/>
                        <a14:foregroundMark x1="97500" y1="9722" x2="98750" y2="20635"/>
                        <a14:foregroundMark x1="98750" y1="20635" x2="98875" y2="20833"/>
                        <a14:foregroundMark x1="2000" y1="3373" x2="11375" y2="3770"/>
                        <a14:foregroundMark x1="11375" y1="3770" x2="76000" y2="1389"/>
                        <a14:foregroundMark x1="76000" y1="1389" x2="98000" y2="2579"/>
                        <a14:backgroundMark x1="10250" y1="40675" x2="98000" y2="52579"/>
                        <a14:backgroundMark x1="10875" y1="29563" x2="11625" y2="29960"/>
                        <a14:backgroundMark x1="95500" y1="31944" x2="95500" y2="31944"/>
                      </a14:backgroundRemoval>
                    </a14:imgEffect>
                    <a14:imgEffect>
                      <a14:artisticTexturizer/>
                    </a14:imgEffect>
                    <a14:imgEffect>
                      <a14:colorTemperature colorTemp="11200"/>
                    </a14:imgEffect>
                    <a14:imgEffect>
                      <a14:brightnessContrast bright="-40000" contrast="40000"/>
                    </a14:imgEffect>
                  </a14:imgLayer>
                </a14:imgProps>
              </a:ext>
            </a:extLst>
          </a:blip>
          <a:stretch>
            <a:fillRect/>
          </a:stretch>
        </p:blipFill>
        <p:spPr>
          <a:xfrm>
            <a:off x="0" y="0"/>
            <a:ext cx="9144000" cy="68580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4679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48E0D1-6AB1-49AE-86D0-3F1937943917}" type="datetimeFigureOut">
              <a:rPr lang="en-PH" smtClean="0"/>
              <a:t>13/09/2022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13766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48E0D1-6AB1-49AE-86D0-3F1937943917}" type="datetimeFigureOut">
              <a:rPr lang="en-PH" smtClean="0"/>
              <a:t>13/09/2022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356216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48E0D1-6AB1-49AE-86D0-3F1937943917}" type="datetimeFigureOut">
              <a:rPr lang="en-PH" smtClean="0"/>
              <a:t>13/09/2022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420891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48E0D1-6AB1-49AE-86D0-3F1937943917}" type="datetimeFigureOut">
              <a:rPr lang="en-PH" smtClean="0"/>
              <a:t>13/09/2022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327102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48E0D1-6AB1-49AE-86D0-3F1937943917}" type="datetimeFigureOut">
              <a:rPr lang="en-PH" smtClean="0"/>
              <a:t>13/09/2022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227260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8E0D1-6AB1-49AE-86D0-3F1937943917}" type="datetimeFigureOut">
              <a:rPr lang="en-PH" smtClean="0"/>
              <a:t>13/09/2022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4286442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48E0D1-6AB1-49AE-86D0-3F1937943917}" type="datetimeFigureOut">
              <a:rPr lang="en-PH" smtClean="0"/>
              <a:t>13/09/2022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05BB8182-6B2A-4116-B38A-7A52BDE36B17}" type="slidenum">
              <a:rPr lang="en-PH" smtClean="0"/>
              <a:t>‹#›</a:t>
            </a:fld>
            <a:endParaRPr lang="en-PH"/>
          </a:p>
        </p:txBody>
      </p:sp>
    </p:spTree>
    <p:extLst>
      <p:ext uri="{BB962C8B-B14F-4D97-AF65-F5344CB8AC3E}">
        <p14:creationId xmlns:p14="http://schemas.microsoft.com/office/powerpoint/2010/main" val="85256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8E0D1-6AB1-49AE-86D0-3F1937943917}" type="datetimeFigureOut">
              <a:rPr lang="en-PH" smtClean="0"/>
              <a:t>13/09/2022</a:t>
            </a:fld>
            <a:endParaRPr lang="en-P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B8182-6B2A-4116-B38A-7A52BDE36B17}" type="slidenum">
              <a:rPr lang="en-PH" smtClean="0"/>
              <a:t>‹#›</a:t>
            </a:fld>
            <a:endParaRPr lang="en-PH"/>
          </a:p>
        </p:txBody>
      </p:sp>
    </p:spTree>
    <p:extLst>
      <p:ext uri="{BB962C8B-B14F-4D97-AF65-F5344CB8AC3E}">
        <p14:creationId xmlns:p14="http://schemas.microsoft.com/office/powerpoint/2010/main" val="4086606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CC231763-47B0-AAC8-4A3C-E6D2359CE1F3}"/>
              </a:ext>
            </a:extLst>
          </p:cNvPr>
          <p:cNvSpPr txBox="1">
            <a:spLocks noChangeArrowheads="1"/>
          </p:cNvSpPr>
          <p:nvPr/>
        </p:nvSpPr>
        <p:spPr bwMode="auto">
          <a:xfrm>
            <a:off x="2209800" y="5099461"/>
            <a:ext cx="4406977" cy="144655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scene3d>
              <a:camera prst="orthographicFront"/>
              <a:lightRig rig="threePt" dir="t"/>
            </a:scene3d>
            <a:sp3d extrusionH="57150">
              <a:bevelT w="38100" h="38100"/>
            </a:sp3d>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0"/>
              </a:spcBef>
              <a:spcAft>
                <a:spcPct val="0"/>
              </a:spcAft>
              <a:buFontTx/>
              <a:buNone/>
            </a:pPr>
            <a:r>
              <a:rPr lang="en-US" altLang="en-US" sz="8800" b="1"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rPr>
              <a:t> CADETS</a:t>
            </a:r>
          </a:p>
        </p:txBody>
      </p:sp>
      <p:pic>
        <p:nvPicPr>
          <p:cNvPr id="3" name="Picture 2">
            <a:extLst>
              <a:ext uri="{FF2B5EF4-FFF2-40B4-BE49-F238E27FC236}">
                <a16:creationId xmlns:a16="http://schemas.microsoft.com/office/drawing/2014/main" id="{E79773DD-B3B3-675F-98EC-A01BF30438DB}"/>
              </a:ext>
            </a:extLst>
          </p:cNvPr>
          <p:cNvPicPr>
            <a:picLocks noChangeAspect="1"/>
          </p:cNvPicPr>
          <p:nvPr/>
        </p:nvPicPr>
        <p:blipFill>
          <a:blip r:embed="rId2"/>
          <a:stretch>
            <a:fillRect/>
          </a:stretch>
        </p:blipFill>
        <p:spPr>
          <a:xfrm>
            <a:off x="3352800" y="2290556"/>
            <a:ext cx="2272001" cy="2308647"/>
          </a:xfrm>
          <a:prstGeom prst="rect">
            <a:avLst/>
          </a:prstGeom>
        </p:spPr>
      </p:pic>
      <p:sp>
        <p:nvSpPr>
          <p:cNvPr id="5" name="TextBox 4">
            <a:extLst>
              <a:ext uri="{FF2B5EF4-FFF2-40B4-BE49-F238E27FC236}">
                <a16:creationId xmlns:a16="http://schemas.microsoft.com/office/drawing/2014/main" id="{6C266AB6-7A95-C091-DE28-4E22AD834B2A}"/>
              </a:ext>
            </a:extLst>
          </p:cNvPr>
          <p:cNvSpPr txBox="1"/>
          <p:nvPr/>
        </p:nvSpPr>
        <p:spPr>
          <a:xfrm>
            <a:off x="1905000" y="304800"/>
            <a:ext cx="5867400" cy="1446550"/>
          </a:xfrm>
          <a:prstGeom prst="rect">
            <a:avLst/>
          </a:prstGeom>
          <a:noFill/>
        </p:spPr>
        <p:txBody>
          <a:bodyPr wrap="square">
            <a:spAutoFit/>
            <a:scene3d>
              <a:camera prst="orthographicFront"/>
              <a:lightRig rig="threePt" dir="t"/>
            </a:scene3d>
            <a:sp3d extrusionH="57150">
              <a:bevelT w="38100" h="38100"/>
            </a:sp3d>
          </a:bodyPr>
          <a:lstStyle/>
          <a:p>
            <a:r>
              <a:rPr lang="en-US" altLang="en-US" sz="8800" b="1"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rPr>
              <a:t>WELCOME</a:t>
            </a:r>
            <a:endParaRPr lang="en-PH" sz="8800" dirty="0">
              <a:ln>
                <a:solidFill>
                  <a:sysClr val="windowText" lastClr="000000"/>
                </a:solidFill>
              </a:ln>
              <a:solidFill>
                <a:schemeClr val="bg1"/>
              </a:solidFill>
              <a:effectLst>
                <a:glow rad="25400">
                  <a:schemeClr val="accent6">
                    <a:lumMod val="50000"/>
                  </a:schemeClr>
                </a:glow>
              </a:effectLst>
              <a:latin typeface="Bauhaus 93" panose="04030905020B02020C02" pitchFamily="82" charset="0"/>
            </a:endParaRPr>
          </a:p>
        </p:txBody>
      </p:sp>
    </p:spTree>
    <p:extLst>
      <p:ext uri="{BB962C8B-B14F-4D97-AF65-F5344CB8AC3E}">
        <p14:creationId xmlns:p14="http://schemas.microsoft.com/office/powerpoint/2010/main" val="3596406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81000" y="12192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3" name="Text Box 3"/>
          <p:cNvSpPr txBox="1">
            <a:spLocks noChangeArrowheads="1"/>
          </p:cNvSpPr>
          <p:nvPr/>
        </p:nvSpPr>
        <p:spPr bwMode="auto">
          <a:xfrm>
            <a:off x="533400" y="13716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4" name="Text Box 3"/>
          <p:cNvSpPr txBox="1">
            <a:spLocks noChangeArrowheads="1"/>
          </p:cNvSpPr>
          <p:nvPr/>
        </p:nvSpPr>
        <p:spPr bwMode="auto">
          <a:xfrm>
            <a:off x="685800" y="15240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5" name="Text Box 3"/>
          <p:cNvSpPr txBox="1">
            <a:spLocks noChangeArrowheads="1"/>
          </p:cNvSpPr>
          <p:nvPr/>
        </p:nvSpPr>
        <p:spPr bwMode="auto">
          <a:xfrm>
            <a:off x="359229" y="838200"/>
            <a:ext cx="8656019" cy="574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r>
              <a:rPr lang="en-US" sz="3600" dirty="0"/>
              <a:t> </a:t>
            </a:r>
            <a:r>
              <a:rPr lang="en-US" sz="3600" dirty="0" smtClean="0"/>
              <a:t>    </a:t>
            </a:r>
            <a:r>
              <a:rPr lang="en-US" sz="3600" b="1" dirty="0" smtClean="0"/>
              <a:t>PRIDE IN UNIFORM</a:t>
            </a:r>
          </a:p>
          <a:p>
            <a:pPr algn="just">
              <a:lnSpc>
                <a:spcPct val="125000"/>
              </a:lnSpc>
            </a:pPr>
            <a:endParaRPr lang="en-US" sz="800" b="1" dirty="0"/>
          </a:p>
          <a:p>
            <a:pPr algn="just"/>
            <a:r>
              <a:rPr lang="en-US" sz="3200" dirty="0"/>
              <a:t>….</a:t>
            </a:r>
            <a:r>
              <a:rPr lang="en-US" sz="2800" dirty="0"/>
              <a:t>embedded in the uniform is the extraordinary patriotism and dedication that begets respect and admiration from the people he serves</a:t>
            </a:r>
            <a:r>
              <a:rPr lang="en-US" sz="2800" dirty="0" smtClean="0"/>
              <a:t>. </a:t>
            </a:r>
            <a:r>
              <a:rPr lang="en-US" sz="2800" dirty="0"/>
              <a:t>The manner of wearing the uniform </a:t>
            </a:r>
            <a:r>
              <a:rPr lang="en-US" sz="2800" dirty="0" smtClean="0"/>
              <a:t>is therefore </a:t>
            </a:r>
            <a:r>
              <a:rPr lang="en-US" sz="2800" dirty="0"/>
              <a:t>a manifestation of the state of the Army. It reflects not only </a:t>
            </a:r>
            <a:r>
              <a:rPr lang="en-US" sz="2800" dirty="0" smtClean="0"/>
              <a:t>the personality </a:t>
            </a:r>
            <a:r>
              <a:rPr lang="en-US" sz="2800" dirty="0"/>
              <a:t>and character of the individual soldier but also that of the </a:t>
            </a:r>
            <a:r>
              <a:rPr lang="en-US" sz="2800" dirty="0" smtClean="0"/>
              <a:t>whole organization</a:t>
            </a:r>
            <a:r>
              <a:rPr lang="en-US" sz="2800" dirty="0"/>
              <a:t>. It is the responsibility of the soldier to take extra care and use </a:t>
            </a:r>
            <a:r>
              <a:rPr lang="en-US" sz="2800" dirty="0" smtClean="0"/>
              <a:t>of his </a:t>
            </a:r>
            <a:r>
              <a:rPr lang="en-US" sz="2800" dirty="0"/>
              <a:t>uniform and all insignias he carries on them, for it is in this simple </a:t>
            </a:r>
            <a:r>
              <a:rPr lang="en-US" sz="2800" dirty="0" smtClean="0"/>
              <a:t>ritual that </a:t>
            </a:r>
            <a:r>
              <a:rPr lang="en-US" sz="2800" dirty="0"/>
              <a:t>the soldier is set apart from the rest</a:t>
            </a:r>
            <a:r>
              <a:rPr lang="en-US" sz="2800" dirty="0" smtClean="0"/>
              <a:t>.</a:t>
            </a:r>
            <a:endParaRPr lang="en-US" sz="2800" dirty="0"/>
          </a:p>
        </p:txBody>
      </p:sp>
    </p:spTree>
    <p:extLst>
      <p:ext uri="{BB962C8B-B14F-4D97-AF65-F5344CB8AC3E}">
        <p14:creationId xmlns:p14="http://schemas.microsoft.com/office/powerpoint/2010/main" val="328352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81000" y="12192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3" name="Text Box 3"/>
          <p:cNvSpPr txBox="1">
            <a:spLocks noChangeArrowheads="1"/>
          </p:cNvSpPr>
          <p:nvPr/>
        </p:nvSpPr>
        <p:spPr bwMode="auto">
          <a:xfrm>
            <a:off x="533400" y="13716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4" name="Text Box 3"/>
          <p:cNvSpPr txBox="1">
            <a:spLocks noChangeArrowheads="1"/>
          </p:cNvSpPr>
          <p:nvPr/>
        </p:nvSpPr>
        <p:spPr bwMode="auto">
          <a:xfrm>
            <a:off x="685800" y="15240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5" name="Rectangle 4"/>
          <p:cNvSpPr/>
          <p:nvPr/>
        </p:nvSpPr>
        <p:spPr>
          <a:xfrm>
            <a:off x="685800" y="1103364"/>
            <a:ext cx="8177048" cy="5293757"/>
          </a:xfrm>
          <a:prstGeom prst="rect">
            <a:avLst/>
          </a:prstGeom>
        </p:spPr>
        <p:txBody>
          <a:bodyPr wrap="square">
            <a:spAutoFit/>
          </a:bodyPr>
          <a:lstStyle/>
          <a:p>
            <a:pPr algn="just">
              <a:lnSpc>
                <a:spcPct val="125000"/>
              </a:lnSpc>
            </a:pPr>
            <a:r>
              <a:rPr lang="en-US" dirty="0"/>
              <a:t>	</a:t>
            </a:r>
            <a:r>
              <a:rPr lang="en-US" sz="2000" dirty="0"/>
              <a:t> 	</a:t>
            </a:r>
            <a:r>
              <a:rPr lang="en-US" sz="3200" dirty="0"/>
              <a:t>	</a:t>
            </a:r>
            <a:r>
              <a:rPr lang="en-US" sz="3600" b="1" dirty="0">
                <a:latin typeface="Arial" panose="020B0604020202020204" pitchFamily="34" charset="0"/>
                <a:cs typeface="Arial" panose="020B0604020202020204" pitchFamily="34" charset="0"/>
              </a:rPr>
              <a:t>DISCIPLINE</a:t>
            </a:r>
          </a:p>
          <a:p>
            <a:pPr algn="just">
              <a:lnSpc>
                <a:spcPct val="125000"/>
              </a:lnSpc>
            </a:pPr>
            <a:endParaRPr lang="en-US" sz="400" b="1" dirty="0"/>
          </a:p>
          <a:p>
            <a:pPr algn="just"/>
            <a:r>
              <a:rPr lang="en-US" sz="2800" dirty="0">
                <a:solidFill>
                  <a:srgbClr val="00B0F0"/>
                </a:solidFill>
              </a:rPr>
              <a:t>  	</a:t>
            </a:r>
            <a:r>
              <a:rPr lang="en-US" sz="2600" dirty="0"/>
              <a:t>A soldier is a model of self-discipline. As he follows the disciplined path, he generates the same quality of discipline from those he walks with. In this manner, disciplined governance from the Chain of Command is correspondingly achieved especially since a Philippine Army soldier performs excellently under the tutelage of an excellent commander. The soldier and ultimately the Philippine Army's energy come from this unity of disciplined purpose. This means continuing the fight even when alone and to the last man; staying alert when all others are asleep; and keeping to the objective when all else seems lost.</a:t>
            </a:r>
            <a:endParaRPr lang="en-US" sz="2600" dirty="0">
              <a:solidFill>
                <a:srgbClr val="00B0F0"/>
              </a:solidFill>
            </a:endParaRPr>
          </a:p>
        </p:txBody>
      </p:sp>
    </p:spTree>
    <p:extLst>
      <p:ext uri="{BB962C8B-B14F-4D97-AF65-F5344CB8AC3E}">
        <p14:creationId xmlns:p14="http://schemas.microsoft.com/office/powerpoint/2010/main" val="11191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81000" y="12192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3" name="Text Box 3"/>
          <p:cNvSpPr txBox="1">
            <a:spLocks noChangeArrowheads="1"/>
          </p:cNvSpPr>
          <p:nvPr/>
        </p:nvSpPr>
        <p:spPr bwMode="auto">
          <a:xfrm>
            <a:off x="533400" y="13716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4" name="Text Box 3"/>
          <p:cNvSpPr txBox="1">
            <a:spLocks noChangeArrowheads="1"/>
          </p:cNvSpPr>
          <p:nvPr/>
        </p:nvSpPr>
        <p:spPr bwMode="auto">
          <a:xfrm>
            <a:off x="685800" y="15240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5" name="Rectangle 4"/>
          <p:cNvSpPr/>
          <p:nvPr/>
        </p:nvSpPr>
        <p:spPr>
          <a:xfrm>
            <a:off x="685800" y="1001413"/>
            <a:ext cx="8177048" cy="5332229"/>
          </a:xfrm>
          <a:prstGeom prst="rect">
            <a:avLst/>
          </a:prstGeom>
        </p:spPr>
        <p:txBody>
          <a:bodyPr wrap="square">
            <a:spAutoFit/>
          </a:bodyPr>
          <a:lstStyle/>
          <a:p>
            <a:pPr algn="just">
              <a:lnSpc>
                <a:spcPct val="125000"/>
              </a:lnSpc>
            </a:pPr>
            <a:r>
              <a:rPr lang="en-US" sz="2000" dirty="0"/>
              <a:t>	</a:t>
            </a:r>
            <a:r>
              <a:rPr lang="en-US" sz="2400" dirty="0"/>
              <a:t> 	</a:t>
            </a:r>
            <a:r>
              <a:rPr lang="en-US" sz="2400" dirty="0">
                <a:latin typeface="Arial" panose="020B0604020202020204" pitchFamily="34" charset="0"/>
                <a:cs typeface="Arial" panose="020B0604020202020204" pitchFamily="34" charset="0"/>
              </a:rPr>
              <a:t>	</a:t>
            </a:r>
            <a:r>
              <a:rPr lang="en-US" sz="3600" b="1" dirty="0">
                <a:latin typeface="Arial" panose="020B0604020202020204" pitchFamily="34" charset="0"/>
                <a:cs typeface="Arial" panose="020B0604020202020204" pitchFamily="34" charset="0"/>
              </a:rPr>
              <a:t>PROFESSIONALISM</a:t>
            </a:r>
          </a:p>
          <a:p>
            <a:pPr algn="just">
              <a:lnSpc>
                <a:spcPct val="125000"/>
              </a:lnSpc>
            </a:pPr>
            <a:endParaRPr lang="en-US" sz="500" dirty="0">
              <a:latin typeface="Arial" panose="020B0604020202020204" pitchFamily="34" charset="0"/>
              <a:cs typeface="Arial" panose="020B0604020202020204" pitchFamily="34" charset="0"/>
            </a:endParaRPr>
          </a:p>
          <a:p>
            <a:pPr algn="just">
              <a:lnSpc>
                <a:spcPct val="125000"/>
              </a:lnSpc>
            </a:pPr>
            <a:endParaRPr lang="en-US" sz="100" b="1" dirty="0">
              <a:latin typeface="Arial" panose="020B0604020202020204" pitchFamily="34" charset="0"/>
              <a:cs typeface="Arial" panose="020B0604020202020204" pitchFamily="34" charset="0"/>
            </a:endParaRPr>
          </a:p>
          <a:p>
            <a:pPr algn="just"/>
            <a:r>
              <a:rPr lang="en-US" sz="2000" dirty="0">
                <a:solidFill>
                  <a:srgbClr val="00B0F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Professionalism in the military career stands for commitment, knowledge, and skills and is better expressed in one's attention to duty with the required discipline and competence. Professionalism comes from the soldier's pursuit of excellence; his disciplined performance as to When, Where and How; the recognition of individual merit; humility where respect is earned and not coveted; and most of all, humor in being human and in keeping one's feet on the ground. Professionalism in the soldier gives rise to impartiality, objectivity, and non-partisanship that is necessary to support common goals for the welfare of the population.</a:t>
            </a:r>
            <a:endParaRPr lang="en-US" sz="28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8946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81000" y="12192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3" name="Text Box 3"/>
          <p:cNvSpPr txBox="1">
            <a:spLocks noChangeArrowheads="1"/>
          </p:cNvSpPr>
          <p:nvPr/>
        </p:nvSpPr>
        <p:spPr bwMode="auto">
          <a:xfrm>
            <a:off x="533400" y="13716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4" name="Text Box 3"/>
          <p:cNvSpPr txBox="1">
            <a:spLocks noChangeArrowheads="1"/>
          </p:cNvSpPr>
          <p:nvPr/>
        </p:nvSpPr>
        <p:spPr bwMode="auto">
          <a:xfrm>
            <a:off x="685800" y="15240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5" name="Rectangle 4"/>
          <p:cNvSpPr/>
          <p:nvPr/>
        </p:nvSpPr>
        <p:spPr>
          <a:xfrm>
            <a:off x="990600" y="1219200"/>
            <a:ext cx="7534835" cy="2910412"/>
          </a:xfrm>
          <a:prstGeom prst="rect">
            <a:avLst/>
          </a:prstGeom>
        </p:spPr>
        <p:txBody>
          <a:bodyPr wrap="square">
            <a:spAutoFit/>
          </a:bodyPr>
          <a:lstStyle/>
          <a:p>
            <a:pPr algn="just">
              <a:lnSpc>
                <a:spcPct val="125000"/>
              </a:lnSpc>
            </a:pPr>
            <a:r>
              <a:rPr lang="en-US" dirty="0"/>
              <a:t>	</a:t>
            </a:r>
            <a:r>
              <a:rPr lang="en-US" sz="3600" b="1" dirty="0">
                <a:latin typeface="Arial" panose="020B0604020202020204" pitchFamily="34" charset="0"/>
                <a:cs typeface="Arial" panose="020B0604020202020204" pitchFamily="34" charset="0"/>
              </a:rPr>
              <a:t>ADHERENCE TO LAW</a:t>
            </a:r>
          </a:p>
          <a:p>
            <a:pPr algn="just">
              <a:lnSpc>
                <a:spcPct val="125000"/>
              </a:lnSpc>
            </a:pPr>
            <a:endParaRPr lang="en-US" sz="1050" dirty="0">
              <a:latin typeface="Arial" panose="020B0604020202020204" pitchFamily="34" charset="0"/>
              <a:cs typeface="Arial" panose="020B0604020202020204" pitchFamily="34" charset="0"/>
            </a:endParaRPr>
          </a:p>
          <a:p>
            <a:pPr algn="just">
              <a:lnSpc>
                <a:spcPct val="125000"/>
              </a:lnSpc>
            </a:pPr>
            <a:r>
              <a:rPr lang="en-US" sz="28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All soldiers are both citizens and military personnel, hence are subject to the same law and shall uphold the same as part of their duty of service to the country.</a:t>
            </a:r>
            <a:endParaRPr lang="en-US" sz="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1246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81000" y="12192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3" name="Text Box 3"/>
          <p:cNvSpPr txBox="1">
            <a:spLocks noChangeArrowheads="1"/>
          </p:cNvSpPr>
          <p:nvPr/>
        </p:nvSpPr>
        <p:spPr bwMode="auto">
          <a:xfrm>
            <a:off x="533400" y="13716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4" name="Text Box 3"/>
          <p:cNvSpPr txBox="1">
            <a:spLocks noChangeArrowheads="1"/>
          </p:cNvSpPr>
          <p:nvPr/>
        </p:nvSpPr>
        <p:spPr bwMode="auto">
          <a:xfrm>
            <a:off x="685800" y="15240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5" name="Rectangle 4"/>
          <p:cNvSpPr/>
          <p:nvPr/>
        </p:nvSpPr>
        <p:spPr>
          <a:xfrm>
            <a:off x="888124" y="1219200"/>
            <a:ext cx="7467600" cy="5374548"/>
          </a:xfrm>
          <a:prstGeom prst="rect">
            <a:avLst/>
          </a:prstGeom>
        </p:spPr>
        <p:txBody>
          <a:bodyPr wrap="square">
            <a:spAutoFit/>
          </a:bodyPr>
          <a:lstStyle/>
          <a:p>
            <a:pPr algn="just">
              <a:lnSpc>
                <a:spcPct val="125000"/>
              </a:lnSpc>
            </a:pPr>
            <a:r>
              <a:rPr lang="en-US" sz="3600" b="1" dirty="0">
                <a:latin typeface="Arial" panose="020B0604020202020204" pitchFamily="34" charset="0"/>
                <a:cs typeface="Arial" panose="020B0604020202020204" pitchFamily="34" charset="0"/>
              </a:rPr>
              <a:t>DEFERENCE TO AUTHORITY</a:t>
            </a:r>
          </a:p>
          <a:p>
            <a:pPr algn="just">
              <a:lnSpc>
                <a:spcPct val="125000"/>
              </a:lnSpc>
            </a:pPr>
            <a:endParaRPr lang="en-US" sz="500" dirty="0"/>
          </a:p>
          <a:p>
            <a:pPr algn="just"/>
            <a:r>
              <a:rPr lang="en-US" sz="2800" dirty="0"/>
              <a:t>	</a:t>
            </a:r>
            <a:r>
              <a:rPr lang="en-US" sz="2400" dirty="0">
                <a:latin typeface="Arial" panose="020B0604020202020204" pitchFamily="34" charset="0"/>
                <a:cs typeface="Arial" panose="020B0604020202020204" pitchFamily="34" charset="0"/>
              </a:rPr>
              <a:t> Authority refers to those with the right and responsibility to carry out functions that affect an entire group. Within the military, authority is evident in the chain of command, starting with the non-commissioned officer in the most vital role as implementer, and the succession of Commanding Officers before him through which commands are progressively issued and implemented at each level of the hierarchy. Persons in position of authority within the military are entrusted with carrying out the military operational imperative and discipline ensures this is followed.</a:t>
            </a:r>
            <a:r>
              <a:rPr lang="en-US" sz="2400" dirty="0">
                <a:solidFill>
                  <a:srgbClr val="00B0F0"/>
                </a:solidFill>
                <a:latin typeface="Arial" panose="020B0604020202020204" pitchFamily="34" charset="0"/>
                <a:cs typeface="Arial" panose="020B0604020202020204" pitchFamily="34" charset="0"/>
              </a:rPr>
              <a:t>  </a:t>
            </a:r>
            <a:r>
              <a:rPr lang="en-US" dirty="0">
                <a:solidFill>
                  <a:srgbClr val="00B0F0"/>
                </a:solidFill>
              </a:rPr>
              <a:t>	</a:t>
            </a:r>
            <a:r>
              <a:rPr lang="en-US" dirty="0"/>
              <a:t> </a:t>
            </a:r>
            <a:r>
              <a:rPr lang="en-US" sz="1600" dirty="0"/>
              <a:t> </a:t>
            </a:r>
            <a:endParaRPr lang="en-US" dirty="0">
              <a:solidFill>
                <a:srgbClr val="00B0F0"/>
              </a:solidFill>
            </a:endParaRPr>
          </a:p>
        </p:txBody>
      </p:sp>
    </p:spTree>
    <p:extLst>
      <p:ext uri="{BB962C8B-B14F-4D97-AF65-F5344CB8AC3E}">
        <p14:creationId xmlns:p14="http://schemas.microsoft.com/office/powerpoint/2010/main" val="3696782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81000" y="12192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3" name="Text Box 3"/>
          <p:cNvSpPr txBox="1">
            <a:spLocks noChangeArrowheads="1"/>
          </p:cNvSpPr>
          <p:nvPr/>
        </p:nvSpPr>
        <p:spPr bwMode="auto">
          <a:xfrm>
            <a:off x="533400" y="13716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4" name="Text Box 3"/>
          <p:cNvSpPr txBox="1">
            <a:spLocks noChangeArrowheads="1"/>
          </p:cNvSpPr>
          <p:nvPr/>
        </p:nvSpPr>
        <p:spPr bwMode="auto">
          <a:xfrm>
            <a:off x="685800" y="1524000"/>
            <a:ext cx="8481848" cy="647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endParaRPr lang="en-US" sz="3200" dirty="0"/>
          </a:p>
        </p:txBody>
      </p:sp>
      <p:sp>
        <p:nvSpPr>
          <p:cNvPr id="5" name="Rectangle 4"/>
          <p:cNvSpPr/>
          <p:nvPr/>
        </p:nvSpPr>
        <p:spPr>
          <a:xfrm>
            <a:off x="251012" y="923248"/>
            <a:ext cx="8764236" cy="5782352"/>
          </a:xfrm>
          <a:prstGeom prst="rect">
            <a:avLst/>
          </a:prstGeom>
        </p:spPr>
        <p:txBody>
          <a:bodyPr wrap="square">
            <a:spAutoFit/>
          </a:bodyPr>
          <a:lstStyle/>
          <a:p>
            <a:pPr algn="just">
              <a:lnSpc>
                <a:spcPct val="125000"/>
              </a:lnSpc>
            </a:pPr>
            <a:r>
              <a:rPr lang="en-US" dirty="0"/>
              <a:t>	</a:t>
            </a:r>
            <a:r>
              <a:rPr lang="en-US" sz="2000" dirty="0"/>
              <a:t> 		</a:t>
            </a:r>
            <a:r>
              <a:rPr lang="en-US" sz="3600" b="1" dirty="0">
                <a:latin typeface="Arial" panose="020B0604020202020204" pitchFamily="34" charset="0"/>
                <a:cs typeface="Arial" panose="020B0604020202020204" pitchFamily="34" charset="0"/>
              </a:rPr>
              <a:t>APPLICATION</a:t>
            </a:r>
          </a:p>
          <a:p>
            <a:pPr algn="just">
              <a:lnSpc>
                <a:spcPct val="125000"/>
              </a:lnSpc>
            </a:pPr>
            <a:endParaRPr lang="en-US" sz="700" dirty="0"/>
          </a:p>
          <a:p>
            <a:pPr algn="just"/>
            <a:r>
              <a:rPr lang="en-US" sz="3600" dirty="0"/>
              <a:t>	</a:t>
            </a:r>
            <a:r>
              <a:rPr lang="en-US" sz="2800" dirty="0">
                <a:latin typeface="Arial" panose="020B0604020202020204" pitchFamily="34" charset="0"/>
                <a:cs typeface="Arial" panose="020B0604020202020204" pitchFamily="34" charset="0"/>
              </a:rPr>
              <a:t>  The primary responsibility for instilling and reinforcing the values and standards herein explained is vested in the military leadership as an innate function of rank. The dynamics of the Philippine Army core values and standards of conduct become the weave that strengthens the fabric, from the NCO support channel that acts to pass information, disseminates orders and gets routine but basic and important jobs done, to the commander who, freed of administrative duties, can plan, make decisions and program his men for training and operations.</a:t>
            </a:r>
            <a:endParaRPr lang="en-US" sz="2800"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7828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hought Bubble: Cloud 3">
            <a:extLst>
              <a:ext uri="{FF2B5EF4-FFF2-40B4-BE49-F238E27FC236}">
                <a16:creationId xmlns:a16="http://schemas.microsoft.com/office/drawing/2014/main" id="{8E78718F-B1C2-989C-20ED-A969428A21FE}"/>
              </a:ext>
            </a:extLst>
          </p:cNvPr>
          <p:cNvSpPr/>
          <p:nvPr/>
        </p:nvSpPr>
        <p:spPr>
          <a:xfrm>
            <a:off x="1600200" y="838200"/>
            <a:ext cx="6019800" cy="1219200"/>
          </a:xfrm>
          <a:prstGeom prst="cloudCallout">
            <a:avLst>
              <a:gd name="adj1" fmla="val -2091"/>
              <a:gd name="adj2" fmla="val 87535"/>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 name="Rectangle 4">
            <a:extLst>
              <a:ext uri="{FF2B5EF4-FFF2-40B4-BE49-F238E27FC236}">
                <a16:creationId xmlns:a16="http://schemas.microsoft.com/office/drawing/2014/main" id="{25A79233-5A78-4F00-D739-C11AD7B5BE58}"/>
              </a:ext>
            </a:extLst>
          </p:cNvPr>
          <p:cNvSpPr/>
          <p:nvPr/>
        </p:nvSpPr>
        <p:spPr>
          <a:xfrm>
            <a:off x="1295342" y="914400"/>
            <a:ext cx="6629516" cy="923330"/>
          </a:xfrm>
          <a:prstGeom prst="rect">
            <a:avLst/>
          </a:prstGeom>
        </p:spPr>
        <p:txBody>
          <a:bodyPr wrap="square">
            <a:spAutoFit/>
          </a:bodyPr>
          <a:lstStyle/>
          <a:p>
            <a:pPr algn="ctr">
              <a:defRPr/>
            </a:pPr>
            <a:r>
              <a:rPr lang="en-US" sz="5400" b="1" dirty="0">
                <a:ln>
                  <a:solidFill>
                    <a:sysClr val="windowText" lastClr="000000"/>
                  </a:solidFill>
                </a:ln>
                <a:effectLst>
                  <a:outerShdw blurRad="38100" dist="38100" dir="2700000" algn="tl">
                    <a:srgbClr val="000000">
                      <a:alpha val="43137"/>
                    </a:srgbClr>
                  </a:outerShdw>
                </a:effectLst>
                <a:latin typeface="Ink Free" panose="03080402000500000000" pitchFamily="66" charset="0"/>
              </a:rPr>
              <a:t>Any Question?</a:t>
            </a:r>
            <a:endParaRPr lang="en-US" sz="5400" dirty="0">
              <a:ln>
                <a:solidFill>
                  <a:sysClr val="windowText" lastClr="000000"/>
                </a:solidFill>
              </a:ln>
              <a:effectLst>
                <a:outerShdw blurRad="38100" dist="38100" dir="2700000" algn="tl">
                  <a:srgbClr val="000000">
                    <a:alpha val="43137"/>
                  </a:srgbClr>
                </a:outerShdw>
              </a:effectLst>
              <a:latin typeface="Ink Free" panose="03080402000500000000" pitchFamily="66" charset="0"/>
            </a:endParaRPr>
          </a:p>
        </p:txBody>
      </p:sp>
      <p:pic>
        <p:nvPicPr>
          <p:cNvPr id="6" name="Picture 5">
            <a:extLst>
              <a:ext uri="{FF2B5EF4-FFF2-40B4-BE49-F238E27FC236}">
                <a16:creationId xmlns:a16="http://schemas.microsoft.com/office/drawing/2014/main" id="{D6EF4EB0-AE7B-4E8A-48D2-34F6A2A7DA6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319" b="96018" l="8929" r="89973">
                        <a14:foregroundMark x1="45192" y1="8186" x2="53709" y2="8186"/>
                        <a14:foregroundMark x1="49451" y1="27655" x2="48901" y2="33628"/>
                        <a14:foregroundMark x1="53159" y1="28540" x2="52747" y2="34292"/>
                        <a14:foregroundMark x1="46978" y1="28540" x2="47527" y2="32965"/>
                        <a14:foregroundMark x1="18544" y1="81858" x2="27473" y2="82301"/>
                        <a14:foregroundMark x1="36951" y1="82965" x2="46429" y2="83850"/>
                        <a14:foregroundMark x1="21703" y1="89602" x2="25549" y2="87832"/>
                        <a14:foregroundMark x1="33654" y1="90044" x2="33104" y2="88496"/>
                        <a14:foregroundMark x1="67033" y1="89381" x2="70467" y2="89602"/>
                        <a14:foregroundMark x1="78984" y1="90929" x2="79258" y2="90044"/>
                        <a14:foregroundMark x1="36264" y1="71903" x2="56181" y2="74558"/>
                        <a14:foregroundMark x1="9615" y1="90265" x2="10302" y2="88274"/>
                        <a14:foregroundMark x1="12363" y1="83407" x2="21841" y2="74336"/>
                        <a14:foregroundMark x1="11676" y1="89602" x2="22253" y2="94248"/>
                        <a14:foregroundMark x1="22253" y1="94248" x2="73489" y2="89602"/>
                        <a14:foregroundMark x1="73489" y1="89602" x2="85165" y2="92257"/>
                        <a14:foregroundMark x1="85165" y1="92257" x2="84478" y2="77655"/>
                        <a14:foregroundMark x1="84478" y1="77655" x2="75824" y2="72788"/>
                        <a14:foregroundMark x1="75824" y1="72788" x2="53297" y2="77434"/>
                        <a14:foregroundMark x1="88049" y1="87611" x2="75000" y2="96018"/>
                        <a14:foregroundMark x1="75000" y1="96018" x2="8929" y2="94248"/>
                        <a14:foregroundMark x1="41346" y1="21460" x2="56181" y2="17699"/>
                        <a14:foregroundMark x1="46703" y1="3540" x2="50412" y2="3319"/>
                      </a14:backgroundRemoval>
                    </a14:imgEffect>
                  </a14:imgLayer>
                </a14:imgProps>
              </a:ext>
              <a:ext uri="{28A0092B-C50C-407E-A947-70E740481C1C}">
                <a14:useLocalDpi xmlns:a14="http://schemas.microsoft.com/office/drawing/2010/main" val="0"/>
              </a:ext>
            </a:extLst>
          </a:blip>
          <a:stretch>
            <a:fillRect/>
          </a:stretch>
        </p:blipFill>
        <p:spPr>
          <a:xfrm>
            <a:off x="1104900" y="2667000"/>
            <a:ext cx="6934200" cy="4305300"/>
          </a:xfrm>
          <a:prstGeom prst="rect">
            <a:avLst/>
          </a:prstGeom>
        </p:spPr>
      </p:pic>
    </p:spTree>
    <p:extLst>
      <p:ext uri="{BB962C8B-B14F-4D97-AF65-F5344CB8AC3E}">
        <p14:creationId xmlns:p14="http://schemas.microsoft.com/office/powerpoint/2010/main" val="39468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9D3D5-1083-EDE1-084A-02A308D24FC7}"/>
              </a:ext>
            </a:extLst>
          </p:cNvPr>
          <p:cNvSpPr/>
          <p:nvPr/>
        </p:nvSpPr>
        <p:spPr>
          <a:xfrm>
            <a:off x="304800" y="152400"/>
            <a:ext cx="3520516" cy="461665"/>
          </a:xfrm>
          <a:prstGeom prst="rect">
            <a:avLst/>
          </a:prstGeom>
          <a:noFill/>
        </p:spPr>
        <p:txBody>
          <a:bodyPr wrap="none" lIns="91440" tIns="45720" rIns="91440" bIns="45720">
            <a:spAutoFit/>
          </a:bodyPr>
          <a:lstStyle/>
          <a:p>
            <a:pPr algn="ctr"/>
            <a:r>
              <a:rPr lang="en-US"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CHECK ON LEARNING</a:t>
            </a:r>
            <a:endParaRPr lang="en-US" sz="24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16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9D3D5-1083-EDE1-084A-02A308D24FC7}"/>
              </a:ext>
            </a:extLst>
          </p:cNvPr>
          <p:cNvSpPr/>
          <p:nvPr/>
        </p:nvSpPr>
        <p:spPr>
          <a:xfrm>
            <a:off x="304800" y="152400"/>
            <a:ext cx="1765035" cy="461665"/>
          </a:xfrm>
          <a:prstGeom prst="rect">
            <a:avLst/>
          </a:prstGeom>
          <a:noFill/>
        </p:spPr>
        <p:txBody>
          <a:bodyPr wrap="none" lIns="91440" tIns="45720" rIns="91440" bIns="45720">
            <a:spAutoFit/>
          </a:bodyPr>
          <a:lstStyle/>
          <a:p>
            <a:pPr algn="ctr"/>
            <a:r>
              <a:rPr lang="en-US" sz="24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SUM</a:t>
            </a:r>
            <a:r>
              <a:rPr lang="en-US" sz="2400" b="1"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MARY</a:t>
            </a:r>
            <a:endParaRPr lang="en-US" sz="2400" b="1" cap="none" spc="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Rectangle 2"/>
          <p:cNvSpPr/>
          <p:nvPr/>
        </p:nvSpPr>
        <p:spPr>
          <a:xfrm>
            <a:off x="1134438" y="1905000"/>
            <a:ext cx="4572000" cy="2529923"/>
          </a:xfrm>
          <a:prstGeom prst="rect">
            <a:avLst/>
          </a:prstGeom>
        </p:spPr>
        <p:txBody>
          <a:bodyPr>
            <a:spAutoFit/>
          </a:bodyPr>
          <a:lstStyle/>
          <a:p>
            <a:pPr>
              <a:spcBef>
                <a:spcPct val="30000"/>
              </a:spcBef>
              <a:buClr>
                <a:schemeClr val="tx1"/>
              </a:buClr>
              <a:buSzPct val="80000"/>
              <a:buFont typeface="Wingdings" pitchFamily="2" charset="2"/>
              <a:buChar char="Ø"/>
            </a:pPr>
            <a:r>
              <a:rPr lang="en-US"/>
              <a:t> PURSUIT OF EXCELLENCE</a:t>
            </a:r>
          </a:p>
          <a:p>
            <a:pPr>
              <a:spcBef>
                <a:spcPct val="30000"/>
              </a:spcBef>
              <a:buClr>
                <a:schemeClr val="tx1"/>
              </a:buClr>
              <a:buSzPct val="80000"/>
              <a:buFont typeface="Wingdings" pitchFamily="2" charset="2"/>
              <a:buChar char="Ø"/>
            </a:pPr>
            <a:r>
              <a:rPr lang="en-US" dirty="0"/>
              <a:t> PRIDE IN UNIFORM</a:t>
            </a:r>
          </a:p>
          <a:p>
            <a:pPr>
              <a:spcBef>
                <a:spcPct val="30000"/>
              </a:spcBef>
              <a:buClr>
                <a:schemeClr val="tx1"/>
              </a:buClr>
              <a:buSzPct val="80000"/>
              <a:buFont typeface="Wingdings" pitchFamily="2" charset="2"/>
              <a:buChar char="Ø"/>
            </a:pPr>
            <a:r>
              <a:rPr lang="en-US" dirty="0"/>
              <a:t> DISCIPLINE</a:t>
            </a:r>
          </a:p>
          <a:p>
            <a:pPr>
              <a:spcBef>
                <a:spcPct val="30000"/>
              </a:spcBef>
              <a:buClr>
                <a:schemeClr val="tx1"/>
              </a:buClr>
              <a:buSzPct val="80000"/>
              <a:buFont typeface="Wingdings" pitchFamily="2" charset="2"/>
              <a:buChar char="Ø"/>
            </a:pPr>
            <a:r>
              <a:rPr lang="en-US" dirty="0"/>
              <a:t> PROFESSIONALISM</a:t>
            </a:r>
          </a:p>
          <a:p>
            <a:pPr>
              <a:spcBef>
                <a:spcPct val="30000"/>
              </a:spcBef>
              <a:buClr>
                <a:schemeClr val="tx1"/>
              </a:buClr>
              <a:buSzPct val="80000"/>
              <a:buFont typeface="Wingdings" pitchFamily="2" charset="2"/>
              <a:buChar char="Ø"/>
            </a:pPr>
            <a:r>
              <a:rPr lang="en-US" dirty="0"/>
              <a:t> ADHERENCE TO LAW</a:t>
            </a:r>
          </a:p>
          <a:p>
            <a:pPr>
              <a:spcBef>
                <a:spcPct val="30000"/>
              </a:spcBef>
              <a:buClr>
                <a:schemeClr val="tx1"/>
              </a:buClr>
              <a:buSzPct val="80000"/>
              <a:buFont typeface="Wingdings" pitchFamily="2" charset="2"/>
              <a:buChar char="Ø"/>
            </a:pPr>
            <a:r>
              <a:rPr lang="en-US" dirty="0"/>
              <a:t> ADHERENCE TO AUTHORITY</a:t>
            </a:r>
          </a:p>
          <a:p>
            <a:pPr>
              <a:spcBef>
                <a:spcPct val="30000"/>
              </a:spcBef>
              <a:buClr>
                <a:schemeClr val="tx1"/>
              </a:buClr>
              <a:buSzPct val="80000"/>
              <a:buFont typeface="Wingdings" pitchFamily="2" charset="2"/>
              <a:buChar char="Ø"/>
            </a:pPr>
            <a:endParaRPr lang="en-US" dirty="0"/>
          </a:p>
        </p:txBody>
      </p:sp>
    </p:spTree>
    <p:extLst>
      <p:ext uri="{BB962C8B-B14F-4D97-AF65-F5344CB8AC3E}">
        <p14:creationId xmlns:p14="http://schemas.microsoft.com/office/powerpoint/2010/main" val="3857412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52979-D517-6E61-3BB7-E02AA42FF41B}"/>
              </a:ext>
            </a:extLst>
          </p:cNvPr>
          <p:cNvPicPr>
            <a:picLocks noChangeAspect="1"/>
          </p:cNvPicPr>
          <p:nvPr/>
        </p:nvPicPr>
        <p:blipFill>
          <a:blip r:embed="rId2">
            <a:extLst>
              <a:ext uri="{BEBA8EAE-BF5A-486C-A8C5-ECC9F3942E4B}">
                <a14:imgProps xmlns:a14="http://schemas.microsoft.com/office/drawing/2010/main">
                  <a14:imgLayer r:embed="rId3">
                    <a14:imgEffect>
                      <a14:artisticPencilSketch/>
                    </a14:imgEffect>
                  </a14:imgLayer>
                </a14:imgProps>
              </a:ext>
            </a:extLst>
          </a:blip>
          <a:stretch>
            <a:fillRect/>
          </a:stretch>
        </p:blipFill>
        <p:spPr>
          <a:xfrm>
            <a:off x="871407" y="2063377"/>
            <a:ext cx="7401185" cy="2731245"/>
          </a:xfrm>
          <a:prstGeom prst="rect">
            <a:avLst/>
          </a:prstGeom>
        </p:spPr>
      </p:pic>
    </p:spTree>
    <p:extLst>
      <p:ext uri="{BB962C8B-B14F-4D97-AF65-F5344CB8AC3E}">
        <p14:creationId xmlns:p14="http://schemas.microsoft.com/office/powerpoint/2010/main" val="90358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89293" y="1543050"/>
            <a:ext cx="2609939" cy="371431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Rectangle 3"/>
          <p:cNvSpPr/>
          <p:nvPr/>
        </p:nvSpPr>
        <p:spPr>
          <a:xfrm>
            <a:off x="2836735" y="1398897"/>
            <a:ext cx="5714321" cy="484748"/>
          </a:xfrm>
          <a:prstGeom prst="rect">
            <a:avLst/>
          </a:prstGeom>
          <a:noFill/>
        </p:spPr>
        <p:txBody>
          <a:bodyPr wrap="none" lIns="68580" tIns="34290" rIns="68580" bIns="34290">
            <a:spAutoFit/>
          </a:bodyPr>
          <a:lstStyle/>
          <a:p>
            <a:pPr algn="ctr"/>
            <a:r>
              <a:rPr lang="en-US" sz="2700" dirty="0">
                <a:ln w="0"/>
                <a:effectLst>
                  <a:outerShdw blurRad="38100" dist="19050" dir="2700000" algn="tl" rotWithShape="0">
                    <a:schemeClr val="dk1">
                      <a:alpha val="40000"/>
                    </a:schemeClr>
                  </a:outerShdw>
                </a:effectLst>
              </a:rPr>
              <a:t>SSG JOSEPH NIALL G ARAGON PA (RES)  </a:t>
            </a:r>
          </a:p>
        </p:txBody>
      </p:sp>
      <p:sp>
        <p:nvSpPr>
          <p:cNvPr id="5" name="Rectangle 4"/>
          <p:cNvSpPr/>
          <p:nvPr/>
        </p:nvSpPr>
        <p:spPr>
          <a:xfrm>
            <a:off x="2873388" y="2172827"/>
            <a:ext cx="5958875"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UNIT ASSIGNMENT: 504RRIBn, 1701RRIBde, PA</a:t>
            </a:r>
          </a:p>
        </p:txBody>
      </p:sp>
      <p:sp>
        <p:nvSpPr>
          <p:cNvPr id="6" name="Rectangle 5"/>
          <p:cNvSpPr/>
          <p:nvPr/>
        </p:nvSpPr>
        <p:spPr>
          <a:xfrm>
            <a:off x="2873388" y="1844309"/>
            <a:ext cx="5958875"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UNIT DESIGNATION: BATTALION OPNS NCO</a:t>
            </a:r>
          </a:p>
        </p:txBody>
      </p:sp>
      <p:sp>
        <p:nvSpPr>
          <p:cNvPr id="7" name="Rectangle 6"/>
          <p:cNvSpPr/>
          <p:nvPr/>
        </p:nvSpPr>
        <p:spPr>
          <a:xfrm>
            <a:off x="2873387" y="2635971"/>
            <a:ext cx="6118637"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MOBILIZATION UNIT: 504CDC, 5RCDG, RESCOM, PA</a:t>
            </a:r>
          </a:p>
        </p:txBody>
      </p:sp>
      <p:sp>
        <p:nvSpPr>
          <p:cNvPr id="8" name="Rectangle 7"/>
          <p:cNvSpPr/>
          <p:nvPr/>
        </p:nvSpPr>
        <p:spPr>
          <a:xfrm>
            <a:off x="2873388" y="3099502"/>
            <a:ext cx="6093957" cy="900246"/>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SENIOR INSTRUCTOR FOR ARMY BASIC INSTRUCTOR COURSE (ABIC) &amp; COMBAT LIFESAVER COURSE (CLCS) – AFP-GUNG SPP </a:t>
            </a:r>
          </a:p>
        </p:txBody>
      </p:sp>
      <p:sp>
        <p:nvSpPr>
          <p:cNvPr id="9" name="Rectangle 8"/>
          <p:cNvSpPr/>
          <p:nvPr/>
        </p:nvSpPr>
        <p:spPr>
          <a:xfrm>
            <a:off x="2873388" y="4025543"/>
            <a:ext cx="6218755" cy="623248"/>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INSTRUCTOR FOR OFFICER PROFESSIONAL DEVELOPMNENT COURSE (OPDC) – AFP-GUNG SPP </a:t>
            </a:r>
          </a:p>
        </p:txBody>
      </p:sp>
      <p:sp>
        <p:nvSpPr>
          <p:cNvPr id="10" name="Rectangle 9"/>
          <p:cNvSpPr/>
          <p:nvPr/>
        </p:nvSpPr>
        <p:spPr>
          <a:xfrm>
            <a:off x="2861048" y="5052026"/>
            <a:ext cx="6093957"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LEVEL III CHAMELEON – CMOCEC CLASS 2 2017</a:t>
            </a:r>
          </a:p>
        </p:txBody>
      </p:sp>
      <p:sp>
        <p:nvSpPr>
          <p:cNvPr id="11" name="Rectangle 10"/>
          <p:cNvSpPr/>
          <p:nvPr/>
        </p:nvSpPr>
        <p:spPr>
          <a:xfrm>
            <a:off x="2834315" y="4674585"/>
            <a:ext cx="6093957" cy="346249"/>
          </a:xfrm>
          <a:prstGeom prst="rect">
            <a:avLst/>
          </a:prstGeom>
          <a:noFill/>
        </p:spPr>
        <p:txBody>
          <a:bodyPr wrap="square" lIns="68580" tIns="34290" rIns="68580" bIns="34290">
            <a:spAutoFit/>
          </a:bodyPr>
          <a:lstStyle/>
          <a:p>
            <a:pPr marL="257175" indent="-257175">
              <a:buFont typeface="Wingdings" panose="05000000000000000000" pitchFamily="2" charset="2"/>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TECHNICAL INSTRUCTOR FOR HA/DR</a:t>
            </a:r>
          </a:p>
        </p:txBody>
      </p:sp>
    </p:spTree>
    <p:extLst>
      <p:ext uri="{BB962C8B-B14F-4D97-AF65-F5344CB8AC3E}">
        <p14:creationId xmlns:p14="http://schemas.microsoft.com/office/powerpoint/2010/main" val="21872787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6" grpId="0"/>
      <p:bldP spid="7" grpId="0"/>
      <p:bldP spid="8"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D72BC3-410B-3044-C1E8-E0CF074079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2150" y="3954325"/>
            <a:ext cx="2412432" cy="26538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DB1BBF73-6555-6673-DBB4-8C62EF8A44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7968" y="173216"/>
            <a:ext cx="2080021" cy="212708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74966A9B-C552-F124-58F5-CC8BF82C0F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17310" y="4264256"/>
            <a:ext cx="5404220" cy="2124606"/>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0A2249A-7252-9964-4CF9-6736C17934B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4841" y="278605"/>
            <a:ext cx="2727050" cy="2018361"/>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D79BBDF-5E83-E257-8EE2-2B6D10B11EE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17310" y="278605"/>
            <a:ext cx="2850648" cy="1952277"/>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D2234086-93BE-3357-EC6C-AFA77E449DAA}"/>
              </a:ext>
            </a:extLst>
          </p:cNvPr>
          <p:cNvPicPr>
            <a:picLocks noChangeAspect="1"/>
          </p:cNvPicPr>
          <p:nvPr/>
        </p:nvPicPr>
        <p:blipFill>
          <a:blip r:embed="rId7">
            <a:duotone>
              <a:prstClr val="black"/>
              <a:srgbClr val="FF0000">
                <a:tint val="45000"/>
                <a:satMod val="400000"/>
              </a:srgbClr>
            </a:duotone>
            <a:extLst>
              <a:ext uri="{BEBA8EAE-BF5A-486C-A8C5-ECC9F3942E4B}">
                <a14:imgProps xmlns:a14="http://schemas.microsoft.com/office/drawing/2010/main">
                  <a14:imgLayer r:embed="rId8">
                    <a14:imgEffect>
                      <a14:artisticPencilGrayscale/>
                    </a14:imgEffect>
                    <a14:imgEffect>
                      <a14:sharpenSoften amount="50000"/>
                    </a14:imgEffect>
                    <a14:imgEffect>
                      <a14:colorTemperature colorTemp="11200"/>
                    </a14:imgEffect>
                    <a14:imgEffect>
                      <a14:saturation sat="400000"/>
                    </a14:imgEffect>
                  </a14:imgLayer>
                </a14:imgProps>
              </a:ext>
            </a:extLst>
          </a:blip>
          <a:stretch>
            <a:fillRect/>
          </a:stretch>
        </p:blipFill>
        <p:spPr>
          <a:xfrm>
            <a:off x="635460" y="2768434"/>
            <a:ext cx="8120576" cy="1237595"/>
          </a:xfrm>
          <a:prstGeom prst="rect">
            <a:avLst/>
          </a:prstGeom>
        </p:spPr>
      </p:pic>
    </p:spTree>
    <p:extLst>
      <p:ext uri="{BB962C8B-B14F-4D97-AF65-F5344CB8AC3E}">
        <p14:creationId xmlns:p14="http://schemas.microsoft.com/office/powerpoint/2010/main" val="318867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B744388-8463-986E-49D3-08F7A2B6F76F}"/>
              </a:ext>
            </a:extLst>
          </p:cNvPr>
          <p:cNvSpPr>
            <a:spLocks noChangeArrowheads="1"/>
          </p:cNvSpPr>
          <p:nvPr/>
        </p:nvSpPr>
        <p:spPr bwMode="auto">
          <a:xfrm>
            <a:off x="457200" y="4412309"/>
            <a:ext cx="22793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sz="2000" b="1" dirty="0">
                <a:latin typeface="Arial Narrow" panose="020B0606020202030204" pitchFamily="34" charset="0"/>
                <a:ea typeface="Batang" panose="02030600000101010101" pitchFamily="18" charset="-127"/>
                <a:cs typeface="Arial" panose="020B0604020202020204" pitchFamily="34" charset="0"/>
              </a:rPr>
              <a:t>Be responsible to keep yourself awake</a:t>
            </a:r>
          </a:p>
        </p:txBody>
      </p:sp>
      <p:sp>
        <p:nvSpPr>
          <p:cNvPr id="3" name="Rectangle 7">
            <a:extLst>
              <a:ext uri="{FF2B5EF4-FFF2-40B4-BE49-F238E27FC236}">
                <a16:creationId xmlns:a16="http://schemas.microsoft.com/office/drawing/2014/main" id="{EFC4C839-5F59-EFB8-5DF2-B8F25EC9B851}"/>
              </a:ext>
            </a:extLst>
          </p:cNvPr>
          <p:cNvSpPr>
            <a:spLocks noChangeArrowheads="1"/>
          </p:cNvSpPr>
          <p:nvPr/>
        </p:nvSpPr>
        <p:spPr bwMode="auto">
          <a:xfrm>
            <a:off x="3013494" y="4346474"/>
            <a:ext cx="209452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0" fontAlgn="base" hangingPunct="0">
              <a:spcBef>
                <a:spcPct val="0"/>
              </a:spcBef>
              <a:spcAft>
                <a:spcPct val="0"/>
              </a:spcAft>
            </a:pPr>
            <a:r>
              <a:rPr lang="en-US" altLang="en-US" sz="2000" b="1" dirty="0">
                <a:latin typeface="Arial Narrow" panose="020B0606020202030204" pitchFamily="34" charset="0"/>
                <a:ea typeface="Batang" panose="02030600000101010101" pitchFamily="18" charset="-127"/>
                <a:cs typeface="Arial" panose="020B0604020202020204" pitchFamily="34" charset="0"/>
              </a:rPr>
              <a:t>Finds your way towards the toilet silently when you feel the urge</a:t>
            </a:r>
            <a:endParaRPr lang="en-US" altLang="en-US" sz="2000" dirty="0">
              <a:latin typeface="Arial Narrow" panose="020B0606020202030204" pitchFamily="34" charset="0"/>
              <a:ea typeface="Batang" panose="02030600000101010101" pitchFamily="18" charset="-127"/>
              <a:cs typeface="Arial" panose="020B0604020202020204" pitchFamily="34" charset="0"/>
            </a:endParaRPr>
          </a:p>
        </p:txBody>
      </p:sp>
      <p:sp>
        <p:nvSpPr>
          <p:cNvPr id="4" name="Rectangle 10">
            <a:extLst>
              <a:ext uri="{FF2B5EF4-FFF2-40B4-BE49-F238E27FC236}">
                <a16:creationId xmlns:a16="http://schemas.microsoft.com/office/drawing/2014/main" id="{CB51D090-8FF8-6787-D785-B0066F4A32B9}"/>
              </a:ext>
            </a:extLst>
          </p:cNvPr>
          <p:cNvSpPr>
            <a:spLocks noChangeArrowheads="1"/>
          </p:cNvSpPr>
          <p:nvPr/>
        </p:nvSpPr>
        <p:spPr bwMode="auto">
          <a:xfrm>
            <a:off x="5512588" y="4394140"/>
            <a:ext cx="31742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fontAlgn="base">
              <a:spcBef>
                <a:spcPct val="0"/>
              </a:spcBef>
              <a:spcAft>
                <a:spcPct val="0"/>
              </a:spcAft>
            </a:pPr>
            <a:r>
              <a:rPr lang="en-US" altLang="en-US" sz="2000" b="1" dirty="0">
                <a:latin typeface="Arial Narrow" panose="020B0606020202030204" pitchFamily="34" charset="0"/>
                <a:ea typeface="Adobe Heiti Std R"/>
                <a:cs typeface="Arial" panose="020B0604020202020204" pitchFamily="34" charset="0"/>
              </a:rPr>
              <a:t>If there is any question, just write it down on the comment box for those who are online, for the F2F keep your question to yourself and wait to be acknowledged</a:t>
            </a:r>
          </a:p>
        </p:txBody>
      </p:sp>
      <p:sp>
        <p:nvSpPr>
          <p:cNvPr id="5" name="Rectangle 4">
            <a:extLst>
              <a:ext uri="{FF2B5EF4-FFF2-40B4-BE49-F238E27FC236}">
                <a16:creationId xmlns:a16="http://schemas.microsoft.com/office/drawing/2014/main" id="{BECFBCE6-810F-EA93-4E3A-B29CBB312864}"/>
              </a:ext>
            </a:extLst>
          </p:cNvPr>
          <p:cNvSpPr/>
          <p:nvPr/>
        </p:nvSpPr>
        <p:spPr>
          <a:xfrm>
            <a:off x="238119" y="152400"/>
            <a:ext cx="4170760" cy="461665"/>
          </a:xfrm>
          <a:prstGeom prst="rect">
            <a:avLst/>
          </a:prstGeom>
          <a:noFill/>
        </p:spPr>
        <p:txBody>
          <a:bodyPr>
            <a:spAutoFit/>
          </a:bodyPr>
          <a:lstStyle/>
          <a:p>
            <a:pPr eaLnBrk="0" fontAlgn="base" hangingPunct="0">
              <a:spcBef>
                <a:spcPct val="0"/>
              </a:spcBef>
              <a:spcAft>
                <a:spcPct val="0"/>
              </a:spcAft>
              <a:defRPr/>
            </a:pPr>
            <a:r>
              <a:rPr lang="en-US" sz="2400" b="1" dirty="0">
                <a:ln w="0"/>
                <a:solidFill>
                  <a:schemeClr val="bg1"/>
                </a:solidFill>
                <a:effectLst>
                  <a:outerShdw blurRad="38100" dist="19050" dir="2700000" algn="tl" rotWithShape="0">
                    <a:prstClr val="black">
                      <a:alpha val="40000"/>
                    </a:prstClr>
                  </a:outerShdw>
                </a:effectLst>
                <a:latin typeface="Arial" panose="020B0604020202020204" pitchFamily="34" charset="0"/>
                <a:cs typeface="Arial" panose="020B0604020202020204" pitchFamily="34" charset="0"/>
              </a:rPr>
              <a:t>CLASSROOM RULES</a:t>
            </a:r>
          </a:p>
        </p:txBody>
      </p:sp>
      <p:pic>
        <p:nvPicPr>
          <p:cNvPr id="6" name="Picture 5">
            <a:extLst>
              <a:ext uri="{FF2B5EF4-FFF2-40B4-BE49-F238E27FC236}">
                <a16:creationId xmlns:a16="http://schemas.microsoft.com/office/drawing/2014/main" id="{8136D24B-3F2D-74B0-8B7E-96C74ADDFF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1880679"/>
            <a:ext cx="1775222" cy="22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F879C6A-EE19-AD20-84C9-708ABCCEA16C}"/>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3030" b="89945" l="6489" r="92557">
                        <a14:foregroundMark x1="6870" y1="22865" x2="6870" y2="22865"/>
                        <a14:foregroundMark x1="26718" y1="9229" x2="26718" y2="9229"/>
                        <a14:foregroundMark x1="65076" y1="5785" x2="65076" y2="5785"/>
                        <a14:foregroundMark x1="57443" y1="4683" x2="57443" y2="4683"/>
                        <a14:foregroundMark x1="67176" y1="3168" x2="67176" y2="3168"/>
                        <a14:foregroundMark x1="46183" y1="51515" x2="46183" y2="51515"/>
                        <a14:foregroundMark x1="40267" y1="45317" x2="40267" y2="45317"/>
                        <a14:foregroundMark x1="42366" y1="45317" x2="38550" y2="45317"/>
                        <a14:foregroundMark x1="49427" y1="63223" x2="53817" y2="61708"/>
                        <a14:foregroundMark x1="48855" y1="77686" x2="48855" y2="77686"/>
                        <a14:foregroundMark x1="48855" y1="84573" x2="50954" y2="80716"/>
                        <a14:foregroundMark x1="45611" y1="89118" x2="45038" y2="87603"/>
                        <a14:foregroundMark x1="52672" y1="84573" x2="52672" y2="84573"/>
                        <a14:foregroundMark x1="47328" y1="80716" x2="47328" y2="80716"/>
                        <a14:foregroundMark x1="46756" y1="78512" x2="47328" y2="76997"/>
                        <a14:foregroundMark x1="47710" y1="76171" x2="47710" y2="76171"/>
                        <a14:foregroundMark x1="48282" y1="79614" x2="48282" y2="79614"/>
                        <a14:foregroundMark x1="47328" y1="81543" x2="47328" y2="81543"/>
                        <a14:foregroundMark x1="52672" y1="76171" x2="52672" y2="76171"/>
                        <a14:foregroundMark x1="55344" y1="84160" x2="55344" y2="84160"/>
                        <a14:foregroundMark x1="67748" y1="83058" x2="67748" y2="83058"/>
                        <a14:foregroundMark x1="70992" y1="83058" x2="70992" y2="83058"/>
                        <a14:foregroundMark x1="73092" y1="80028" x2="73092" y2="83058"/>
                        <a14:foregroundMark x1="92557" y1="64738" x2="92557" y2="64738"/>
                        <a14:foregroundMark x1="69847" y1="78099" x2="69847" y2="78099"/>
                      </a14:backgroundRemoval>
                    </a14:imgEffect>
                  </a14:imgLayer>
                </a14:imgProps>
              </a:ext>
              <a:ext uri="{28A0092B-C50C-407E-A947-70E740481C1C}">
                <a14:useLocalDpi xmlns:a14="http://schemas.microsoft.com/office/drawing/2010/main" val="0"/>
              </a:ext>
            </a:extLst>
          </a:blip>
          <a:srcRect/>
          <a:stretch>
            <a:fillRect/>
          </a:stretch>
        </p:blipFill>
        <p:spPr bwMode="auto">
          <a:xfrm>
            <a:off x="6248400" y="1585462"/>
            <a:ext cx="1904999" cy="2697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DF0B63C6-80B8-742C-36D7-447B14C73AE4}"/>
              </a:ext>
            </a:extLst>
          </p:cNvPr>
          <p:cNvPicPr>
            <a:picLocks noChangeAspect="1"/>
          </p:cNvPicPr>
          <p:nvPr/>
        </p:nvPicPr>
        <p:blipFill>
          <a:blip r:embed="rId5">
            <a:extLst>
              <a:ext uri="{28A0092B-C50C-407E-A947-70E740481C1C}">
                <a14:useLocalDpi xmlns:a14="http://schemas.microsoft.com/office/drawing/2010/main" val="0"/>
              </a:ext>
            </a:extLst>
          </a:blip>
          <a:srcRect r="35564"/>
          <a:stretch>
            <a:fillRect/>
          </a:stretch>
        </p:blipFill>
        <p:spPr bwMode="auto">
          <a:xfrm>
            <a:off x="238119" y="1723525"/>
            <a:ext cx="2775375" cy="251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22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F10220-0517-0250-D054-C7DC2AB0912A}"/>
              </a:ext>
            </a:extLst>
          </p:cNvPr>
          <p:cNvSpPr txBox="1">
            <a:spLocks/>
          </p:cNvSpPr>
          <p:nvPr/>
        </p:nvSpPr>
        <p:spPr>
          <a:xfrm>
            <a:off x="152399" y="1447800"/>
            <a:ext cx="2895601" cy="2872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latin typeface="Arial" panose="020B0604020202020204" pitchFamily="34" charset="0"/>
                <a:cs typeface="Arial" panose="020B0604020202020204" pitchFamily="34" charset="0"/>
              </a:rPr>
              <a:t>REFERENCE</a:t>
            </a:r>
            <a:endParaRPr lang="en-US" sz="2250" b="1" dirty="0">
              <a:latin typeface="Arial" panose="020B0604020202020204" pitchFamily="34" charset="0"/>
              <a:cs typeface="Arial" panose="020B0604020202020204" pitchFamily="34" charset="0"/>
            </a:endParaRPr>
          </a:p>
        </p:txBody>
      </p:sp>
      <p:sp>
        <p:nvSpPr>
          <p:cNvPr id="2" name="Rectangle 1"/>
          <p:cNvSpPr/>
          <p:nvPr/>
        </p:nvSpPr>
        <p:spPr>
          <a:xfrm>
            <a:off x="1295400" y="1981200"/>
            <a:ext cx="6271076" cy="584775"/>
          </a:xfrm>
          <a:prstGeom prst="rect">
            <a:avLst/>
          </a:prstGeom>
        </p:spPr>
        <p:txBody>
          <a:bodyPr wrap="none">
            <a:spAutoFit/>
          </a:bodyPr>
          <a:lstStyle/>
          <a:p>
            <a:pPr marL="285750" indent="-285750">
              <a:buFont typeface="Arial" panose="020B0604020202020204" pitchFamily="34" charset="0"/>
              <a:buChar char="•"/>
            </a:pPr>
            <a:r>
              <a:rPr lang="en-US" sz="3200" dirty="0"/>
              <a:t>FC 1-011 ARMY CORE PHILOSOPHY</a:t>
            </a:r>
          </a:p>
        </p:txBody>
      </p:sp>
    </p:spTree>
    <p:extLst>
      <p:ext uri="{BB962C8B-B14F-4D97-AF65-F5344CB8AC3E}">
        <p14:creationId xmlns:p14="http://schemas.microsoft.com/office/powerpoint/2010/main" val="413324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F10220-0517-0250-D054-C7DC2AB0912A}"/>
              </a:ext>
            </a:extLst>
          </p:cNvPr>
          <p:cNvSpPr txBox="1">
            <a:spLocks/>
          </p:cNvSpPr>
          <p:nvPr/>
        </p:nvSpPr>
        <p:spPr>
          <a:xfrm>
            <a:off x="457200" y="2286000"/>
            <a:ext cx="8686800" cy="2362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sz="5400" dirty="0" smtClean="0">
                <a:latin typeface="Arial Black" panose="020B0A04020102020204" pitchFamily="34" charset="0"/>
              </a:rPr>
              <a:t>STANDARD CONDUCT OF A </a:t>
            </a:r>
            <a:r>
              <a:rPr lang="en-PH" sz="5400" dirty="0">
                <a:latin typeface="Arial Black" panose="020B0A04020102020204" pitchFamily="34" charset="0"/>
              </a:rPr>
              <a:t>SOLDIER </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63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3">
            <a:extLst>
              <a:ext uri="{FF2B5EF4-FFF2-40B4-BE49-F238E27FC236}">
                <a16:creationId xmlns:a16="http://schemas.microsoft.com/office/drawing/2014/main" id="{CD78D12C-8A88-6A8F-C319-1631A2DBE98D}"/>
              </a:ext>
            </a:extLst>
          </p:cNvPr>
          <p:cNvSpPr>
            <a:spLocks noChangeArrowheads="1"/>
          </p:cNvSpPr>
          <p:nvPr/>
        </p:nvSpPr>
        <p:spPr bwMode="auto">
          <a:xfrm>
            <a:off x="381000" y="2338685"/>
            <a:ext cx="206811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838" algn="l"/>
              </a:tabLst>
              <a:defRPr sz="2400">
                <a:solidFill>
                  <a:schemeClr val="tx1"/>
                </a:solidFill>
                <a:latin typeface="Times New Roman" panose="02020603050405020304" pitchFamily="18" charset="0"/>
              </a:defRPr>
            </a:lvl1pPr>
            <a:lvl2pPr marL="742950" indent="-285750">
              <a:tabLst>
                <a:tab pos="2636838" algn="l"/>
              </a:tabLst>
              <a:defRPr sz="2400">
                <a:solidFill>
                  <a:schemeClr val="tx1"/>
                </a:solidFill>
                <a:latin typeface="Times New Roman" panose="02020603050405020304" pitchFamily="18" charset="0"/>
              </a:defRPr>
            </a:lvl2pPr>
            <a:lvl3pPr marL="1143000" indent="-228600">
              <a:tabLst>
                <a:tab pos="2636838" algn="l"/>
              </a:tabLst>
              <a:defRPr sz="2400">
                <a:solidFill>
                  <a:schemeClr val="tx1"/>
                </a:solidFill>
                <a:latin typeface="Times New Roman" panose="02020603050405020304" pitchFamily="18" charset="0"/>
              </a:defRPr>
            </a:lvl3pPr>
            <a:lvl4pPr marL="1600200" indent="-228600">
              <a:tabLst>
                <a:tab pos="2636838" algn="l"/>
              </a:tabLst>
              <a:defRPr sz="2400">
                <a:solidFill>
                  <a:schemeClr val="tx1"/>
                </a:solidFill>
                <a:latin typeface="Times New Roman" panose="02020603050405020304" pitchFamily="18" charset="0"/>
              </a:defRPr>
            </a:lvl4pPr>
            <a:lvl5pPr marL="2057400" indent="-228600">
              <a:tabLst>
                <a:tab pos="26368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CONDITION:</a:t>
            </a:r>
          </a:p>
        </p:txBody>
      </p:sp>
      <p:sp>
        <p:nvSpPr>
          <p:cNvPr id="3" name="Rectangle 9">
            <a:extLst>
              <a:ext uri="{FF2B5EF4-FFF2-40B4-BE49-F238E27FC236}">
                <a16:creationId xmlns:a16="http://schemas.microsoft.com/office/drawing/2014/main" id="{4D1A744B-9F8B-BD2B-3E23-2016DBCBACC9}"/>
              </a:ext>
            </a:extLst>
          </p:cNvPr>
          <p:cNvSpPr>
            <a:spLocks noChangeArrowheads="1"/>
          </p:cNvSpPr>
          <p:nvPr/>
        </p:nvSpPr>
        <p:spPr bwMode="auto">
          <a:xfrm>
            <a:off x="2057401" y="3396163"/>
            <a:ext cx="5791200" cy="125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38138" indent="-338138" eaLnBrk="0" hangingPunct="0">
              <a:tabLst>
                <a:tab pos="2636838" algn="l"/>
              </a:tabLst>
              <a:defRPr sz="2000" b="1">
                <a:solidFill>
                  <a:srgbClr val="FF0000"/>
                </a:solidFill>
                <a:latin typeface="Arial" panose="020B0604020202020204" pitchFamily="34" charset="0"/>
                <a:cs typeface="Arial" panose="020B0604020202020204" pitchFamily="34" charset="0"/>
              </a:defRPr>
            </a:lvl1pPr>
            <a:lvl2pPr marL="742950" indent="-285750" eaLnBrk="0" hangingPunct="0">
              <a:tabLst>
                <a:tab pos="2636838" algn="l"/>
              </a:tabLst>
              <a:defRPr sz="2000" b="1">
                <a:solidFill>
                  <a:srgbClr val="FF0000"/>
                </a:solidFill>
                <a:latin typeface="Arial" panose="020B0604020202020204" pitchFamily="34" charset="0"/>
                <a:cs typeface="Arial" panose="020B0604020202020204" pitchFamily="34" charset="0"/>
              </a:defRPr>
            </a:lvl2pPr>
            <a:lvl3pPr marL="1143000" indent="-228600" eaLnBrk="0" hangingPunct="0">
              <a:tabLst>
                <a:tab pos="2636838" algn="l"/>
              </a:tabLst>
              <a:defRPr sz="2000" b="1">
                <a:solidFill>
                  <a:srgbClr val="FF0000"/>
                </a:solidFill>
                <a:latin typeface="Arial" panose="020B0604020202020204" pitchFamily="34" charset="0"/>
                <a:cs typeface="Arial" panose="020B0604020202020204" pitchFamily="34" charset="0"/>
              </a:defRPr>
            </a:lvl3pPr>
            <a:lvl4pPr marL="1600200" indent="-228600" eaLnBrk="0" hangingPunct="0">
              <a:tabLst>
                <a:tab pos="2636838" algn="l"/>
              </a:tabLst>
              <a:defRPr sz="2000" b="1">
                <a:solidFill>
                  <a:srgbClr val="FF0000"/>
                </a:solidFill>
                <a:latin typeface="Arial" panose="020B0604020202020204" pitchFamily="34" charset="0"/>
                <a:cs typeface="Arial" panose="020B0604020202020204" pitchFamily="34" charset="0"/>
              </a:defRPr>
            </a:lvl4pPr>
            <a:lvl5pPr marL="2057400" indent="-228600" eaLnBrk="0" hangingPunct="0">
              <a:tabLst>
                <a:tab pos="2636838" algn="l"/>
              </a:tabLst>
              <a:defRPr sz="2000" b="1">
                <a:solidFill>
                  <a:srgbClr val="FF0000"/>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2636838" algn="l"/>
              </a:tabLst>
              <a:defRPr sz="2000" b="1">
                <a:solidFill>
                  <a:srgbClr val="FF0000"/>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2636838" algn="l"/>
              </a:tabLst>
              <a:defRPr sz="2000" b="1">
                <a:solidFill>
                  <a:srgbClr val="FF0000"/>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2636838" algn="l"/>
              </a:tabLst>
              <a:defRPr sz="2000" b="1">
                <a:solidFill>
                  <a:srgbClr val="FF0000"/>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2636838" algn="l"/>
              </a:tabLst>
              <a:defRPr sz="2000" b="1">
                <a:solidFill>
                  <a:srgbClr val="FF0000"/>
                </a:solidFill>
                <a:latin typeface="Arial" panose="020B0604020202020204" pitchFamily="34" charset="0"/>
                <a:cs typeface="Arial" panose="020B0604020202020204" pitchFamily="34" charset="0"/>
              </a:defRPr>
            </a:lvl9pPr>
          </a:lstStyle>
          <a:p>
            <a:pPr marL="0" indent="0" algn="just" eaLnBrk="1" hangingPunct="1">
              <a:spcBef>
                <a:spcPct val="15000"/>
              </a:spcBef>
              <a:spcAft>
                <a:spcPct val="15000"/>
              </a:spcAft>
              <a:buClr>
                <a:srgbClr val="FFFFCC"/>
              </a:buClr>
              <a:buSzPct val="75000"/>
              <a:defRPr/>
            </a:pPr>
            <a:r>
              <a:rPr lang="en-US" dirty="0">
                <a:solidFill>
                  <a:prstClr val="black"/>
                </a:solidFill>
              </a:rPr>
              <a:t>The student </a:t>
            </a:r>
            <a:r>
              <a:rPr lang="en-US" dirty="0" smtClean="0">
                <a:solidFill>
                  <a:prstClr val="black"/>
                </a:solidFill>
              </a:rPr>
              <a:t>will </a:t>
            </a:r>
            <a:r>
              <a:rPr lang="en-AU" altLang="en-US" i="1" dirty="0" smtClean="0">
                <a:solidFill>
                  <a:schemeClr val="tx1"/>
                </a:solidFill>
                <a:cs typeface="Calibri" panose="020F0502020204030204" pitchFamily="34" charset="0"/>
              </a:rPr>
              <a:t>be </a:t>
            </a:r>
            <a:r>
              <a:rPr lang="en-AU" altLang="en-US" i="1" dirty="0">
                <a:solidFill>
                  <a:schemeClr val="tx1"/>
                </a:solidFill>
                <a:cs typeface="Calibri" panose="020F0502020204030204" pitchFamily="34" charset="0"/>
              </a:rPr>
              <a:t>able to </a:t>
            </a:r>
            <a:r>
              <a:rPr lang="en-US" altLang="en-US" i="1" dirty="0">
                <a:solidFill>
                  <a:schemeClr val="tx1"/>
                </a:solidFill>
                <a:cs typeface="Calibri" panose="020F0502020204030204" pitchFamily="34" charset="0"/>
              </a:rPr>
              <a:t>understand the Standard Conduct of a Soldier</a:t>
            </a:r>
            <a:r>
              <a:rPr lang="en-US" sz="1800" i="1" dirty="0">
                <a:solidFill>
                  <a:schemeClr val="tx1"/>
                </a:solidFill>
                <a:latin typeface="Arial" charset="0"/>
              </a:rPr>
              <a:t>.</a:t>
            </a:r>
            <a:endParaRPr lang="en-US" dirty="0">
              <a:solidFill>
                <a:schemeClr val="tx1"/>
              </a:solidFill>
            </a:endParaRPr>
          </a:p>
        </p:txBody>
      </p:sp>
      <p:sp>
        <p:nvSpPr>
          <p:cNvPr id="4" name="Rectangle 8">
            <a:extLst>
              <a:ext uri="{FF2B5EF4-FFF2-40B4-BE49-F238E27FC236}">
                <a16:creationId xmlns:a16="http://schemas.microsoft.com/office/drawing/2014/main" id="{DAD1E61D-A535-6077-4DCE-904F1E8F4BBD}"/>
              </a:ext>
            </a:extLst>
          </p:cNvPr>
          <p:cNvSpPr>
            <a:spLocks noChangeArrowheads="1"/>
          </p:cNvSpPr>
          <p:nvPr/>
        </p:nvSpPr>
        <p:spPr bwMode="auto">
          <a:xfrm>
            <a:off x="381000" y="3396163"/>
            <a:ext cx="216098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838" algn="l"/>
              </a:tabLst>
              <a:defRPr sz="2400">
                <a:solidFill>
                  <a:schemeClr val="tx1"/>
                </a:solidFill>
                <a:latin typeface="Times New Roman" panose="02020603050405020304" pitchFamily="18" charset="0"/>
              </a:defRPr>
            </a:lvl1pPr>
            <a:lvl2pPr marL="742950" indent="-285750">
              <a:tabLst>
                <a:tab pos="2636838" algn="l"/>
              </a:tabLst>
              <a:defRPr sz="2400">
                <a:solidFill>
                  <a:schemeClr val="tx1"/>
                </a:solidFill>
                <a:latin typeface="Times New Roman" panose="02020603050405020304" pitchFamily="18" charset="0"/>
              </a:defRPr>
            </a:lvl2pPr>
            <a:lvl3pPr marL="1143000" indent="-228600">
              <a:tabLst>
                <a:tab pos="2636838" algn="l"/>
              </a:tabLst>
              <a:defRPr sz="2400">
                <a:solidFill>
                  <a:schemeClr val="tx1"/>
                </a:solidFill>
                <a:latin typeface="Times New Roman" panose="02020603050405020304" pitchFamily="18" charset="0"/>
              </a:defRPr>
            </a:lvl3pPr>
            <a:lvl4pPr marL="1600200" indent="-228600">
              <a:tabLst>
                <a:tab pos="2636838" algn="l"/>
              </a:tabLst>
              <a:defRPr sz="2400">
                <a:solidFill>
                  <a:schemeClr val="tx1"/>
                </a:solidFill>
                <a:latin typeface="Times New Roman" panose="02020603050405020304" pitchFamily="18" charset="0"/>
              </a:defRPr>
            </a:lvl4pPr>
            <a:lvl5pPr marL="2057400" indent="-228600">
              <a:tabLst>
                <a:tab pos="26368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STANDARD:</a:t>
            </a:r>
          </a:p>
        </p:txBody>
      </p:sp>
      <p:sp>
        <p:nvSpPr>
          <p:cNvPr id="5" name="Rectangle 4">
            <a:extLst>
              <a:ext uri="{FF2B5EF4-FFF2-40B4-BE49-F238E27FC236}">
                <a16:creationId xmlns:a16="http://schemas.microsoft.com/office/drawing/2014/main" id="{D81AECD0-C7D7-AA44-D77D-AAB16E8834B6}"/>
              </a:ext>
            </a:extLst>
          </p:cNvPr>
          <p:cNvSpPr>
            <a:spLocks noChangeArrowheads="1"/>
          </p:cNvSpPr>
          <p:nvPr/>
        </p:nvSpPr>
        <p:spPr bwMode="auto">
          <a:xfrm>
            <a:off x="1905000" y="1465523"/>
            <a:ext cx="5829300" cy="85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838" algn="l"/>
              </a:tabLst>
              <a:defRPr sz="2400">
                <a:solidFill>
                  <a:schemeClr val="tx1"/>
                </a:solidFill>
                <a:latin typeface="Times New Roman" panose="02020603050405020304" pitchFamily="18" charset="0"/>
              </a:defRPr>
            </a:lvl1pPr>
            <a:lvl2pPr marL="742950" indent="-285750">
              <a:tabLst>
                <a:tab pos="2636838" algn="l"/>
              </a:tabLst>
              <a:defRPr sz="2400">
                <a:solidFill>
                  <a:schemeClr val="tx1"/>
                </a:solidFill>
                <a:latin typeface="Times New Roman" panose="02020603050405020304" pitchFamily="18" charset="0"/>
              </a:defRPr>
            </a:lvl2pPr>
            <a:lvl3pPr marL="1143000" indent="-228600">
              <a:tabLst>
                <a:tab pos="2636838" algn="l"/>
              </a:tabLst>
              <a:defRPr sz="2400">
                <a:solidFill>
                  <a:schemeClr val="tx1"/>
                </a:solidFill>
                <a:latin typeface="Times New Roman" panose="02020603050405020304" pitchFamily="18" charset="0"/>
              </a:defRPr>
            </a:lvl3pPr>
            <a:lvl4pPr marL="1600200" indent="-228600">
              <a:tabLst>
                <a:tab pos="2636838" algn="l"/>
              </a:tabLst>
              <a:defRPr sz="2400">
                <a:solidFill>
                  <a:schemeClr val="tx1"/>
                </a:solidFill>
                <a:latin typeface="Times New Roman" panose="02020603050405020304" pitchFamily="18" charset="0"/>
              </a:defRPr>
            </a:lvl4pPr>
            <a:lvl5pPr marL="2057400" indent="-228600">
              <a:tabLst>
                <a:tab pos="26368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9pPr>
          </a:lstStyle>
          <a:p>
            <a:pPr>
              <a:spcBef>
                <a:spcPts val="450"/>
              </a:spcBef>
              <a:spcAft>
                <a:spcPts val="1350"/>
              </a:spcAft>
            </a:pPr>
            <a:r>
              <a:rPr lang="en-US" altLang="en-US" sz="2000" b="1" dirty="0">
                <a:latin typeface="Arial" panose="020B0604020202020204" pitchFamily="34" charset="0"/>
                <a:ea typeface="MS PGothic" panose="020B0600070205080204" pitchFamily="34" charset="-128"/>
                <a:cs typeface="Arial" panose="020B0604020202020204" pitchFamily="34" charset="0"/>
              </a:rPr>
              <a:t>Discuss and Identify </a:t>
            </a:r>
            <a:r>
              <a:rPr lang="en-US" altLang="en-US" sz="2000" b="1" dirty="0" smtClean="0">
                <a:latin typeface="Arial" panose="020B0604020202020204" pitchFamily="34" charset="0"/>
                <a:ea typeface="MS PGothic" panose="020B0600070205080204" pitchFamily="34" charset="-128"/>
                <a:cs typeface="Arial" panose="020B0604020202020204" pitchFamily="34" charset="0"/>
              </a:rPr>
              <a:t>the Standard of Conduct of a soldier </a:t>
            </a:r>
            <a:endParaRPr lang="en-US" altLang="en-US" sz="2000" b="1" dirty="0">
              <a:latin typeface="Arial" panose="020B0604020202020204" pitchFamily="34" charset="0"/>
              <a:ea typeface="MS PGothic" panose="020B0600070205080204" pitchFamily="34" charset="-128"/>
              <a:cs typeface="Arial" panose="020B0604020202020204" pitchFamily="34" charset="0"/>
            </a:endParaRPr>
          </a:p>
        </p:txBody>
      </p:sp>
      <p:sp>
        <p:nvSpPr>
          <p:cNvPr id="6" name="Rectangle 6">
            <a:extLst>
              <a:ext uri="{FF2B5EF4-FFF2-40B4-BE49-F238E27FC236}">
                <a16:creationId xmlns:a16="http://schemas.microsoft.com/office/drawing/2014/main" id="{747A588B-ADED-FD81-1DFF-DD5D92C0FD05}"/>
              </a:ext>
            </a:extLst>
          </p:cNvPr>
          <p:cNvSpPr>
            <a:spLocks noChangeArrowheads="1"/>
          </p:cNvSpPr>
          <p:nvPr/>
        </p:nvSpPr>
        <p:spPr bwMode="auto">
          <a:xfrm>
            <a:off x="381000" y="1501973"/>
            <a:ext cx="1332310" cy="34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2636838" algn="l"/>
              </a:tabLst>
              <a:defRPr sz="2400">
                <a:solidFill>
                  <a:schemeClr val="tx1"/>
                </a:solidFill>
                <a:latin typeface="Times New Roman" panose="02020603050405020304" pitchFamily="18" charset="0"/>
              </a:defRPr>
            </a:lvl1pPr>
            <a:lvl2pPr marL="742950" indent="-285750">
              <a:tabLst>
                <a:tab pos="2636838" algn="l"/>
              </a:tabLst>
              <a:defRPr sz="2400">
                <a:solidFill>
                  <a:schemeClr val="tx1"/>
                </a:solidFill>
                <a:latin typeface="Times New Roman" panose="02020603050405020304" pitchFamily="18" charset="0"/>
              </a:defRPr>
            </a:lvl2pPr>
            <a:lvl3pPr marL="1143000" indent="-228600">
              <a:tabLst>
                <a:tab pos="2636838" algn="l"/>
              </a:tabLst>
              <a:defRPr sz="2400">
                <a:solidFill>
                  <a:schemeClr val="tx1"/>
                </a:solidFill>
                <a:latin typeface="Times New Roman" panose="02020603050405020304" pitchFamily="18" charset="0"/>
              </a:defRPr>
            </a:lvl3pPr>
            <a:lvl4pPr marL="1600200" indent="-228600">
              <a:tabLst>
                <a:tab pos="2636838" algn="l"/>
              </a:tabLst>
              <a:defRPr sz="2400">
                <a:solidFill>
                  <a:schemeClr val="tx1"/>
                </a:solidFill>
                <a:latin typeface="Times New Roman" panose="02020603050405020304" pitchFamily="18" charset="0"/>
              </a:defRPr>
            </a:lvl4pPr>
            <a:lvl5pPr marL="2057400" indent="-228600">
              <a:tabLst>
                <a:tab pos="2636838"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636838" algn="l"/>
              </a:tabLst>
              <a:defRPr sz="2400">
                <a:solidFill>
                  <a:schemeClr val="tx1"/>
                </a:solidFill>
                <a:latin typeface="Times New Roman" panose="02020603050405020304" pitchFamily="18" charset="0"/>
              </a:defRPr>
            </a:lvl9pPr>
          </a:lstStyle>
          <a:p>
            <a:pPr eaLnBrk="1" hangingPunct="1">
              <a:lnSpc>
                <a:spcPct val="95000"/>
              </a:lnSpc>
              <a:spcBef>
                <a:spcPct val="60000"/>
              </a:spcBef>
              <a:buClr>
                <a:srgbClr val="2A5400"/>
              </a:buClr>
              <a:buSzPct val="75000"/>
              <a:buFont typeface="Wingdings 2" panose="05020102010507070707" pitchFamily="18" charset="2"/>
              <a:buNone/>
            </a:pPr>
            <a:r>
              <a:rPr lang="en-US" altLang="en-US" sz="2000" b="1" dirty="0">
                <a:solidFill>
                  <a:srgbClr val="000000"/>
                </a:solidFill>
                <a:latin typeface="Arial" panose="020B0604020202020204" pitchFamily="34" charset="0"/>
                <a:cs typeface="Arial" panose="020B0604020202020204" pitchFamily="34" charset="0"/>
              </a:rPr>
              <a:t>ACTION:</a:t>
            </a:r>
          </a:p>
        </p:txBody>
      </p:sp>
      <p:sp>
        <p:nvSpPr>
          <p:cNvPr id="7" name="Rectangle 6">
            <a:extLst>
              <a:ext uri="{FF2B5EF4-FFF2-40B4-BE49-F238E27FC236}">
                <a16:creationId xmlns:a16="http://schemas.microsoft.com/office/drawing/2014/main" id="{DAE4AF83-73D2-AF50-2C8C-C007D254344F}"/>
              </a:ext>
            </a:extLst>
          </p:cNvPr>
          <p:cNvSpPr>
            <a:spLocks noChangeArrowheads="1"/>
          </p:cNvSpPr>
          <p:nvPr/>
        </p:nvSpPr>
        <p:spPr bwMode="auto">
          <a:xfrm>
            <a:off x="2081843" y="2316701"/>
            <a:ext cx="645063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60000"/>
              </a:spcBef>
              <a:buClr>
                <a:srgbClr val="2A5400"/>
              </a:buClr>
              <a:buSzPct val="75000"/>
            </a:pPr>
            <a:r>
              <a:rPr lang="en-US" altLang="en-US" sz="2000" b="1" dirty="0">
                <a:solidFill>
                  <a:srgbClr val="000000"/>
                </a:solidFill>
                <a:latin typeface="Arial" panose="020B0604020202020204" pitchFamily="34" charset="0"/>
                <a:cs typeface="Arial" panose="020B0604020202020204" pitchFamily="34" charset="0"/>
              </a:rPr>
              <a:t>Given in an online and face to face classroom environment, power-point presentation</a:t>
            </a:r>
          </a:p>
        </p:txBody>
      </p:sp>
      <p:sp>
        <p:nvSpPr>
          <p:cNvPr id="8" name="Title 1">
            <a:extLst>
              <a:ext uri="{FF2B5EF4-FFF2-40B4-BE49-F238E27FC236}">
                <a16:creationId xmlns:a16="http://schemas.microsoft.com/office/drawing/2014/main" id="{284BA366-BA36-E8BF-396C-E8C04B759B67}"/>
              </a:ext>
            </a:extLst>
          </p:cNvPr>
          <p:cNvSpPr txBox="1">
            <a:spLocks/>
          </p:cNvSpPr>
          <p:nvPr/>
        </p:nvSpPr>
        <p:spPr>
          <a:xfrm>
            <a:off x="76200" y="31944"/>
            <a:ext cx="5638800" cy="800100"/>
          </a:xfrm>
          <a:prstGeom prst="rect">
            <a:avLst/>
          </a:prstGeom>
          <a:noFill/>
        </p:spPr>
        <p:txBody>
          <a:bodyPr>
            <a:scene3d>
              <a:camera prst="orthographicFront"/>
              <a:lightRig rig="soft" dir="t">
                <a:rot lat="0" lon="0" rev="15600000"/>
              </a:lightRig>
            </a:scene3d>
            <a:sp3d prstMaterial="softEdge"/>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50000"/>
              </a:lnSpc>
              <a:defRPr/>
            </a:pPr>
            <a:r>
              <a:rPr lang="en-US" sz="2400" b="1" dirty="0">
                <a:ln/>
                <a:solidFill>
                  <a:schemeClr val="bg1"/>
                </a:solidFill>
                <a:latin typeface="Arial" panose="020B0604020202020204" pitchFamily="34" charset="0"/>
                <a:cs typeface="Arial" panose="020B0604020202020204" pitchFamily="34" charset="0"/>
              </a:rPr>
              <a:t>  TERMINAL LEARNING OBJECTIVE</a:t>
            </a:r>
          </a:p>
        </p:txBody>
      </p:sp>
    </p:spTree>
    <p:extLst>
      <p:ext uri="{BB962C8B-B14F-4D97-AF65-F5344CB8AC3E}">
        <p14:creationId xmlns:p14="http://schemas.microsoft.com/office/powerpoint/2010/main" val="197697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randombar(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C5D1-45EB-E5B1-4BB7-AF386571D40C}"/>
              </a:ext>
            </a:extLst>
          </p:cNvPr>
          <p:cNvSpPr txBox="1">
            <a:spLocks/>
          </p:cNvSpPr>
          <p:nvPr/>
        </p:nvSpPr>
        <p:spPr>
          <a:xfrm>
            <a:off x="152400" y="228600"/>
            <a:ext cx="5334000" cy="3635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chemeClr val="bg1"/>
                </a:solidFill>
                <a:latin typeface="Arial" panose="020B0604020202020204" pitchFamily="34" charset="0"/>
                <a:cs typeface="Arial" panose="020B0604020202020204" pitchFamily="34" charset="0"/>
              </a:rPr>
              <a:t>SCOPE OF LEARNING</a:t>
            </a:r>
            <a:endParaRPr lang="en-US" sz="225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143000" y="1447800"/>
            <a:ext cx="6858000" cy="3884140"/>
          </a:xfrm>
          <a:prstGeom prst="rect">
            <a:avLst/>
          </a:prstGeom>
        </p:spPr>
        <p:txBody>
          <a:bodyPr wrap="square">
            <a:spAutoFit/>
          </a:bodyPr>
          <a:lstStyle/>
          <a:p>
            <a:pPr marL="285750" indent="-285750">
              <a:spcBef>
                <a:spcPct val="30000"/>
              </a:spcBef>
              <a:buClr>
                <a:schemeClr val="tx1"/>
              </a:buClr>
              <a:buSzPct val="80000"/>
              <a:buFont typeface="Arial" panose="020B0604020202020204" pitchFamily="34" charset="0"/>
              <a:buChar char="•"/>
            </a:pPr>
            <a:r>
              <a:rPr lang="en-US" sz="2800" dirty="0"/>
              <a:t> PURSUIT OF EXCELLENCE</a:t>
            </a:r>
          </a:p>
          <a:p>
            <a:pPr marL="285750" indent="-285750">
              <a:spcBef>
                <a:spcPct val="30000"/>
              </a:spcBef>
              <a:buClr>
                <a:schemeClr val="tx1"/>
              </a:buClr>
              <a:buSzPct val="80000"/>
              <a:buFont typeface="Arial" panose="020B0604020202020204" pitchFamily="34" charset="0"/>
              <a:buChar char="•"/>
            </a:pPr>
            <a:r>
              <a:rPr lang="en-US" sz="2800" dirty="0"/>
              <a:t> PRIDE IN UNIFORM</a:t>
            </a:r>
          </a:p>
          <a:p>
            <a:pPr marL="285750" indent="-285750">
              <a:spcBef>
                <a:spcPct val="30000"/>
              </a:spcBef>
              <a:buClr>
                <a:schemeClr val="tx1"/>
              </a:buClr>
              <a:buSzPct val="80000"/>
              <a:buFont typeface="Arial" panose="020B0604020202020204" pitchFamily="34" charset="0"/>
              <a:buChar char="•"/>
            </a:pPr>
            <a:r>
              <a:rPr lang="en-US" sz="2800" dirty="0"/>
              <a:t> DISCIPLINE</a:t>
            </a:r>
          </a:p>
          <a:p>
            <a:pPr marL="285750" indent="-285750">
              <a:spcBef>
                <a:spcPct val="30000"/>
              </a:spcBef>
              <a:buClr>
                <a:schemeClr val="tx1"/>
              </a:buClr>
              <a:buSzPct val="80000"/>
              <a:buFont typeface="Arial" panose="020B0604020202020204" pitchFamily="34" charset="0"/>
              <a:buChar char="•"/>
            </a:pPr>
            <a:r>
              <a:rPr lang="en-US" sz="2800" dirty="0"/>
              <a:t> PROFESSIONALISM</a:t>
            </a:r>
          </a:p>
          <a:p>
            <a:pPr marL="285750" indent="-285750">
              <a:spcBef>
                <a:spcPct val="30000"/>
              </a:spcBef>
              <a:buClr>
                <a:schemeClr val="tx1"/>
              </a:buClr>
              <a:buSzPct val="80000"/>
              <a:buFont typeface="Arial" panose="020B0604020202020204" pitchFamily="34" charset="0"/>
              <a:buChar char="•"/>
            </a:pPr>
            <a:r>
              <a:rPr lang="en-US" sz="2800" dirty="0"/>
              <a:t> ADHERENCE TO LAW</a:t>
            </a:r>
          </a:p>
          <a:p>
            <a:pPr marL="285750" indent="-285750">
              <a:spcBef>
                <a:spcPct val="30000"/>
              </a:spcBef>
              <a:buClr>
                <a:schemeClr val="tx1"/>
              </a:buClr>
              <a:buSzPct val="80000"/>
              <a:buFont typeface="Arial" panose="020B0604020202020204" pitchFamily="34" charset="0"/>
              <a:buChar char="•"/>
            </a:pPr>
            <a:r>
              <a:rPr lang="en-US" sz="2800" dirty="0"/>
              <a:t> ADHERENCE TO AUTHORITY</a:t>
            </a:r>
          </a:p>
          <a:p>
            <a:pPr marL="285750" indent="-285750">
              <a:spcBef>
                <a:spcPct val="30000"/>
              </a:spcBef>
              <a:buClr>
                <a:schemeClr val="tx1"/>
              </a:buClr>
              <a:buSzPct val="80000"/>
              <a:buFont typeface="Arial" panose="020B0604020202020204" pitchFamily="34" charset="0"/>
              <a:buChar char="•"/>
            </a:pPr>
            <a:endParaRPr lang="en-US" sz="2800" dirty="0"/>
          </a:p>
        </p:txBody>
      </p:sp>
    </p:spTree>
    <p:extLst>
      <p:ext uri="{BB962C8B-B14F-4D97-AF65-F5344CB8AC3E}">
        <p14:creationId xmlns:p14="http://schemas.microsoft.com/office/powerpoint/2010/main" val="14001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81000" y="1219200"/>
            <a:ext cx="8481848" cy="505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just">
              <a:lnSpc>
                <a:spcPct val="125000"/>
              </a:lnSpc>
            </a:pPr>
            <a:r>
              <a:rPr lang="en-US" sz="3200" dirty="0" smtClean="0"/>
              <a:t>	</a:t>
            </a:r>
            <a:r>
              <a:rPr lang="en-US" sz="3600" dirty="0"/>
              <a:t> </a:t>
            </a:r>
            <a:r>
              <a:rPr lang="en-US" sz="3600" b="1" dirty="0"/>
              <a:t>PURSUIT OF EXCELLENCE</a:t>
            </a:r>
            <a:endParaRPr lang="en-US" sz="3600" b="1" dirty="0" smtClean="0"/>
          </a:p>
          <a:p>
            <a:pPr algn="just">
              <a:lnSpc>
                <a:spcPct val="125000"/>
              </a:lnSpc>
            </a:pPr>
            <a:endParaRPr lang="en-US" b="1" dirty="0"/>
          </a:p>
          <a:p>
            <a:pPr algn="just">
              <a:lnSpc>
                <a:spcPct val="125000"/>
              </a:lnSpc>
              <a:buSzPct val="80000"/>
            </a:pPr>
            <a:r>
              <a:rPr lang="en-US" sz="3200" dirty="0">
                <a:solidFill>
                  <a:srgbClr val="00B0F0"/>
                </a:solidFill>
              </a:rPr>
              <a:t> “ the best weapon in the unit is the individual himself</a:t>
            </a:r>
            <a:r>
              <a:rPr lang="en-US" sz="3200" dirty="0" smtClean="0">
                <a:solidFill>
                  <a:schemeClr val="folHlink"/>
                </a:solidFill>
              </a:rPr>
              <a:t>”</a:t>
            </a:r>
          </a:p>
          <a:p>
            <a:pPr algn="just">
              <a:lnSpc>
                <a:spcPct val="125000"/>
              </a:lnSpc>
              <a:buSzPct val="80000"/>
            </a:pPr>
            <a:endParaRPr lang="en-US" sz="1200" dirty="0" smtClean="0">
              <a:solidFill>
                <a:schemeClr val="folHlink"/>
              </a:solidFill>
            </a:endParaRPr>
          </a:p>
          <a:p>
            <a:pPr algn="just">
              <a:lnSpc>
                <a:spcPct val="125000"/>
              </a:lnSpc>
              <a:buSzPct val="80000"/>
            </a:pPr>
            <a:r>
              <a:rPr lang="en-US" sz="3200" dirty="0" smtClean="0"/>
              <a:t>….</a:t>
            </a:r>
            <a:r>
              <a:rPr lang="en-US" sz="3200" dirty="0"/>
              <a:t>Soldier should have full knowledge of his job, has proficiency in training and in combat, in peacekeeping and in the implementation of national policies for development</a:t>
            </a:r>
            <a:r>
              <a:rPr lang="en-US" sz="3200" dirty="0" smtClean="0"/>
              <a:t>.</a:t>
            </a:r>
            <a:endParaRPr lang="en-US" sz="3200" dirty="0"/>
          </a:p>
        </p:txBody>
      </p:sp>
    </p:spTree>
    <p:extLst>
      <p:ext uri="{BB962C8B-B14F-4D97-AF65-F5344CB8AC3E}">
        <p14:creationId xmlns:p14="http://schemas.microsoft.com/office/powerpoint/2010/main" val="26809653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879</Words>
  <Application>Microsoft Office PowerPoint</Application>
  <PresentationFormat>On-screen Show (4:3)</PresentationFormat>
  <Paragraphs>82</Paragraphs>
  <Slides>19</Slides>
  <Notes>0</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MS PGothic</vt:lpstr>
      <vt:lpstr>Adobe Heiti Std R</vt:lpstr>
      <vt:lpstr>Arial</vt:lpstr>
      <vt:lpstr>Arial Black</vt:lpstr>
      <vt:lpstr>Arial Narrow</vt:lpstr>
      <vt:lpstr>Batang</vt:lpstr>
      <vt:lpstr>Bauhaus 93</vt:lpstr>
      <vt:lpstr>Calibri</vt:lpstr>
      <vt:lpstr>Calibri Light</vt:lpstr>
      <vt:lpstr>Ink Free</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tripp</dc:creator>
  <cp:lastModifiedBy>Paula</cp:lastModifiedBy>
  <cp:revision>11</cp:revision>
  <dcterms:created xsi:type="dcterms:W3CDTF">2022-08-29T06:00:09Z</dcterms:created>
  <dcterms:modified xsi:type="dcterms:W3CDTF">2022-09-13T11:42:52Z</dcterms:modified>
</cp:coreProperties>
</file>