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00" r:id="rId3"/>
    <p:sldId id="294" r:id="rId4"/>
    <p:sldId id="296" r:id="rId5"/>
    <p:sldId id="297" r:id="rId6"/>
    <p:sldId id="313" r:id="rId7"/>
    <p:sldId id="295" r:id="rId8"/>
    <p:sldId id="299" r:id="rId9"/>
    <p:sldId id="304" r:id="rId10"/>
    <p:sldId id="315" r:id="rId12"/>
    <p:sldId id="319" r:id="rId13"/>
    <p:sldId id="321" r:id="rId14"/>
    <p:sldId id="316" r:id="rId15"/>
    <p:sldId id="317" r:id="rId16"/>
    <p:sldId id="318" r:id="rId17"/>
    <p:sldId id="322" r:id="rId18"/>
    <p:sldId id="323" r:id="rId19"/>
    <p:sldId id="324" r:id="rId20"/>
    <p:sldId id="325" r:id="rId21"/>
    <p:sldId id="326" r:id="rId22"/>
    <p:sldId id="329" r:id="rId23"/>
    <p:sldId id="330" r:id="rId24"/>
    <p:sldId id="331" r:id="rId25"/>
    <p:sldId id="332" r:id="rId26"/>
    <p:sldId id="333" r:id="rId27"/>
    <p:sldId id="334" r:id="rId28"/>
    <p:sldId id="335" r:id="rId29"/>
    <p:sldId id="256" r:id="rId30"/>
    <p:sldId id="327" r:id="rId31"/>
    <p:sldId id="258" r:id="rId32"/>
    <p:sldId id="298" r:id="rId33"/>
    <p:sldId id="30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1" d="100"/>
          <a:sy n="111" d="100"/>
        </p:scale>
        <p:origin x="15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i order to consciously change and develop ourselves we must begin with self awareness and self discovery which leads us to the concept of self </a:t>
            </a:r>
            <a:endParaRPr lang="en-PH"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then kung alam mo na kung ano ba yung ideal and percieved self mo then you can start on self assessment</a:t>
            </a:r>
            <a:endParaRPr lang="en-PH"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PH" altLang="en-US"/>
              <a:t> after the self assessment we can now work on setting our goals, kasi self assessment enables us to come up with our self development plan, development plan will help us focus on specific skill or competencies kaya nagiging proficient tayo. kung baga pini pwersa mo yung sarili mo na mag aquire ng kaalaman at mag organize ng resources ,  dahil don kaya tayo nagiging effective.</a:t>
            </a:r>
            <a:endParaRPr lang="en-PH"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Flowchart: Document 11"/>
          <p:cNvSpPr/>
          <p:nvPr userDrawn="1"/>
        </p:nvSpPr>
        <p:spPr>
          <a:xfrm>
            <a:off x="-2850" y="152400"/>
            <a:ext cx="9146849" cy="838200"/>
          </a:xfrm>
          <a:prstGeom prst="flowChartDocument">
            <a:avLst/>
          </a:prstGeom>
          <a:solidFill>
            <a:srgbClr val="FFC000"/>
          </a:solidFill>
          <a:ln>
            <a:solidFill>
              <a:schemeClr val="accent6">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Flowchart: Document 10"/>
          <p:cNvSpPr/>
          <p:nvPr userDrawn="1"/>
        </p:nvSpPr>
        <p:spPr>
          <a:xfrm>
            <a:off x="-2849" y="0"/>
            <a:ext cx="9146849" cy="838200"/>
          </a:xfrm>
          <a:prstGeom prst="flowChartDocumen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48E0D1-6AB1-49AE-86D0-3F193794391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D48E0D1-6AB1-49AE-86D0-3F193794391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BEBA8EAE-BF5A-486C-A8C5-ECC9F3942E4B}">
                <a14:imgProps xmlns:a14="http://schemas.microsoft.com/office/drawing/2010/main">
                  <a14:imgLayer r:embed="rId3">
                    <a14:imgEffect>
                      <a14:artisticTexturizer/>
                    </a14:imgEffect>
                    <a14:imgEffect>
                      <a14:backgroundRemoval t="1389" b="98413" l="0" r="98875">
                        <a14:foregroundMark x1="9625" y1="8532" x2="93625" y2="13294"/>
                        <a14:foregroundMark x1="0" y1="25198" x2="10750" y2="28373"/>
                        <a14:foregroundMark x1="93125" y1="27976" x2="98750" y2="29167"/>
                        <a14:foregroundMark x1="10750" y1="88294" x2="47750" y2="89087"/>
                        <a14:foregroundMark x1="47750" y1="89087" x2="87125" y2="88492"/>
                        <a14:foregroundMark x1="125" y1="82937" x2="32000" y2="79365"/>
                        <a14:foregroundMark x1="32000" y1="79365" x2="32375" y2="79365"/>
                        <a14:foregroundMark x1="91750" y1="75794" x2="37125" y2="82143"/>
                        <a14:foregroundMark x1="5500" y1="94246" x2="28500" y2="94246"/>
                        <a14:foregroundMark x1="28500" y1="94246" x2="93500" y2="92659"/>
                        <a14:foregroundMark x1="93500" y1="92659" x2="94625" y2="79563"/>
                        <a14:foregroundMark x1="94625" y1="79563" x2="95750" y2="94444"/>
                        <a14:foregroundMark x1="95750" y1="94444" x2="6375" y2="97024"/>
                        <a14:foregroundMark x1="6375" y1="97024" x2="2750" y2="87500"/>
                        <a14:foregroundMark x1="2750" y1="87500" x2="9250" y2="87698"/>
                        <a14:foregroundMark x1="9250" y1="87698" x2="12875" y2="90675"/>
                        <a14:foregroundMark x1="4875" y1="98611" x2="28000" y2="99008"/>
                        <a14:foregroundMark x1="28000" y1="99008" x2="91875" y2="98214"/>
                        <a14:foregroundMark x1="91875" y1="98214" x2="94375" y2="98413"/>
                        <a14:foregroundMark x1="11250" y1="74802" x2="21250" y2="74802"/>
                        <a14:foregroundMark x1="5625" y1="13492" x2="16375" y2="14087"/>
                        <a14:foregroundMark x1="16375" y1="14087" x2="74500" y2="11706"/>
                        <a14:foregroundMark x1="3500" y1="18452" x2="20125" y2="24802"/>
                        <a14:foregroundMark x1="20125" y1="24802" x2="84250" y2="21230"/>
                        <a14:foregroundMark x1="84250" y1="21230" x2="94125" y2="22024"/>
                        <a14:foregroundMark x1="94125" y1="22024" x2="97250" y2="24008"/>
                        <a14:foregroundMark x1="500" y1="6944" x2="63375" y2="2579"/>
                        <a14:foregroundMark x1="63375" y1="2579" x2="90750" y2="3373"/>
                        <a14:foregroundMark x1="90750" y1="3373" x2="97500" y2="9722"/>
                        <a14:foregroundMark x1="97500" y1="9722" x2="98750" y2="20635"/>
                        <a14:foregroundMark x1="98750" y1="20635" x2="98875" y2="20833"/>
                        <a14:foregroundMark x1="2000" y1="3373" x2="11375" y2="3770"/>
                        <a14:foregroundMark x1="11375" y1="3770" x2="76000" y2="1389"/>
                        <a14:foregroundMark x1="76000" y1="1389" x2="98000" y2="2579"/>
                        <a14:backgroundMark x1="10250" y1="40675" x2="98000" y2="52579"/>
                        <a14:backgroundMark x1="10875" y1="29563" x2="11625" y2="29960"/>
                        <a14:backgroundMark x1="95500" y1="31944" x2="95500" y2="31944"/>
                      </a14:backgroundRemoval>
                    </a14:imgEffect>
                    <a14:imgEffect>
                      <a14:brightnessContrast bright="-40000" contrast="40000"/>
                    </a14:imgEffect>
                    <a14:imgEffect>
                      <a14:colorTemperature colorTemp="11200"/>
                    </a14:imgEffect>
                  </a14:imgLayer>
                </a14:imgProps>
              </a:ext>
            </a:extLst>
          </a:blip>
          <a:stretch>
            <a:fillRect/>
          </a:stretch>
        </p:blipFill>
        <p:spPr>
          <a:xfrm>
            <a:off x="0" y="0"/>
            <a:ext cx="9144000" cy="6858000"/>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D48E0D1-6AB1-49AE-86D0-3F1937943917}"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D48E0D1-6AB1-49AE-86D0-3F193794391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D48E0D1-6AB1-49AE-86D0-3F1937943917}" type="datetimeFigureOut">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8E0D1-6AB1-49AE-86D0-3F1937943917}" type="datetimeFigureOut">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8E0D1-6AB1-49AE-86D0-3F1937943917}" type="datetimeFigureOut">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D48E0D1-6AB1-49AE-86D0-3F193794391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D48E0D1-6AB1-49AE-86D0-3F1937943917}"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fld>
            <a:endParaRPr lang="en-PH"/>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8E0D1-6AB1-49AE-86D0-3F1937943917}" type="datetimeFigureOut">
              <a:rPr lang="en-PH" smtClean="0"/>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B8182-6B2A-4116-B38A-7A52BDE36B17}"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hdphoto" Target="../media/image17.wdp"/><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hdphoto" Target="../media/image11.wdp"/><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9.wdp"/><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png"/><Relationship Id="rId3" Type="http://schemas.microsoft.com/office/2007/relationships/hdphoto" Target="../media/image14.wdp"/><Relationship Id="rId2" Type="http://schemas.openxmlformats.org/officeDocument/2006/relationships/image" Target="../media/image13.png"/><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209800" y="5099461"/>
            <a:ext cx="4406977" cy="144655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extrusionH="57150">
              <a:bevelT w="38100" h="38100"/>
            </a:sp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r>
              <a:rPr lang="en-US" altLang="en-US" sz="8800" b="1"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rPr>
              <a:t> CADETS</a:t>
            </a:r>
            <a:endParaRPr lang="en-US" altLang="en-US" sz="8800" b="1"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endParaRPr>
          </a:p>
        </p:txBody>
      </p:sp>
      <p:pic>
        <p:nvPicPr>
          <p:cNvPr id="3" name="Picture 2"/>
          <p:cNvPicPr>
            <a:picLocks noChangeAspect="1"/>
          </p:cNvPicPr>
          <p:nvPr/>
        </p:nvPicPr>
        <p:blipFill>
          <a:blip r:embed="rId1"/>
          <a:stretch>
            <a:fillRect/>
          </a:stretch>
        </p:blipFill>
        <p:spPr>
          <a:xfrm>
            <a:off x="3352800" y="2290556"/>
            <a:ext cx="2272001" cy="2308647"/>
          </a:xfrm>
          <a:prstGeom prst="rect">
            <a:avLst/>
          </a:prstGeom>
        </p:spPr>
      </p:pic>
      <p:sp>
        <p:nvSpPr>
          <p:cNvPr id="5" name="TextBox 4"/>
          <p:cNvSpPr txBox="1"/>
          <p:nvPr/>
        </p:nvSpPr>
        <p:spPr>
          <a:xfrm>
            <a:off x="1905000" y="304800"/>
            <a:ext cx="5867400" cy="1446550"/>
          </a:xfrm>
          <a:prstGeom prst="rect">
            <a:avLst/>
          </a:prstGeom>
          <a:noFill/>
        </p:spPr>
        <p:txBody>
          <a:bodyPr wrap="square">
            <a:spAutoFit/>
            <a:scene3d>
              <a:camera prst="orthographicFront"/>
              <a:lightRig rig="threePt" dir="t"/>
            </a:scene3d>
            <a:sp3d extrusionH="57150">
              <a:bevelT w="38100" h="38100"/>
            </a:sp3d>
          </a:bodyPr>
          <a:lstStyle/>
          <a:p>
            <a:r>
              <a:rPr lang="en-US" altLang="en-US" sz="8800" b="1"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rPr>
              <a:t>WELCOME</a:t>
            </a:r>
            <a:endParaRPr lang="en-PH" sz="8800"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Self Concept </a:t>
            </a:r>
            <a:endParaRPr lang="en-PH" altLang="en-US" sz="4400">
              <a:solidFill>
                <a:schemeClr val="bg1"/>
              </a:solidFill>
            </a:endParaRPr>
          </a:p>
        </p:txBody>
      </p:sp>
      <p:sp>
        <p:nvSpPr>
          <p:cNvPr id="4" name="Text Box 3"/>
          <p:cNvSpPr txBox="1"/>
          <p:nvPr/>
        </p:nvSpPr>
        <p:spPr>
          <a:xfrm>
            <a:off x="685800" y="1752600"/>
            <a:ext cx="7899400" cy="3169285"/>
          </a:xfrm>
          <a:prstGeom prst="rect">
            <a:avLst/>
          </a:prstGeom>
          <a:noFill/>
        </p:spPr>
        <p:txBody>
          <a:bodyPr wrap="square" rtlCol="0">
            <a:spAutoFit/>
          </a:bodyPr>
          <a:p>
            <a:r>
              <a:rPr lang="en-PH" altLang="en-US" sz="4000"/>
              <a:t>How does Self Concept develops?</a:t>
            </a:r>
            <a:endParaRPr lang="en-PH" altLang="en-US" sz="4000"/>
          </a:p>
          <a:p>
            <a:endParaRPr lang="en-PH" altLang="en-US" sz="4000"/>
          </a:p>
          <a:p>
            <a:pPr marL="285750" indent="-285750">
              <a:buFont typeface="Wingdings" panose="05000000000000000000" charset="0"/>
              <a:buChar char="Ø"/>
            </a:pPr>
            <a:r>
              <a:rPr lang="en-PH" altLang="en-US" sz="4000"/>
              <a:t>through interation with others </a:t>
            </a:r>
            <a:endParaRPr lang="en-PH" altLang="en-US" sz="4000"/>
          </a:p>
          <a:p>
            <a:pPr marL="285750" indent="-285750">
              <a:buFont typeface="Wingdings" panose="05000000000000000000" charset="0"/>
              <a:buChar char="Ø"/>
            </a:pPr>
            <a:r>
              <a:rPr lang="en-PH" altLang="en-US" sz="4000"/>
              <a:t>though the stories we hear </a:t>
            </a:r>
            <a:endParaRPr lang="en-PH" altLang="en-US" sz="4000"/>
          </a:p>
          <a:p>
            <a:pPr marL="285750" indent="-285750">
              <a:buFont typeface="Wingdings" panose="05000000000000000000" charset="0"/>
              <a:buChar char="Ø"/>
            </a:pPr>
            <a:r>
              <a:rPr lang="en-PH" altLang="en-US" sz="4000"/>
              <a:t>through media </a:t>
            </a:r>
            <a:endParaRPr lang="en-PH" altLang="en-US" sz="40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Self Concept </a:t>
            </a:r>
            <a:endParaRPr lang="en-PH" altLang="en-US" sz="4400">
              <a:solidFill>
                <a:schemeClr val="bg1"/>
              </a:solidFill>
            </a:endParaRPr>
          </a:p>
        </p:txBody>
      </p:sp>
      <p:sp>
        <p:nvSpPr>
          <p:cNvPr id="4" name="Text Box 3"/>
          <p:cNvSpPr txBox="1"/>
          <p:nvPr/>
        </p:nvSpPr>
        <p:spPr>
          <a:xfrm>
            <a:off x="685800" y="1752600"/>
            <a:ext cx="7899400" cy="3784600"/>
          </a:xfrm>
          <a:prstGeom prst="rect">
            <a:avLst/>
          </a:prstGeom>
          <a:noFill/>
        </p:spPr>
        <p:txBody>
          <a:bodyPr wrap="square" rtlCol="0">
            <a:spAutoFit/>
          </a:bodyPr>
          <a:p>
            <a:r>
              <a:rPr lang="en-PH" altLang="en-US" sz="4000"/>
              <a:t>Self Concept can be changed </a:t>
            </a:r>
            <a:endParaRPr lang="en-PH" altLang="en-US" sz="4000"/>
          </a:p>
          <a:p>
            <a:endParaRPr lang="en-PH" altLang="en-US" sz="4000"/>
          </a:p>
          <a:p>
            <a:pPr marL="571500" indent="-571500">
              <a:buFont typeface="Wingdings" panose="05000000000000000000" charset="0"/>
              <a:buChar char="Ø"/>
            </a:pPr>
            <a:r>
              <a:rPr lang="en-PH" altLang="en-US" sz="4000"/>
              <a:t>through our environment</a:t>
            </a:r>
            <a:endParaRPr lang="en-PH" altLang="en-US" sz="4000"/>
          </a:p>
          <a:p>
            <a:pPr marL="571500" indent="-571500">
              <a:buFont typeface="Wingdings" panose="05000000000000000000" charset="0"/>
              <a:buChar char="Ø"/>
            </a:pPr>
            <a:r>
              <a:rPr lang="en-PH" altLang="en-US" sz="4000"/>
              <a:t>through interaction </a:t>
            </a:r>
            <a:endParaRPr lang="en-PH" altLang="en-US" sz="4000"/>
          </a:p>
          <a:p>
            <a:endParaRPr lang="en-PH" altLang="en-US" sz="4000"/>
          </a:p>
          <a:p>
            <a:endParaRPr lang="en-PH" altLang="en-US" sz="40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Self Concept </a:t>
            </a:r>
            <a:endParaRPr lang="en-PH" altLang="en-US" sz="4400">
              <a:solidFill>
                <a:schemeClr val="bg1"/>
              </a:solidFill>
            </a:endParaRPr>
          </a:p>
        </p:txBody>
      </p:sp>
      <p:sp>
        <p:nvSpPr>
          <p:cNvPr id="3" name="Text Box 2"/>
          <p:cNvSpPr txBox="1"/>
          <p:nvPr/>
        </p:nvSpPr>
        <p:spPr>
          <a:xfrm>
            <a:off x="457200" y="1219200"/>
            <a:ext cx="6875145" cy="1076325"/>
          </a:xfrm>
          <a:prstGeom prst="rect">
            <a:avLst/>
          </a:prstGeom>
          <a:noFill/>
        </p:spPr>
        <p:txBody>
          <a:bodyPr wrap="square" rtlCol="0">
            <a:spAutoFit/>
          </a:bodyPr>
          <a:p>
            <a:r>
              <a:rPr lang="en-PH" altLang="en-US" sz="3200"/>
              <a:t>3 components of Self Concept according to Carl Rogers  </a:t>
            </a:r>
            <a:endParaRPr lang="en-PH" altLang="en-US" sz="3200"/>
          </a:p>
        </p:txBody>
      </p:sp>
      <p:sp>
        <p:nvSpPr>
          <p:cNvPr id="4" name="Text Box 3"/>
          <p:cNvSpPr txBox="1"/>
          <p:nvPr/>
        </p:nvSpPr>
        <p:spPr>
          <a:xfrm>
            <a:off x="533400" y="2514600"/>
            <a:ext cx="8213725" cy="1076325"/>
          </a:xfrm>
          <a:prstGeom prst="rect">
            <a:avLst/>
          </a:prstGeom>
          <a:noFill/>
        </p:spPr>
        <p:txBody>
          <a:bodyPr wrap="square" rtlCol="0">
            <a:spAutoFit/>
          </a:bodyPr>
          <a:p>
            <a:pPr marL="342900" indent="-342900" algn="l">
              <a:buFont typeface="+mj-lt"/>
              <a:buAutoNum type="arabicPeriod"/>
            </a:pPr>
            <a:r>
              <a:rPr lang="en-PH" altLang="en-US" sz="3200">
                <a:solidFill>
                  <a:srgbClr val="FF0000"/>
                </a:solidFill>
              </a:rPr>
              <a:t> Perceived Self</a:t>
            </a:r>
            <a:r>
              <a:rPr lang="en-PH" altLang="en-US" sz="3200"/>
              <a:t> - How person sees self &amp; and how others see them</a:t>
            </a:r>
            <a:endParaRPr lang="en-PH" altLang="en-US" sz="3200"/>
          </a:p>
        </p:txBody>
      </p:sp>
      <p:sp>
        <p:nvSpPr>
          <p:cNvPr id="5" name="Text Box 4"/>
          <p:cNvSpPr txBox="1"/>
          <p:nvPr/>
        </p:nvSpPr>
        <p:spPr>
          <a:xfrm>
            <a:off x="576580" y="3886200"/>
            <a:ext cx="8308340" cy="583565"/>
          </a:xfrm>
          <a:prstGeom prst="rect">
            <a:avLst/>
          </a:prstGeom>
          <a:noFill/>
        </p:spPr>
        <p:txBody>
          <a:bodyPr wrap="square" rtlCol="0">
            <a:spAutoFit/>
          </a:bodyPr>
          <a:p>
            <a:pPr indent="0">
              <a:buFont typeface="+mj-lt"/>
              <a:buNone/>
            </a:pPr>
            <a:r>
              <a:rPr lang="en-PH" altLang="en-US" sz="3200">
                <a:solidFill>
                  <a:srgbClr val="FF0000"/>
                </a:solidFill>
              </a:rPr>
              <a:t>2. Real Self</a:t>
            </a:r>
            <a:r>
              <a:rPr lang="en-PH" altLang="en-US" sz="3200"/>
              <a:t> - How the person really is</a:t>
            </a:r>
            <a:endParaRPr lang="en-PH" altLang="en-US" sz="3200"/>
          </a:p>
        </p:txBody>
      </p:sp>
      <p:sp>
        <p:nvSpPr>
          <p:cNvPr id="6" name="Text Box 5"/>
          <p:cNvSpPr txBox="1"/>
          <p:nvPr/>
        </p:nvSpPr>
        <p:spPr>
          <a:xfrm>
            <a:off x="576580" y="4842510"/>
            <a:ext cx="8308340" cy="583565"/>
          </a:xfrm>
          <a:prstGeom prst="rect">
            <a:avLst/>
          </a:prstGeom>
          <a:noFill/>
        </p:spPr>
        <p:txBody>
          <a:bodyPr wrap="square" rtlCol="0">
            <a:spAutoFit/>
          </a:bodyPr>
          <a:p>
            <a:r>
              <a:rPr lang="en-PH" altLang="en-US" sz="3200">
                <a:solidFill>
                  <a:srgbClr val="FF0000"/>
                </a:solidFill>
              </a:rPr>
              <a:t>3.  Ideal Self</a:t>
            </a:r>
            <a:r>
              <a:rPr lang="en-PH" altLang="en-US" sz="3200"/>
              <a:t> - How the person would like to be</a:t>
            </a:r>
            <a:endParaRPr lang="en-PH" alt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2" grpId="0"/>
      <p:bldP spid="2" grpId="1"/>
      <p:bldP spid="3" grpId="0"/>
      <p:bldP spid="3" grpId="1"/>
      <p:bldP spid="4" grpId="0"/>
      <p:bldP spid="4" grpId="1"/>
      <p:bldP spid="5" grpId="0"/>
      <p:bldP spid="5" grpId="1"/>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Self Assessment</a:t>
            </a:r>
            <a:endParaRPr lang="en-PH" altLang="en-US" sz="4400">
              <a:solidFill>
                <a:schemeClr val="bg1"/>
              </a:solidFill>
            </a:endParaRPr>
          </a:p>
        </p:txBody>
      </p:sp>
      <p:sp>
        <p:nvSpPr>
          <p:cNvPr id="4" name="Text Box 3"/>
          <p:cNvSpPr txBox="1"/>
          <p:nvPr/>
        </p:nvSpPr>
        <p:spPr>
          <a:xfrm>
            <a:off x="228600" y="1295400"/>
            <a:ext cx="7782560" cy="1076325"/>
          </a:xfrm>
          <a:prstGeom prst="rect">
            <a:avLst/>
          </a:prstGeom>
          <a:noFill/>
        </p:spPr>
        <p:txBody>
          <a:bodyPr wrap="none" rtlCol="0">
            <a:spAutoFit/>
          </a:bodyPr>
          <a:p>
            <a:pPr algn="l"/>
            <a:r>
              <a:rPr lang="en-US" sz="3200"/>
              <a:t>the act or process of analyzing and evaluating </a:t>
            </a:r>
            <a:endParaRPr lang="en-US" sz="3200"/>
          </a:p>
          <a:p>
            <a:pPr algn="l"/>
            <a:r>
              <a:rPr lang="en-US" sz="3200"/>
              <a:t>oneself or one's actions</a:t>
            </a:r>
            <a:r>
              <a:rPr lang="en-PH" altLang="en-US" sz="3200"/>
              <a:t> - Webster Dictionary </a:t>
            </a:r>
            <a:endParaRPr lang="en-PH" altLang="en-US" sz="3200"/>
          </a:p>
        </p:txBody>
      </p:sp>
      <p:sp>
        <p:nvSpPr>
          <p:cNvPr id="5" name="Text Box 4"/>
          <p:cNvSpPr txBox="1"/>
          <p:nvPr/>
        </p:nvSpPr>
        <p:spPr>
          <a:xfrm>
            <a:off x="304800" y="2667000"/>
            <a:ext cx="7484745" cy="1568450"/>
          </a:xfrm>
          <a:prstGeom prst="rect">
            <a:avLst/>
          </a:prstGeom>
          <a:noFill/>
        </p:spPr>
        <p:txBody>
          <a:bodyPr wrap="none" rtlCol="0">
            <a:spAutoFit/>
          </a:bodyPr>
          <a:p>
            <a:pPr algn="l"/>
            <a:r>
              <a:rPr lang="en-US" sz="3200"/>
              <a:t>helps to put any challenges into perspective </a:t>
            </a:r>
            <a:endParaRPr lang="en-US" sz="3200"/>
          </a:p>
          <a:p>
            <a:pPr algn="l"/>
            <a:r>
              <a:rPr lang="en-US" sz="3200"/>
              <a:t>while helping</a:t>
            </a:r>
            <a:r>
              <a:rPr lang="en-PH" altLang="en-US" sz="3200"/>
              <a:t> </a:t>
            </a:r>
            <a:r>
              <a:rPr lang="en-US" sz="3200"/>
              <a:t>the individual to identify</a:t>
            </a:r>
            <a:endParaRPr lang="en-US" sz="3200"/>
          </a:p>
          <a:p>
            <a:pPr algn="l"/>
            <a:r>
              <a:rPr lang="en-US" sz="3200"/>
              <a:t> their strengths.</a:t>
            </a:r>
            <a:r>
              <a:rPr lang="en-PH" altLang="en-US" sz="3200"/>
              <a:t>- angy (2021)</a:t>
            </a:r>
            <a:endParaRPr lang="en-PH" alt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Social Identity</a:t>
            </a:r>
            <a:endParaRPr lang="en-PH" altLang="en-US" sz="4400">
              <a:solidFill>
                <a:schemeClr val="bg1"/>
              </a:solidFill>
            </a:endParaRPr>
          </a:p>
        </p:txBody>
      </p:sp>
      <p:sp>
        <p:nvSpPr>
          <p:cNvPr id="5" name="Text Box 4"/>
          <p:cNvSpPr txBox="1"/>
          <p:nvPr/>
        </p:nvSpPr>
        <p:spPr>
          <a:xfrm>
            <a:off x="152400" y="1143000"/>
            <a:ext cx="8648065" cy="5815965"/>
          </a:xfrm>
          <a:prstGeom prst="rect">
            <a:avLst/>
          </a:prstGeom>
          <a:noFill/>
        </p:spPr>
        <p:txBody>
          <a:bodyPr wrap="square" rtlCol="0">
            <a:spAutoFit/>
          </a:bodyPr>
          <a:p>
            <a:pPr marL="457200" indent="-457200" algn="l">
              <a:buFont typeface="Arial" panose="020B0604020202020204" pitchFamily="34" charset="0"/>
              <a:buChar char="•"/>
            </a:pPr>
            <a:r>
              <a:rPr lang="en-US" sz="2800"/>
              <a:t>Who you are based on your membership in social </a:t>
            </a:r>
            <a:endParaRPr lang="en-US" sz="2800"/>
          </a:p>
          <a:p>
            <a:pPr algn="l"/>
            <a:r>
              <a:rPr lang="en-US" sz="2800"/>
              <a:t>groups, such as sports teams,</a:t>
            </a:r>
            <a:endParaRPr lang="en-US" sz="2800"/>
          </a:p>
          <a:p>
            <a:pPr algn="l"/>
            <a:r>
              <a:rPr lang="en-US" sz="2800"/>
              <a:t> religions, political parties, or social class</a:t>
            </a:r>
            <a:endParaRPr lang="en-US" sz="2800"/>
          </a:p>
          <a:p>
            <a:pPr algn="l"/>
            <a:endParaRPr lang="en-US" sz="2800"/>
          </a:p>
          <a:p>
            <a:pPr marL="457200" indent="-457200" algn="l">
              <a:buFont typeface="Arial" panose="020B0604020202020204" pitchFamily="34" charset="0"/>
              <a:buChar char="•"/>
            </a:pPr>
            <a:r>
              <a:rPr lang="en-PH" altLang="en-US" sz="2800"/>
              <a:t>Refers to the ways that people’s self concepts are </a:t>
            </a:r>
            <a:endParaRPr lang="en-PH" altLang="en-US" sz="2800"/>
          </a:p>
          <a:p>
            <a:pPr indent="0" algn="l">
              <a:buFont typeface="Arial" panose="020B0604020202020204" pitchFamily="34" charset="0"/>
              <a:buNone/>
            </a:pPr>
            <a:r>
              <a:rPr lang="en-PH" altLang="en-US" sz="2800"/>
              <a:t>based on their membership in social groups</a:t>
            </a:r>
            <a:endParaRPr lang="en-PH" altLang="en-US" sz="2800"/>
          </a:p>
          <a:p>
            <a:pPr algn="l"/>
            <a:endParaRPr lang="en-US" sz="2800" dirty="0">
              <a:sym typeface="+mn-ea"/>
            </a:endParaRPr>
          </a:p>
          <a:p>
            <a:pPr marL="457200" indent="-457200" algn="l">
              <a:buFont typeface="Arial" panose="020B0604020202020204" pitchFamily="34" charset="0"/>
              <a:buChar char="•"/>
            </a:pPr>
            <a:r>
              <a:rPr lang="en-PH" altLang="en-US" sz="2800" dirty="0">
                <a:sym typeface="+mn-ea"/>
              </a:rPr>
              <a:t>L</a:t>
            </a:r>
            <a:r>
              <a:rPr lang="en-US" sz="2800" dirty="0">
                <a:sym typeface="+mn-ea"/>
              </a:rPr>
              <a:t>ink</a:t>
            </a:r>
            <a:r>
              <a:rPr lang="en-PH" altLang="en-US" sz="2800" dirty="0">
                <a:sym typeface="+mn-ea"/>
              </a:rPr>
              <a:t> </a:t>
            </a:r>
            <a:r>
              <a:rPr lang="en-US" sz="2800" dirty="0">
                <a:sym typeface="+mn-ea"/>
              </a:rPr>
              <a:t>individuals to reference groups, which establish</a:t>
            </a:r>
            <a:r>
              <a:rPr lang="en-PH" altLang="en-US" sz="2800" dirty="0">
                <a:sym typeface="+mn-ea"/>
              </a:rPr>
              <a:t> </a:t>
            </a:r>
            <a:r>
              <a:rPr lang="en-US" sz="2800" dirty="0">
                <a:sym typeface="+mn-ea"/>
              </a:rPr>
              <a:t>a</a:t>
            </a:r>
            <a:r>
              <a:rPr lang="en-PH" altLang="en-US" sz="2800" dirty="0">
                <a:sym typeface="+mn-ea"/>
              </a:rPr>
              <a:t> </a:t>
            </a:r>
            <a:r>
              <a:rPr lang="en-US" sz="2800" dirty="0">
                <a:sym typeface="+mn-ea"/>
              </a:rPr>
              <a:t>set of role expectations and norms that guide the individual’s behavior within each of the social </a:t>
            </a:r>
            <a:endParaRPr lang="en-US" sz="2800" dirty="0">
              <a:sym typeface="+mn-ea"/>
            </a:endParaRPr>
          </a:p>
          <a:p>
            <a:pPr algn="l"/>
            <a:r>
              <a:rPr lang="en-US" sz="2800" dirty="0">
                <a:sym typeface="+mn-ea"/>
              </a:rPr>
              <a:t>identities.  </a:t>
            </a:r>
            <a:endParaRPr lang="en-US" sz="2800" dirty="0">
              <a:solidFill>
                <a:srgbClr val="00B0F0"/>
              </a:solidFill>
            </a:endParaRPr>
          </a:p>
          <a:p>
            <a:pPr indent="0" algn="l">
              <a:buFont typeface="Arial" panose="020B0604020202020204" pitchFamily="34" charset="0"/>
              <a:buNone/>
            </a:pPr>
            <a:endParaRPr lang="en-US" sz="3200"/>
          </a:p>
          <a:p>
            <a:pPr algn="l"/>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Self Esteem</a:t>
            </a:r>
            <a:endParaRPr lang="en-PH" altLang="en-US" sz="4400">
              <a:solidFill>
                <a:schemeClr val="bg1"/>
              </a:solidFill>
            </a:endParaRPr>
          </a:p>
        </p:txBody>
      </p:sp>
      <p:sp>
        <p:nvSpPr>
          <p:cNvPr id="3" name="Text Box 2"/>
          <p:cNvSpPr txBox="1"/>
          <p:nvPr/>
        </p:nvSpPr>
        <p:spPr>
          <a:xfrm>
            <a:off x="152400" y="1524000"/>
            <a:ext cx="8337550" cy="3538220"/>
          </a:xfrm>
          <a:prstGeom prst="rect">
            <a:avLst/>
          </a:prstGeom>
          <a:noFill/>
        </p:spPr>
        <p:txBody>
          <a:bodyPr wrap="none" rtlCol="0">
            <a:spAutoFit/>
          </a:bodyPr>
          <a:p>
            <a:pPr marL="457200" indent="-457200" algn="l">
              <a:buFont typeface="Arial" panose="020B0604020202020204" pitchFamily="34" charset="0"/>
              <a:buChar char="•"/>
            </a:pPr>
            <a:r>
              <a:rPr lang="en-US" sz="3200"/>
              <a:t>How much you like, accept, and value yourself </a:t>
            </a:r>
            <a:endParaRPr lang="en-US" sz="3200"/>
          </a:p>
          <a:p>
            <a:pPr algn="l"/>
            <a:r>
              <a:rPr lang="en-US" sz="3200"/>
              <a:t>all contribute to your self-concept.</a:t>
            </a:r>
            <a:endParaRPr lang="en-US" sz="3200"/>
          </a:p>
          <a:p>
            <a:pPr algn="l"/>
            <a:r>
              <a:rPr lang="en-US" sz="3200"/>
              <a:t> </a:t>
            </a:r>
            <a:endParaRPr lang="en-US" sz="3200"/>
          </a:p>
          <a:p>
            <a:pPr marL="457200" indent="-457200" algn="l">
              <a:buFont typeface="Arial" panose="020B0604020202020204" pitchFamily="34" charset="0"/>
              <a:buChar char="•"/>
            </a:pPr>
            <a:r>
              <a:rPr lang="en-US" sz="3200"/>
              <a:t>Self-esteem can be affected by a</a:t>
            </a:r>
            <a:r>
              <a:rPr lang="en-PH" altLang="en-US" sz="3200"/>
              <a:t> </a:t>
            </a:r>
            <a:r>
              <a:rPr lang="en-US" sz="3200"/>
              <a:t>number of </a:t>
            </a:r>
            <a:endParaRPr lang="en-US" sz="3200"/>
          </a:p>
          <a:p>
            <a:pPr indent="0" algn="l">
              <a:buFont typeface="Arial" panose="020B0604020202020204" pitchFamily="34" charset="0"/>
              <a:buNone/>
            </a:pPr>
            <a:r>
              <a:rPr lang="en-US" sz="3200"/>
              <a:t>factors—including how others see you, </a:t>
            </a:r>
            <a:endParaRPr lang="en-US" sz="3200"/>
          </a:p>
          <a:p>
            <a:pPr algn="l"/>
            <a:r>
              <a:rPr lang="en-US" sz="3200"/>
              <a:t>how you think you compare to others, </a:t>
            </a:r>
            <a:endParaRPr lang="en-US" sz="3200"/>
          </a:p>
          <a:p>
            <a:pPr algn="l"/>
            <a:r>
              <a:rPr lang="en-US" sz="3200"/>
              <a:t>and your role in society.</a:t>
            </a: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4" grpId="0"/>
      <p:bldP spid="4"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Values </a:t>
            </a:r>
            <a:endParaRPr lang="en-PH" altLang="en-US" sz="4400">
              <a:solidFill>
                <a:schemeClr val="bg1"/>
              </a:solidFill>
            </a:endParaRPr>
          </a:p>
        </p:txBody>
      </p:sp>
      <p:sp>
        <p:nvSpPr>
          <p:cNvPr id="2" name="Text Box 1"/>
          <p:cNvSpPr txBox="1"/>
          <p:nvPr/>
        </p:nvSpPr>
        <p:spPr>
          <a:xfrm>
            <a:off x="304800" y="1600200"/>
            <a:ext cx="8511540" cy="3538220"/>
          </a:xfrm>
          <a:prstGeom prst="rect">
            <a:avLst/>
          </a:prstGeom>
          <a:noFill/>
        </p:spPr>
        <p:txBody>
          <a:bodyPr wrap="square" rtlCol="0">
            <a:spAutoFit/>
          </a:bodyPr>
          <a:p>
            <a:pPr marL="457200" indent="-457200" algn="l">
              <a:buFont typeface="Arial" panose="020B0604020202020204" pitchFamily="34" charset="0"/>
              <a:buChar char="•"/>
            </a:pPr>
            <a:r>
              <a:rPr lang="en-US" sz="3200" dirty="0">
                <a:sym typeface="+mn-ea"/>
              </a:rPr>
              <a:t>are the beliefs, which we hold to be true - </a:t>
            </a:r>
            <a:endParaRPr lang="en-US" sz="3200" dirty="0">
              <a:sym typeface="+mn-ea"/>
            </a:endParaRPr>
          </a:p>
          <a:p>
            <a:pPr algn="l"/>
            <a:r>
              <a:rPr lang="en-US" sz="3200" dirty="0">
                <a:sym typeface="+mn-ea"/>
              </a:rPr>
              <a:t>those noble ideals we struggle to attain and </a:t>
            </a:r>
            <a:endParaRPr lang="en-US" sz="3200" dirty="0">
              <a:sym typeface="+mn-ea"/>
            </a:endParaRPr>
          </a:p>
          <a:p>
            <a:pPr algn="l"/>
            <a:r>
              <a:rPr lang="en-US" sz="3200" dirty="0">
                <a:sym typeface="+mn-ea"/>
              </a:rPr>
              <a:t>implement in our daily lives.. </a:t>
            </a:r>
            <a:endParaRPr lang="en-US" sz="3200" dirty="0">
              <a:sym typeface="+mn-ea"/>
            </a:endParaRPr>
          </a:p>
          <a:p>
            <a:pPr algn="l"/>
            <a:endParaRPr lang="en-US" sz="3200" dirty="0">
              <a:sym typeface="+mn-ea"/>
            </a:endParaRPr>
          </a:p>
          <a:p>
            <a:pPr marL="457200" indent="-457200" algn="l">
              <a:buFont typeface="Arial" panose="020B0604020202020204" pitchFamily="34" charset="0"/>
              <a:buChar char="•"/>
            </a:pPr>
            <a:r>
              <a:rPr lang="en-US" sz="3200" dirty="0">
                <a:sym typeface="+mn-ea"/>
              </a:rPr>
              <a:t>Derived from the natural and moral laws and </a:t>
            </a:r>
            <a:endParaRPr lang="en-US" sz="3200" dirty="0">
              <a:sym typeface="+mn-ea"/>
            </a:endParaRPr>
          </a:p>
          <a:p>
            <a:pPr indent="0" algn="l">
              <a:buFont typeface="Arial" panose="020B0604020202020204" pitchFamily="34" charset="0"/>
              <a:buNone/>
            </a:pPr>
            <a:r>
              <a:rPr lang="en-US" sz="3200" dirty="0">
                <a:sym typeface="+mn-ea"/>
              </a:rPr>
              <a:t>not from individual</a:t>
            </a:r>
            <a:r>
              <a:rPr lang="en-PH" altLang="en-US" sz="3200" dirty="0">
                <a:sym typeface="+mn-ea"/>
              </a:rPr>
              <a:t>’</a:t>
            </a:r>
            <a:r>
              <a:rPr lang="en-US" sz="3200" dirty="0">
                <a:sym typeface="+mn-ea"/>
              </a:rPr>
              <a:t>s opinions and feelings. </a:t>
            </a:r>
            <a:endParaRPr lang="en-US" sz="3200" dirty="0">
              <a:solidFill>
                <a:srgbClr val="00B0F0"/>
              </a:solidFill>
            </a:endParaRPr>
          </a:p>
          <a:p>
            <a:endParaRPr lang="en-US" sz="3200" dirty="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Values Education</a:t>
            </a:r>
            <a:endParaRPr lang="en-PH" altLang="en-US" sz="4400">
              <a:solidFill>
                <a:schemeClr val="bg1"/>
              </a:solidFill>
            </a:endParaRPr>
          </a:p>
        </p:txBody>
      </p:sp>
      <p:sp>
        <p:nvSpPr>
          <p:cNvPr id="2" name="Text Box 1"/>
          <p:cNvSpPr txBox="1"/>
          <p:nvPr/>
        </p:nvSpPr>
        <p:spPr>
          <a:xfrm>
            <a:off x="367665" y="1615440"/>
            <a:ext cx="8150225" cy="4030980"/>
          </a:xfrm>
          <a:prstGeom prst="rect">
            <a:avLst/>
          </a:prstGeom>
          <a:noFill/>
        </p:spPr>
        <p:txBody>
          <a:bodyPr wrap="square" rtlCol="0">
            <a:spAutoFit/>
          </a:bodyPr>
          <a:p>
            <a:pPr marL="457200" indent="-457200">
              <a:buFont typeface="Arial" panose="020B0604020202020204" pitchFamily="34" charset="0"/>
              <a:buChar char="•"/>
            </a:pPr>
            <a:r>
              <a:rPr lang="en-US" sz="3200" dirty="0">
                <a:sym typeface="+mn-ea"/>
              </a:rPr>
              <a:t>is based on a rational understanding of the human person, specifically on understanding of the Filipino as a human being in society and his/her role in the shaping of society and the environment. </a:t>
            </a:r>
            <a:endParaRPr lang="en-US" sz="3200" dirty="0">
              <a:sym typeface="+mn-ea"/>
            </a:endParaRPr>
          </a:p>
          <a:p>
            <a:pPr marL="457200" indent="-457200">
              <a:buFont typeface="Arial" panose="020B0604020202020204" pitchFamily="34" charset="0"/>
              <a:buChar char="•"/>
            </a:pPr>
            <a:endParaRPr lang="en-US" sz="3200" dirty="0">
              <a:solidFill>
                <a:srgbClr val="00B0F0"/>
              </a:solidFill>
              <a:sym typeface="+mn-ea"/>
            </a:endParaRPr>
          </a:p>
          <a:p>
            <a:pPr marL="457200" indent="-457200">
              <a:buFont typeface="Arial" panose="020B0604020202020204" pitchFamily="34" charset="0"/>
              <a:buChar char="•"/>
            </a:pPr>
            <a:endParaRPr lang="en-US" sz="3200" dirty="0">
              <a:solidFill>
                <a:srgbClr val="00B0F0"/>
              </a:solidFill>
            </a:endParaRPr>
          </a:p>
          <a:p>
            <a:endParaRPr lang="en-US" altLang="en-US" sz="3200" dirty="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 y="152400"/>
            <a:ext cx="5838190" cy="583565"/>
          </a:xfrm>
          <a:prstGeom prst="rect">
            <a:avLst/>
          </a:prstGeom>
          <a:noFill/>
        </p:spPr>
        <p:txBody>
          <a:bodyPr wrap="none" rtlCol="0">
            <a:spAutoFit/>
          </a:bodyPr>
          <a:p>
            <a:pPr algn="l"/>
            <a:r>
              <a:rPr lang="en-US" sz="3200" dirty="0">
                <a:solidFill>
                  <a:schemeClr val="bg1"/>
                </a:solidFill>
                <a:sym typeface="+mn-ea"/>
              </a:rPr>
              <a:t>THEORIES OF VALUES FORMATION</a:t>
            </a:r>
            <a:endParaRPr lang="en-US" sz="3200" dirty="0">
              <a:solidFill>
                <a:schemeClr val="bg1"/>
              </a:solidFill>
              <a:sym typeface="+mn-ea"/>
            </a:endParaRPr>
          </a:p>
        </p:txBody>
      </p:sp>
      <p:sp>
        <p:nvSpPr>
          <p:cNvPr id="3" name="Text Box 2"/>
          <p:cNvSpPr txBox="1"/>
          <p:nvPr/>
        </p:nvSpPr>
        <p:spPr>
          <a:xfrm>
            <a:off x="443230" y="1499235"/>
            <a:ext cx="8109585" cy="4030980"/>
          </a:xfrm>
          <a:prstGeom prst="rect">
            <a:avLst/>
          </a:prstGeom>
          <a:noFill/>
        </p:spPr>
        <p:txBody>
          <a:bodyPr wrap="square" rtlCol="0">
            <a:spAutoFit/>
          </a:bodyPr>
          <a:p>
            <a:r>
              <a:rPr lang="en-PH" altLang="en-US" sz="3200"/>
              <a:t> </a:t>
            </a:r>
            <a:r>
              <a:rPr lang="en-PH" altLang="en-US" sz="3200" b="1"/>
              <a:t>Psychoanalysis Theory (Sigmund Freud)</a:t>
            </a:r>
            <a:endParaRPr lang="en-PH" altLang="en-US" sz="3200"/>
          </a:p>
          <a:p>
            <a:pPr indent="0">
              <a:buFont typeface="Arial" panose="020B0604020202020204" pitchFamily="34" charset="0"/>
              <a:buNone/>
            </a:pPr>
            <a:r>
              <a:rPr lang="en-PH" altLang="en-US" sz="3200"/>
              <a:t>- The core of psychoanalysis is the belief that all people possess unconscious thoughts, feelings, desires, and memories</a:t>
            </a:r>
            <a:endParaRPr lang="en-PH" altLang="en-US" sz="3200"/>
          </a:p>
          <a:p>
            <a:pPr indent="0">
              <a:buFont typeface="Arial" panose="020B0604020202020204" pitchFamily="34" charset="0"/>
              <a:buNone/>
            </a:pPr>
            <a:r>
              <a:rPr lang="en-PH" altLang="en-US" sz="3200"/>
              <a:t>- Suggests that people can experience catharsis and gain insight into their current state of mind by bringing the content of the unconscious into conscious awareness.</a:t>
            </a:r>
            <a:endParaRPr lang="en-PH" alt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 y="152400"/>
            <a:ext cx="5838190" cy="583565"/>
          </a:xfrm>
          <a:prstGeom prst="rect">
            <a:avLst/>
          </a:prstGeom>
          <a:noFill/>
        </p:spPr>
        <p:txBody>
          <a:bodyPr wrap="none" rtlCol="0">
            <a:spAutoFit/>
          </a:bodyPr>
          <a:p>
            <a:pPr algn="l"/>
            <a:r>
              <a:rPr lang="en-US" sz="3200" dirty="0">
                <a:solidFill>
                  <a:schemeClr val="bg1"/>
                </a:solidFill>
                <a:sym typeface="+mn-ea"/>
              </a:rPr>
              <a:t>THEORIES OF VALUES FORMATION</a:t>
            </a:r>
            <a:endParaRPr lang="en-US" sz="3200" dirty="0">
              <a:solidFill>
                <a:schemeClr val="bg1"/>
              </a:solidFill>
              <a:sym typeface="+mn-ea"/>
            </a:endParaRPr>
          </a:p>
        </p:txBody>
      </p:sp>
      <p:sp>
        <p:nvSpPr>
          <p:cNvPr id="3" name="Text Box 2"/>
          <p:cNvSpPr txBox="1"/>
          <p:nvPr/>
        </p:nvSpPr>
        <p:spPr>
          <a:xfrm>
            <a:off x="228600" y="914400"/>
            <a:ext cx="8653145" cy="7355205"/>
          </a:xfrm>
          <a:prstGeom prst="rect">
            <a:avLst/>
          </a:prstGeom>
          <a:noFill/>
        </p:spPr>
        <p:txBody>
          <a:bodyPr wrap="square" rtlCol="0">
            <a:spAutoFit/>
          </a:bodyPr>
          <a:p>
            <a:pPr algn="l"/>
            <a:r>
              <a:rPr lang="en-PH" altLang="en-US"/>
              <a:t> </a:t>
            </a:r>
            <a:r>
              <a:rPr lang="en-PH" altLang="en-US" sz="3200" b="1"/>
              <a:t>Behavioral Perspective (John Watson)</a:t>
            </a:r>
            <a:endParaRPr lang="en-PH" altLang="en-US" sz="3200"/>
          </a:p>
          <a:p>
            <a:pPr algn="l"/>
            <a:r>
              <a:rPr lang="en-PH" altLang="en-US" sz="3100" dirty="0">
                <a:sym typeface="+mn-ea"/>
              </a:rPr>
              <a:t>- </a:t>
            </a:r>
            <a:r>
              <a:rPr lang="en-US" sz="3100" dirty="0">
                <a:sym typeface="+mn-ea"/>
              </a:rPr>
              <a:t>behavioral perspective suggest that the keys to understanding developing are observable behavior and outside stimuli in the environment. If we know the stimuli, we can predict the behavior. </a:t>
            </a:r>
            <a:endParaRPr lang="en-US" sz="3100" dirty="0">
              <a:sym typeface="+mn-ea"/>
            </a:endParaRPr>
          </a:p>
          <a:p>
            <a:pPr algn="l"/>
            <a:r>
              <a:rPr lang="en-PH" altLang="en-US" sz="3100" dirty="0">
                <a:sym typeface="+mn-ea"/>
              </a:rPr>
              <a:t>-development depends on learnin</a:t>
            </a:r>
            <a:r>
              <a:rPr lang="en-PH" altLang="en-US" sz="3200" dirty="0">
                <a:sym typeface="+mn-ea"/>
              </a:rPr>
              <a:t>g </a:t>
            </a:r>
            <a:endParaRPr lang="en-PH" altLang="en-US" sz="3200" dirty="0">
              <a:sym typeface="+mn-ea"/>
            </a:endParaRPr>
          </a:p>
          <a:p>
            <a:pPr algn="l"/>
            <a:r>
              <a:rPr lang="en-PH" altLang="en-US" sz="3200" b="1" dirty="0">
                <a:sym typeface="+mn-ea"/>
              </a:rPr>
              <a:t>Social Learning Theory (Albert Bandura)</a:t>
            </a:r>
            <a:endParaRPr lang="en-PH" altLang="en-US" sz="3200" dirty="0">
              <a:sym typeface="+mn-ea"/>
            </a:endParaRPr>
          </a:p>
          <a:p>
            <a:pPr algn="l"/>
            <a:r>
              <a:rPr lang="en-US" sz="3200" dirty="0">
                <a:sym typeface="+mn-ea"/>
              </a:rPr>
              <a:t> </a:t>
            </a:r>
            <a:r>
              <a:rPr lang="en-PH" altLang="en-US" sz="3100" dirty="0">
                <a:sym typeface="+mn-ea"/>
              </a:rPr>
              <a:t>-</a:t>
            </a:r>
            <a:r>
              <a:rPr lang="en-US" sz="3100" dirty="0">
                <a:sym typeface="+mn-ea"/>
              </a:rPr>
              <a:t>when we see the behavior of a model being rewarded, we are likely to imitate that behavior. Behavior is learned through observation and imitation, not conditioning through reinforcement or punishment.</a:t>
            </a:r>
            <a:endParaRPr lang="en-US" sz="3100" dirty="0">
              <a:sym typeface="+mn-ea"/>
            </a:endParaRPr>
          </a:p>
          <a:p>
            <a:pPr algn="l"/>
            <a:endParaRPr lang="en-US" sz="3200" dirty="0">
              <a:solidFill>
                <a:srgbClr val="00B0F0"/>
              </a:solidFill>
              <a:sym typeface="+mn-ea"/>
            </a:endParaRPr>
          </a:p>
          <a:p>
            <a:pPr algn="l"/>
            <a:endParaRPr lang="en-US" sz="3200" dirty="0">
              <a:solidFill>
                <a:srgbClr val="00B0F0"/>
              </a:solidFill>
            </a:endParaRPr>
          </a:p>
          <a:p>
            <a:endParaRPr lang="en-US" altLang="en-US" sz="3200" dirty="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1960" y="941705"/>
            <a:ext cx="7380605" cy="499110"/>
          </a:xfrm>
          <a:prstGeom prst="rect">
            <a:avLst/>
          </a:prstGeom>
          <a:noFill/>
        </p:spPr>
        <p:txBody>
          <a:bodyPr wrap="square" lIns="68580" tIns="34290" rIns="68580" bIns="34290">
            <a:spAutoFit/>
          </a:bodyPr>
          <a:lstStyle/>
          <a:p>
            <a:pPr algn="ctr"/>
            <a:r>
              <a:rPr lang="en-US" sz="2800" dirty="0">
                <a:ln w="0"/>
                <a:effectLst>
                  <a:outerShdw blurRad="38100" dist="19050" dir="2700000" algn="tl" rotWithShape="0">
                    <a:schemeClr val="dk1">
                      <a:alpha val="40000"/>
                    </a:schemeClr>
                  </a:outerShdw>
                </a:effectLst>
              </a:rPr>
              <a:t>S</a:t>
            </a:r>
            <a:r>
              <a:rPr lang="en-PH" altLang="en-US" sz="2800" dirty="0">
                <a:ln w="0"/>
                <a:effectLst>
                  <a:outerShdw blurRad="38100" dist="19050" dir="2700000" algn="tl" rotWithShape="0">
                    <a:schemeClr val="dk1">
                      <a:alpha val="40000"/>
                    </a:schemeClr>
                  </a:outerShdw>
                </a:effectLst>
              </a:rPr>
              <a:t>GT JEORGHY LHYNNE A JUMAGDAO </a:t>
            </a:r>
            <a:r>
              <a:rPr lang="en-US" sz="2800" dirty="0">
                <a:ln w="0"/>
                <a:effectLst>
                  <a:outerShdw blurRad="38100" dist="19050" dir="2700000" algn="tl" rotWithShape="0">
                    <a:schemeClr val="dk1">
                      <a:alpha val="40000"/>
                    </a:schemeClr>
                  </a:outerShdw>
                </a:effectLst>
              </a:rPr>
              <a:t>PA (RES)  </a:t>
            </a:r>
            <a:endParaRPr lang="en-US" sz="2800" dirty="0">
              <a:ln w="0"/>
              <a:effectLst>
                <a:outerShdw blurRad="38100" dist="19050" dir="2700000" algn="tl" rotWithShape="0">
                  <a:schemeClr val="dk1">
                    <a:alpha val="40000"/>
                  </a:schemeClr>
                </a:outerShdw>
              </a:effectLst>
            </a:endParaRPr>
          </a:p>
        </p:txBody>
      </p:sp>
      <p:sp>
        <p:nvSpPr>
          <p:cNvPr id="5" name="Rectangle 4"/>
          <p:cNvSpPr/>
          <p:nvPr/>
        </p:nvSpPr>
        <p:spPr>
          <a:xfrm>
            <a:off x="2873388" y="2249027"/>
            <a:ext cx="5958875" cy="345440"/>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UNIT ASSIGNMENT: 504RRIBn, 1701RRIBde, PA</a:t>
            </a:r>
            <a:endPar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 name="Rectangle 5"/>
          <p:cNvSpPr/>
          <p:nvPr/>
        </p:nvSpPr>
        <p:spPr>
          <a:xfrm>
            <a:off x="2873388" y="1691909"/>
            <a:ext cx="5958875" cy="345440"/>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DESIGNATION: </a:t>
            </a:r>
            <a:r>
              <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S3 IT SPECIALIST/DRAFTS MAN</a:t>
            </a:r>
            <a:endPar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Rectangle 6"/>
          <p:cNvSpPr/>
          <p:nvPr/>
        </p:nvSpPr>
        <p:spPr>
          <a:xfrm>
            <a:off x="2873387" y="2712171"/>
            <a:ext cx="6118637" cy="345440"/>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MOBILIZATION UNIT: 504CDC, 5RCDG, RESCOM, PA</a:t>
            </a:r>
            <a:endPar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 name="Rectangle 7"/>
          <p:cNvSpPr/>
          <p:nvPr/>
        </p:nvSpPr>
        <p:spPr>
          <a:xfrm>
            <a:off x="2873388" y="3175702"/>
            <a:ext cx="6093957" cy="2284095"/>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GRADUATE OF BS SOCIAL WORK</a:t>
            </a:r>
            <a:endPar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257175" indent="-257175">
              <a:buFont typeface="Wingdings" panose="05000000000000000000" pitchFamily="2" charset="2"/>
              <a:buChar char="§"/>
            </a:pPr>
            <a:endPar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257175" indent="-257175">
              <a:buFont typeface="Wingdings" panose="05000000000000000000" pitchFamily="2" charset="2"/>
              <a:buChar char="§"/>
            </a:pPr>
            <a:r>
              <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LICENSURE EXAMINATION FOR SOCIAL WORKER PASSER </a:t>
            </a: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endPar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257175" indent="-257175">
              <a:buFont typeface="Wingdings" panose="05000000000000000000" pitchFamily="2" charset="2"/>
              <a:buChar char="§"/>
            </a:pPr>
            <a:endPar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257175" indent="-257175">
              <a:buFont typeface="Wingdings" panose="05000000000000000000" pitchFamily="2" charset="2"/>
              <a:buChar char="§"/>
            </a:pPr>
            <a:r>
              <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REGISTERED SOCIAL WORKER </a:t>
            </a:r>
            <a:endPar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257175" indent="-257175">
              <a:buFont typeface="Wingdings" panose="05000000000000000000" pitchFamily="2" charset="2"/>
              <a:buChar char="§"/>
            </a:pPr>
            <a:endPar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257175" indent="-257175">
              <a:buFont typeface="Wingdings" panose="05000000000000000000" pitchFamily="2" charset="2"/>
              <a:buChar char="§"/>
            </a:pPr>
            <a:r>
              <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DOH HEMB BLS LAY RESCUER</a:t>
            </a:r>
            <a:endParaRPr lang="en-PH" alt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pic>
        <p:nvPicPr>
          <p:cNvPr id="3" name="Picture 2" descr="IMG_20220713_143841[1]"/>
          <p:cNvPicPr>
            <a:picLocks noChangeAspect="1"/>
          </p:cNvPicPr>
          <p:nvPr/>
        </p:nvPicPr>
        <p:blipFill>
          <a:blip r:embed="rId1"/>
          <a:stretch>
            <a:fillRect/>
          </a:stretch>
        </p:blipFill>
        <p:spPr>
          <a:xfrm>
            <a:off x="89535" y="1663065"/>
            <a:ext cx="2627630" cy="3837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 y="152400"/>
            <a:ext cx="5838190" cy="583565"/>
          </a:xfrm>
          <a:prstGeom prst="rect">
            <a:avLst/>
          </a:prstGeom>
          <a:noFill/>
        </p:spPr>
        <p:txBody>
          <a:bodyPr wrap="none" rtlCol="0">
            <a:spAutoFit/>
          </a:bodyPr>
          <a:p>
            <a:pPr algn="l"/>
            <a:r>
              <a:rPr lang="en-US" sz="3200" dirty="0">
                <a:solidFill>
                  <a:schemeClr val="bg1"/>
                </a:solidFill>
                <a:sym typeface="+mn-ea"/>
              </a:rPr>
              <a:t>THEORIES OF VALUES FORMATION</a:t>
            </a:r>
            <a:endParaRPr lang="en-US" sz="3200" dirty="0">
              <a:solidFill>
                <a:schemeClr val="bg1"/>
              </a:solidFill>
              <a:sym typeface="+mn-ea"/>
            </a:endParaRPr>
          </a:p>
        </p:txBody>
      </p:sp>
      <p:sp>
        <p:nvSpPr>
          <p:cNvPr id="3" name="Text Box 2"/>
          <p:cNvSpPr txBox="1"/>
          <p:nvPr/>
        </p:nvSpPr>
        <p:spPr>
          <a:xfrm>
            <a:off x="381000" y="1066800"/>
            <a:ext cx="8065135" cy="5815965"/>
          </a:xfrm>
          <a:prstGeom prst="rect">
            <a:avLst/>
          </a:prstGeom>
          <a:noFill/>
        </p:spPr>
        <p:txBody>
          <a:bodyPr wrap="square" rtlCol="0">
            <a:spAutoFit/>
          </a:bodyPr>
          <a:p>
            <a:r>
              <a:rPr lang="en-PH" altLang="en-US" b="1"/>
              <a:t> </a:t>
            </a:r>
            <a:r>
              <a:rPr lang="en-PH" altLang="en-US" sz="3200" b="1"/>
              <a:t>Cognitive Theory (Jean Piaget)</a:t>
            </a:r>
            <a:endParaRPr lang="en-PH" altLang="en-US" sz="3200" b="1"/>
          </a:p>
          <a:p>
            <a:r>
              <a:rPr lang="en-PH" altLang="en-US" sz="2800"/>
              <a:t>- suggests that the human mind is like a computer that is constantly processing and encoding data. According to cognitive theory, when a person experiences stimuli, their minds will look toward prior schema</a:t>
            </a:r>
            <a:endParaRPr lang="en-PH" altLang="en-US" sz="2800"/>
          </a:p>
          <a:p>
            <a:r>
              <a:rPr lang="en-PH" altLang="en-US" sz="3200" b="1"/>
              <a:t>SocioCultural Theory (Lev Vygotsky)</a:t>
            </a:r>
            <a:endParaRPr lang="en-PH" altLang="en-US" sz="3200" b="1"/>
          </a:p>
          <a:p>
            <a:r>
              <a:rPr lang="en-PH" altLang="en-US" sz="2800"/>
              <a:t>Sociocultural theory stresses the role that social interaction plays in psychological development. It suggests that human learning is largely a social process, and that our cognitive functions are formed based on our interactions with those around us who are "more skilled."</a:t>
            </a:r>
            <a:endParaRPr lang="en-PH" altLang="en-US" sz="2800"/>
          </a:p>
          <a:p>
            <a:endParaRPr lang="en-PH" altLang="en-US" sz="28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 y="152400"/>
            <a:ext cx="5838190" cy="583565"/>
          </a:xfrm>
          <a:prstGeom prst="rect">
            <a:avLst/>
          </a:prstGeom>
          <a:noFill/>
        </p:spPr>
        <p:txBody>
          <a:bodyPr wrap="none" rtlCol="0">
            <a:spAutoFit/>
          </a:bodyPr>
          <a:p>
            <a:pPr algn="l"/>
            <a:r>
              <a:rPr lang="en-US" sz="3200" dirty="0">
                <a:solidFill>
                  <a:schemeClr val="bg1"/>
                </a:solidFill>
                <a:sym typeface="+mn-ea"/>
              </a:rPr>
              <a:t>THEORIES OF VALUES FORMATION</a:t>
            </a:r>
            <a:endParaRPr lang="en-US" sz="3200" dirty="0">
              <a:solidFill>
                <a:schemeClr val="bg1"/>
              </a:solidFill>
              <a:sym typeface="+mn-ea"/>
            </a:endParaRPr>
          </a:p>
        </p:txBody>
      </p:sp>
      <p:sp>
        <p:nvSpPr>
          <p:cNvPr id="3" name="Text Box 2"/>
          <p:cNvSpPr txBox="1"/>
          <p:nvPr/>
        </p:nvSpPr>
        <p:spPr>
          <a:xfrm>
            <a:off x="304800" y="1143000"/>
            <a:ext cx="8813800" cy="6308725"/>
          </a:xfrm>
          <a:prstGeom prst="rect">
            <a:avLst/>
          </a:prstGeom>
          <a:noFill/>
        </p:spPr>
        <p:txBody>
          <a:bodyPr wrap="square" rtlCol="0">
            <a:spAutoFit/>
          </a:bodyPr>
          <a:p>
            <a:pPr algn="l"/>
            <a:r>
              <a:rPr lang="en-PH" altLang="en-US" sz="3200" b="1"/>
              <a:t>Ecological Systems Theory (Urie Bronfenbrenner)</a:t>
            </a:r>
            <a:endParaRPr lang="en-PH" altLang="en-US" sz="3200" b="1"/>
          </a:p>
          <a:p>
            <a:pPr algn="l"/>
            <a:r>
              <a:rPr lang="en-PH" altLang="en-US" sz="3100"/>
              <a:t>-</a:t>
            </a:r>
            <a:r>
              <a:rPr lang="en-US" sz="3100"/>
              <a:t>This theory argues that the environment you grow up in affects every facet of your life. Social factors determine your way of thinking, the emotions you feel, and your likes and dislikes</a:t>
            </a:r>
            <a:endParaRPr lang="en-US" sz="3100"/>
          </a:p>
          <a:p>
            <a:pPr algn="l"/>
            <a:endParaRPr lang="en-US" sz="3100"/>
          </a:p>
          <a:p>
            <a:pPr algn="l"/>
            <a:r>
              <a:rPr lang="en-US" sz="3100" b="1" dirty="0">
                <a:sym typeface="+mn-ea"/>
              </a:rPr>
              <a:t>Humanism Theory. </a:t>
            </a:r>
            <a:endParaRPr lang="en-US" sz="3100" b="1" dirty="0">
              <a:sym typeface="+mn-ea"/>
            </a:endParaRPr>
          </a:p>
          <a:p>
            <a:pPr algn="l"/>
            <a:r>
              <a:rPr lang="en-PH" altLang="en-US" sz="3100" dirty="0">
                <a:sym typeface="+mn-ea"/>
              </a:rPr>
              <a:t>-</a:t>
            </a:r>
            <a:r>
              <a:rPr lang="en-US" sz="3100" dirty="0">
                <a:sym typeface="+mn-ea"/>
              </a:rPr>
              <a:t>The humanistic perspective contends that people have a natural tendency to make decisions about their lives and control behavior.</a:t>
            </a:r>
            <a:endParaRPr lang="en-US" sz="3100" dirty="0">
              <a:solidFill>
                <a:srgbClr val="00B0F0"/>
              </a:solidFill>
            </a:endParaRPr>
          </a:p>
          <a:p>
            <a:pPr algn="l"/>
            <a:endParaRPr lang="en-US" sz="3100"/>
          </a:p>
          <a:p>
            <a:pPr algn="l"/>
            <a:endParaRPr lang="en-US" sz="3100"/>
          </a:p>
          <a:p>
            <a:pPr algn="l"/>
            <a:endParaRPr lang="en-US" sz="31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 y="152400"/>
            <a:ext cx="5838190" cy="583565"/>
          </a:xfrm>
          <a:prstGeom prst="rect">
            <a:avLst/>
          </a:prstGeom>
          <a:noFill/>
        </p:spPr>
        <p:txBody>
          <a:bodyPr wrap="none" rtlCol="0">
            <a:spAutoFit/>
          </a:bodyPr>
          <a:p>
            <a:pPr algn="l"/>
            <a:r>
              <a:rPr lang="en-US" sz="3200" dirty="0">
                <a:solidFill>
                  <a:schemeClr val="bg1"/>
                </a:solidFill>
                <a:sym typeface="+mn-ea"/>
              </a:rPr>
              <a:t>THEORIES OF VALUES FORMATION</a:t>
            </a:r>
            <a:endParaRPr lang="en-US" sz="3200" dirty="0">
              <a:solidFill>
                <a:schemeClr val="bg1"/>
              </a:solidFill>
              <a:sym typeface="+mn-ea"/>
            </a:endParaRPr>
          </a:p>
        </p:txBody>
      </p:sp>
      <p:sp>
        <p:nvSpPr>
          <p:cNvPr id="3" name="Text Box 2"/>
          <p:cNvSpPr txBox="1"/>
          <p:nvPr/>
        </p:nvSpPr>
        <p:spPr>
          <a:xfrm>
            <a:off x="457200" y="1447800"/>
            <a:ext cx="8231505" cy="3046095"/>
          </a:xfrm>
          <a:prstGeom prst="rect">
            <a:avLst/>
          </a:prstGeom>
          <a:noFill/>
        </p:spPr>
        <p:txBody>
          <a:bodyPr wrap="square" rtlCol="0">
            <a:spAutoFit/>
          </a:bodyPr>
          <a:p>
            <a:pPr algn="l"/>
            <a:r>
              <a:rPr lang="en-PH" altLang="en-US" sz="3200"/>
              <a:t> </a:t>
            </a:r>
            <a:r>
              <a:rPr lang="en-US" sz="3200" b="1" dirty="0">
                <a:sym typeface="+mn-ea"/>
              </a:rPr>
              <a:t>Evolutionary Theory. </a:t>
            </a:r>
            <a:endParaRPr lang="en-US" sz="3200" b="1" dirty="0">
              <a:sym typeface="+mn-ea"/>
            </a:endParaRPr>
          </a:p>
          <a:p>
            <a:pPr algn="l"/>
            <a:r>
              <a:rPr lang="en-US" sz="3200" dirty="0">
                <a:sym typeface="+mn-ea"/>
              </a:rPr>
              <a:t>The Evolutionary Theory stresses that behavior is strongly influenced by biology, is tied to evolution, and is characterized by critical or sensitive periods (</a:t>
            </a:r>
            <a:r>
              <a:rPr lang="en-US" sz="3200" dirty="0" err="1">
                <a:sym typeface="+mn-ea"/>
              </a:rPr>
              <a:t>Santrock</a:t>
            </a:r>
            <a:r>
              <a:rPr lang="en-US" sz="3200" dirty="0">
                <a:sym typeface="+mn-ea"/>
              </a:rPr>
              <a:t>, 1999).</a:t>
            </a:r>
            <a:endParaRPr lang="en-US" sz="3200" dirty="0">
              <a:solidFill>
                <a:srgbClr val="00B0F0"/>
              </a:solidFill>
            </a:endParaRPr>
          </a:p>
          <a:p>
            <a:endParaRPr lang="en-US" altLang="en-US" sz="3200" dirty="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2400" y="152400"/>
            <a:ext cx="6200775" cy="583565"/>
          </a:xfrm>
          <a:prstGeom prst="rect">
            <a:avLst/>
          </a:prstGeom>
          <a:noFill/>
        </p:spPr>
        <p:txBody>
          <a:bodyPr wrap="square" rtlCol="0">
            <a:spAutoFit/>
          </a:bodyPr>
          <a:p>
            <a:r>
              <a:rPr lang="en-PH" altLang="en-US" sz="3200">
                <a:solidFill>
                  <a:schemeClr val="bg1"/>
                </a:solidFill>
              </a:rPr>
              <a:t> </a:t>
            </a:r>
            <a:r>
              <a:rPr lang="en-US" sz="3200" dirty="0">
                <a:solidFill>
                  <a:schemeClr val="bg1"/>
                </a:solidFill>
                <a:sym typeface="+mn-ea"/>
              </a:rPr>
              <a:t>ETHICS AND MORAL EDUCATION</a:t>
            </a:r>
            <a:r>
              <a:rPr lang="en-US" sz="3200" dirty="0">
                <a:solidFill>
                  <a:srgbClr val="00B0F0"/>
                </a:solidFill>
                <a:sym typeface="+mn-ea"/>
              </a:rPr>
              <a:t>	</a:t>
            </a:r>
            <a:endParaRPr lang="en-US" altLang="en-US" sz="3200" dirty="0">
              <a:solidFill>
                <a:srgbClr val="00B0F0"/>
              </a:solidFill>
              <a:sym typeface="+mn-ea"/>
            </a:endParaRPr>
          </a:p>
        </p:txBody>
      </p:sp>
      <p:sp>
        <p:nvSpPr>
          <p:cNvPr id="3" name="Text Box 2"/>
          <p:cNvSpPr txBox="1"/>
          <p:nvPr/>
        </p:nvSpPr>
        <p:spPr>
          <a:xfrm>
            <a:off x="609600" y="1337310"/>
            <a:ext cx="7809865" cy="5015865"/>
          </a:xfrm>
          <a:prstGeom prst="rect">
            <a:avLst/>
          </a:prstGeom>
          <a:noFill/>
        </p:spPr>
        <p:txBody>
          <a:bodyPr wrap="square" rtlCol="0">
            <a:spAutoFit/>
          </a:bodyPr>
          <a:p>
            <a:r>
              <a:rPr lang="en-PH" altLang="en-US" sz="3200" b="1"/>
              <a:t> Ethics</a:t>
            </a:r>
            <a:endParaRPr lang="en-PH" altLang="en-US" sz="3200" b="1"/>
          </a:p>
          <a:p>
            <a:r>
              <a:rPr lang="en-PH" altLang="en-US" sz="3200" dirty="0">
                <a:sym typeface="+mn-ea"/>
              </a:rPr>
              <a:t>-</a:t>
            </a:r>
            <a:r>
              <a:rPr lang="en-US" sz="3200" dirty="0">
                <a:sym typeface="+mn-ea"/>
              </a:rPr>
              <a:t>comes from the Greek word ethos, meaning character or custom.</a:t>
            </a:r>
            <a:endParaRPr lang="en-PH" altLang="en-US" sz="3200" b="1"/>
          </a:p>
          <a:p>
            <a:r>
              <a:rPr lang="en-PH" altLang="en-US" sz="3200" b="1"/>
              <a:t>-</a:t>
            </a:r>
            <a:r>
              <a:rPr lang="en-PH" altLang="en-US" sz="3200"/>
              <a:t> examines the rational justification for our moral judgments; it studies what is morally right or wrong, just or unjust. In a broader sense, ethics reflects on human beings and their interaction with nature and with other humans, on freedom, on responsibility and on justice</a:t>
            </a:r>
            <a:endParaRPr lang="en-PH" alt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2400" y="152400"/>
            <a:ext cx="6200775" cy="583565"/>
          </a:xfrm>
          <a:prstGeom prst="rect">
            <a:avLst/>
          </a:prstGeom>
          <a:noFill/>
        </p:spPr>
        <p:txBody>
          <a:bodyPr wrap="square" rtlCol="0">
            <a:spAutoFit/>
          </a:bodyPr>
          <a:p>
            <a:r>
              <a:rPr lang="en-PH" altLang="en-US" sz="3200">
                <a:solidFill>
                  <a:schemeClr val="bg1"/>
                </a:solidFill>
              </a:rPr>
              <a:t> </a:t>
            </a:r>
            <a:r>
              <a:rPr lang="en-US" sz="3200" dirty="0">
                <a:solidFill>
                  <a:schemeClr val="bg1"/>
                </a:solidFill>
                <a:sym typeface="+mn-ea"/>
              </a:rPr>
              <a:t>ETHICS AND MORAL EDUCATION</a:t>
            </a:r>
            <a:r>
              <a:rPr lang="en-US" sz="3200" dirty="0">
                <a:solidFill>
                  <a:srgbClr val="00B0F0"/>
                </a:solidFill>
                <a:sym typeface="+mn-ea"/>
              </a:rPr>
              <a:t>	</a:t>
            </a:r>
            <a:endParaRPr lang="en-US" altLang="en-US" sz="3200" dirty="0">
              <a:solidFill>
                <a:srgbClr val="00B0F0"/>
              </a:solidFill>
              <a:sym typeface="+mn-ea"/>
            </a:endParaRPr>
          </a:p>
        </p:txBody>
      </p:sp>
      <p:sp>
        <p:nvSpPr>
          <p:cNvPr id="3" name="Text Box 2"/>
          <p:cNvSpPr txBox="1"/>
          <p:nvPr/>
        </p:nvSpPr>
        <p:spPr>
          <a:xfrm>
            <a:off x="352425" y="1030605"/>
            <a:ext cx="8414385" cy="4030980"/>
          </a:xfrm>
          <a:prstGeom prst="rect">
            <a:avLst/>
          </a:prstGeom>
          <a:noFill/>
        </p:spPr>
        <p:txBody>
          <a:bodyPr wrap="square" rtlCol="0">
            <a:spAutoFit/>
          </a:bodyPr>
          <a:p>
            <a:r>
              <a:rPr lang="en-PH" altLang="en-US" sz="3200" b="1"/>
              <a:t>  Morality </a:t>
            </a:r>
            <a:endParaRPr lang="en-PH" altLang="en-US" sz="3200" b="1"/>
          </a:p>
          <a:p>
            <a:r>
              <a:rPr lang="en-PH" altLang="en-US" sz="3200" b="1"/>
              <a:t>-</a:t>
            </a:r>
            <a:r>
              <a:rPr lang="en-PH" altLang="en-US" sz="3200"/>
              <a:t>refers to the set of standards that enable people to live cooperatively in groups. It’s what societies determine to be “right” and “acceptable.”</a:t>
            </a:r>
            <a:endParaRPr lang="en-PH" altLang="en-US" sz="3200"/>
          </a:p>
          <a:p>
            <a:r>
              <a:rPr lang="en-PH" altLang="en-US" sz="3200"/>
              <a:t>- isn’t fixed. What’s considered acceptable in your culture might not be acceptable in another culture. Geographical regions, religion, family, and life experiences all influence morals.</a:t>
            </a:r>
            <a:endParaRPr lang="en-PH" alt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2400" y="152400"/>
            <a:ext cx="6200775" cy="583565"/>
          </a:xfrm>
          <a:prstGeom prst="rect">
            <a:avLst/>
          </a:prstGeom>
          <a:noFill/>
        </p:spPr>
        <p:txBody>
          <a:bodyPr wrap="square" rtlCol="0">
            <a:spAutoFit/>
          </a:bodyPr>
          <a:p>
            <a:r>
              <a:rPr lang="en-PH" altLang="en-US" sz="3200">
                <a:solidFill>
                  <a:schemeClr val="bg1"/>
                </a:solidFill>
              </a:rPr>
              <a:t> </a:t>
            </a:r>
            <a:r>
              <a:rPr lang="en-US" sz="3200" dirty="0">
                <a:solidFill>
                  <a:schemeClr val="bg1"/>
                </a:solidFill>
                <a:sym typeface="+mn-ea"/>
              </a:rPr>
              <a:t>ETHICS AND MORAL EDUCATION</a:t>
            </a:r>
            <a:r>
              <a:rPr lang="en-US" sz="3200" dirty="0">
                <a:solidFill>
                  <a:srgbClr val="00B0F0"/>
                </a:solidFill>
                <a:sym typeface="+mn-ea"/>
              </a:rPr>
              <a:t>	</a:t>
            </a:r>
            <a:endParaRPr lang="en-US" altLang="en-US" sz="3200" dirty="0">
              <a:solidFill>
                <a:srgbClr val="00B0F0"/>
              </a:solidFill>
              <a:sym typeface="+mn-ea"/>
            </a:endParaRPr>
          </a:p>
        </p:txBody>
      </p:sp>
      <p:sp>
        <p:nvSpPr>
          <p:cNvPr id="3" name="Text Box 2"/>
          <p:cNvSpPr txBox="1"/>
          <p:nvPr/>
        </p:nvSpPr>
        <p:spPr>
          <a:xfrm>
            <a:off x="352425" y="1030605"/>
            <a:ext cx="8414385" cy="5507990"/>
          </a:xfrm>
          <a:prstGeom prst="rect">
            <a:avLst/>
          </a:prstGeom>
          <a:noFill/>
        </p:spPr>
        <p:txBody>
          <a:bodyPr wrap="square" rtlCol="0">
            <a:spAutoFit/>
          </a:bodyPr>
          <a:p>
            <a:r>
              <a:rPr lang="en-PH" altLang="en-US" sz="3200" b="1"/>
              <a:t>  Morality </a:t>
            </a:r>
            <a:endParaRPr lang="en-PH" altLang="en-US" sz="3200" b="1"/>
          </a:p>
          <a:p>
            <a:r>
              <a:rPr lang="en-US" sz="3200" b="1" dirty="0">
                <a:sym typeface="+mn-ea"/>
              </a:rPr>
              <a:t> The term morality can be used either:</a:t>
            </a:r>
            <a:endParaRPr lang="en-US" sz="3200" b="1" dirty="0"/>
          </a:p>
          <a:p>
            <a:endParaRPr lang="en-US" sz="3200" b="1" dirty="0"/>
          </a:p>
          <a:p>
            <a:pPr algn="just"/>
            <a:r>
              <a:rPr lang="en-US" sz="3200" dirty="0">
                <a:sym typeface="+mn-ea"/>
              </a:rPr>
              <a:t>	1. Descriptively to refer to a code of conduct put forward by a society and that it is used as a guide to behavior by the members of that society.</a:t>
            </a:r>
            <a:endParaRPr lang="en-US" sz="3200" dirty="0"/>
          </a:p>
          <a:p>
            <a:pPr algn="just"/>
            <a:endParaRPr lang="en-US" sz="3200" dirty="0"/>
          </a:p>
          <a:p>
            <a:pPr algn="just"/>
            <a:r>
              <a:rPr lang="en-US" sz="3200" dirty="0">
                <a:sym typeface="+mn-ea"/>
              </a:rPr>
              <a:t>	2. Normatively to refer to a code of conduct that, given specified conditions, would be put forward by </a:t>
            </a:r>
            <a:r>
              <a:rPr lang="en-US" sz="3200" dirty="0" err="1">
                <a:sym typeface="+mn-ea"/>
              </a:rPr>
              <a:t>alL</a:t>
            </a:r>
            <a:r>
              <a:rPr lang="en-US" sz="3200" dirty="0">
                <a:sym typeface="+mn-ea"/>
              </a:rPr>
              <a:t> rational persons for governing the behavior of all moral agents.</a:t>
            </a:r>
            <a:endParaRPr lang="en-PH" alt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1000" y="990600"/>
            <a:ext cx="8442325" cy="4861560"/>
          </a:xfrm>
          <a:prstGeom prst="rect">
            <a:avLst/>
          </a:prstGeom>
          <a:noFill/>
        </p:spPr>
        <p:txBody>
          <a:bodyPr wrap="square" rtlCol="0">
            <a:spAutoFit/>
          </a:bodyPr>
          <a:p>
            <a:r>
              <a:rPr lang="en-PH" altLang="en-US"/>
              <a:t> </a:t>
            </a:r>
            <a:r>
              <a:rPr lang="en-PH" altLang="en-US" sz="3100"/>
              <a:t>Through our individual </a:t>
            </a:r>
            <a:r>
              <a:rPr lang="en-PH" altLang="en-US" sz="3100" b="1"/>
              <a:t>conscience</a:t>
            </a:r>
            <a:r>
              <a:rPr lang="en-PH" altLang="en-US" sz="3100"/>
              <a:t>, we become aware of our deeply held moral principles, we are motivated to act upon them, and we assess our character, our behavior and ultimately our self against those principles. </a:t>
            </a:r>
            <a:endParaRPr lang="en-PH" altLang="en-US" sz="3100"/>
          </a:p>
          <a:p>
            <a:endParaRPr lang="en-PH" altLang="en-US" sz="3100"/>
          </a:p>
          <a:p>
            <a:r>
              <a:rPr lang="en-US" sz="3100" b="1" dirty="0">
                <a:sym typeface="+mn-ea"/>
              </a:rPr>
              <a:t>Morality </a:t>
            </a:r>
            <a:r>
              <a:rPr lang="en-US" sz="3100" dirty="0">
                <a:sym typeface="+mn-ea"/>
              </a:rPr>
              <a:t>affects our daily choices, and those decisions are guided by our conscience. The purpose of morality is to provide a frame work of optimum human survival. </a:t>
            </a:r>
            <a:endParaRPr lang="en-PH" altLang="en-US" sz="3100"/>
          </a:p>
        </p:txBody>
      </p:sp>
      <p:sp>
        <p:nvSpPr>
          <p:cNvPr id="3" name="Text Box 2"/>
          <p:cNvSpPr txBox="1"/>
          <p:nvPr/>
        </p:nvSpPr>
        <p:spPr>
          <a:xfrm>
            <a:off x="152400" y="152400"/>
            <a:ext cx="6200775" cy="583565"/>
          </a:xfrm>
          <a:prstGeom prst="rect">
            <a:avLst/>
          </a:prstGeom>
          <a:noFill/>
        </p:spPr>
        <p:txBody>
          <a:bodyPr wrap="square" rtlCol="0">
            <a:spAutoFit/>
          </a:bodyPr>
          <a:p>
            <a:r>
              <a:rPr lang="en-PH" altLang="en-US" sz="3200">
                <a:solidFill>
                  <a:schemeClr val="bg1"/>
                </a:solidFill>
              </a:rPr>
              <a:t> </a:t>
            </a:r>
            <a:r>
              <a:rPr lang="en-US" sz="3200" dirty="0">
                <a:solidFill>
                  <a:schemeClr val="bg1"/>
                </a:solidFill>
                <a:sym typeface="+mn-ea"/>
              </a:rPr>
              <a:t>MORAL</a:t>
            </a:r>
            <a:r>
              <a:rPr lang="en-PH" altLang="en-US" sz="3200" dirty="0">
                <a:solidFill>
                  <a:schemeClr val="bg1"/>
                </a:solidFill>
                <a:sym typeface="+mn-ea"/>
              </a:rPr>
              <a:t>S AND CONSCIENCE</a:t>
            </a:r>
            <a:r>
              <a:rPr lang="en-US" sz="3200" dirty="0">
                <a:solidFill>
                  <a:srgbClr val="00B0F0"/>
                </a:solidFill>
                <a:sym typeface="+mn-ea"/>
              </a:rPr>
              <a:t>	</a:t>
            </a:r>
            <a:endParaRPr lang="en-US" altLang="en-US" sz="3200" dirty="0">
              <a:solidFill>
                <a:srgbClr val="00B0F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52400" y="228600"/>
            <a:ext cx="2307981" cy="3635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Arial" panose="020B0604020202020204" pitchFamily="34" charset="0"/>
                <a:cs typeface="Arial" panose="020B0604020202020204" pitchFamily="34" charset="0"/>
              </a:rPr>
              <a:t>REFERENCES</a:t>
            </a:r>
            <a:endParaRPr lang="en-US" sz="2250" b="1" dirty="0">
              <a:solidFill>
                <a:schemeClr val="bg1"/>
              </a:solidFill>
              <a:latin typeface="Arial" panose="020B0604020202020204" pitchFamily="34" charset="0"/>
              <a:cs typeface="Arial" panose="020B0604020202020204" pitchFamily="34" charset="0"/>
            </a:endParaRPr>
          </a:p>
        </p:txBody>
      </p:sp>
      <p:sp>
        <p:nvSpPr>
          <p:cNvPr id="2" name="Text Box 1"/>
          <p:cNvSpPr txBox="1"/>
          <p:nvPr/>
        </p:nvSpPr>
        <p:spPr>
          <a:xfrm>
            <a:off x="152400" y="1295400"/>
            <a:ext cx="8413115" cy="5815965"/>
          </a:xfrm>
          <a:prstGeom prst="rect">
            <a:avLst/>
          </a:prstGeom>
          <a:noFill/>
        </p:spPr>
        <p:txBody>
          <a:bodyPr wrap="square" rtlCol="0">
            <a:spAutoFit/>
          </a:bodyPr>
          <a:p>
            <a:pPr algn="l"/>
            <a:r>
              <a:rPr lang="en-US" sz="1200"/>
              <a:t>Ackerman, C. E., MA. (2022, July 7). What is Self-Concept Theory? A Psychologist Explains. PositivePsychology.com. Retrieved October 1, 2022, from https://positivepsychology.com/self-concept/</a:t>
            </a:r>
            <a:endParaRPr lang="en-US" sz="1200"/>
          </a:p>
          <a:p>
            <a:pPr algn="l"/>
            <a:endParaRPr lang="en-US" sz="1200"/>
          </a:p>
          <a:p>
            <a:pPr algn="l"/>
            <a:r>
              <a:rPr lang="en-US" sz="1200"/>
              <a:t>Just a moment. . . (n.d.). Retrieved October 1, 2022, from https://www.sciencedirect.com/topics/psychology/social-identity-theory#:%7E:text=Social%20identity%20refers%20to%20the,%2C%20ethnic%20groups%2C%20and%20gender.</a:t>
            </a:r>
            <a:endParaRPr lang="en-US" sz="1200"/>
          </a:p>
          <a:p>
            <a:pPr algn="l"/>
            <a:endParaRPr lang="en-US" sz="1200"/>
          </a:p>
          <a:p>
            <a:pPr algn="l"/>
            <a:r>
              <a:rPr lang="en-US" sz="1200"/>
              <a:t>Kurtz, F. (2012, March 6). GRIN - Self development - Definitions, Process, Methods. Retrieved October 1, 2022, from https://www.grin.com/document/190316</a:t>
            </a:r>
            <a:endParaRPr lang="en-US" sz="1200"/>
          </a:p>
          <a:p>
            <a:pPr algn="l"/>
            <a:endParaRPr lang="en-US" sz="1200"/>
          </a:p>
          <a:p>
            <a:pPr algn="l"/>
            <a:r>
              <a:rPr lang="en-US" sz="1200"/>
              <a:t>McLeod, S. A. (2014, Febuary 05). Carl Rogers. Simply Psychology. www.simplypsychology.org/carl-rogers.html</a:t>
            </a:r>
            <a:endParaRPr lang="en-US" sz="1200"/>
          </a:p>
          <a:p>
            <a:pPr algn="l"/>
            <a:endParaRPr lang="en-US" sz="1200"/>
          </a:p>
          <a:p>
            <a:pPr algn="l"/>
            <a:r>
              <a:rPr lang="en-US" sz="1200"/>
              <a:t>N., Sam M.S., "SELF-DEVELOPMENT," in PsychologyDictionary.org, April 13, 2013,</a:t>
            </a:r>
            <a:endParaRPr lang="en-US" sz="1200"/>
          </a:p>
          <a:p>
            <a:pPr algn="l"/>
            <a:r>
              <a:rPr lang="en-US" sz="1200"/>
              <a:t> https://psychologydictionary.org/self-development/ (accessed September 30, 2022).</a:t>
            </a:r>
            <a:endParaRPr lang="en-US" sz="1200"/>
          </a:p>
          <a:p>
            <a:pPr algn="l"/>
            <a:endParaRPr lang="en-US" sz="1200"/>
          </a:p>
          <a:p>
            <a:pPr algn="l"/>
            <a:r>
              <a:rPr lang="en-US" sz="1200"/>
              <a:t>self-assessment. (n.d.). In The Merriam-Webster.com Dictionary. Retrieved October 1, 2022, from https://www.merriam-webster.com/dictionary/self-assessment</a:t>
            </a:r>
            <a:endParaRPr lang="en-US" sz="1200"/>
          </a:p>
          <a:p>
            <a:pPr algn="l"/>
            <a:endParaRPr lang="en-US" sz="1200"/>
          </a:p>
          <a:p>
            <a:pPr algn="l"/>
            <a:r>
              <a:rPr lang="en-US" sz="1200"/>
              <a:t>What Is Self-Concept and How Does It Form? (2022, September 13). Verywell Mind. Retrieved October 1, 2022, from https://www.verywellmind.com/what-is-self-concept-2795865</a:t>
            </a:r>
            <a:endParaRPr lang="en-US" sz="1200"/>
          </a:p>
          <a:p>
            <a:pPr algn="l"/>
            <a:endParaRPr lang="en-US" sz="1200"/>
          </a:p>
          <a:p>
            <a:pPr algn="l"/>
            <a:r>
              <a:rPr lang="en-US" sz="1200"/>
              <a:t>What is Social Ecology? - Issues in Social Work. (2022, April 20). CORP-MSW1 (OMSWP). Retrieved October 1, 2022, from https://www.onlinemswprograms.com/social-work/what-is-social-ecology/#:%7E:text=The%20ecological%20systems%20theory%20in,them%20into%20who%20they%20are.</a:t>
            </a:r>
            <a:endParaRPr lang="en-US" sz="1200"/>
          </a:p>
          <a:p>
            <a:pPr algn="l"/>
            <a:endParaRPr lang="en-US" sz="1200"/>
          </a:p>
          <a:p>
            <a:pPr algn="l"/>
            <a:r>
              <a:rPr lang="en-US" sz="1200"/>
              <a:t>You Asked: Why is Self Assessment Important in Social Work? | Social Work Haven. (2021, January 25). Social Work Haven | Become a Social Worker. Become a Better You. Retrieved October 1, 2022, from https://socialworkhaven.com/you-asked-why-is-self-assessment-important-in-social-work/#:%7E:text=Self%2Dassessment%20provides%20social%20workers,learning%20needs%20for%20personal%20development.</a:t>
            </a:r>
            <a:endParaRPr lang="en-US" sz="1200"/>
          </a:p>
          <a:p>
            <a:pPr algn="l"/>
            <a:endParaRPr lang="en-US"/>
          </a:p>
          <a:p>
            <a:pPr algn="l"/>
            <a:endParaRPr lang="en-US"/>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2400" y="1066800"/>
            <a:ext cx="8765540" cy="4615815"/>
          </a:xfrm>
          <a:prstGeom prst="rect">
            <a:avLst/>
          </a:prstGeom>
          <a:noFill/>
        </p:spPr>
        <p:txBody>
          <a:bodyPr wrap="square" rtlCol="0">
            <a:spAutoFit/>
          </a:bodyPr>
          <a:p>
            <a:pPr algn="l"/>
            <a:r>
              <a:rPr lang="en-PH" altLang="en-US"/>
              <a:t> </a:t>
            </a:r>
            <a:r>
              <a:rPr lang="en-PH" altLang="en-US" sz="1200"/>
              <a:t>How Psychoanalysis Influenced the Field of Psychology. (2020, October 6). Verywell Mind. Retrieved October 1, 2022, from https://www.verywellmind.com/what-is-psychoanalysis-2795246#:%7E:text=Psychoanalysis%20is%20defined%20as%20a,feelings%2C%20desires%2C%20and%20memories.</a:t>
            </a:r>
            <a:endParaRPr lang="en-PH" altLang="en-US" sz="1200"/>
          </a:p>
          <a:p>
            <a:pPr algn="l"/>
            <a:endParaRPr lang="en-PH" altLang="en-US" sz="1200"/>
          </a:p>
          <a:p>
            <a:pPr algn="l"/>
            <a:r>
              <a:rPr lang="en-PH" altLang="en-US" sz="1200"/>
              <a:t>Why Behaviorism Is One of Psychology’s Most Fascinating Branches. (2022, September 15). Verywell Mind. Retrieved October 1, 2022, from https://www.verywellmind.com/behavioral-psychology-4157183</a:t>
            </a:r>
            <a:endParaRPr lang="en-PH" altLang="en-US" sz="1200"/>
          </a:p>
          <a:p>
            <a:pPr algn="l"/>
            <a:endParaRPr lang="en-PH" altLang="en-US" sz="1200"/>
          </a:p>
          <a:p>
            <a:pPr algn="l"/>
            <a:r>
              <a:rPr lang="en-PH" altLang="en-US" sz="1200"/>
              <a:t>Study.com | Take Online Courses. Earn College Credit. Research Schools, Degrees &amp; Careers. (n.d.). Retrieved October 2, 2022, from https://study.com/learn/lesson/cognitive-theory.html#:%7E:text=Cognitive%20theory%20suggests%20that%20the,help%20them%20understand%20this%20information.</a:t>
            </a:r>
            <a:endParaRPr lang="en-PH" altLang="en-US" sz="1200"/>
          </a:p>
          <a:p>
            <a:pPr algn="l"/>
            <a:endParaRPr lang="en-PH" altLang="en-US" sz="1200"/>
          </a:p>
          <a:p>
            <a:pPr algn="l"/>
            <a:r>
              <a:rPr lang="en-PH" altLang="en-US" sz="1200"/>
              <a:t>Mcleod, S. (2022, May 5). Vygotsky - Social Development Theory. Retrieved October 2, 2022, from https://www.simplypsychology.org/vygotsky.html#:%7E:text=Vygotsky’s%20sociocultural%20theory%20views%20human,more%20knowledgeable%20members%20of%20society.</a:t>
            </a:r>
            <a:endParaRPr lang="en-PH" altLang="en-US" sz="1200"/>
          </a:p>
          <a:p>
            <a:pPr algn="l"/>
            <a:endParaRPr lang="en-PH" altLang="en-US" sz="1200"/>
          </a:p>
          <a:p>
            <a:pPr algn="l"/>
            <a:r>
              <a:rPr lang="en-PH" altLang="en-US" sz="1200"/>
              <a:t>Santa Clara University. (n.d.). Theoretical Framework - Office for Multicultural Learning - Santa Clara University. Retrieved October 2, 2022, from https://www.scu.edu/oml/about-us/theoretical-framework/</a:t>
            </a:r>
            <a:endParaRPr lang="en-PH" altLang="en-US" sz="1200"/>
          </a:p>
          <a:p>
            <a:pPr algn="l"/>
            <a:endParaRPr lang="en-PH" altLang="en-US" sz="1200"/>
          </a:p>
          <a:p>
            <a:pPr algn="l"/>
            <a:r>
              <a:rPr lang="en-PH" altLang="en-US" sz="1200"/>
              <a:t>Secretariat, T. B. O. C. (n.d.). What is ethics? - Canada.ca. Retrieved October 2, 2022, from https://www.canada.ca/en/treasury-board-secretariat/services/values-ethics/code/what-is-ethics.html</a:t>
            </a:r>
            <a:endParaRPr lang="en-PH" altLang="en-US" sz="1200"/>
          </a:p>
          <a:p>
            <a:pPr algn="l"/>
            <a:endParaRPr lang="en-PH" altLang="en-US" sz="1200"/>
          </a:p>
          <a:p>
            <a:pPr algn="l"/>
            <a:r>
              <a:rPr lang="en-PH" altLang="en-US" sz="1200"/>
              <a:t>What’s the Difference Between Morality and Ethics? (n.d.). Encyclopedia Britannica. Retrieved October 2, 2022, from https://www.britannica.com/story/whats-the-difference-between-morality-and-ethics</a:t>
            </a:r>
            <a:endParaRPr lang="en-PH" altLang="en-US" sz="1200"/>
          </a:p>
          <a:p>
            <a:pPr algn="l"/>
            <a:endParaRPr lang="en-PH" altLang="en-US" sz="1200"/>
          </a:p>
        </p:txBody>
      </p:sp>
      <p:sp>
        <p:nvSpPr>
          <p:cNvPr id="4" name="Title 1"/>
          <p:cNvSpPr txBox="1"/>
          <p:nvPr/>
        </p:nvSpPr>
        <p:spPr>
          <a:xfrm>
            <a:off x="152400" y="228600"/>
            <a:ext cx="2307981" cy="3635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Arial" panose="020B0604020202020204" pitchFamily="34" charset="0"/>
                <a:cs typeface="Arial" panose="020B0604020202020204" pitchFamily="34" charset="0"/>
              </a:rPr>
              <a:t>REFERENCES</a:t>
            </a:r>
            <a:endParaRPr lang="en-US" sz="225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ought Bubble: Cloud 3"/>
          <p:cNvSpPr/>
          <p:nvPr/>
        </p:nvSpPr>
        <p:spPr>
          <a:xfrm>
            <a:off x="1600200" y="838200"/>
            <a:ext cx="6019800" cy="1219200"/>
          </a:xfrm>
          <a:prstGeom prst="cloudCallout">
            <a:avLst>
              <a:gd name="adj1" fmla="val -2091"/>
              <a:gd name="adj2" fmla="val 87535"/>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p:cNvSpPr/>
          <p:nvPr/>
        </p:nvSpPr>
        <p:spPr>
          <a:xfrm>
            <a:off x="1295342" y="914400"/>
            <a:ext cx="6629516" cy="923330"/>
          </a:xfrm>
          <a:prstGeom prst="rect">
            <a:avLst/>
          </a:prstGeom>
        </p:spPr>
        <p:txBody>
          <a:bodyPr wrap="square">
            <a:spAutoFit/>
          </a:bodyPr>
          <a:lstStyle/>
          <a:p>
            <a:pPr algn="ctr">
              <a:defRPr/>
            </a:pPr>
            <a:r>
              <a:rPr lang="en-US" sz="5400" b="1" dirty="0">
                <a:ln>
                  <a:solidFill>
                    <a:sysClr val="windowText" lastClr="000000"/>
                  </a:solidFill>
                </a:ln>
                <a:effectLst>
                  <a:outerShdw blurRad="38100" dist="38100" dir="2700000" algn="tl">
                    <a:srgbClr val="000000">
                      <a:alpha val="43137"/>
                    </a:srgbClr>
                  </a:outerShdw>
                </a:effectLst>
                <a:latin typeface="Ink Free" panose="03080402000500000000" pitchFamily="66" charset="0"/>
              </a:rPr>
              <a:t>Any Question?</a:t>
            </a:r>
            <a:endParaRPr lang="en-US" sz="5400" dirty="0">
              <a:ln>
                <a:solidFill>
                  <a:sysClr val="windowText" lastClr="000000"/>
                </a:solidFill>
              </a:ln>
              <a:effectLst>
                <a:outerShdw blurRad="38100" dist="38100" dir="2700000" algn="tl">
                  <a:srgbClr val="000000">
                    <a:alpha val="43137"/>
                  </a:srgbClr>
                </a:outerShdw>
              </a:effectLst>
              <a:latin typeface="Ink Free" panose="03080402000500000000" pitchFamily="66" charset="0"/>
            </a:endParaRPr>
          </a:p>
        </p:txBody>
      </p:sp>
      <p:pic>
        <p:nvPicPr>
          <p:cNvPr id="6" name="Picture 5"/>
          <p:cNvPicPr>
            <a:picLocks noChangeAspect="1"/>
          </p:cNvPicPr>
          <p:nvPr/>
        </p:nvPicPr>
        <p:blipFill>
          <a:blip r:embed="rId1">
            <a:extLst>
              <a:ext uri="{BEBA8EAE-BF5A-486C-A8C5-ECC9F3942E4B}">
                <a14:imgProps xmlns:a14="http://schemas.microsoft.com/office/drawing/2010/main">
                  <a14:imgLayer r:embed="rId2">
                    <a14:imgEffect>
                      <a14:backgroundRemoval t="3319" b="96018" l="8929" r="89973">
                        <a14:foregroundMark x1="45192" y1="8186" x2="53709" y2="8186"/>
                        <a14:foregroundMark x1="49451" y1="27655" x2="48901" y2="33628"/>
                        <a14:foregroundMark x1="53159" y1="28540" x2="52747" y2="34292"/>
                        <a14:foregroundMark x1="46978" y1="28540" x2="47527" y2="32965"/>
                        <a14:foregroundMark x1="18544" y1="81858" x2="27473" y2="82301"/>
                        <a14:foregroundMark x1="36951" y1="82965" x2="46429" y2="83850"/>
                        <a14:foregroundMark x1="21703" y1="89602" x2="25549" y2="87832"/>
                        <a14:foregroundMark x1="33654" y1="90044" x2="33104" y2="88496"/>
                        <a14:foregroundMark x1="67033" y1="89381" x2="70467" y2="89602"/>
                        <a14:foregroundMark x1="78984" y1="90929" x2="79258" y2="90044"/>
                        <a14:foregroundMark x1="36264" y1="71903" x2="56181" y2="74558"/>
                        <a14:foregroundMark x1="9615" y1="90265" x2="10302" y2="88274"/>
                        <a14:foregroundMark x1="12363" y1="83407" x2="21841" y2="74336"/>
                        <a14:foregroundMark x1="11676" y1="89602" x2="22253" y2="94248"/>
                        <a14:foregroundMark x1="22253" y1="94248" x2="73489" y2="89602"/>
                        <a14:foregroundMark x1="73489" y1="89602" x2="85165" y2="92257"/>
                        <a14:foregroundMark x1="85165" y1="92257" x2="84478" y2="77655"/>
                        <a14:foregroundMark x1="84478" y1="77655" x2="75824" y2="72788"/>
                        <a14:foregroundMark x1="75824" y1="72788" x2="53297" y2="77434"/>
                        <a14:foregroundMark x1="88049" y1="87611" x2="75000" y2="96018"/>
                        <a14:foregroundMark x1="75000" y1="96018" x2="8929" y2="94248"/>
                        <a14:foregroundMark x1="41346" y1="21460" x2="56181" y2="17699"/>
                        <a14:foregroundMark x1="46703" y1="3540" x2="50412" y2="3319"/>
                      </a14:backgroundRemoval>
                    </a14:imgEffect>
                  </a14:imgLayer>
                </a14:imgProps>
              </a:ext>
              <a:ext uri="{28A0092B-C50C-407E-A947-70E740481C1C}">
                <a14:useLocalDpi xmlns:a14="http://schemas.microsoft.com/office/drawing/2010/main" val="0"/>
              </a:ext>
            </a:extLst>
          </a:blip>
          <a:stretch>
            <a:fillRect/>
          </a:stretch>
        </p:blipFill>
        <p:spPr>
          <a:xfrm>
            <a:off x="1104900" y="2590800"/>
            <a:ext cx="6934200" cy="4305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12150" y="3954325"/>
            <a:ext cx="2412432" cy="26538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7968" y="173216"/>
            <a:ext cx="2080021" cy="212708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310" y="4264256"/>
            <a:ext cx="5404220" cy="212460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4841" y="278605"/>
            <a:ext cx="2727050" cy="2018361"/>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17310" y="278605"/>
            <a:ext cx="2850648" cy="1952277"/>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6">
            <a:duotone>
              <a:prstClr val="black"/>
              <a:srgbClr val="FF0000">
                <a:tint val="45000"/>
                <a:satMod val="400000"/>
              </a:srgbClr>
            </a:duotone>
            <a:extLst>
              <a:ext uri="{BEBA8EAE-BF5A-486C-A8C5-ECC9F3942E4B}">
                <a14:imgProps xmlns:a14="http://schemas.microsoft.com/office/drawing/2010/main">
                  <a14:imgLayer r:embed="rId7">
                    <a14:imgEffect>
                      <a14:artisticPencilGrayscale/>
                    </a14:imgEffect>
                    <a14:imgEffect>
                      <a14:colorTemperature colorTemp="11200"/>
                    </a14:imgEffect>
                    <a14:imgEffect>
                      <a14:saturation sat="400000"/>
                    </a14:imgEffect>
                    <a14:imgEffect>
                      <a14:sharpenSoften amount="50000"/>
                    </a14:imgEffect>
                  </a14:imgLayer>
                </a14:imgProps>
              </a:ext>
            </a:extLst>
          </a:blip>
          <a:stretch>
            <a:fillRect/>
          </a:stretch>
        </p:blipFill>
        <p:spPr>
          <a:xfrm>
            <a:off x="635460" y="2768434"/>
            <a:ext cx="8120576" cy="1237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3520516" cy="461665"/>
          </a:xfrm>
          <a:prstGeom prst="rect">
            <a:avLst/>
          </a:prstGeom>
          <a:noFill/>
        </p:spPr>
        <p:txBody>
          <a:bodyPr wrap="none" lIns="91440" tIns="45720" rIns="91440" bIns="45720">
            <a:spAutoFit/>
          </a:bodyPr>
          <a:lstStyle/>
          <a:p>
            <a:pPr algn="ctr"/>
            <a:r>
              <a:rPr lang="en-US"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CHECK ON LEARNING</a:t>
            </a:r>
            <a:endParaRPr lang="en-US" sz="24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Text Box 2"/>
          <p:cNvSpPr txBox="1"/>
          <p:nvPr/>
        </p:nvSpPr>
        <p:spPr>
          <a:xfrm>
            <a:off x="563245" y="1754505"/>
            <a:ext cx="7989570" cy="4030980"/>
          </a:xfrm>
          <a:prstGeom prst="rect">
            <a:avLst/>
          </a:prstGeom>
          <a:noFill/>
        </p:spPr>
        <p:txBody>
          <a:bodyPr wrap="square" rtlCol="0">
            <a:spAutoFit/>
          </a:bodyPr>
          <a:p>
            <a:r>
              <a:rPr lang="en-PH" altLang="en-US" sz="3200"/>
              <a:t>What is Self Development?</a:t>
            </a:r>
            <a:endParaRPr lang="en-PH" altLang="en-US" sz="3200"/>
          </a:p>
          <a:p>
            <a:endParaRPr lang="en-PH" altLang="en-US" sz="3200"/>
          </a:p>
          <a:p>
            <a:r>
              <a:rPr lang="en-PH" altLang="en-US" sz="3200"/>
              <a:t>What are the 3 Self Concepts by Carl Rogers/</a:t>
            </a:r>
            <a:endParaRPr lang="en-PH" altLang="en-US" sz="3200"/>
          </a:p>
          <a:p>
            <a:endParaRPr lang="en-PH" altLang="en-US" sz="3200"/>
          </a:p>
          <a:p>
            <a:r>
              <a:rPr lang="en-PH" altLang="en-US" sz="3200"/>
              <a:t>Give 3 Theories on Values Development</a:t>
            </a:r>
            <a:endParaRPr lang="en-PH" altLang="en-US" sz="3200"/>
          </a:p>
          <a:p>
            <a:endParaRPr lang="en-PH" altLang="en-US" sz="3200"/>
          </a:p>
          <a:p>
            <a:r>
              <a:rPr lang="en-PH" altLang="en-US" sz="3200"/>
              <a:t>What is the difference between Morality and Ethics?</a:t>
            </a:r>
            <a:endParaRPr lang="en-PH" alt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3" grpId="0"/>
      <p:bldP spid="3"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BEBA8EAE-BF5A-486C-A8C5-ECC9F3942E4B}">
                <a14:imgProps xmlns:a14="http://schemas.microsoft.com/office/drawing/2010/main">
                  <a14:imgLayer r:embed="rId2">
                    <a14:imgEffect>
                      <a14:artisticPencilSketch/>
                    </a14:imgEffect>
                  </a14:imgLayer>
                </a14:imgProps>
              </a:ext>
            </a:extLst>
          </a:blip>
          <a:stretch>
            <a:fillRect/>
          </a:stretch>
        </p:blipFill>
        <p:spPr>
          <a:xfrm>
            <a:off x="871407" y="2063377"/>
            <a:ext cx="7401185" cy="2731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457200" y="4412309"/>
            <a:ext cx="22793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sz="2000" b="1" dirty="0">
                <a:latin typeface="Arial Narrow" panose="020B0606020202030204" pitchFamily="34" charset="0"/>
                <a:ea typeface="Batang" panose="02030600000101010101" pitchFamily="18" charset="-127"/>
                <a:cs typeface="Arial" panose="020B0604020202020204" pitchFamily="34" charset="0"/>
              </a:rPr>
              <a:t>Be responsible to keep yourself awake</a:t>
            </a:r>
            <a:endParaRPr lang="en-US" altLang="en-US" sz="2000" b="1" dirty="0">
              <a:latin typeface="Arial Narrow" panose="020B0606020202030204" pitchFamily="34" charset="0"/>
              <a:ea typeface="Batang" panose="02030600000101010101" pitchFamily="18" charset="-127"/>
              <a:cs typeface="Arial" panose="020B0604020202020204" pitchFamily="34" charset="0"/>
            </a:endParaRPr>
          </a:p>
        </p:txBody>
      </p:sp>
      <p:sp>
        <p:nvSpPr>
          <p:cNvPr id="3" name="Rectangle 7"/>
          <p:cNvSpPr>
            <a:spLocks noChangeArrowheads="1"/>
          </p:cNvSpPr>
          <p:nvPr/>
        </p:nvSpPr>
        <p:spPr bwMode="auto">
          <a:xfrm>
            <a:off x="3013494" y="4346474"/>
            <a:ext cx="209452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sz="2000" b="1" dirty="0">
                <a:latin typeface="Arial Narrow" panose="020B0606020202030204" pitchFamily="34" charset="0"/>
                <a:ea typeface="Batang" panose="02030600000101010101" pitchFamily="18" charset="-127"/>
                <a:cs typeface="Arial" panose="020B0604020202020204" pitchFamily="34" charset="0"/>
              </a:rPr>
              <a:t>Finds your way towards the toilet silently when you feel the urge</a:t>
            </a:r>
            <a:endParaRPr lang="en-US" altLang="en-US" sz="2000" dirty="0">
              <a:latin typeface="Arial Narrow" panose="020B0606020202030204" pitchFamily="34" charset="0"/>
              <a:ea typeface="Batang" panose="02030600000101010101" pitchFamily="18" charset="-127"/>
              <a:cs typeface="Arial" panose="020B0604020202020204" pitchFamily="34" charset="0"/>
            </a:endParaRPr>
          </a:p>
        </p:txBody>
      </p:sp>
      <p:sp>
        <p:nvSpPr>
          <p:cNvPr id="4" name="Rectangle 10"/>
          <p:cNvSpPr>
            <a:spLocks noChangeArrowheads="1"/>
          </p:cNvSpPr>
          <p:nvPr/>
        </p:nvSpPr>
        <p:spPr bwMode="auto">
          <a:xfrm>
            <a:off x="5512588" y="4394140"/>
            <a:ext cx="31742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fontAlgn="base">
              <a:spcBef>
                <a:spcPct val="0"/>
              </a:spcBef>
              <a:spcAft>
                <a:spcPct val="0"/>
              </a:spcAft>
            </a:pPr>
            <a:r>
              <a:rPr lang="en-US" altLang="en-US" sz="2000" b="1" dirty="0">
                <a:latin typeface="Arial Narrow" panose="020B0606020202030204" pitchFamily="34" charset="0"/>
                <a:ea typeface="Adobe Heiti Std R"/>
                <a:cs typeface="Arial" panose="020B0604020202020204" pitchFamily="34" charset="0"/>
              </a:rPr>
              <a:t>If there is any question, just write it down on the comment box for those who are online, for the F2F keep your question to yourself and wait to be acknowledged</a:t>
            </a:r>
            <a:endParaRPr lang="en-US" altLang="en-US" sz="2000" b="1" dirty="0">
              <a:latin typeface="Arial Narrow" panose="020B0606020202030204" pitchFamily="34" charset="0"/>
              <a:ea typeface="Adobe Heiti Std R"/>
              <a:cs typeface="Arial" panose="020B0604020202020204" pitchFamily="34" charset="0"/>
            </a:endParaRPr>
          </a:p>
        </p:txBody>
      </p:sp>
      <p:sp>
        <p:nvSpPr>
          <p:cNvPr id="5" name="Rectangle 4"/>
          <p:cNvSpPr/>
          <p:nvPr/>
        </p:nvSpPr>
        <p:spPr>
          <a:xfrm>
            <a:off x="238119" y="152400"/>
            <a:ext cx="4170760" cy="461665"/>
          </a:xfrm>
          <a:prstGeom prst="rect">
            <a:avLst/>
          </a:prstGeom>
          <a:noFill/>
        </p:spPr>
        <p:txBody>
          <a:bodyPr>
            <a:spAutoFit/>
          </a:bodyPr>
          <a:lstStyle/>
          <a:p>
            <a:pPr eaLnBrk="0" fontAlgn="base" hangingPunct="0">
              <a:spcBef>
                <a:spcPct val="0"/>
              </a:spcBef>
              <a:spcAft>
                <a:spcPct val="0"/>
              </a:spcAft>
              <a:defRPr/>
            </a:pPr>
            <a:r>
              <a:rPr lang="en-US" sz="2400" b="1" dirty="0">
                <a:ln w="0"/>
                <a:solidFill>
                  <a:schemeClr val="bg1"/>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rPr>
              <a:t>CLASSROOM RULES</a:t>
            </a:r>
            <a:endParaRPr lang="en-US" sz="2400" b="1" dirty="0">
              <a:ln w="0"/>
              <a:solidFill>
                <a:schemeClr val="bg1"/>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880679"/>
            <a:ext cx="1775222" cy="22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3030" b="89945" l="6489" r="92557">
                        <a14:foregroundMark x1="6870" y1="22865" x2="6870" y2="22865"/>
                        <a14:foregroundMark x1="26718" y1="9229" x2="26718" y2="9229"/>
                        <a14:foregroundMark x1="65076" y1="5785" x2="65076" y2="5785"/>
                        <a14:foregroundMark x1="57443" y1="4683" x2="57443" y2="4683"/>
                        <a14:foregroundMark x1="67176" y1="3168" x2="67176" y2="3168"/>
                        <a14:foregroundMark x1="46183" y1="51515" x2="46183" y2="51515"/>
                        <a14:foregroundMark x1="40267" y1="45317" x2="40267" y2="45317"/>
                        <a14:foregroundMark x1="42366" y1="45317" x2="38550" y2="45317"/>
                        <a14:foregroundMark x1="49427" y1="63223" x2="53817" y2="61708"/>
                        <a14:foregroundMark x1="48855" y1="77686" x2="48855" y2="77686"/>
                        <a14:foregroundMark x1="48855" y1="84573" x2="50954" y2="80716"/>
                        <a14:foregroundMark x1="45611" y1="89118" x2="45038" y2="87603"/>
                        <a14:foregroundMark x1="52672" y1="84573" x2="52672" y2="84573"/>
                        <a14:foregroundMark x1="47328" y1="80716" x2="47328" y2="80716"/>
                        <a14:foregroundMark x1="46756" y1="78512" x2="47328" y2="76997"/>
                        <a14:foregroundMark x1="47710" y1="76171" x2="47710" y2="76171"/>
                        <a14:foregroundMark x1="48282" y1="79614" x2="48282" y2="79614"/>
                        <a14:foregroundMark x1="47328" y1="81543" x2="47328" y2="81543"/>
                        <a14:foregroundMark x1="52672" y1="76171" x2="52672" y2="76171"/>
                        <a14:foregroundMark x1="55344" y1="84160" x2="55344" y2="84160"/>
                        <a14:foregroundMark x1="67748" y1="83058" x2="67748" y2="83058"/>
                        <a14:foregroundMark x1="70992" y1="83058" x2="70992" y2="83058"/>
                        <a14:foregroundMark x1="73092" y1="80028" x2="73092" y2="83058"/>
                        <a14:foregroundMark x1="92557" y1="64738" x2="92557" y2="64738"/>
                        <a14:foregroundMark x1="69847" y1="78099" x2="69847" y2="78099"/>
                      </a14:backgroundRemoval>
                    </a14:imgEffect>
                  </a14:imgLayer>
                </a14:imgProps>
              </a:ext>
              <a:ext uri="{28A0092B-C50C-407E-A947-70E740481C1C}">
                <a14:useLocalDpi xmlns:a14="http://schemas.microsoft.com/office/drawing/2010/main" val="0"/>
              </a:ext>
            </a:extLst>
          </a:blip>
          <a:srcRect/>
          <a:stretch>
            <a:fillRect/>
          </a:stretch>
        </p:blipFill>
        <p:spPr bwMode="auto">
          <a:xfrm>
            <a:off x="6248400" y="1585462"/>
            <a:ext cx="1904999" cy="269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r="35564"/>
          <a:stretch>
            <a:fillRect/>
          </a:stretch>
        </p:blipFill>
        <p:spPr bwMode="auto">
          <a:xfrm>
            <a:off x="238119" y="1723525"/>
            <a:ext cx="2775375" cy="251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6010" y="2703830"/>
            <a:ext cx="7342505" cy="1014730"/>
          </a:xfrm>
          <a:prstGeom prst="rect">
            <a:avLst/>
          </a:prstGeom>
          <a:noFill/>
        </p:spPr>
        <p:txBody>
          <a:bodyPr wrap="square" rtlCol="0">
            <a:spAutoFit/>
          </a:bodyPr>
          <a:p>
            <a:r>
              <a:rPr lang="en-PH" altLang="en-US" sz="6000"/>
              <a:t>Values Development</a:t>
            </a:r>
            <a:r>
              <a:rPr lang="en-PH" altLang="en-US" sz="4800"/>
              <a:t> </a:t>
            </a:r>
            <a:endParaRPr lang="en-PH" altLang="en-US" sz="48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3"/>
          <p:cNvSpPr>
            <a:spLocks noChangeArrowheads="1"/>
          </p:cNvSpPr>
          <p:nvPr/>
        </p:nvSpPr>
        <p:spPr bwMode="auto">
          <a:xfrm>
            <a:off x="381000" y="2338685"/>
            <a:ext cx="206811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520" algn="l"/>
              </a:tabLst>
              <a:defRPr sz="2400">
                <a:solidFill>
                  <a:schemeClr val="tx1"/>
                </a:solidFill>
                <a:latin typeface="Times New Roman" panose="02020603050405020304" pitchFamily="18" charset="0"/>
              </a:defRPr>
            </a:lvl1pPr>
            <a:lvl2pPr marL="742950" indent="-285750">
              <a:tabLst>
                <a:tab pos="2636520" algn="l"/>
              </a:tabLst>
              <a:defRPr sz="2400">
                <a:solidFill>
                  <a:schemeClr val="tx1"/>
                </a:solidFill>
                <a:latin typeface="Times New Roman" panose="02020603050405020304" pitchFamily="18" charset="0"/>
              </a:defRPr>
            </a:lvl2pPr>
            <a:lvl3pPr marL="1143000" indent="-228600">
              <a:tabLst>
                <a:tab pos="2636520" algn="l"/>
              </a:tabLst>
              <a:defRPr sz="2400">
                <a:solidFill>
                  <a:schemeClr val="tx1"/>
                </a:solidFill>
                <a:latin typeface="Times New Roman" panose="02020603050405020304" pitchFamily="18" charset="0"/>
              </a:defRPr>
            </a:lvl3pPr>
            <a:lvl4pPr marL="1600200" indent="-228600">
              <a:tabLst>
                <a:tab pos="2636520" algn="l"/>
              </a:tabLst>
              <a:defRPr sz="2400">
                <a:solidFill>
                  <a:schemeClr val="tx1"/>
                </a:solidFill>
                <a:latin typeface="Times New Roman" panose="02020603050405020304" pitchFamily="18" charset="0"/>
              </a:defRPr>
            </a:lvl4pPr>
            <a:lvl5pPr marL="2057400" indent="-228600">
              <a:tabLst>
                <a:tab pos="263652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CONDITION:</a:t>
            </a:r>
            <a:endParaRPr lang="en-US" altLang="en-US" sz="2000" b="1" dirty="0">
              <a:solidFill>
                <a:srgbClr val="000000"/>
              </a:solidFill>
              <a:latin typeface="Arial" panose="020B0604020202020204" pitchFamily="34" charset="0"/>
              <a:cs typeface="Arial" panose="020B0604020202020204" pitchFamily="34" charset="0"/>
            </a:endParaRPr>
          </a:p>
        </p:txBody>
      </p:sp>
      <p:sp>
        <p:nvSpPr>
          <p:cNvPr id="3" name="Rectangle 9"/>
          <p:cNvSpPr>
            <a:spLocks noChangeArrowheads="1"/>
          </p:cNvSpPr>
          <p:nvPr/>
        </p:nvSpPr>
        <p:spPr bwMode="auto">
          <a:xfrm>
            <a:off x="2057401" y="3396163"/>
            <a:ext cx="5791200" cy="125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8455" indent="-338455" eaLnBrk="0" hangingPunct="0">
              <a:tabLst>
                <a:tab pos="2636520" algn="l"/>
              </a:tabLst>
              <a:defRPr sz="2000" b="1">
                <a:solidFill>
                  <a:srgbClr val="FF0000"/>
                </a:solidFill>
                <a:latin typeface="Arial" panose="020B0604020202020204" pitchFamily="34" charset="0"/>
                <a:cs typeface="Arial" panose="020B0604020202020204" pitchFamily="34" charset="0"/>
              </a:defRPr>
            </a:lvl1pPr>
            <a:lvl2pPr marL="742950" indent="-285750" eaLnBrk="0" hangingPunct="0">
              <a:tabLst>
                <a:tab pos="2636520" algn="l"/>
              </a:tabLst>
              <a:defRPr sz="2000" b="1">
                <a:solidFill>
                  <a:srgbClr val="FF0000"/>
                </a:solidFill>
                <a:latin typeface="Arial" panose="020B0604020202020204" pitchFamily="34" charset="0"/>
                <a:cs typeface="Arial" panose="020B0604020202020204" pitchFamily="34" charset="0"/>
              </a:defRPr>
            </a:lvl2pPr>
            <a:lvl3pPr marL="1143000" indent="-228600" eaLnBrk="0" hangingPunct="0">
              <a:tabLst>
                <a:tab pos="2636520" algn="l"/>
              </a:tabLst>
              <a:defRPr sz="2000" b="1">
                <a:solidFill>
                  <a:srgbClr val="FF0000"/>
                </a:solidFill>
                <a:latin typeface="Arial" panose="020B0604020202020204" pitchFamily="34" charset="0"/>
                <a:cs typeface="Arial" panose="020B0604020202020204" pitchFamily="34" charset="0"/>
              </a:defRPr>
            </a:lvl3pPr>
            <a:lvl4pPr marL="1600200" indent="-228600" eaLnBrk="0" hangingPunct="0">
              <a:tabLst>
                <a:tab pos="2636520" algn="l"/>
              </a:tabLst>
              <a:defRPr sz="2000" b="1">
                <a:solidFill>
                  <a:srgbClr val="FF0000"/>
                </a:solidFill>
                <a:latin typeface="Arial" panose="020B0604020202020204" pitchFamily="34" charset="0"/>
                <a:cs typeface="Arial" panose="020B0604020202020204" pitchFamily="34" charset="0"/>
              </a:defRPr>
            </a:lvl4pPr>
            <a:lvl5pPr marL="2057400" indent="-228600" eaLnBrk="0" hangingPunct="0">
              <a:tabLst>
                <a:tab pos="2636520" algn="l"/>
              </a:tabLst>
              <a:defRPr sz="20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2636520" algn="l"/>
              </a:tabLst>
              <a:defRPr sz="20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2636520" algn="l"/>
              </a:tabLst>
              <a:defRPr sz="20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2636520" algn="l"/>
              </a:tabLst>
              <a:defRPr sz="20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2636520" algn="l"/>
              </a:tabLst>
              <a:defRPr sz="2000" b="1">
                <a:solidFill>
                  <a:srgbClr val="FF0000"/>
                </a:solidFill>
                <a:latin typeface="Arial" panose="020B0604020202020204" pitchFamily="34" charset="0"/>
                <a:cs typeface="Arial" panose="020B0604020202020204" pitchFamily="34" charset="0"/>
              </a:defRPr>
            </a:lvl9pPr>
          </a:lstStyle>
          <a:p>
            <a:pPr marL="0" indent="0" algn="just" eaLnBrk="1" hangingPunct="1">
              <a:spcBef>
                <a:spcPct val="15000"/>
              </a:spcBef>
              <a:spcAft>
                <a:spcPct val="15000"/>
              </a:spcAft>
              <a:buClr>
                <a:srgbClr val="FFFFCC"/>
              </a:buClr>
              <a:buSzPct val="75000"/>
              <a:defRPr/>
            </a:pPr>
            <a:r>
              <a:rPr lang="en-US" dirty="0">
                <a:solidFill>
                  <a:prstClr val="black"/>
                </a:solidFill>
              </a:rPr>
              <a:t>The student will;</a:t>
            </a:r>
            <a:endParaRPr lang="en-US" dirty="0">
              <a:solidFill>
                <a:prstClr val="black"/>
              </a:solidFill>
            </a:endParaRPr>
          </a:p>
          <a:p>
            <a:pPr marL="747395" lvl="1" indent="-342900" eaLnBrk="1" hangingPunct="1">
              <a:spcBef>
                <a:spcPct val="15000"/>
              </a:spcBef>
              <a:spcAft>
                <a:spcPct val="15000"/>
              </a:spcAft>
              <a:buClr>
                <a:srgbClr val="FF0000"/>
              </a:buClr>
              <a:buSzPct val="75000"/>
              <a:buFont typeface="Wingdings" panose="05000000000000000000" pitchFamily="2" charset="2"/>
              <a:buChar char="§"/>
              <a:defRPr/>
            </a:pPr>
            <a:r>
              <a:rPr lang="en-US" dirty="0"/>
              <a:t>Gain insight on </a:t>
            </a:r>
            <a:r>
              <a:rPr lang="en-PH" altLang="en-US" dirty="0"/>
              <a:t>what is Values Development </a:t>
            </a:r>
            <a:endParaRPr lang="en-US" dirty="0">
              <a:ea typeface="MS PGothic" panose="020B0600070205080204" pitchFamily="34" charset="-128"/>
            </a:endParaRPr>
          </a:p>
          <a:p>
            <a:pPr marL="747395" lvl="1" indent="-342900" eaLnBrk="1" hangingPunct="1">
              <a:spcBef>
                <a:spcPct val="15000"/>
              </a:spcBef>
              <a:spcAft>
                <a:spcPct val="15000"/>
              </a:spcAft>
              <a:buClr>
                <a:srgbClr val="FF0000"/>
              </a:buClr>
              <a:buSzPct val="75000"/>
              <a:buFont typeface="Wingdings" panose="05000000000000000000" pitchFamily="2" charset="2"/>
              <a:buChar char="§"/>
              <a:defRPr/>
            </a:pPr>
            <a:r>
              <a:rPr lang="en-PH" altLang="en-US" dirty="0"/>
              <a:t>understand and differenciate terms used in the discussion (e.g self development and values development, ideal and percieved self etc.) </a:t>
            </a:r>
            <a:endParaRPr lang="en-PH" altLang="en-US" dirty="0"/>
          </a:p>
          <a:p>
            <a:pPr marL="404495" lvl="1" indent="0" eaLnBrk="1" hangingPunct="1">
              <a:spcBef>
                <a:spcPct val="15000"/>
              </a:spcBef>
              <a:spcAft>
                <a:spcPct val="15000"/>
              </a:spcAft>
              <a:buClr>
                <a:srgbClr val="FF0000"/>
              </a:buClr>
              <a:buSzPct val="75000"/>
              <a:buFont typeface="Wingdings" panose="05000000000000000000" pitchFamily="2" charset="2"/>
              <a:buNone/>
              <a:defRPr/>
            </a:pPr>
            <a:endParaRPr lang="en-PH" altLang="en-US" dirty="0"/>
          </a:p>
        </p:txBody>
      </p:sp>
      <p:sp>
        <p:nvSpPr>
          <p:cNvPr id="4" name="Rectangle 8"/>
          <p:cNvSpPr>
            <a:spLocks noChangeArrowheads="1"/>
          </p:cNvSpPr>
          <p:nvPr/>
        </p:nvSpPr>
        <p:spPr bwMode="auto">
          <a:xfrm>
            <a:off x="381000" y="3396163"/>
            <a:ext cx="216098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520" algn="l"/>
              </a:tabLst>
              <a:defRPr sz="2400">
                <a:solidFill>
                  <a:schemeClr val="tx1"/>
                </a:solidFill>
                <a:latin typeface="Times New Roman" panose="02020603050405020304" pitchFamily="18" charset="0"/>
              </a:defRPr>
            </a:lvl1pPr>
            <a:lvl2pPr marL="742950" indent="-285750">
              <a:tabLst>
                <a:tab pos="2636520" algn="l"/>
              </a:tabLst>
              <a:defRPr sz="2400">
                <a:solidFill>
                  <a:schemeClr val="tx1"/>
                </a:solidFill>
                <a:latin typeface="Times New Roman" panose="02020603050405020304" pitchFamily="18" charset="0"/>
              </a:defRPr>
            </a:lvl2pPr>
            <a:lvl3pPr marL="1143000" indent="-228600">
              <a:tabLst>
                <a:tab pos="2636520" algn="l"/>
              </a:tabLst>
              <a:defRPr sz="2400">
                <a:solidFill>
                  <a:schemeClr val="tx1"/>
                </a:solidFill>
                <a:latin typeface="Times New Roman" panose="02020603050405020304" pitchFamily="18" charset="0"/>
              </a:defRPr>
            </a:lvl3pPr>
            <a:lvl4pPr marL="1600200" indent="-228600">
              <a:tabLst>
                <a:tab pos="2636520" algn="l"/>
              </a:tabLst>
              <a:defRPr sz="2400">
                <a:solidFill>
                  <a:schemeClr val="tx1"/>
                </a:solidFill>
                <a:latin typeface="Times New Roman" panose="02020603050405020304" pitchFamily="18" charset="0"/>
              </a:defRPr>
            </a:lvl4pPr>
            <a:lvl5pPr marL="2057400" indent="-228600">
              <a:tabLst>
                <a:tab pos="263652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STANDARD:</a:t>
            </a:r>
            <a:endParaRPr lang="en-US" altLang="en-US" sz="2000" b="1" dirty="0">
              <a:solidFill>
                <a:srgbClr val="000000"/>
              </a:solidFill>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1905000" y="1465523"/>
            <a:ext cx="5829300" cy="55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520" algn="l"/>
              </a:tabLst>
              <a:defRPr sz="2400">
                <a:solidFill>
                  <a:schemeClr val="tx1"/>
                </a:solidFill>
                <a:latin typeface="Times New Roman" panose="02020603050405020304" pitchFamily="18" charset="0"/>
              </a:defRPr>
            </a:lvl1pPr>
            <a:lvl2pPr marL="742950" indent="-285750">
              <a:tabLst>
                <a:tab pos="2636520" algn="l"/>
              </a:tabLst>
              <a:defRPr sz="2400">
                <a:solidFill>
                  <a:schemeClr val="tx1"/>
                </a:solidFill>
                <a:latin typeface="Times New Roman" panose="02020603050405020304" pitchFamily="18" charset="0"/>
              </a:defRPr>
            </a:lvl2pPr>
            <a:lvl3pPr marL="1143000" indent="-228600">
              <a:tabLst>
                <a:tab pos="2636520" algn="l"/>
              </a:tabLst>
              <a:defRPr sz="2400">
                <a:solidFill>
                  <a:schemeClr val="tx1"/>
                </a:solidFill>
                <a:latin typeface="Times New Roman" panose="02020603050405020304" pitchFamily="18" charset="0"/>
              </a:defRPr>
            </a:lvl3pPr>
            <a:lvl4pPr marL="1600200" indent="-228600">
              <a:tabLst>
                <a:tab pos="2636520" algn="l"/>
              </a:tabLst>
              <a:defRPr sz="2400">
                <a:solidFill>
                  <a:schemeClr val="tx1"/>
                </a:solidFill>
                <a:latin typeface="Times New Roman" panose="02020603050405020304" pitchFamily="18" charset="0"/>
              </a:defRPr>
            </a:lvl4pPr>
            <a:lvl5pPr marL="2057400" indent="-228600">
              <a:tabLst>
                <a:tab pos="263652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9pPr>
          </a:lstStyle>
          <a:p>
            <a:pPr>
              <a:spcBef>
                <a:spcPts val="450"/>
              </a:spcBef>
              <a:spcAft>
                <a:spcPts val="1350"/>
              </a:spcAft>
            </a:pPr>
            <a:r>
              <a:rPr lang="en-US" altLang="en-US" sz="2000" b="1" dirty="0">
                <a:solidFill>
                  <a:srgbClr val="FF0000"/>
                </a:solidFill>
                <a:latin typeface="Arial" panose="020B0604020202020204" pitchFamily="34" charset="0"/>
                <a:ea typeface="MS PGothic" panose="020B0600070205080204" pitchFamily="34" charset="-128"/>
                <a:cs typeface="Arial" panose="020B0604020202020204" pitchFamily="34" charset="0"/>
              </a:rPr>
              <a:t>Discuss </a:t>
            </a:r>
            <a:r>
              <a:rPr lang="en-PH" altLang="en-US" sz="2000" b="1" dirty="0">
                <a:solidFill>
                  <a:srgbClr val="FF0000"/>
                </a:solidFill>
                <a:latin typeface="Arial" panose="020B0604020202020204" pitchFamily="34" charset="0"/>
                <a:ea typeface="MS PGothic" panose="020B0600070205080204" pitchFamily="34" charset="-128"/>
                <a:cs typeface="Arial" panose="020B0604020202020204" pitchFamily="34" charset="0"/>
              </a:rPr>
              <a:t>the topics covered by the values development </a:t>
            </a:r>
            <a:endParaRPr lang="en-PH" altLang="en-US" sz="2000" b="1" dirty="0">
              <a:solidFill>
                <a:srgbClr val="FF0000"/>
              </a:solidFill>
              <a:latin typeface="Arial" panose="020B0604020202020204" pitchFamily="34" charset="0"/>
              <a:ea typeface="MS PGothic" panose="020B0600070205080204" pitchFamily="34" charset="-128"/>
              <a:cs typeface="Arial" panose="020B0604020202020204" pitchFamily="34" charset="0"/>
            </a:endParaRPr>
          </a:p>
        </p:txBody>
      </p:sp>
      <p:sp>
        <p:nvSpPr>
          <p:cNvPr id="6" name="Rectangle 6"/>
          <p:cNvSpPr>
            <a:spLocks noChangeArrowheads="1"/>
          </p:cNvSpPr>
          <p:nvPr/>
        </p:nvSpPr>
        <p:spPr bwMode="auto">
          <a:xfrm>
            <a:off x="381000" y="1501973"/>
            <a:ext cx="1332310" cy="34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520" algn="l"/>
              </a:tabLst>
              <a:defRPr sz="2400">
                <a:solidFill>
                  <a:schemeClr val="tx1"/>
                </a:solidFill>
                <a:latin typeface="Times New Roman" panose="02020603050405020304" pitchFamily="18" charset="0"/>
              </a:defRPr>
            </a:lvl1pPr>
            <a:lvl2pPr marL="742950" indent="-285750">
              <a:tabLst>
                <a:tab pos="2636520" algn="l"/>
              </a:tabLst>
              <a:defRPr sz="2400">
                <a:solidFill>
                  <a:schemeClr val="tx1"/>
                </a:solidFill>
                <a:latin typeface="Times New Roman" panose="02020603050405020304" pitchFamily="18" charset="0"/>
              </a:defRPr>
            </a:lvl2pPr>
            <a:lvl3pPr marL="1143000" indent="-228600">
              <a:tabLst>
                <a:tab pos="2636520" algn="l"/>
              </a:tabLst>
              <a:defRPr sz="2400">
                <a:solidFill>
                  <a:schemeClr val="tx1"/>
                </a:solidFill>
                <a:latin typeface="Times New Roman" panose="02020603050405020304" pitchFamily="18" charset="0"/>
              </a:defRPr>
            </a:lvl3pPr>
            <a:lvl4pPr marL="1600200" indent="-228600">
              <a:tabLst>
                <a:tab pos="2636520" algn="l"/>
              </a:tabLst>
              <a:defRPr sz="2400">
                <a:solidFill>
                  <a:schemeClr val="tx1"/>
                </a:solidFill>
                <a:latin typeface="Times New Roman" panose="02020603050405020304" pitchFamily="18" charset="0"/>
              </a:defRPr>
            </a:lvl4pPr>
            <a:lvl5pPr marL="2057400" indent="-228600">
              <a:tabLst>
                <a:tab pos="263652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520"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ACTION:</a:t>
            </a:r>
            <a:endParaRPr lang="en-US" altLang="en-US" sz="2000" b="1" dirty="0">
              <a:solidFill>
                <a:srgbClr val="000000"/>
              </a:solidFill>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2081843" y="2316701"/>
            <a:ext cx="64506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60000"/>
              </a:spcBef>
              <a:buClr>
                <a:srgbClr val="2A5400"/>
              </a:buClr>
              <a:buSzPct val="75000"/>
            </a:pPr>
            <a:r>
              <a:rPr lang="en-US" altLang="en-US" sz="2000" b="1" dirty="0">
                <a:solidFill>
                  <a:srgbClr val="000000"/>
                </a:solidFill>
                <a:latin typeface="Arial" panose="020B0604020202020204" pitchFamily="34" charset="0"/>
                <a:cs typeface="Arial" panose="020B0604020202020204" pitchFamily="34" charset="0"/>
              </a:rPr>
              <a:t>Given in an online and face to face classroom environment, power-point presentation</a:t>
            </a:r>
            <a:endParaRPr lang="en-US" altLang="en-US" sz="2000" b="1" dirty="0">
              <a:solidFill>
                <a:srgbClr val="000000"/>
              </a:solidFill>
              <a:latin typeface="Arial" panose="020B0604020202020204" pitchFamily="34" charset="0"/>
              <a:cs typeface="Arial" panose="020B0604020202020204" pitchFamily="34" charset="0"/>
            </a:endParaRPr>
          </a:p>
        </p:txBody>
      </p:sp>
      <p:sp>
        <p:nvSpPr>
          <p:cNvPr id="8" name="Title 1"/>
          <p:cNvSpPr txBox="1"/>
          <p:nvPr/>
        </p:nvSpPr>
        <p:spPr>
          <a:xfrm>
            <a:off x="76200" y="45391"/>
            <a:ext cx="5638800" cy="800100"/>
          </a:xfrm>
          <a:prstGeom prst="rect">
            <a:avLst/>
          </a:prstGeom>
          <a:noFill/>
        </p:spPr>
        <p:txBody>
          <a:bodyPr>
            <a:scene3d>
              <a:camera prst="orthographicFront"/>
              <a:lightRig rig="soft" dir="t">
                <a:rot lat="0" lon="0" rev="15600000"/>
              </a:lightRig>
            </a:scene3d>
            <a:sp3d prstMaterial="softEdge"/>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defRPr/>
            </a:pPr>
            <a:r>
              <a:rPr lang="en-US" sz="2400" b="1" dirty="0">
                <a:solidFill>
                  <a:schemeClr val="bg1"/>
                </a:solidFill>
                <a:latin typeface="Arial" panose="020B0604020202020204" pitchFamily="34" charset="0"/>
                <a:cs typeface="Arial" panose="020B0604020202020204" pitchFamily="34" charset="0"/>
              </a:rPr>
              <a:t>  TERMINAL LEARNING OBJECTIVE</a:t>
            </a:r>
            <a:endParaRPr lang="en-US" sz="2400" b="1"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2400" y="228600"/>
            <a:ext cx="5334000" cy="3635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Arial" panose="020B0604020202020204" pitchFamily="34" charset="0"/>
                <a:cs typeface="Arial" panose="020B0604020202020204" pitchFamily="34" charset="0"/>
              </a:rPr>
              <a:t>SCOPE OF LEARNING</a:t>
            </a:r>
            <a:endParaRPr lang="en-US" sz="2250" b="1" dirty="0">
              <a:solidFill>
                <a:schemeClr val="bg1"/>
              </a:solidFill>
              <a:latin typeface="Arial" panose="020B0604020202020204" pitchFamily="34" charset="0"/>
              <a:cs typeface="Arial" panose="020B0604020202020204" pitchFamily="34" charset="0"/>
            </a:endParaRPr>
          </a:p>
        </p:txBody>
      </p:sp>
      <p:sp>
        <p:nvSpPr>
          <p:cNvPr id="3" name="Text Box 2"/>
          <p:cNvSpPr txBox="1"/>
          <p:nvPr/>
        </p:nvSpPr>
        <p:spPr>
          <a:xfrm>
            <a:off x="347980" y="1486535"/>
            <a:ext cx="8517255" cy="4275455"/>
          </a:xfrm>
          <a:prstGeom prst="rect">
            <a:avLst/>
          </a:prstGeom>
          <a:noFill/>
        </p:spPr>
        <p:txBody>
          <a:bodyPr wrap="square" rtlCol="0" anchor="t">
            <a:spAutoFit/>
          </a:bodyPr>
          <a:p>
            <a:pPr eaLnBrk="1" hangingPunct="1">
              <a:spcBef>
                <a:spcPct val="30000"/>
              </a:spcBef>
              <a:buClr>
                <a:schemeClr val="tx1"/>
              </a:buClr>
              <a:buSzPct val="80000"/>
              <a:buFont typeface="Wingdings" panose="05000000000000000000" pitchFamily="2" charset="2"/>
              <a:buChar char="Ø"/>
            </a:pPr>
            <a:r>
              <a:rPr lang="en-US" sz="3200" dirty="0">
                <a:latin typeface="Arial" panose="020B0604020202020204" pitchFamily="34" charset="0"/>
                <a:cs typeface="Arial" panose="020B0604020202020204" pitchFamily="34" charset="0"/>
                <a:sym typeface="+mn-ea"/>
              </a:rPr>
              <a:t>SELF DEVELOPMENT</a:t>
            </a:r>
            <a:endParaRPr lang="en-US" sz="3200" dirty="0">
              <a:latin typeface="Arial" panose="020B0604020202020204" pitchFamily="34" charset="0"/>
              <a:cs typeface="Arial" panose="020B0604020202020204" pitchFamily="34" charset="0"/>
            </a:endParaRPr>
          </a:p>
          <a:p>
            <a:pPr>
              <a:spcBef>
                <a:spcPct val="30000"/>
              </a:spcBef>
              <a:buClr>
                <a:schemeClr val="tx1"/>
              </a:buClr>
              <a:buSzPct val="80000"/>
              <a:buFont typeface="Wingdings" panose="05000000000000000000" pitchFamily="2" charset="2"/>
              <a:buChar char="Ø"/>
            </a:pPr>
            <a:r>
              <a:rPr lang="en-US" sz="3200" dirty="0">
                <a:latin typeface="Arial" panose="020B0604020202020204" pitchFamily="34" charset="0"/>
                <a:cs typeface="Arial" panose="020B0604020202020204" pitchFamily="34" charset="0"/>
                <a:sym typeface="+mn-ea"/>
              </a:rPr>
              <a:t> VALUES EDUCATION</a:t>
            </a:r>
            <a:endParaRPr lang="en-US" sz="3200" dirty="0">
              <a:latin typeface="Arial" panose="020B0604020202020204" pitchFamily="34" charset="0"/>
              <a:cs typeface="Arial" panose="020B0604020202020204" pitchFamily="34" charset="0"/>
            </a:endParaRPr>
          </a:p>
          <a:p>
            <a:pPr>
              <a:spcBef>
                <a:spcPct val="30000"/>
              </a:spcBef>
              <a:buClr>
                <a:schemeClr val="tx1"/>
              </a:buClr>
              <a:buSzPct val="80000"/>
              <a:buFont typeface="Wingdings" panose="05000000000000000000" pitchFamily="2" charset="2"/>
              <a:buChar char="Ø"/>
            </a:pPr>
            <a:r>
              <a:rPr lang="en-US" sz="3200" dirty="0">
                <a:latin typeface="Arial" panose="020B0604020202020204" pitchFamily="34" charset="0"/>
                <a:cs typeface="Arial" panose="020B0604020202020204" pitchFamily="34" charset="0"/>
                <a:sym typeface="+mn-ea"/>
              </a:rPr>
              <a:t> FORCES THAT SHAPES CONTEMPORARY VALUES</a:t>
            </a:r>
            <a:endParaRPr lang="en-US" sz="3200" dirty="0">
              <a:latin typeface="Arial" panose="020B0604020202020204" pitchFamily="34" charset="0"/>
              <a:cs typeface="Arial" panose="020B0604020202020204" pitchFamily="34" charset="0"/>
            </a:endParaRPr>
          </a:p>
          <a:p>
            <a:pPr>
              <a:spcBef>
                <a:spcPct val="30000"/>
              </a:spcBef>
              <a:buClr>
                <a:schemeClr val="tx1"/>
              </a:buClr>
              <a:buSzPct val="80000"/>
              <a:buFont typeface="Wingdings" panose="05000000000000000000" pitchFamily="2" charset="2"/>
              <a:buChar char="Ø"/>
            </a:pPr>
            <a:r>
              <a:rPr lang="en-US" sz="3200" dirty="0">
                <a:latin typeface="Arial" panose="020B0604020202020204" pitchFamily="34" charset="0"/>
                <a:cs typeface="Arial" panose="020B0604020202020204" pitchFamily="34" charset="0"/>
                <a:sym typeface="+mn-ea"/>
              </a:rPr>
              <a:t> THEORIES OF VALUES FORMATION</a:t>
            </a:r>
            <a:endParaRPr lang="en-US" sz="3200" dirty="0">
              <a:latin typeface="Arial" panose="020B0604020202020204" pitchFamily="34" charset="0"/>
              <a:cs typeface="Arial" panose="020B0604020202020204" pitchFamily="34" charset="0"/>
            </a:endParaRPr>
          </a:p>
          <a:p>
            <a:pPr>
              <a:spcBef>
                <a:spcPct val="30000"/>
              </a:spcBef>
              <a:buClr>
                <a:schemeClr val="tx1"/>
              </a:buClr>
              <a:buSzPct val="80000"/>
              <a:buFont typeface="Wingdings" panose="05000000000000000000" pitchFamily="2" charset="2"/>
              <a:buChar char="Ø"/>
            </a:pPr>
            <a:r>
              <a:rPr lang="en-US" sz="3200" dirty="0">
                <a:latin typeface="Arial" panose="020B0604020202020204" pitchFamily="34" charset="0"/>
                <a:cs typeface="Arial" panose="020B0604020202020204" pitchFamily="34" charset="0"/>
                <a:sym typeface="+mn-ea"/>
              </a:rPr>
              <a:t> ETHICS AND MORAL EDUCATION</a:t>
            </a:r>
            <a:endParaRPr lang="en-US" sz="3200" dirty="0">
              <a:latin typeface="Arial" panose="020B0604020202020204" pitchFamily="34" charset="0"/>
              <a:cs typeface="Arial" panose="020B0604020202020204" pitchFamily="34" charset="0"/>
            </a:endParaRPr>
          </a:p>
          <a:p>
            <a:pPr>
              <a:spcBef>
                <a:spcPct val="30000"/>
              </a:spcBef>
              <a:buClr>
                <a:schemeClr val="tx1"/>
              </a:buClr>
              <a:buSzPct val="80000"/>
              <a:buFont typeface="Wingdings" panose="05000000000000000000" pitchFamily="2" charset="2"/>
              <a:buChar char="Ø"/>
            </a:pPr>
            <a:r>
              <a:rPr lang="en-US" sz="3200" dirty="0">
                <a:latin typeface="Arial" panose="020B0604020202020204" pitchFamily="34" charset="0"/>
                <a:cs typeface="Arial" panose="020B0604020202020204" pitchFamily="34" charset="0"/>
                <a:sym typeface="+mn-ea"/>
              </a:rPr>
              <a:t> MORALITY AND OUR CONSCIENCE</a:t>
            </a:r>
            <a:endParaRPr lang="en-US" sz="3200" dirty="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 y="76200"/>
            <a:ext cx="4460240" cy="768350"/>
          </a:xfrm>
          <a:prstGeom prst="rect">
            <a:avLst/>
          </a:prstGeom>
          <a:noFill/>
        </p:spPr>
        <p:txBody>
          <a:bodyPr wrap="square" rtlCol="0">
            <a:spAutoFit/>
          </a:bodyPr>
          <a:p>
            <a:r>
              <a:rPr lang="en-PH" altLang="en-US" sz="4400">
                <a:solidFill>
                  <a:schemeClr val="bg1"/>
                </a:solidFill>
              </a:rPr>
              <a:t>Self Development</a:t>
            </a:r>
            <a:endParaRPr lang="en-PH" altLang="en-US" sz="4400">
              <a:solidFill>
                <a:schemeClr val="bg1"/>
              </a:solidFill>
            </a:endParaRPr>
          </a:p>
        </p:txBody>
      </p:sp>
      <p:sp>
        <p:nvSpPr>
          <p:cNvPr id="3" name="Text Box 2"/>
          <p:cNvSpPr txBox="1"/>
          <p:nvPr/>
        </p:nvSpPr>
        <p:spPr>
          <a:xfrm>
            <a:off x="457200" y="1295400"/>
            <a:ext cx="7998460" cy="3046095"/>
          </a:xfrm>
          <a:prstGeom prst="rect">
            <a:avLst/>
          </a:prstGeom>
          <a:noFill/>
        </p:spPr>
        <p:txBody>
          <a:bodyPr wrap="square" rtlCol="0">
            <a:spAutoFit/>
          </a:bodyPr>
          <a:p>
            <a:pPr marL="285750" indent="-285750">
              <a:buFont typeface="Wingdings" panose="05000000000000000000" charset="0"/>
              <a:buChar char="Ø"/>
            </a:pPr>
            <a:r>
              <a:rPr lang="en-PH" altLang="en-US" sz="3200"/>
              <a:t>Is defined as a process of conciously improving oneself in various aspects of his/ her life. </a:t>
            </a:r>
            <a:endParaRPr lang="en-PH" altLang="en-US" sz="3200"/>
          </a:p>
          <a:p>
            <a:pPr marL="285750" indent="-285750">
              <a:buFont typeface="Wingdings" panose="05000000000000000000" charset="0"/>
              <a:buChar char="Ø"/>
            </a:pPr>
            <a:r>
              <a:rPr lang="en-PH" altLang="en-US" sz="3200"/>
              <a:t>It is the conscious pursuit of personal growth by improving personal skills , competencies, talents and knowledge</a:t>
            </a:r>
            <a:endParaRPr lang="en-PH" alt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 y="76200"/>
            <a:ext cx="8656320" cy="768350"/>
          </a:xfrm>
          <a:prstGeom prst="rect">
            <a:avLst/>
          </a:prstGeom>
          <a:noFill/>
        </p:spPr>
        <p:txBody>
          <a:bodyPr wrap="square" rtlCol="0">
            <a:spAutoFit/>
          </a:bodyPr>
          <a:p>
            <a:r>
              <a:rPr lang="en-PH" altLang="en-US" sz="4400">
                <a:solidFill>
                  <a:schemeClr val="bg1"/>
                </a:solidFill>
              </a:rPr>
              <a:t>Self Concept </a:t>
            </a:r>
            <a:endParaRPr lang="en-PH" altLang="en-US" sz="4400">
              <a:solidFill>
                <a:schemeClr val="bg1"/>
              </a:solidFill>
            </a:endParaRPr>
          </a:p>
        </p:txBody>
      </p:sp>
      <p:sp>
        <p:nvSpPr>
          <p:cNvPr id="3" name="Text Box 2"/>
          <p:cNvSpPr txBox="1"/>
          <p:nvPr/>
        </p:nvSpPr>
        <p:spPr>
          <a:xfrm>
            <a:off x="3681730" y="2299970"/>
            <a:ext cx="309880" cy="368300"/>
          </a:xfrm>
          <a:prstGeom prst="rect">
            <a:avLst/>
          </a:prstGeom>
          <a:noFill/>
        </p:spPr>
        <p:txBody>
          <a:bodyPr wrap="none" rtlCol="0">
            <a:spAutoFit/>
          </a:bodyPr>
          <a:p>
            <a:endParaRPr lang="en-US"/>
          </a:p>
        </p:txBody>
      </p:sp>
      <p:sp>
        <p:nvSpPr>
          <p:cNvPr id="4" name="Text Box 3"/>
          <p:cNvSpPr txBox="1"/>
          <p:nvPr/>
        </p:nvSpPr>
        <p:spPr>
          <a:xfrm>
            <a:off x="304800" y="1371600"/>
            <a:ext cx="8244840" cy="1568450"/>
          </a:xfrm>
          <a:prstGeom prst="rect">
            <a:avLst/>
          </a:prstGeom>
          <a:noFill/>
        </p:spPr>
        <p:txBody>
          <a:bodyPr wrap="square" rtlCol="0">
            <a:spAutoFit/>
          </a:bodyPr>
          <a:p>
            <a:pPr algn="l"/>
            <a:r>
              <a:rPr lang="en-PH" altLang="en-US" sz="3200"/>
              <a:t>“</a:t>
            </a:r>
            <a:r>
              <a:rPr lang="en-US" sz="3200"/>
              <a:t>The individual's belief about himself or herself, including the person's attributes and who and what the self is"</a:t>
            </a:r>
            <a:r>
              <a:rPr lang="en-PH" altLang="en-US" sz="3200"/>
              <a:t>- Baumeister (1999) </a:t>
            </a:r>
            <a:endParaRPr lang="en-PH" altLang="en-US" sz="3200"/>
          </a:p>
        </p:txBody>
      </p:sp>
      <p:sp>
        <p:nvSpPr>
          <p:cNvPr id="5" name="Text Box 4"/>
          <p:cNvSpPr txBox="1"/>
          <p:nvPr/>
        </p:nvSpPr>
        <p:spPr>
          <a:xfrm>
            <a:off x="533400" y="3124200"/>
            <a:ext cx="7746365" cy="2061210"/>
          </a:xfrm>
          <a:prstGeom prst="rect">
            <a:avLst/>
          </a:prstGeom>
          <a:noFill/>
        </p:spPr>
        <p:txBody>
          <a:bodyPr wrap="square" rtlCol="0">
            <a:spAutoFit/>
          </a:bodyPr>
          <a:p>
            <a:r>
              <a:rPr lang="en-PH" altLang="en-US" sz="3200"/>
              <a:t>“</a:t>
            </a:r>
            <a:r>
              <a:rPr lang="en-US" sz="3200"/>
              <a:t>is an overarching idea we have about who we are—physically, emotionally, socially, spiritually, and in terms of any other aspects that make up who we are</a:t>
            </a:r>
            <a:r>
              <a:rPr lang="en-PH" altLang="en-US" sz="3200"/>
              <a:t>” </a:t>
            </a:r>
            <a:r>
              <a:rPr lang="en-US" sz="3200"/>
              <a:t>(Neill, 2005).</a:t>
            </a: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10644</Words>
  <Application>WPS Presentation</Application>
  <PresentationFormat>On-screen Show (4:3)</PresentationFormat>
  <Paragraphs>265</Paragraphs>
  <Slides>31</Slides>
  <Notes>0</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SimSun</vt:lpstr>
      <vt:lpstr>Wingdings</vt:lpstr>
      <vt:lpstr>Calibri</vt:lpstr>
      <vt:lpstr>Bauhaus 93</vt:lpstr>
      <vt:lpstr>Times New Roman</vt:lpstr>
      <vt:lpstr>Arial Narrow</vt:lpstr>
      <vt:lpstr>Batang</vt:lpstr>
      <vt:lpstr>Constantia</vt:lpstr>
      <vt:lpstr>Adobe Heiti Std R</vt:lpstr>
      <vt:lpstr>Wingdings 2</vt:lpstr>
      <vt:lpstr>MS PGothic</vt:lpstr>
      <vt:lpstr>Ink Free</vt:lpstr>
      <vt:lpstr>Microsoft YaHei</vt:lpstr>
      <vt:lpstr>Arial Unicode MS</vt:lpstr>
      <vt:lpstr>Calibri Light</vt:lpstr>
      <vt:lpstr>Segoe Print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tripp</dc:creator>
  <cp:lastModifiedBy>jeorghy jumagdao</cp:lastModifiedBy>
  <cp:revision>6</cp:revision>
  <dcterms:created xsi:type="dcterms:W3CDTF">2022-08-29T06:00:00Z</dcterms:created>
  <dcterms:modified xsi:type="dcterms:W3CDTF">2022-10-01T17:13:56Z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FAB2B96D59484730BD6C7CC5FF530A82</vt:lpwstr>
  </property>
  <property fmtid="{D5CDD505-2E9C-101B-9397-08002B2CF9AE}" pid="3" name="KSOProductBuildVer">
    <vt:lpwstr>1033-11.2.0.11306</vt:lpwstr>
  </property>
</Properties>
</file>