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9" r:id="rId3"/>
    <p:sldId id="268" r:id="rId4"/>
    <p:sldId id="270" r:id="rId5"/>
    <p:sldId id="258" r:id="rId6"/>
    <p:sldId id="271" r:id="rId7"/>
    <p:sldId id="259" r:id="rId8"/>
    <p:sldId id="272" r:id="rId9"/>
    <p:sldId id="260" r:id="rId10"/>
    <p:sldId id="273" r:id="rId11"/>
    <p:sldId id="261" r:id="rId12"/>
    <p:sldId id="274" r:id="rId13"/>
    <p:sldId id="262" r:id="rId14"/>
    <p:sldId id="275" r:id="rId15"/>
    <p:sldId id="265" r:id="rId16"/>
    <p:sldId id="276" r:id="rId17"/>
    <p:sldId id="264" r:id="rId18"/>
    <p:sldId id="277" r:id="rId19"/>
    <p:sldId id="263" r:id="rId20"/>
    <p:sldId id="278" r:id="rId21"/>
    <p:sldId id="266" r:id="rId22"/>
    <p:sldId id="280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C40EA-222A-A867-A50C-558D9D67E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8DB00B4-DDF3-F4BF-16CA-09E3DC7D2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C41580-E900-FF6A-8796-E73931EF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488-5119-4747-AB54-20070FE39F1E}" type="datetimeFigureOut">
              <a:rPr lang="da-DK" smtClean="0"/>
              <a:t>17-12-2024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9D8E1C2-ECCD-6507-8481-8C90EDEA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35BE57-3C44-CB6E-6A57-49FCD6EE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92E3-4B2C-411E-8171-F56722ED7E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8219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B0A72-6875-1C71-0BA0-D5CFEC9B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E92A656-5F02-BB29-9AC6-8E695143A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72CDDCD-50AE-EFE4-61D9-336C0248A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488-5119-4747-AB54-20070FE39F1E}" type="datetimeFigureOut">
              <a:rPr lang="da-DK" smtClean="0"/>
              <a:t>17-12-2024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F2D6B9A-3BBB-80D2-9EB8-29D1F23F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765B045-FEEF-E48E-D231-1FCA7CAB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92E3-4B2C-411E-8171-F56722ED7E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1938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320E171-A409-F02E-D16D-997416EDA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D038C70-8303-2C34-3184-D08A760DE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7D5EEB6-0ED0-822A-EF1C-601F19AD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488-5119-4747-AB54-20070FE39F1E}" type="datetimeFigureOut">
              <a:rPr lang="da-DK" smtClean="0"/>
              <a:t>17-12-2024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3C8C2AF-A304-65CA-D2A6-FD0F657C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48366A-B45B-30E8-696C-8390015E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92E3-4B2C-411E-8171-F56722ED7E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179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1E036-0C7C-1C06-7CA4-1561E68B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5D3B442-6B2B-4579-E205-88E0F04E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95A671-D753-FAAC-F3B3-4A4E8092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488-5119-4747-AB54-20070FE39F1E}" type="datetimeFigureOut">
              <a:rPr lang="da-DK" smtClean="0"/>
              <a:t>17-12-2024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FE631EE-7644-FAA4-ED67-F8E8043D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036A48-B4BC-9E30-12B6-5DC1428D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92E3-4B2C-411E-8171-F56722ED7E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121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A5523-7306-89ED-FE9F-B0788087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FF82C60-A6D3-4E08-D8A3-7B9F8CD9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70E72E8-9A12-77F1-15F8-67CD3A70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488-5119-4747-AB54-20070FE39F1E}" type="datetimeFigureOut">
              <a:rPr lang="da-DK" smtClean="0"/>
              <a:t>17-12-2024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E8850B2-CCAD-7349-168E-8790BAF7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3D35AB0-9CFB-4746-1EA4-6005957FA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92E3-4B2C-411E-8171-F56722ED7E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9488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81DB9-EA06-88D4-31B9-B1E60EE8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1AC129-EB6C-0836-343E-4F98AC5D9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452138D-C3E9-10F5-661E-70490793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C47ECC8-D5EE-7DAC-168C-0D46F6D9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488-5119-4747-AB54-20070FE39F1E}" type="datetimeFigureOut">
              <a:rPr lang="da-DK" smtClean="0"/>
              <a:t>17-12-2024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2DA5121-3A46-9681-4885-9998088D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F1F16BB-E9DB-4BAC-6193-C7FB15F0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92E3-4B2C-411E-8171-F56722ED7E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269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F41BA-087E-36B6-0E72-E2FDD91C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E52C0C-2808-01DB-E553-5B5163FD9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1E871E9-1310-59F3-62D5-842F60DA9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DC6740FA-55FA-86D0-3A6C-23667CF29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ED83842-AF8D-6126-55B2-8A0639E38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4D5E04A-042E-8C2F-A8FC-9CC8C87E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488-5119-4747-AB54-20070FE39F1E}" type="datetimeFigureOut">
              <a:rPr lang="da-DK" smtClean="0"/>
              <a:t>17-12-2024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81A8256-D79B-5352-EAA3-C4D8F2B5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36CBDBE-B4DB-6567-264A-530EA43C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92E3-4B2C-411E-8171-F56722ED7E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669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66FF6-5D06-CD4E-0FA4-1C718CAA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719E6D2-F1E8-B488-D3CC-5A7C7D433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488-5119-4747-AB54-20070FE39F1E}" type="datetimeFigureOut">
              <a:rPr lang="da-DK" smtClean="0"/>
              <a:t>17-12-2024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2E6B915-6D6C-275F-8AFB-42F1754C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3CC5C02-FE78-8173-7889-155866F6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92E3-4B2C-411E-8171-F56722ED7E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657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4C1D336-FC80-4412-6397-6FA72180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488-5119-4747-AB54-20070FE39F1E}" type="datetimeFigureOut">
              <a:rPr lang="da-DK" smtClean="0"/>
              <a:t>17-12-2024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088EB83-4B4D-C831-C3DF-1D6C4B84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96E3950-13AD-D802-54D9-4F78FB24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92E3-4B2C-411E-8171-F56722ED7E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533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DE22E-BC74-F543-2488-D60DABD5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B022CE7-B281-1316-B0AA-5C6825F2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8EA59A9-C0E2-5233-C0E6-4F8929EA1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620F43E-A010-6620-061E-68A2F9884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488-5119-4747-AB54-20070FE39F1E}" type="datetimeFigureOut">
              <a:rPr lang="da-DK" smtClean="0"/>
              <a:t>17-12-2024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E834C94-DC5C-5935-5B80-698086F9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DC5D39B-16E9-D18D-563E-DDB39491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92E3-4B2C-411E-8171-F56722ED7E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3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6B10D-8D89-0155-715D-DD4EDA732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2F4B346-7BD7-7B01-919F-17FF25EF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EEC73C8-D650-0821-00A4-226B9E4F6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554BF41-7E7D-90EF-1FBB-78039D46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5488-5119-4747-AB54-20070FE39F1E}" type="datetimeFigureOut">
              <a:rPr lang="da-DK" smtClean="0"/>
              <a:t>17-12-2024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EE2B736-8B36-95C7-96D0-DEF12728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839B132-1B1E-D88E-859F-666EE00A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292E3-4B2C-411E-8171-F56722ED7E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37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3CDFE28-2B9E-4C03-7776-72DEA49E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98DAC6-25AE-A7E9-F746-D6259F895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221ACAD-3044-BDB6-BFEE-63D76A347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D5488-5119-4747-AB54-20070FE39F1E}" type="datetimeFigureOut">
              <a:rPr lang="da-DK" smtClean="0"/>
              <a:t>17-12-2024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6C93AF-9B9F-A6E5-A828-F54904C5D8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B875A14-6D2F-150A-839A-1E43BBDA2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292E3-4B2C-411E-8171-F56722ED7E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435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402.1094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52B473C0-2F20-A0A5-84B0-FA4EAE5CC81C}"/>
              </a:ext>
            </a:extLst>
          </p:cNvPr>
          <p:cNvSpPr txBox="1"/>
          <p:nvPr/>
        </p:nvSpPr>
        <p:spPr>
          <a:xfrm>
            <a:off x="746449" y="901521"/>
            <a:ext cx="113366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1" dirty="0"/>
              <a:t>MHS #1: "Hvad skal balancen være mellem hallucination og kreativitet?</a:t>
            </a:r>
          </a:p>
          <a:p>
            <a:endParaRPr lang="da-DK" b="1" dirty="0"/>
          </a:p>
          <a:p>
            <a:r>
              <a:rPr lang="da-DK" b="1" dirty="0"/>
              <a:t>TH #1: “Brug den rigtige teknologi (herunder rigtige type AI) til at løse de rigtige problemer”</a:t>
            </a:r>
          </a:p>
          <a:p>
            <a:endParaRPr lang="da-DK" b="1" dirty="0"/>
          </a:p>
          <a:p>
            <a:r>
              <a:rPr lang="da-DK" b="1" dirty="0"/>
              <a:t>MHS #2: “Kan vi leve med hallucinationer”</a:t>
            </a:r>
          </a:p>
          <a:p>
            <a:endParaRPr lang="da-DK" b="1" dirty="0"/>
          </a:p>
          <a:p>
            <a:r>
              <a:rPr lang="da-DK" b="1" dirty="0"/>
              <a:t>TH #2: “Du kan ikke bruge test til at sige at en sprogmodel er pålidelig”</a:t>
            </a:r>
          </a:p>
          <a:p>
            <a:endParaRPr lang="da-DK" b="1" dirty="0"/>
          </a:p>
          <a:p>
            <a:r>
              <a:rPr lang="da-DK" b="1" dirty="0"/>
              <a:t>MHS #3: “At AI tager fejl er ikke et tilstrækkelig argument for at man ikke kan bruge AI”</a:t>
            </a:r>
          </a:p>
          <a:p>
            <a:endParaRPr lang="da-DK" b="1" dirty="0"/>
          </a:p>
          <a:p>
            <a:r>
              <a:rPr lang="da-DK" b="1" dirty="0"/>
              <a:t>TH #3: “Sprogmodeller kan ikke ræsonnere logisk”</a:t>
            </a:r>
          </a:p>
          <a:p>
            <a:endParaRPr lang="da-DK" b="1" dirty="0"/>
          </a:p>
          <a:p>
            <a:r>
              <a:rPr lang="da-DK" b="1" dirty="0"/>
              <a:t>MHS #4: “Det kræver noget at bruge Generativ AI”</a:t>
            </a:r>
          </a:p>
          <a:p>
            <a:endParaRPr lang="da-DK" b="1" dirty="0"/>
          </a:p>
          <a:p>
            <a:r>
              <a:rPr lang="da-DK" b="1" dirty="0"/>
              <a:t>TH #4: “AI og Mennesker begår begge fejl, men på forskellig vis”</a:t>
            </a:r>
          </a:p>
          <a:p>
            <a:endParaRPr lang="da-DK" b="1" dirty="0"/>
          </a:p>
          <a:p>
            <a:r>
              <a:rPr lang="da-DK" b="1" dirty="0"/>
              <a:t>MHS #5: “Hvad skal vi være bange for ved Generativ AI”</a:t>
            </a:r>
          </a:p>
          <a:p>
            <a:endParaRPr lang="da-DK" b="1" dirty="0"/>
          </a:p>
          <a:p>
            <a:r>
              <a:rPr lang="da-DK" b="1" dirty="0"/>
              <a:t>TH #5: “Hvem skal tage risikoen og ansvaret for de fejl teknologien begår og hvordan sikrer vi, at det sker på en ansvarlig måde?”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15156651-447E-9EF6-66ED-297131189D0B}"/>
              </a:ext>
            </a:extLst>
          </p:cNvPr>
          <p:cNvSpPr txBox="1">
            <a:spLocks/>
          </p:cNvSpPr>
          <p:nvPr/>
        </p:nvSpPr>
        <p:spPr>
          <a:xfrm>
            <a:off x="3243071" y="246329"/>
            <a:ext cx="5705857" cy="481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sz="2400" b="1" i="0" dirty="0">
                <a:effectLst/>
                <a:latin typeface="Open Sans" panose="020F0502020204030204" pitchFamily="34" charset="0"/>
              </a:rPr>
              <a:t>“Fejl eller feature?” paneldebat</a:t>
            </a:r>
            <a:endParaRPr lang="da-DK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87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77010-EA40-3C34-D57D-7F1E1D32F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94D72-EDA5-718B-72F7-743E40FBB2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sz="6000" b="1" dirty="0">
                <a:latin typeface="Arial" panose="020B0604020202020204" pitchFamily="34" charset="0"/>
                <a:cs typeface="Arial" panose="020B0604020202020204" pitchFamily="34" charset="0"/>
              </a:rPr>
              <a:t>MHS #3: </a:t>
            </a:r>
            <a:r>
              <a:rPr lang="da-DK" dirty="0"/>
              <a:t>“At AI tager fejl er ikke et tilstrækkelig argument for at man ikke kan bruge AI”</a:t>
            </a:r>
          </a:p>
        </p:txBody>
      </p:sp>
    </p:spTree>
    <p:extLst>
      <p:ext uri="{BB962C8B-B14F-4D97-AF65-F5344CB8AC3E}">
        <p14:creationId xmlns:p14="http://schemas.microsoft.com/office/powerpoint/2010/main" val="360021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39B4F-70BF-E879-4EC1-F16483988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>
            <a:extLst>
              <a:ext uri="{FF2B5EF4-FFF2-40B4-BE49-F238E27FC236}">
                <a16:creationId xmlns:a16="http://schemas.microsoft.com/office/drawing/2014/main" id="{68BB6A28-4F65-24AC-342A-E666245520C0}"/>
              </a:ext>
            </a:extLst>
          </p:cNvPr>
          <p:cNvSpPr txBox="1"/>
          <p:nvPr/>
        </p:nvSpPr>
        <p:spPr>
          <a:xfrm>
            <a:off x="508423" y="3185963"/>
            <a:ext cx="4200525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/>
              <a:t>En sten kan ikke flyve, Morlille kan ikke flyve, </a:t>
            </a:r>
            <a:br>
              <a:rPr lang="da-DK" sz="2400" b="1" dirty="0"/>
            </a:br>
            <a:r>
              <a:rPr lang="da-DK" sz="2400" b="1" dirty="0"/>
              <a:t>ergo er Morlille en Sten</a:t>
            </a:r>
          </a:p>
          <a:p>
            <a:br>
              <a:rPr lang="da-DK" sz="1200" dirty="0"/>
            </a:br>
            <a:r>
              <a:rPr lang="da-DK" dirty="0"/>
              <a:t>~</a:t>
            </a:r>
            <a:r>
              <a:rPr lang="da-DK" dirty="0" err="1"/>
              <a:t>KanFlyve</a:t>
            </a:r>
            <a:r>
              <a:rPr lang="da-DK" dirty="0"/>
              <a:t>(</a:t>
            </a:r>
            <a:r>
              <a:rPr lang="da-DK" dirty="0" err="1"/>
              <a:t>MorLille</a:t>
            </a:r>
            <a:r>
              <a:rPr lang="da-DK" dirty="0"/>
              <a:t>)</a:t>
            </a:r>
          </a:p>
          <a:p>
            <a:r>
              <a:rPr lang="da-DK" b="0" i="0" dirty="0" err="1">
                <a:solidFill>
                  <a:srgbClr val="1F1F1F"/>
                </a:solidFill>
                <a:effectLst/>
                <a:latin typeface="Google Sans"/>
              </a:rPr>
              <a:t>A</a:t>
            </a:r>
            <a:r>
              <a:rPr lang="da-DK" dirty="0" err="1"/>
              <a:t>x.ErSten</a:t>
            </a:r>
            <a:r>
              <a:rPr lang="da-DK" dirty="0"/>
              <a:t>(x) =&gt; ~</a:t>
            </a:r>
            <a:r>
              <a:rPr lang="da-DK" dirty="0" err="1"/>
              <a:t>KanFlyve</a:t>
            </a:r>
            <a:r>
              <a:rPr lang="da-DK" dirty="0"/>
              <a:t>(x)</a:t>
            </a:r>
          </a:p>
          <a:p>
            <a:r>
              <a:rPr lang="da-DK" dirty="0" err="1"/>
              <a:t>ErSten</a:t>
            </a:r>
            <a:r>
              <a:rPr lang="da-DK" dirty="0"/>
              <a:t>(</a:t>
            </a:r>
            <a:r>
              <a:rPr lang="da-DK" dirty="0" err="1"/>
              <a:t>MorLille</a:t>
            </a:r>
            <a:r>
              <a:rPr lang="da-DK" dirty="0"/>
              <a:t>) =&gt; ~</a:t>
            </a:r>
            <a:r>
              <a:rPr lang="da-DK" dirty="0" err="1"/>
              <a:t>KanFlyve</a:t>
            </a:r>
            <a:r>
              <a:rPr lang="da-DK" dirty="0"/>
              <a:t>(</a:t>
            </a:r>
            <a:r>
              <a:rPr lang="da-DK" dirty="0" err="1"/>
              <a:t>MorLille</a:t>
            </a:r>
            <a:r>
              <a:rPr lang="da-DK" dirty="0"/>
              <a:t>)</a:t>
            </a:r>
          </a:p>
          <a:p>
            <a:r>
              <a:rPr lang="da-DK" dirty="0" err="1"/>
              <a:t>ErSten</a:t>
            </a:r>
            <a:r>
              <a:rPr lang="da-DK" dirty="0"/>
              <a:t>(</a:t>
            </a:r>
            <a:r>
              <a:rPr lang="da-DK" dirty="0" err="1"/>
              <a:t>MorLille</a:t>
            </a:r>
            <a:r>
              <a:rPr lang="da-DK" dirty="0"/>
              <a:t>) </a:t>
            </a:r>
          </a:p>
          <a:p>
            <a:endParaRPr lang="da-DK" sz="1200" dirty="0"/>
          </a:p>
          <a:p>
            <a:r>
              <a:rPr lang="da-DK" dirty="0" err="1"/>
              <a:t>Ay</a:t>
            </a:r>
            <a:r>
              <a:rPr lang="da-DK" dirty="0"/>
              <a:t>.(</a:t>
            </a:r>
            <a:r>
              <a:rPr lang="da-DK" dirty="0" err="1"/>
              <a:t>Ax.S</a:t>
            </a:r>
            <a:r>
              <a:rPr lang="da-DK" dirty="0"/>
              <a:t>(x)=&gt;I(x)) &amp; I(y) =&gt; S(y)</a:t>
            </a:r>
          </a:p>
          <a:p>
            <a:r>
              <a:rPr lang="da-DK" dirty="0"/>
              <a:t>S = sten</a:t>
            </a:r>
          </a:p>
          <a:p>
            <a:r>
              <a:rPr lang="da-DK" dirty="0"/>
              <a:t>I = ikke flyve            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CD804D60-22E9-0755-64B1-2E9F32741A89}"/>
              </a:ext>
            </a:extLst>
          </p:cNvPr>
          <p:cNvSpPr txBox="1"/>
          <p:nvPr/>
        </p:nvSpPr>
        <p:spPr>
          <a:xfrm>
            <a:off x="5541459" y="2426017"/>
            <a:ext cx="655912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/>
              <a:t>At AI tager fejl er ikke et tilstrækkelig argument for at man ikke kan bruge AI</a:t>
            </a:r>
            <a:br>
              <a:rPr lang="da-DK" sz="1200" dirty="0"/>
            </a:br>
            <a:r>
              <a:rPr lang="da-DK" dirty="0" err="1"/>
              <a:t>Ex.ErMenneske</a:t>
            </a:r>
            <a:r>
              <a:rPr lang="da-DK" dirty="0"/>
              <a:t>(x) &amp; </a:t>
            </a:r>
            <a:r>
              <a:rPr lang="da-DK" dirty="0" err="1"/>
              <a:t>KanFejle</a:t>
            </a:r>
            <a:r>
              <a:rPr lang="da-DK" dirty="0"/>
              <a:t>(x) &amp; </a:t>
            </a:r>
            <a:r>
              <a:rPr lang="da-DK" dirty="0" err="1"/>
              <a:t>KanBruges</a:t>
            </a:r>
            <a:r>
              <a:rPr lang="da-DK" dirty="0"/>
              <a:t>(x)</a:t>
            </a:r>
          </a:p>
          <a:p>
            <a:r>
              <a:rPr lang="da-DK" dirty="0" err="1"/>
              <a:t>ErMenneske</a:t>
            </a:r>
            <a:r>
              <a:rPr lang="da-DK" dirty="0"/>
              <a:t>(M) &amp; </a:t>
            </a:r>
            <a:r>
              <a:rPr lang="da-DK" dirty="0" err="1"/>
              <a:t>KanFejle</a:t>
            </a:r>
            <a:r>
              <a:rPr lang="da-DK" dirty="0"/>
              <a:t>(M) &amp; </a:t>
            </a:r>
            <a:r>
              <a:rPr lang="da-DK" dirty="0" err="1"/>
              <a:t>KanBruges</a:t>
            </a:r>
            <a:r>
              <a:rPr lang="da-DK" dirty="0"/>
              <a:t>(M)</a:t>
            </a:r>
          </a:p>
          <a:p>
            <a:r>
              <a:rPr lang="da-DK" dirty="0" err="1"/>
              <a:t>KanFejle</a:t>
            </a:r>
            <a:r>
              <a:rPr lang="da-DK" dirty="0"/>
              <a:t>(M) &amp; </a:t>
            </a:r>
            <a:r>
              <a:rPr lang="da-DK" dirty="0" err="1"/>
              <a:t>KanBruges</a:t>
            </a:r>
            <a:r>
              <a:rPr lang="da-DK" dirty="0"/>
              <a:t>(M)</a:t>
            </a:r>
          </a:p>
          <a:p>
            <a:r>
              <a:rPr lang="da-DK" dirty="0" err="1"/>
              <a:t>Ex.KanFejle</a:t>
            </a:r>
            <a:r>
              <a:rPr lang="da-DK" dirty="0"/>
              <a:t>(x) &amp; </a:t>
            </a:r>
            <a:r>
              <a:rPr lang="da-DK" dirty="0" err="1"/>
              <a:t>KanBruges</a:t>
            </a:r>
            <a:r>
              <a:rPr lang="da-DK" dirty="0"/>
              <a:t>(x)</a:t>
            </a:r>
          </a:p>
          <a:p>
            <a:r>
              <a:rPr lang="da-DK" dirty="0"/>
              <a:t>~~</a:t>
            </a:r>
            <a:r>
              <a:rPr lang="da-DK" dirty="0" err="1"/>
              <a:t>Ex.KanFejle</a:t>
            </a:r>
            <a:r>
              <a:rPr lang="da-DK" dirty="0"/>
              <a:t>(x) &amp; </a:t>
            </a:r>
            <a:r>
              <a:rPr lang="da-DK" dirty="0" err="1"/>
              <a:t>KanBruges</a:t>
            </a:r>
            <a:r>
              <a:rPr lang="da-DK" dirty="0"/>
              <a:t>(x)</a:t>
            </a:r>
          </a:p>
          <a:p>
            <a:r>
              <a:rPr lang="da-DK" dirty="0"/>
              <a:t>~Ax.~(</a:t>
            </a:r>
            <a:r>
              <a:rPr lang="da-DK" dirty="0" err="1"/>
              <a:t>KanFejle</a:t>
            </a:r>
            <a:r>
              <a:rPr lang="da-DK" dirty="0"/>
              <a:t>(x) &amp; </a:t>
            </a:r>
            <a:r>
              <a:rPr lang="da-DK" dirty="0" err="1"/>
              <a:t>KanBruges</a:t>
            </a:r>
            <a:r>
              <a:rPr lang="da-DK" dirty="0"/>
              <a:t>(x))</a:t>
            </a:r>
          </a:p>
          <a:p>
            <a:r>
              <a:rPr lang="da-DK" dirty="0"/>
              <a:t>~Ax.~</a:t>
            </a:r>
            <a:r>
              <a:rPr lang="da-DK" dirty="0" err="1"/>
              <a:t>KanFejle</a:t>
            </a:r>
            <a:r>
              <a:rPr lang="da-DK" dirty="0"/>
              <a:t>(x)  v ~ </a:t>
            </a:r>
            <a:r>
              <a:rPr lang="da-DK" dirty="0" err="1"/>
              <a:t>KanBruges</a:t>
            </a:r>
            <a:r>
              <a:rPr lang="da-DK" dirty="0"/>
              <a:t>(x)</a:t>
            </a:r>
          </a:p>
          <a:p>
            <a:r>
              <a:rPr lang="da-DK" dirty="0"/>
              <a:t>~</a:t>
            </a:r>
            <a:r>
              <a:rPr lang="da-DK" dirty="0" err="1"/>
              <a:t>Ax.KanFejle</a:t>
            </a:r>
            <a:r>
              <a:rPr lang="da-DK" dirty="0"/>
              <a:t>(x)  =&gt; ~ </a:t>
            </a:r>
            <a:r>
              <a:rPr lang="da-DK" dirty="0" err="1"/>
              <a:t>KanBruges</a:t>
            </a:r>
            <a:r>
              <a:rPr lang="da-DK" dirty="0"/>
              <a:t>(x)</a:t>
            </a:r>
          </a:p>
          <a:p>
            <a:endParaRPr lang="da-DK" dirty="0"/>
          </a:p>
          <a:p>
            <a:r>
              <a:rPr lang="da-DK" dirty="0"/>
              <a:t>(</a:t>
            </a:r>
            <a:r>
              <a:rPr lang="da-DK" dirty="0" err="1"/>
              <a:t>Ex.M</a:t>
            </a:r>
            <a:r>
              <a:rPr lang="da-DK" dirty="0"/>
              <a:t>(x) &amp; F(x) &amp; B(x)) =&gt; ~</a:t>
            </a:r>
            <a:r>
              <a:rPr lang="da-DK" dirty="0" err="1"/>
              <a:t>Ax.F</a:t>
            </a:r>
            <a:r>
              <a:rPr lang="da-DK" dirty="0"/>
              <a:t>(x)  =&gt; ~B(x)</a:t>
            </a:r>
          </a:p>
          <a:p>
            <a:r>
              <a:rPr lang="da-DK" dirty="0"/>
              <a:t>M = menneske</a:t>
            </a:r>
          </a:p>
          <a:p>
            <a:r>
              <a:rPr lang="da-DK" dirty="0"/>
              <a:t>F = </a:t>
            </a:r>
            <a:r>
              <a:rPr lang="da-DK" dirty="0" err="1"/>
              <a:t>KanFejle</a:t>
            </a:r>
            <a:endParaRPr lang="da-DK" dirty="0"/>
          </a:p>
          <a:p>
            <a:r>
              <a:rPr lang="da-DK" dirty="0"/>
              <a:t>B = </a:t>
            </a:r>
            <a:r>
              <a:rPr lang="da-DK" dirty="0" err="1"/>
              <a:t>KanBruges</a:t>
            </a:r>
            <a:endParaRPr lang="da-DK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3B080B11-D9B4-0939-0E8A-97D877CB9CB3}"/>
              </a:ext>
            </a:extLst>
          </p:cNvPr>
          <p:cNvSpPr txBox="1"/>
          <p:nvPr/>
        </p:nvSpPr>
        <p:spPr>
          <a:xfrm>
            <a:off x="266700" y="112247"/>
            <a:ext cx="465150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/>
              <a:t>Før og 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Der var penge i at lave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/>
              <a:t>Nu er der penge i at kalde AI for </a:t>
            </a:r>
            <a:r>
              <a:rPr lang="da-DK" sz="1600" dirty="0" err="1"/>
              <a:t>snake</a:t>
            </a:r>
            <a:r>
              <a:rPr lang="da-DK" sz="1600" dirty="0"/>
              <a:t> </a:t>
            </a:r>
            <a:r>
              <a:rPr lang="da-DK" sz="1600" dirty="0" err="1"/>
              <a:t>oil</a:t>
            </a:r>
            <a:r>
              <a:rPr lang="da-DK" sz="1600" dirty="0"/>
              <a:t>.</a:t>
            </a:r>
          </a:p>
          <a:p>
            <a:endParaRPr lang="da-DK" sz="1600" dirty="0"/>
          </a:p>
          <a:p>
            <a:r>
              <a:rPr lang="da-DK" sz="2400" b="1" dirty="0"/>
              <a:t>Min kæphest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highlight>
                  <a:srgbClr val="FFFF00"/>
                </a:highlight>
              </a:rPr>
              <a:t>"AI fejler så det kan ikke bruges".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highlight>
                  <a:srgbClr val="FFFF00"/>
                </a:highlight>
              </a:rPr>
              <a:t>"Mennesker fejler også men kan bruges,</a:t>
            </a:r>
            <a:br>
              <a:rPr lang="da-DK" sz="1600" dirty="0">
                <a:highlight>
                  <a:srgbClr val="FFFF00"/>
                </a:highlight>
              </a:rPr>
            </a:br>
            <a:r>
              <a:rPr lang="da-DK" sz="1600" dirty="0">
                <a:highlight>
                  <a:srgbClr val="FFFF00"/>
                </a:highlight>
              </a:rPr>
              <a:t> og derfor kan du ikke ræsonnere på den måde"</a:t>
            </a:r>
          </a:p>
          <a:p>
            <a:endParaRPr lang="da-DK" sz="1600" dirty="0">
              <a:highlight>
                <a:srgbClr val="FFFF00"/>
              </a:highlight>
            </a:endParaRPr>
          </a:p>
          <a:p>
            <a:endParaRPr lang="da-DK" sz="1600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29303D72-467F-30B4-C1C9-03442F29A88F}"/>
              </a:ext>
            </a:extLst>
          </p:cNvPr>
          <p:cNvSpPr txBox="1"/>
          <p:nvPr/>
        </p:nvSpPr>
        <p:spPr>
          <a:xfrm rot="5400000">
            <a:off x="3311519" y="5139069"/>
            <a:ext cx="2567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200" dirty="0">
                <a:solidFill>
                  <a:srgbClr val="FF0000"/>
                </a:solidFill>
              </a:rPr>
              <a:t>Ukorrekt i 1. ordens </a:t>
            </a:r>
            <a:r>
              <a:rPr lang="da-DK" sz="1200" dirty="0" err="1">
                <a:solidFill>
                  <a:srgbClr val="FF0000"/>
                </a:solidFill>
              </a:rPr>
              <a:t>prædikatkalkyle</a:t>
            </a:r>
            <a:endParaRPr lang="da-DK" sz="1200" dirty="0">
              <a:solidFill>
                <a:srgbClr val="FF0000"/>
              </a:solidFill>
            </a:endParaRPr>
          </a:p>
          <a:p>
            <a:r>
              <a:rPr lang="da-DK" sz="1200" dirty="0">
                <a:solidFill>
                  <a:srgbClr val="FF0000"/>
                </a:solidFill>
              </a:rPr>
              <a:t>A=&gt;B forvirret med B=&gt;A</a:t>
            </a:r>
          </a:p>
          <a:p>
            <a:endParaRPr lang="da-DK" sz="1200" dirty="0">
              <a:solidFill>
                <a:srgbClr val="FF0000"/>
              </a:solidFill>
            </a:endParaRPr>
          </a:p>
        </p:txBody>
      </p: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C0621EE3-F42E-AADF-7944-1728E9907FED}"/>
              </a:ext>
            </a:extLst>
          </p:cNvPr>
          <p:cNvCxnSpPr>
            <a:cxnSpLocks/>
          </p:cNvCxnSpPr>
          <p:nvPr/>
        </p:nvCxnSpPr>
        <p:spPr>
          <a:xfrm flipH="1">
            <a:off x="2241755" y="5495925"/>
            <a:ext cx="21873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B85EFDD2-5BCE-D6D0-5B3B-BBA6516B57A0}"/>
              </a:ext>
            </a:extLst>
          </p:cNvPr>
          <p:cNvCxnSpPr>
            <a:cxnSpLocks/>
          </p:cNvCxnSpPr>
          <p:nvPr/>
        </p:nvCxnSpPr>
        <p:spPr>
          <a:xfrm flipH="1">
            <a:off x="3518905" y="5943600"/>
            <a:ext cx="9102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F957E550-63EC-D062-BD4C-F82C34DB7A0B}"/>
              </a:ext>
            </a:extLst>
          </p:cNvPr>
          <p:cNvSpPr txBox="1"/>
          <p:nvPr/>
        </p:nvSpPr>
        <p:spPr>
          <a:xfrm>
            <a:off x="2885467" y="6098887"/>
            <a:ext cx="15436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800" dirty="0"/>
              <a:t>Hvis alle medlemmer af en population S har en egenskab I, og noget har egenskaben I, så er det med i populationen S 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B46F3E11-44F6-10F5-2798-624CBDFDD0FA}"/>
              </a:ext>
            </a:extLst>
          </p:cNvPr>
          <p:cNvSpPr txBox="1"/>
          <p:nvPr/>
        </p:nvSpPr>
        <p:spPr>
          <a:xfrm rot="5400000">
            <a:off x="10664543" y="5367979"/>
            <a:ext cx="2478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200">
                <a:solidFill>
                  <a:srgbClr val="FF0000"/>
                </a:solidFill>
              </a:rPr>
              <a:t>Korrekt i 1. ordens prædikatkalkyle</a:t>
            </a:r>
            <a:endParaRPr lang="da-DK" sz="1200" dirty="0">
              <a:solidFill>
                <a:srgbClr val="FF0000"/>
              </a:solidFill>
            </a:endParaRPr>
          </a:p>
        </p:txBody>
      </p: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600C2B60-5EF4-416A-8ED6-C572DF1B2D4A}"/>
              </a:ext>
            </a:extLst>
          </p:cNvPr>
          <p:cNvCxnSpPr>
            <a:cxnSpLocks/>
          </p:cNvCxnSpPr>
          <p:nvPr/>
        </p:nvCxnSpPr>
        <p:spPr>
          <a:xfrm flipH="1">
            <a:off x="9114503" y="5281157"/>
            <a:ext cx="265197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AD87F38C-B4A8-4C9A-EF77-9C190894BA7C}"/>
              </a:ext>
            </a:extLst>
          </p:cNvPr>
          <p:cNvCxnSpPr>
            <a:cxnSpLocks/>
          </p:cNvCxnSpPr>
          <p:nvPr/>
        </p:nvCxnSpPr>
        <p:spPr>
          <a:xfrm flipH="1">
            <a:off x="10087897" y="5835449"/>
            <a:ext cx="16785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Billede 29">
            <a:extLst>
              <a:ext uri="{FF2B5EF4-FFF2-40B4-BE49-F238E27FC236}">
                <a16:creationId xmlns:a16="http://schemas.microsoft.com/office/drawing/2014/main" id="{86D5E9E1-1D01-A980-38B2-CBC36CD1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837" y="274783"/>
            <a:ext cx="1427649" cy="1988699"/>
          </a:xfrm>
          <a:prstGeom prst="rect">
            <a:avLst/>
          </a:prstGeom>
        </p:spPr>
      </p:pic>
      <p:sp>
        <p:nvSpPr>
          <p:cNvPr id="32" name="Tekstfelt 31">
            <a:extLst>
              <a:ext uri="{FF2B5EF4-FFF2-40B4-BE49-F238E27FC236}">
                <a16:creationId xmlns:a16="http://schemas.microsoft.com/office/drawing/2014/main" id="{1C9584B2-A535-7167-7374-F3E8B355DD7D}"/>
              </a:ext>
            </a:extLst>
          </p:cNvPr>
          <p:cNvSpPr txBox="1"/>
          <p:nvPr/>
        </p:nvSpPr>
        <p:spPr>
          <a:xfrm>
            <a:off x="381321" y="2358805"/>
            <a:ext cx="2504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200" i="1" dirty="0" err="1"/>
              <a:t>Saying</a:t>
            </a:r>
            <a:r>
              <a:rPr lang="da-DK" sz="1200" i="1" dirty="0"/>
              <a:t> </a:t>
            </a:r>
            <a:r>
              <a:rPr lang="da-DK" sz="1200" i="1" dirty="0" err="1"/>
              <a:t>that</a:t>
            </a:r>
            <a:r>
              <a:rPr lang="da-DK" sz="1200" i="1" dirty="0"/>
              <a:t> </a:t>
            </a:r>
            <a:r>
              <a:rPr lang="da-DK" sz="1200" i="1" dirty="0" err="1"/>
              <a:t>we</a:t>
            </a:r>
            <a:r>
              <a:rPr lang="da-DK" sz="1200" i="1" dirty="0"/>
              <a:t> </a:t>
            </a:r>
            <a:r>
              <a:rPr lang="da-DK" sz="1200" i="1" dirty="0" err="1"/>
              <a:t>can</a:t>
            </a:r>
            <a:r>
              <a:rPr lang="da-DK" sz="1200" i="1" dirty="0"/>
              <a:t> live with hallucinations </a:t>
            </a:r>
            <a:r>
              <a:rPr lang="da-DK" sz="1200" i="1" dirty="0" err="1"/>
              <a:t>because</a:t>
            </a:r>
            <a:r>
              <a:rPr lang="da-DK" sz="1200" i="1" dirty="0"/>
              <a:t> </a:t>
            </a:r>
            <a:r>
              <a:rPr lang="da-DK" sz="1200" i="1" dirty="0" err="1"/>
              <a:t>humans</a:t>
            </a:r>
            <a:r>
              <a:rPr lang="da-DK" sz="1200" i="1" dirty="0"/>
              <a:t> </a:t>
            </a:r>
            <a:r>
              <a:rPr lang="da-DK" sz="1200" i="1" dirty="0" err="1"/>
              <a:t>fail</a:t>
            </a:r>
            <a:r>
              <a:rPr lang="da-DK" sz="1200" i="1" dirty="0"/>
              <a:t> </a:t>
            </a:r>
            <a:r>
              <a:rPr lang="da-DK" sz="1200" i="1" dirty="0" err="1"/>
              <a:t>too</a:t>
            </a:r>
            <a:r>
              <a:rPr lang="da-DK" sz="1200" i="1" dirty="0"/>
              <a:t> is Erasmus Montanus </a:t>
            </a:r>
            <a:r>
              <a:rPr lang="da-DK" sz="1200" i="1" dirty="0" err="1"/>
              <a:t>logic</a:t>
            </a:r>
            <a:r>
              <a:rPr lang="da-DK" sz="1200" i="1" dirty="0"/>
              <a:t>. </a:t>
            </a: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5EE1D0E8-6017-3BFA-6F55-567D10F3C496}"/>
              </a:ext>
            </a:extLst>
          </p:cNvPr>
          <p:cNvSpPr txBox="1"/>
          <p:nvPr/>
        </p:nvSpPr>
        <p:spPr>
          <a:xfrm>
            <a:off x="4595037" y="144652"/>
            <a:ext cx="60976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/>
              <a:t>Konklusion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800" dirty="0" err="1"/>
              <a:t>Kvanticer</a:t>
            </a:r>
            <a:r>
              <a:rPr lang="da-DK" sz="1800" dirty="0"/>
              <a:t> benefit, </a:t>
            </a:r>
            <a:r>
              <a:rPr lang="da-DK" sz="1800" dirty="0" err="1"/>
              <a:t>effort</a:t>
            </a:r>
            <a:r>
              <a:rPr lang="da-DK" sz="1800" dirty="0"/>
              <a:t> og </a:t>
            </a:r>
            <a:r>
              <a:rPr lang="da-DK" sz="1800" dirty="0" err="1"/>
              <a:t>risk</a:t>
            </a:r>
            <a:r>
              <a:rPr lang="da-DK" sz="1800" dirty="0"/>
              <a:t> (</a:t>
            </a:r>
            <a:r>
              <a:rPr lang="da-DK" sz="1800" dirty="0" err="1"/>
              <a:t>probability</a:t>
            </a:r>
            <a:r>
              <a:rPr lang="da-DK" sz="1800" dirty="0"/>
              <a:t> times </a:t>
            </a:r>
            <a:r>
              <a:rPr lang="da-DK" sz="1800" dirty="0" err="1"/>
              <a:t>impact</a:t>
            </a:r>
            <a:r>
              <a:rPr lang="da-DK" sz="1800" dirty="0"/>
              <a:t>) i forhold til human scenario</a:t>
            </a:r>
          </a:p>
        </p:txBody>
      </p:sp>
      <p:sp>
        <p:nvSpPr>
          <p:cNvPr id="36" name="Tekstfelt 35">
            <a:extLst>
              <a:ext uri="{FF2B5EF4-FFF2-40B4-BE49-F238E27FC236}">
                <a16:creationId xmlns:a16="http://schemas.microsoft.com/office/drawing/2014/main" id="{CFFC74D7-622A-880D-9335-262B0DEFDEFB}"/>
              </a:ext>
            </a:extLst>
          </p:cNvPr>
          <p:cNvSpPr txBox="1"/>
          <p:nvPr/>
        </p:nvSpPr>
        <p:spPr>
          <a:xfrm>
            <a:off x="4594173" y="1082238"/>
            <a:ext cx="38854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000" i="1" dirty="0" err="1"/>
              <a:t>GenAI</a:t>
            </a:r>
            <a:r>
              <a:rPr lang="da-DK" sz="1000" i="1" dirty="0"/>
              <a:t> and </a:t>
            </a:r>
            <a:r>
              <a:rPr lang="da-DK" sz="1000" i="1" dirty="0" err="1"/>
              <a:t>humans</a:t>
            </a:r>
            <a:r>
              <a:rPr lang="da-DK" sz="1000" i="1" dirty="0"/>
              <a:t> </a:t>
            </a:r>
            <a:r>
              <a:rPr lang="da-DK" sz="1000" i="1" dirty="0" err="1"/>
              <a:t>fail</a:t>
            </a:r>
            <a:r>
              <a:rPr lang="da-DK" sz="1000" i="1" dirty="0"/>
              <a:t> </a:t>
            </a:r>
            <a:r>
              <a:rPr lang="da-DK" sz="1000" i="1" dirty="0" err="1"/>
              <a:t>different</a:t>
            </a:r>
            <a:r>
              <a:rPr lang="da-DK" sz="1000" i="1" dirty="0"/>
              <a:t> and for </a:t>
            </a:r>
            <a:r>
              <a:rPr lang="da-DK" sz="1000" i="1" dirty="0" err="1"/>
              <a:t>different</a:t>
            </a:r>
            <a:r>
              <a:rPr lang="da-DK" sz="1000" i="1" dirty="0"/>
              <a:t> </a:t>
            </a:r>
            <a:r>
              <a:rPr lang="da-DK" sz="1000" i="1" dirty="0" err="1"/>
              <a:t>reasons</a:t>
            </a:r>
            <a:r>
              <a:rPr lang="da-DK" sz="1000" i="1" dirty="0"/>
              <a:t> – </a:t>
            </a:r>
            <a:br>
              <a:rPr lang="da-DK" sz="1000" i="1" dirty="0"/>
            </a:br>
            <a:r>
              <a:rPr lang="da-DK" sz="1000" i="1" dirty="0" err="1"/>
              <a:t>there</a:t>
            </a:r>
            <a:r>
              <a:rPr lang="da-DK" sz="1000" i="1" dirty="0"/>
              <a:t> is no </a:t>
            </a:r>
            <a:r>
              <a:rPr lang="da-DK" sz="1000" i="1" dirty="0" err="1"/>
              <a:t>scientific</a:t>
            </a:r>
            <a:r>
              <a:rPr lang="da-DK" sz="1000" i="1" dirty="0"/>
              <a:t> </a:t>
            </a:r>
            <a:r>
              <a:rPr lang="da-DK" sz="1000" i="1" dirty="0" err="1"/>
              <a:t>grounds</a:t>
            </a:r>
            <a:r>
              <a:rPr lang="da-DK" sz="1000" i="1" dirty="0"/>
              <a:t> for </a:t>
            </a:r>
            <a:r>
              <a:rPr lang="da-DK" sz="1000" i="1" dirty="0" err="1"/>
              <a:t>comparing</a:t>
            </a:r>
            <a:r>
              <a:rPr lang="da-DK" sz="1000" i="1" dirty="0"/>
              <a:t> it or </a:t>
            </a:r>
            <a:r>
              <a:rPr lang="da-DK" sz="1000" i="1" dirty="0" err="1"/>
              <a:t>arguing</a:t>
            </a:r>
            <a:r>
              <a:rPr lang="da-DK" sz="1000" i="1" dirty="0"/>
              <a:t> like </a:t>
            </a:r>
            <a:r>
              <a:rPr lang="da-DK" sz="1000" i="1" dirty="0" err="1"/>
              <a:t>this</a:t>
            </a:r>
            <a:r>
              <a:rPr lang="da-DK" sz="1000" i="1" dirty="0"/>
              <a:t>. </a:t>
            </a:r>
          </a:p>
          <a:p>
            <a:r>
              <a:rPr lang="da-DK" sz="1000" i="1" dirty="0" err="1"/>
              <a:t>Comparing</a:t>
            </a:r>
            <a:r>
              <a:rPr lang="da-DK" sz="1000" i="1" dirty="0"/>
              <a:t> the hit rate </a:t>
            </a:r>
            <a:r>
              <a:rPr lang="da-DK" sz="1000" i="1" dirty="0" err="1"/>
              <a:t>between</a:t>
            </a:r>
            <a:r>
              <a:rPr lang="da-DK" sz="1000" i="1" dirty="0"/>
              <a:t> </a:t>
            </a:r>
            <a:r>
              <a:rPr lang="da-DK" sz="1000" i="1" dirty="0" err="1"/>
              <a:t>two</a:t>
            </a:r>
            <a:r>
              <a:rPr lang="da-DK" sz="1000" i="1" dirty="0"/>
              <a:t> systems (a human </a:t>
            </a:r>
            <a:r>
              <a:rPr lang="da-DK" sz="1000" i="1" dirty="0" err="1"/>
              <a:t>vs</a:t>
            </a:r>
            <a:r>
              <a:rPr lang="da-DK" sz="1000" i="1" dirty="0"/>
              <a:t> </a:t>
            </a:r>
            <a:r>
              <a:rPr lang="da-DK" sz="1000" i="1" dirty="0" err="1"/>
              <a:t>GenAI</a:t>
            </a:r>
            <a:r>
              <a:rPr lang="da-DK" sz="1000" i="1" dirty="0"/>
              <a:t>) </a:t>
            </a:r>
            <a:br>
              <a:rPr lang="da-DK" sz="1000" i="1" dirty="0"/>
            </a:br>
            <a:r>
              <a:rPr lang="da-DK" sz="1000" i="1" dirty="0" err="1"/>
              <a:t>makes</a:t>
            </a:r>
            <a:r>
              <a:rPr lang="da-DK" sz="1000" i="1" dirty="0"/>
              <a:t> </a:t>
            </a:r>
            <a:r>
              <a:rPr lang="da-DK" sz="1000" i="1" dirty="0" err="1"/>
              <a:t>little</a:t>
            </a:r>
            <a:r>
              <a:rPr lang="da-DK" sz="1000" i="1" dirty="0"/>
              <a:t> sense </a:t>
            </a:r>
            <a:r>
              <a:rPr lang="da-DK" sz="1000" i="1" dirty="0" err="1"/>
              <a:t>when</a:t>
            </a:r>
            <a:r>
              <a:rPr lang="da-DK" sz="1000" i="1" dirty="0"/>
              <a:t> </a:t>
            </a:r>
            <a:r>
              <a:rPr lang="da-DK" sz="1000" i="1" dirty="0" err="1"/>
              <a:t>they</a:t>
            </a:r>
            <a:r>
              <a:rPr lang="da-DK" sz="1000" i="1" dirty="0"/>
              <a:t> </a:t>
            </a:r>
            <a:r>
              <a:rPr lang="da-DK" sz="1000" i="1" dirty="0" err="1"/>
              <a:t>work</a:t>
            </a:r>
            <a:r>
              <a:rPr lang="da-DK" sz="1000" i="1" dirty="0"/>
              <a:t> so </a:t>
            </a:r>
            <a:r>
              <a:rPr lang="da-DK" sz="1000" i="1" dirty="0" err="1"/>
              <a:t>differently</a:t>
            </a:r>
            <a:r>
              <a:rPr lang="da-DK" sz="1000" i="1" dirty="0"/>
              <a:t>. </a:t>
            </a: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0558A389-1B6F-A6B7-9E7D-E07E79C4AE6E}"/>
              </a:ext>
            </a:extLst>
          </p:cNvPr>
          <p:cNvSpPr txBox="1"/>
          <p:nvPr/>
        </p:nvSpPr>
        <p:spPr>
          <a:xfrm rot="5400000">
            <a:off x="4173928" y="5158047"/>
            <a:ext cx="16563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000" b="1" dirty="0" err="1"/>
              <a:t>Validated</a:t>
            </a:r>
            <a:r>
              <a:rPr lang="da-DK" sz="1000" b="1" dirty="0"/>
              <a:t> by </a:t>
            </a:r>
            <a:r>
              <a:rPr lang="da-DK" sz="1000" b="1" dirty="0" err="1"/>
              <a:t>ChatGPT</a:t>
            </a:r>
            <a:r>
              <a:rPr lang="da-DK" sz="1000" b="1" dirty="0"/>
              <a:t> </a:t>
            </a:r>
            <a:r>
              <a:rPr lang="da-DK" sz="1000" b="1" dirty="0">
                <a:latin typeface="Arial" panose="020B0604020202020204" pitchFamily="34" charset="0"/>
                <a:cs typeface="Arial" panose="020B0604020202020204" pitchFamily="34" charset="0"/>
              </a:rPr>
              <a:t>✔️</a:t>
            </a:r>
            <a:endParaRPr lang="da-DK" sz="1000" b="1" dirty="0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3EF31797-3674-E64F-64F7-4D507625E02F}"/>
              </a:ext>
            </a:extLst>
          </p:cNvPr>
          <p:cNvSpPr txBox="1"/>
          <p:nvPr/>
        </p:nvSpPr>
        <p:spPr>
          <a:xfrm rot="5400000">
            <a:off x="11236811" y="5306140"/>
            <a:ext cx="16563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000" b="1" dirty="0" err="1"/>
              <a:t>Validated</a:t>
            </a:r>
            <a:r>
              <a:rPr lang="da-DK" sz="1000" b="1" dirty="0"/>
              <a:t> by </a:t>
            </a:r>
            <a:r>
              <a:rPr lang="da-DK" sz="1000" b="1" dirty="0" err="1"/>
              <a:t>ChatGPT</a:t>
            </a:r>
            <a:r>
              <a:rPr lang="da-DK" sz="1000" b="1" dirty="0"/>
              <a:t> </a:t>
            </a:r>
            <a:r>
              <a:rPr lang="da-DK" sz="1000" b="1" dirty="0">
                <a:latin typeface="Arial" panose="020B0604020202020204" pitchFamily="34" charset="0"/>
                <a:cs typeface="Arial" panose="020B0604020202020204" pitchFamily="34" charset="0"/>
              </a:rPr>
              <a:t>✔️</a:t>
            </a:r>
            <a:endParaRPr lang="da-DK" sz="1000" b="1" dirty="0"/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F584D071-FBD9-CDD3-F5C1-E3BBC3BB1AA3}"/>
              </a:ext>
            </a:extLst>
          </p:cNvPr>
          <p:cNvSpPr txBox="1"/>
          <p:nvPr/>
        </p:nvSpPr>
        <p:spPr>
          <a:xfrm>
            <a:off x="6018508" y="1984960"/>
            <a:ext cx="32506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1000" dirty="0">
                <a:highlight>
                  <a:srgbClr val="FFFF00"/>
                </a:highlight>
              </a:rPr>
              <a:t>Nogle gange </a:t>
            </a:r>
            <a:r>
              <a:rPr lang="da-DK" sz="1000" dirty="0" err="1">
                <a:highlight>
                  <a:srgbClr val="FFFF00"/>
                </a:highlight>
              </a:rPr>
              <a:t>ræsonerer</a:t>
            </a:r>
            <a:r>
              <a:rPr lang="da-DK" sz="1000" dirty="0">
                <a:highlight>
                  <a:srgbClr val="FFFF00"/>
                </a:highlight>
              </a:rPr>
              <a:t> </a:t>
            </a:r>
            <a:r>
              <a:rPr lang="da-DK" sz="1000" dirty="0" err="1">
                <a:highlight>
                  <a:srgbClr val="FFFF00"/>
                </a:highlight>
              </a:rPr>
              <a:t>ChatGPT</a:t>
            </a:r>
            <a:r>
              <a:rPr lang="da-DK" sz="1000" dirty="0">
                <a:highlight>
                  <a:srgbClr val="FFFF00"/>
                </a:highlight>
              </a:rPr>
              <a:t> bedre end mennesker</a:t>
            </a:r>
          </a:p>
        </p:txBody>
      </p:sp>
    </p:spTree>
    <p:extLst>
      <p:ext uri="{BB962C8B-B14F-4D97-AF65-F5344CB8AC3E}">
        <p14:creationId xmlns:p14="http://schemas.microsoft.com/office/powerpoint/2010/main" val="235257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506F5-63E9-6369-C836-1BFAA62A3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9896C-5F31-EF4E-996E-CF48A9064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6000" b="1" dirty="0">
                <a:latin typeface="Arial" panose="020B0604020202020204" pitchFamily="34" charset="0"/>
                <a:cs typeface="Arial" panose="020B0604020202020204" pitchFamily="34" charset="0"/>
              </a:rPr>
              <a:t>TH #3: </a:t>
            </a:r>
            <a:r>
              <a:rPr lang="da-DK" dirty="0"/>
              <a:t>“Sprogmodeller kan ikke ræsonnere logisk”</a:t>
            </a:r>
          </a:p>
        </p:txBody>
      </p:sp>
    </p:spTree>
    <p:extLst>
      <p:ext uri="{BB962C8B-B14F-4D97-AF65-F5344CB8AC3E}">
        <p14:creationId xmlns:p14="http://schemas.microsoft.com/office/powerpoint/2010/main" val="3802616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0A9F5-6FF0-0E19-3522-294AD44D4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7300074A-0AB7-7578-F4C0-E359015163DB}"/>
              </a:ext>
            </a:extLst>
          </p:cNvPr>
          <p:cNvSpPr txBox="1"/>
          <p:nvPr/>
        </p:nvSpPr>
        <p:spPr>
          <a:xfrm>
            <a:off x="434488" y="135822"/>
            <a:ext cx="5092277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/>
              <a:t>Eksempler hvor de bliver bedre</a:t>
            </a:r>
            <a:endParaRPr lang="da-DK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Checke</a:t>
            </a:r>
            <a:r>
              <a:rPr lang="da-DK" dirty="0"/>
              <a:t> primtal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err="1"/>
              <a:t>Prompting</a:t>
            </a:r>
            <a:r>
              <a:rPr lang="da-DK" dirty="0"/>
              <a:t>: Heine regel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Delegering til </a:t>
            </a:r>
            <a:r>
              <a:rPr lang="da-DK" dirty="0" err="1"/>
              <a:t>APIs</a:t>
            </a:r>
            <a:r>
              <a:rPr lang="da-DK" dirty="0"/>
              <a:t> (Wolfram)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Kodeeksekvering (Python)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De blev hurtigt meget bedre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River and </a:t>
            </a:r>
            <a:r>
              <a:rPr lang="da-DK" dirty="0" err="1"/>
              <a:t>boat</a:t>
            </a:r>
            <a:endParaRPr lang="da-DK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err="1"/>
              <a:t>Prompting</a:t>
            </a:r>
            <a:r>
              <a:rPr lang="da-DK" dirty="0"/>
              <a:t>: fokus på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1 kg fjer og 1 kg jern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Patching</a:t>
            </a:r>
            <a:r>
              <a:rPr lang="da-DK" dirty="0"/>
              <a:t> af eksempler </a:t>
            </a:r>
            <a:r>
              <a:rPr lang="da-DK" dirty="0" err="1"/>
              <a:t>vs</a:t>
            </a:r>
            <a:r>
              <a:rPr lang="da-DK" dirty="0"/>
              <a:t> generel ændring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Library af algoritmer med deskriptiv tekst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err="1"/>
              <a:t>Prompting</a:t>
            </a:r>
            <a:r>
              <a:rPr lang="da-DK" dirty="0"/>
              <a:t>, COT, </a:t>
            </a:r>
            <a:r>
              <a:rPr lang="da-DK" dirty="0" err="1"/>
              <a:t>inference</a:t>
            </a:r>
            <a:r>
              <a:rPr lang="da-DK" dirty="0"/>
              <a:t> </a:t>
            </a:r>
            <a:r>
              <a:rPr lang="da-DK" dirty="0" err="1"/>
              <a:t>scaling</a:t>
            </a:r>
            <a:r>
              <a:rPr lang="da-DK" dirty="0"/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Sprogmodeller kan heller ikke kode!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AEA2E65-A3A2-F445-F8F0-1E1733636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767" y="902338"/>
            <a:ext cx="3870615" cy="4162425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74CB477F-5E8A-64EF-668D-7D63A9236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504" y="1012025"/>
            <a:ext cx="3595496" cy="5238750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5708FF84-DE10-506B-4991-CC02A4B8E4AC}"/>
              </a:ext>
            </a:extLst>
          </p:cNvPr>
          <p:cNvSpPr txBox="1"/>
          <p:nvPr/>
        </p:nvSpPr>
        <p:spPr>
          <a:xfrm>
            <a:off x="5994857" y="473130"/>
            <a:ext cx="2822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/>
              <a:t>River and </a:t>
            </a:r>
            <a:r>
              <a:rPr lang="da-DK" sz="2400" dirty="0" err="1"/>
              <a:t>boat</a:t>
            </a:r>
            <a:r>
              <a:rPr lang="da-DK" sz="2400" dirty="0"/>
              <a:t> (4o)</a:t>
            </a:r>
            <a:endParaRPr lang="da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77D89056-5835-69C8-55E2-6E051E4FFC0D}"/>
              </a:ext>
            </a:extLst>
          </p:cNvPr>
          <p:cNvSpPr txBox="1"/>
          <p:nvPr/>
        </p:nvSpPr>
        <p:spPr>
          <a:xfrm>
            <a:off x="9086402" y="440673"/>
            <a:ext cx="2822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/>
              <a:t>Mor Lille-logik</a:t>
            </a:r>
            <a:endParaRPr lang="da-DK" dirty="0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556660AD-ABD1-B753-6804-957F1EC98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046" y="3817308"/>
            <a:ext cx="2628044" cy="290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4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DC957-CA70-FECF-2A06-36DA123C5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5EAA1-52D0-FB3A-E01A-5450224F96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6000" b="1" dirty="0">
                <a:latin typeface="Arial" panose="020B0604020202020204" pitchFamily="34" charset="0"/>
                <a:cs typeface="Arial" panose="020B0604020202020204" pitchFamily="34" charset="0"/>
              </a:rPr>
              <a:t>MHS #4: </a:t>
            </a:r>
            <a:r>
              <a:rPr lang="da-DK" dirty="0"/>
              <a:t>“Det kræver noget at bruge Generativ AI”</a:t>
            </a:r>
          </a:p>
        </p:txBody>
      </p:sp>
    </p:spTree>
    <p:extLst>
      <p:ext uri="{BB962C8B-B14F-4D97-AF65-F5344CB8AC3E}">
        <p14:creationId xmlns:p14="http://schemas.microsoft.com/office/powerpoint/2010/main" val="60657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1C19A-AF11-FFEF-F650-A0DC27AE1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id="{561320B0-4059-1893-B2F3-05D64BC15801}"/>
              </a:ext>
            </a:extLst>
          </p:cNvPr>
          <p:cNvSpPr txBox="1"/>
          <p:nvPr/>
        </p:nvSpPr>
        <p:spPr>
          <a:xfrm>
            <a:off x="734007" y="416014"/>
            <a:ext cx="7392955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/>
              <a:t> Scenarier</a:t>
            </a:r>
          </a:p>
          <a:p>
            <a:r>
              <a:rPr lang="da-DK" dirty="0"/>
              <a:t>  a) patient -&gt; </a:t>
            </a:r>
            <a:r>
              <a:rPr lang="da-DK" dirty="0" err="1"/>
              <a:t>GenAI</a:t>
            </a:r>
            <a:r>
              <a:rPr lang="da-DK" dirty="0"/>
              <a:t> som læge</a:t>
            </a:r>
          </a:p>
          <a:p>
            <a:r>
              <a:rPr lang="da-DK" dirty="0"/>
              <a:t>  b) læge     -&gt; </a:t>
            </a:r>
            <a:r>
              <a:rPr lang="da-DK" dirty="0" err="1"/>
              <a:t>GenAi</a:t>
            </a:r>
            <a:r>
              <a:rPr lang="da-DK" dirty="0"/>
              <a:t> som læge</a:t>
            </a:r>
            <a:br>
              <a:rPr lang="da-DK" dirty="0"/>
            </a:br>
            <a:endParaRPr lang="da-DK" dirty="0"/>
          </a:p>
          <a:p>
            <a:r>
              <a:rPr lang="da-DK" dirty="0"/>
              <a:t>  a) Junior </a:t>
            </a:r>
            <a:r>
              <a:rPr lang="da-DK" dirty="0" err="1"/>
              <a:t>dev</a:t>
            </a:r>
            <a:r>
              <a:rPr lang="da-DK" dirty="0"/>
              <a:t>   -&gt; Gen AI som Senior </a:t>
            </a:r>
            <a:r>
              <a:rPr lang="da-DK" dirty="0" err="1"/>
              <a:t>dev</a:t>
            </a:r>
            <a:endParaRPr lang="da-DK" dirty="0"/>
          </a:p>
          <a:p>
            <a:r>
              <a:rPr lang="da-DK" dirty="0"/>
              <a:t>  b) Senior </a:t>
            </a:r>
            <a:r>
              <a:rPr lang="da-DK" dirty="0" err="1"/>
              <a:t>dev</a:t>
            </a:r>
            <a:r>
              <a:rPr lang="da-DK" dirty="0"/>
              <a:t>  -&gt; Gen AI som Senior </a:t>
            </a:r>
            <a:r>
              <a:rPr lang="da-DK" dirty="0" err="1"/>
              <a:t>dev</a:t>
            </a:r>
            <a:endParaRPr lang="da-DK" dirty="0"/>
          </a:p>
          <a:p>
            <a:r>
              <a:rPr lang="da-DK" dirty="0"/>
              <a:t>  b) Senior </a:t>
            </a:r>
            <a:r>
              <a:rPr lang="da-DK" dirty="0" err="1"/>
              <a:t>dev</a:t>
            </a:r>
            <a:r>
              <a:rPr lang="da-DK" dirty="0"/>
              <a:t>, but not in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tech</a:t>
            </a:r>
            <a:r>
              <a:rPr lang="da-DK" dirty="0"/>
              <a:t>  -&gt; Gen AI som Senior in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tech</a:t>
            </a:r>
            <a:endParaRPr lang="da-DK" dirty="0"/>
          </a:p>
          <a:p>
            <a:endParaRPr lang="da-DK" dirty="0"/>
          </a:p>
          <a:p>
            <a:r>
              <a:rPr lang="da-DK" dirty="0"/>
              <a:t>Prompt </a:t>
            </a:r>
            <a:r>
              <a:rPr lang="da-DK" dirty="0" err="1"/>
              <a:t>engineering</a:t>
            </a:r>
            <a:endParaRPr lang="da-DK" dirty="0"/>
          </a:p>
          <a:p>
            <a:r>
              <a:rPr lang="da-DK" dirty="0"/>
              <a:t>Validering af svar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27036529-A371-21B2-8F3E-8BB0CF9BFF76}"/>
              </a:ext>
            </a:extLst>
          </p:cNvPr>
          <p:cNvSpPr txBox="1"/>
          <p:nvPr/>
        </p:nvSpPr>
        <p:spPr>
          <a:xfrm>
            <a:off x="5166828" y="790383"/>
            <a:ext cx="3921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læge vil være human in the loop</a:t>
            </a:r>
          </a:p>
          <a:p>
            <a:r>
              <a:rPr lang="da-DK" dirty="0"/>
              <a:t>læge er allerede human in the loop</a:t>
            </a:r>
          </a:p>
        </p:txBody>
      </p: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0532EAA4-FAF8-DB96-523C-221A9DA3090E}"/>
              </a:ext>
            </a:extLst>
          </p:cNvPr>
          <p:cNvCxnSpPr>
            <a:cxnSpLocks/>
          </p:cNvCxnSpPr>
          <p:nvPr/>
        </p:nvCxnSpPr>
        <p:spPr>
          <a:xfrm flipH="1">
            <a:off x="3937518" y="998406"/>
            <a:ext cx="1026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571DF15D-0BBB-980F-C239-94E22C86A9C9}"/>
              </a:ext>
            </a:extLst>
          </p:cNvPr>
          <p:cNvCxnSpPr>
            <a:cxnSpLocks/>
          </p:cNvCxnSpPr>
          <p:nvPr/>
        </p:nvCxnSpPr>
        <p:spPr>
          <a:xfrm flipH="1">
            <a:off x="3937518" y="1244112"/>
            <a:ext cx="102694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AA23A10B-3266-087D-B639-4022A90E37A2}"/>
              </a:ext>
            </a:extLst>
          </p:cNvPr>
          <p:cNvCxnSpPr>
            <a:cxnSpLocks/>
          </p:cNvCxnSpPr>
          <p:nvPr/>
        </p:nvCxnSpPr>
        <p:spPr>
          <a:xfrm flipH="1">
            <a:off x="4964465" y="1794618"/>
            <a:ext cx="102694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881DCC56-7AB2-873F-FA4C-C1048A6E5C52}"/>
              </a:ext>
            </a:extLst>
          </p:cNvPr>
          <p:cNvCxnSpPr>
            <a:cxnSpLocks/>
          </p:cNvCxnSpPr>
          <p:nvPr/>
        </p:nvCxnSpPr>
        <p:spPr>
          <a:xfrm flipH="1">
            <a:off x="4964465" y="2040324"/>
            <a:ext cx="102694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ADF21917-7948-DA7A-2E3D-D351B259CAFD}"/>
              </a:ext>
            </a:extLst>
          </p:cNvPr>
          <p:cNvCxnSpPr>
            <a:cxnSpLocks/>
          </p:cNvCxnSpPr>
          <p:nvPr/>
        </p:nvCxnSpPr>
        <p:spPr>
          <a:xfrm flipH="1">
            <a:off x="7421527" y="2342014"/>
            <a:ext cx="1026947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34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C6B9B-3134-9984-2095-93539F0C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5E93A-7742-115E-348E-56C77F004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sz="6000" b="1" dirty="0">
                <a:latin typeface="Arial" panose="020B0604020202020204" pitchFamily="34" charset="0"/>
                <a:cs typeface="Arial" panose="020B0604020202020204" pitchFamily="34" charset="0"/>
              </a:rPr>
              <a:t>TH #4: </a:t>
            </a:r>
            <a:r>
              <a:rPr lang="da-DK" dirty="0"/>
              <a:t>“AI og Mennesker begår begge fejl, men på forskellig vis”</a:t>
            </a:r>
          </a:p>
        </p:txBody>
      </p:sp>
    </p:spTree>
    <p:extLst>
      <p:ext uri="{BB962C8B-B14F-4D97-AF65-F5344CB8AC3E}">
        <p14:creationId xmlns:p14="http://schemas.microsoft.com/office/powerpoint/2010/main" val="80949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89E9F-3CF0-5516-7C09-BF0C239BD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id="{6BE86181-F713-A152-D110-2BA49BA30F4A}"/>
              </a:ext>
            </a:extLst>
          </p:cNvPr>
          <p:cNvSpPr txBox="1"/>
          <p:nvPr/>
        </p:nvSpPr>
        <p:spPr>
          <a:xfrm>
            <a:off x="1041917" y="563272"/>
            <a:ext cx="896049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/>
              <a:t>Udvikler fejl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Manglende </a:t>
            </a:r>
            <a:r>
              <a:rPr lang="da-DK" dirty="0" err="1"/>
              <a:t>library</a:t>
            </a:r>
            <a:r>
              <a:rPr lang="da-DK" dirty="0"/>
              <a:t> til kode (</a:t>
            </a:r>
            <a:r>
              <a:rPr lang="da-DK" dirty="0" err="1"/>
              <a:t>React</a:t>
            </a:r>
            <a:r>
              <a:rPr lang="da-DK" dirty="0"/>
              <a:t> eksempel)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Cross </a:t>
            </a:r>
            <a:r>
              <a:rPr lang="da-DK" dirty="0" err="1"/>
              <a:t>Origin</a:t>
            </a:r>
            <a:r>
              <a:rPr lang="da-DK" dirty="0"/>
              <a:t> Resource </a:t>
            </a:r>
            <a:r>
              <a:rPr lang="da-DK" dirty="0" err="1"/>
              <a:t>Sharing</a:t>
            </a:r>
            <a:r>
              <a:rPr lang="da-DK" dirty="0"/>
              <a:t> issue ved API-kald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Manglende rettigheder (PLSQL eksempel)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Genintroducere fejl der tidligere er løst.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håndsoprækning hvem har set det i et projekt</a:t>
            </a:r>
          </a:p>
          <a:p>
            <a:endParaRPr lang="da-DK" dirty="0"/>
          </a:p>
          <a:p>
            <a:r>
              <a:rPr lang="da-DK" sz="2400" b="1" dirty="0" err="1"/>
              <a:t>Conjecture</a:t>
            </a:r>
            <a:endParaRPr lang="da-D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For enhver fejl AI har begået, </a:t>
            </a:r>
            <a:br>
              <a:rPr lang="da-DK" dirty="0"/>
            </a:br>
            <a:r>
              <a:rPr lang="da-DK" dirty="0"/>
              <a:t>er der et menneske der har begået samme fejl,</a:t>
            </a:r>
            <a:br>
              <a:rPr lang="da-DK" dirty="0"/>
            </a:br>
            <a:r>
              <a:rPr lang="da-DK" dirty="0"/>
              <a:t>hvor andre troede at der ikke var nogen fejl.</a:t>
            </a:r>
          </a:p>
          <a:p>
            <a:endParaRPr lang="da-DK" dirty="0"/>
          </a:p>
          <a:p>
            <a:r>
              <a:rPr lang="da-DK" sz="2400" b="1" dirty="0"/>
              <a:t>Eksempler</a:t>
            </a:r>
            <a:endParaRPr lang="da-D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/>
              <a:t>Falske referencer </a:t>
            </a:r>
            <a:r>
              <a:rPr lang="da-DK" dirty="0"/>
              <a:t>(Eksempel: litteratursøgning/gymnasiestil)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/>
              <a:t>Forkert sagsbehandling </a:t>
            </a:r>
            <a:r>
              <a:rPr lang="da-DK" dirty="0"/>
              <a:t>(Eksempel: sanktionering af ledige/førtidspension)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Osv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r>
              <a:rPr lang="da-DK" dirty="0"/>
              <a:t>Undgå </a:t>
            </a:r>
            <a:r>
              <a:rPr lang="da-DK" dirty="0" err="1"/>
              <a:t>fraud</a:t>
            </a:r>
            <a:r>
              <a:rPr lang="da-DK" dirty="0"/>
              <a:t> kunne være en væsentlig benefit.</a:t>
            </a:r>
          </a:p>
        </p:txBody>
      </p:sp>
    </p:spTree>
    <p:extLst>
      <p:ext uri="{BB962C8B-B14F-4D97-AF65-F5344CB8AC3E}">
        <p14:creationId xmlns:p14="http://schemas.microsoft.com/office/powerpoint/2010/main" val="1331650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9A061-19F9-4286-3954-5CC00CEEF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F8C77-E19F-C5D8-D919-865A05DAF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6000" b="1" dirty="0">
                <a:latin typeface="Arial" panose="020B0604020202020204" pitchFamily="34" charset="0"/>
                <a:cs typeface="Arial" panose="020B0604020202020204" pitchFamily="34" charset="0"/>
              </a:rPr>
              <a:t>MHS #5: </a:t>
            </a:r>
            <a:r>
              <a:rPr lang="da-DK" dirty="0"/>
              <a:t>“Hvad skal vi være bange for ved Generativ AI”</a:t>
            </a:r>
          </a:p>
        </p:txBody>
      </p:sp>
    </p:spTree>
    <p:extLst>
      <p:ext uri="{BB962C8B-B14F-4D97-AF65-F5344CB8AC3E}">
        <p14:creationId xmlns:p14="http://schemas.microsoft.com/office/powerpoint/2010/main" val="157372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67D69-0FBF-54A0-8586-DB930EE33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id="{F3BC6E28-6252-2120-8AD5-B07F9031C6FA}"/>
              </a:ext>
            </a:extLst>
          </p:cNvPr>
          <p:cNvSpPr txBox="1"/>
          <p:nvPr/>
        </p:nvSpPr>
        <p:spPr>
          <a:xfrm>
            <a:off x="1623527" y="1668348"/>
            <a:ext cx="44724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/>
              <a:t>Risks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/>
              <a:t>Claude der styrer </a:t>
            </a:r>
            <a:r>
              <a:rPr lang="da-DK" dirty="0" err="1"/>
              <a:t>laptop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Træning med AI genereret indhold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err="1"/>
              <a:t>Scheeming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Rettigheder (Eksempel: </a:t>
            </a:r>
            <a:r>
              <a:rPr lang="da-DK" dirty="0" err="1"/>
              <a:t>StackOverflow</a:t>
            </a:r>
            <a:r>
              <a:rPr lang="da-DK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Deep fake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Kriminelle med modeller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dirty="0" err="1"/>
              <a:t>FraudGPT</a:t>
            </a:r>
            <a:r>
              <a:rPr lang="da-DK" dirty="0"/>
              <a:t>, </a:t>
            </a:r>
            <a:r>
              <a:rPr lang="da-DK" dirty="0" err="1"/>
              <a:t>WormGPT</a:t>
            </a:r>
            <a:endParaRPr lang="da-DK" dirty="0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E4E891A2-86E9-B237-EE29-58143E592810}"/>
              </a:ext>
            </a:extLst>
          </p:cNvPr>
          <p:cNvSpPr txBox="1"/>
          <p:nvPr/>
        </p:nvSpPr>
        <p:spPr>
          <a:xfrm>
            <a:off x="6096000" y="1668348"/>
            <a:ext cx="56045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/>
              <a:t>Detaljer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Om vi kalder hallucinationer for hallucinationer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Om vi benytter antropomorf sprogbrug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Om vi siger han/hun eller den/det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4BECF4C2-A325-3B27-C7E6-A9DDDBBEBB38}"/>
              </a:ext>
            </a:extLst>
          </p:cNvPr>
          <p:cNvSpPr txBox="1"/>
          <p:nvPr/>
        </p:nvSpPr>
        <p:spPr>
          <a:xfrm>
            <a:off x="4948335" y="4346004"/>
            <a:ext cx="4472473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/>
              <a:t>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Scaling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/>
              <a:t>Inference</a:t>
            </a:r>
            <a:r>
              <a:rPr lang="da-DK" dirty="0"/>
              <a:t> </a:t>
            </a:r>
            <a:r>
              <a:rPr lang="da-DK" dirty="0" err="1"/>
              <a:t>scaling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Reasoning model o1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O1 </a:t>
            </a:r>
            <a:r>
              <a:rPr lang="da-DK" dirty="0" err="1"/>
              <a:t>replication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8044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7EB17-2C0B-3E23-9F40-76DD2C2EC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sz="6000" b="1" dirty="0">
                <a:latin typeface="Arial" panose="020B0604020202020204" pitchFamily="34" charset="0"/>
                <a:cs typeface="Arial" panose="020B0604020202020204" pitchFamily="34" charset="0"/>
              </a:rPr>
              <a:t>MHS #1</a:t>
            </a:r>
            <a:r>
              <a:rPr lang="da-DK" sz="6000" dirty="0">
                <a:latin typeface="Arial" panose="020B0604020202020204" pitchFamily="34" charset="0"/>
                <a:cs typeface="Arial" panose="020B0604020202020204" pitchFamily="34" charset="0"/>
              </a:rPr>
              <a:t>: "Hvad skal balancen være mellem hallucination og kreativitet?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64156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7E750-754B-9123-3A51-1B1608761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34599-753D-13AF-8291-53E4DE280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13531"/>
          </a:xfrm>
        </p:spPr>
        <p:txBody>
          <a:bodyPr>
            <a:normAutofit fontScale="90000"/>
          </a:bodyPr>
          <a:lstStyle/>
          <a:p>
            <a:r>
              <a:rPr lang="da-DK" sz="6000" b="1" dirty="0">
                <a:latin typeface="Arial" panose="020B0604020202020204" pitchFamily="34" charset="0"/>
                <a:cs typeface="Arial" panose="020B0604020202020204" pitchFamily="34" charset="0"/>
              </a:rPr>
              <a:t>TH #5: </a:t>
            </a:r>
            <a:r>
              <a:rPr lang="da-DK" dirty="0"/>
              <a:t>“Hvem skal tage risikoen og ansvaret for de fejl teknologien begår og hvordan sikrer vi, at det sker på en ansvarlig måde?”</a:t>
            </a:r>
          </a:p>
        </p:txBody>
      </p:sp>
    </p:spTree>
    <p:extLst>
      <p:ext uri="{BB962C8B-B14F-4D97-AF65-F5344CB8AC3E}">
        <p14:creationId xmlns:p14="http://schemas.microsoft.com/office/powerpoint/2010/main" val="865957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5B078-AC7A-F32C-D315-D1C854D37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2E15DD7D-EA8B-7209-D3C1-4D2C8D751158}"/>
              </a:ext>
            </a:extLst>
          </p:cNvPr>
          <p:cNvSpPr txBox="1"/>
          <p:nvPr/>
        </p:nvSpPr>
        <p:spPr>
          <a:xfrm>
            <a:off x="1041917" y="563272"/>
            <a:ext cx="8960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1" dirty="0"/>
              <a:t>Generelt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Er det ikke det samme som med andre teknologier</a:t>
            </a:r>
          </a:p>
          <a:p>
            <a:endParaRPr lang="da-DK" sz="2400" b="1" dirty="0"/>
          </a:p>
          <a:p>
            <a:r>
              <a:rPr lang="da-DK" sz="2400" b="1" dirty="0"/>
              <a:t>Kodning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Den der koder med LLM er selv ansvarlig for koden</a:t>
            </a:r>
          </a:p>
        </p:txBody>
      </p:sp>
    </p:spTree>
    <p:extLst>
      <p:ext uri="{BB962C8B-B14F-4D97-AF65-F5344CB8AC3E}">
        <p14:creationId xmlns:p14="http://schemas.microsoft.com/office/powerpoint/2010/main" val="4142182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788311DB-D1BA-0E46-8F21-2183E0BF1C69}"/>
              </a:ext>
            </a:extLst>
          </p:cNvPr>
          <p:cNvSpPr txBox="1"/>
          <p:nvPr/>
        </p:nvSpPr>
        <p:spPr>
          <a:xfrm>
            <a:off x="865415" y="560354"/>
            <a:ext cx="10788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[1] </a:t>
            </a:r>
            <a:r>
              <a:rPr lang="da-DK" b="1" dirty="0" err="1"/>
              <a:t>ChatGPT</a:t>
            </a:r>
            <a:r>
              <a:rPr lang="da-DK" b="1" dirty="0"/>
              <a:t> is bullshit</a:t>
            </a:r>
            <a:r>
              <a:rPr lang="da-DK" dirty="0"/>
              <a:t>, </a:t>
            </a:r>
            <a:r>
              <a:rPr lang="da-DK" dirty="0" err="1"/>
              <a:t>Ethics</a:t>
            </a:r>
            <a:r>
              <a:rPr lang="da-DK" dirty="0"/>
              <a:t> and Information Technology, https://doi.org/10.1007/s10676-024-09775-5</a:t>
            </a:r>
          </a:p>
          <a:p>
            <a:endParaRPr lang="da-DK" dirty="0"/>
          </a:p>
          <a:p>
            <a:r>
              <a:rPr lang="da-DK" dirty="0"/>
              <a:t>[2] </a:t>
            </a:r>
            <a:r>
              <a:rPr lang="da-DK" b="1" dirty="0"/>
              <a:t>Memory </a:t>
            </a:r>
            <a:r>
              <a:rPr lang="da-DK" b="1" dirty="0" err="1"/>
              <a:t>Augmented</a:t>
            </a:r>
            <a:r>
              <a:rPr lang="da-DK" b="1" dirty="0"/>
              <a:t> Large Language Models </a:t>
            </a:r>
            <a:r>
              <a:rPr lang="da-DK" b="1" dirty="0" err="1"/>
              <a:t>are</a:t>
            </a:r>
            <a:r>
              <a:rPr lang="da-DK" b="1" dirty="0"/>
              <a:t> </a:t>
            </a:r>
            <a:r>
              <a:rPr lang="da-DK" b="1" dirty="0" err="1"/>
              <a:t>Computationally</a:t>
            </a:r>
            <a:r>
              <a:rPr lang="da-DK" b="1" dirty="0"/>
              <a:t> Universal</a:t>
            </a:r>
            <a:r>
              <a:rPr lang="da-DK" dirty="0"/>
              <a:t>, https://arxiv.org/abs/2301.04589</a:t>
            </a:r>
          </a:p>
          <a:p>
            <a:endParaRPr lang="da-DK" dirty="0"/>
          </a:p>
          <a:p>
            <a:r>
              <a:rPr lang="da-DK" dirty="0"/>
              <a:t>[3] </a:t>
            </a:r>
            <a:r>
              <a:rPr lang="da-DK" b="1" dirty="0" err="1"/>
              <a:t>LLMs</a:t>
            </a:r>
            <a:r>
              <a:rPr lang="da-DK" b="1" dirty="0"/>
              <a:t> Will </a:t>
            </a:r>
            <a:r>
              <a:rPr lang="da-DK" b="1" dirty="0" err="1"/>
              <a:t>Always</a:t>
            </a:r>
            <a:r>
              <a:rPr lang="da-DK" b="1" dirty="0"/>
              <a:t> </a:t>
            </a:r>
            <a:r>
              <a:rPr lang="da-DK" b="1" dirty="0" err="1"/>
              <a:t>Hallucinate</a:t>
            </a:r>
            <a:r>
              <a:rPr lang="da-DK" b="1" dirty="0"/>
              <a:t>, and </a:t>
            </a:r>
            <a:r>
              <a:rPr lang="da-DK" b="1" dirty="0" err="1"/>
              <a:t>We</a:t>
            </a:r>
            <a:r>
              <a:rPr lang="da-DK" b="1" dirty="0"/>
              <a:t> </a:t>
            </a:r>
            <a:r>
              <a:rPr lang="da-DK" b="1" dirty="0" err="1"/>
              <a:t>Need</a:t>
            </a:r>
            <a:r>
              <a:rPr lang="da-DK" b="1" dirty="0"/>
              <a:t> to Live with </a:t>
            </a:r>
            <a:r>
              <a:rPr lang="da-DK" b="1" dirty="0" err="1"/>
              <a:t>this</a:t>
            </a:r>
            <a:r>
              <a:rPr lang="da-DK" dirty="0"/>
              <a:t>, </a:t>
            </a:r>
            <a:r>
              <a:rPr lang="da-DK" dirty="0" err="1"/>
              <a:t>presented</a:t>
            </a:r>
            <a:r>
              <a:rPr lang="da-DK" dirty="0"/>
              <a:t> at NLP </a:t>
            </a:r>
            <a:r>
              <a:rPr lang="da-DK" dirty="0" err="1"/>
              <a:t>Summit</a:t>
            </a:r>
            <a:r>
              <a:rPr lang="da-DK" dirty="0"/>
              <a:t> 2024, https://arxiv.org/abs/2409.05746</a:t>
            </a:r>
          </a:p>
          <a:p>
            <a:endParaRPr lang="da-DK" dirty="0"/>
          </a:p>
          <a:p>
            <a:r>
              <a:rPr lang="da-DK" dirty="0"/>
              <a:t>[4] </a:t>
            </a:r>
            <a:r>
              <a:rPr lang="da-DK" b="1" dirty="0"/>
              <a:t>Hallucination is </a:t>
            </a:r>
            <a:r>
              <a:rPr lang="da-DK" b="1" dirty="0" err="1"/>
              <a:t>Inevitable</a:t>
            </a:r>
            <a:r>
              <a:rPr lang="da-DK" b="1" dirty="0"/>
              <a:t>: An </a:t>
            </a:r>
            <a:r>
              <a:rPr lang="da-DK" b="1" dirty="0" err="1"/>
              <a:t>Innate</a:t>
            </a:r>
            <a:r>
              <a:rPr lang="da-DK" b="1" dirty="0"/>
              <a:t> </a:t>
            </a:r>
            <a:r>
              <a:rPr lang="da-DK" b="1" dirty="0" err="1"/>
              <a:t>Limitation</a:t>
            </a:r>
            <a:r>
              <a:rPr lang="da-DK" b="1" dirty="0"/>
              <a:t> of Large Language Models</a:t>
            </a:r>
            <a:r>
              <a:rPr lang="da-DK" dirty="0"/>
              <a:t>, https://arxiv.org/pdf/2401.11817</a:t>
            </a:r>
          </a:p>
          <a:p>
            <a:endParaRPr lang="da-DK" dirty="0"/>
          </a:p>
          <a:p>
            <a:r>
              <a:rPr lang="da-DK" dirty="0"/>
              <a:t>[5] </a:t>
            </a:r>
            <a:r>
              <a:rPr lang="da-DK" b="1" dirty="0"/>
              <a:t>The </a:t>
            </a:r>
            <a:r>
              <a:rPr lang="da-DK" b="1" dirty="0" err="1"/>
              <a:t>Unreasonable</a:t>
            </a:r>
            <a:r>
              <a:rPr lang="da-DK" b="1" dirty="0"/>
              <a:t> </a:t>
            </a:r>
            <a:r>
              <a:rPr lang="da-DK" b="1" dirty="0" err="1"/>
              <a:t>Effectiveness</a:t>
            </a:r>
            <a:r>
              <a:rPr lang="da-DK" b="1" dirty="0"/>
              <a:t> of </a:t>
            </a:r>
            <a:r>
              <a:rPr lang="da-DK" b="1" dirty="0" err="1"/>
              <a:t>Eccentric</a:t>
            </a:r>
            <a:r>
              <a:rPr lang="da-DK" b="1" dirty="0"/>
              <a:t> Automatic Prompts</a:t>
            </a:r>
            <a:r>
              <a:rPr lang="da-DK" dirty="0"/>
              <a:t>, </a:t>
            </a:r>
            <a:r>
              <a:rPr lang="da-DK" dirty="0">
                <a:hlinkClick r:id="rId2"/>
              </a:rPr>
              <a:t>https://arxiv.org/abs/2402.10949</a:t>
            </a:r>
            <a:endParaRPr lang="da-DK" dirty="0"/>
          </a:p>
          <a:p>
            <a:endParaRPr lang="da-DK" dirty="0"/>
          </a:p>
          <a:p>
            <a:r>
              <a:rPr lang="en-US" dirty="0"/>
              <a:t>[6] </a:t>
            </a:r>
            <a:r>
              <a:rPr lang="en-US" b="1" dirty="0"/>
              <a:t>Autoregressive Large Language Models are Computationally Universal, 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67273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F137033-DCF0-BCB4-A580-F97CA138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64" y="274321"/>
            <a:ext cx="5888736" cy="23774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sz="2600" b="1" dirty="0">
                <a:latin typeface="Arial" panose="020B0604020202020204" pitchFamily="34" charset="0"/>
                <a:cs typeface="Arial" panose="020B0604020202020204" pitchFamily="34" charset="0"/>
              </a:rPr>
              <a:t>Hvad er en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Hallucination?</a:t>
            </a:r>
          </a:p>
          <a:p>
            <a:pPr marL="285750" indent="-285750"/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Et udsagn der er </a:t>
            </a:r>
            <a:r>
              <a:rPr lang="da-DK" sz="1800" b="1" dirty="0">
                <a:latin typeface="Arial" panose="020B0604020202020204" pitchFamily="34" charset="0"/>
                <a:cs typeface="Arial" panose="020B0604020202020204" pitchFamily="34" charset="0"/>
              </a:rPr>
              <a:t>falsk 😢</a:t>
            </a:r>
          </a:p>
          <a:p>
            <a:pPr marL="285750" indent="-285750"/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Et udsagn der involverer mennesker, begivenheder, osv., </a:t>
            </a:r>
            <a:r>
              <a:rPr lang="da-DK" sz="1800" b="1" dirty="0">
                <a:latin typeface="Arial" panose="020B0604020202020204" pitchFamily="34" charset="0"/>
                <a:cs typeface="Arial" panose="020B0604020202020204" pitchFamily="34" charset="0"/>
              </a:rPr>
              <a:t>der ikke findes</a:t>
            </a:r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 i den virkelige verden </a:t>
            </a:r>
            <a:r>
              <a:rPr lang="da-DK" sz="1800" b="1" dirty="0">
                <a:latin typeface="Arial" panose="020B0604020202020204" pitchFamily="34" charset="0"/>
                <a:cs typeface="Arial" panose="020B0604020202020204" pitchFamily="34" charset="0"/>
              </a:rPr>
              <a:t>😢</a:t>
            </a:r>
            <a:endParaRPr lang="da-D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Matematisk formalisering </a:t>
            </a:r>
            <a:r>
              <a:rPr lang="da-DK" sz="1800" b="1" dirty="0">
                <a:latin typeface="Arial" panose="020B0604020202020204" pitchFamily="34" charset="0"/>
                <a:cs typeface="Arial" panose="020B0604020202020204" pitchFamily="34" charset="0"/>
              </a:rPr>
              <a:t>😢</a:t>
            </a:r>
          </a:p>
          <a:p>
            <a:pPr marL="285750" indent="-285750"/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Et udsagn der </a:t>
            </a:r>
            <a:r>
              <a:rPr lang="da-DK" sz="1800" b="1" dirty="0">
                <a:latin typeface="Arial" panose="020B0604020202020204" pitchFamily="34" charset="0"/>
                <a:cs typeface="Arial" panose="020B0604020202020204" pitchFamily="34" charset="0"/>
              </a:rPr>
              <a:t>ikke følger </a:t>
            </a:r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af træningsmaterialet 😍</a:t>
            </a:r>
          </a:p>
          <a:p>
            <a:pPr marL="285750" indent="-285750"/>
            <a:r>
              <a:rPr lang="da-DK" sz="1800" dirty="0">
                <a:latin typeface="Arial" panose="020B0604020202020204" pitchFamily="34" charset="0"/>
                <a:cs typeface="Arial" panose="020B0604020202020204" pitchFamily="34" charset="0"/>
              </a:rPr>
              <a:t>Vi må ikke kalde det hallucinationer [1]</a:t>
            </a:r>
            <a:r>
              <a:rPr lang="da-DK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😂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B6785AE1-1254-5713-D41C-4E4DB32DC1C7}"/>
              </a:ext>
            </a:extLst>
          </p:cNvPr>
          <p:cNvSpPr txBox="1">
            <a:spLocks/>
          </p:cNvSpPr>
          <p:nvPr/>
        </p:nvSpPr>
        <p:spPr>
          <a:xfrm>
            <a:off x="5864875" y="274319"/>
            <a:ext cx="6132054" cy="3520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Årsager til Hallucination</a:t>
            </a:r>
          </a:p>
          <a:p>
            <a:pPr marL="285750" indent="-285750"/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Næste </a:t>
            </a:r>
            <a:r>
              <a:rPr lang="da-DK" sz="1900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 baseret på </a:t>
            </a:r>
            <a:r>
              <a:rPr lang="da-DK" sz="1900" b="1" dirty="0">
                <a:latin typeface="Arial" panose="020B0604020202020204" pitchFamily="34" charset="0"/>
                <a:cs typeface="Arial" panose="020B0604020202020204" pitchFamily="34" charset="0"/>
              </a:rPr>
              <a:t>sandsynlighed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, fejl akkumulerer over sekvens af </a:t>
            </a:r>
            <a:r>
              <a:rPr lang="da-DK" sz="1900" dirty="0" err="1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 ✔️</a:t>
            </a:r>
          </a:p>
          <a:p>
            <a:pPr marL="285750" indent="-285750"/>
            <a:r>
              <a:rPr lang="da-DK" sz="1900" b="1" dirty="0">
                <a:latin typeface="Arial" panose="020B0604020202020204" pitchFamily="34" charset="0"/>
                <a:cs typeface="Arial" panose="020B0604020202020204" pitchFamily="34" charset="0"/>
              </a:rPr>
              <a:t>Fejlagtig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900" b="1" dirty="0">
                <a:latin typeface="Arial" panose="020B0604020202020204" pitchFamily="34" charset="0"/>
                <a:cs typeface="Arial" panose="020B0604020202020204" pitchFamily="34" charset="0"/>
              </a:rPr>
              <a:t>træningsdata 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✔️</a:t>
            </a:r>
            <a:endParaRPr lang="da-DK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/>
            <a:r>
              <a:rPr lang="da-DK" sz="1900" b="1" dirty="0">
                <a:latin typeface="Arial" panose="020B0604020202020204" pitchFamily="34" charset="0"/>
                <a:cs typeface="Arial" panose="020B0604020202020204" pitchFamily="34" charset="0"/>
              </a:rPr>
              <a:t>Begrænset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900" b="1" dirty="0">
                <a:latin typeface="Arial" panose="020B0604020202020204" pitchFamily="34" charset="0"/>
                <a:cs typeface="Arial" panose="020B0604020202020204" pitchFamily="34" charset="0"/>
              </a:rPr>
              <a:t>træningsdata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, men giver altid et svar i steder for “ved ikke” ✔️</a:t>
            </a:r>
          </a:p>
          <a:p>
            <a:pPr marL="285750" indent="-285750"/>
            <a:r>
              <a:rPr lang="da-DK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Approksimering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 af hensyn til beregningsmæssig kompleksitet ✔️</a:t>
            </a:r>
          </a:p>
          <a:p>
            <a:pPr marL="285750" indent="-285750"/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RLHF fejler </a:t>
            </a:r>
            <a:r>
              <a:rPr lang="da-DK" sz="1900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900" b="1" dirty="0">
                <a:latin typeface="Arial" panose="020B0604020202020204" pitchFamily="34" charset="0"/>
                <a:cs typeface="Arial" panose="020B0604020202020204" pitchFamily="34" charset="0"/>
              </a:rPr>
              <a:t>ukorrekt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900" b="1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900" b="1" dirty="0">
                <a:latin typeface="Arial" panose="020B0604020202020204" pitchFamily="34" charset="0"/>
                <a:cs typeface="Arial" panose="020B0604020202020204" pitchFamily="34" charset="0"/>
              </a:rPr>
              <a:t>feedback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. ✔️</a:t>
            </a:r>
          </a:p>
          <a:p>
            <a:pPr marL="285750" indent="-285750"/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Med </a:t>
            </a:r>
            <a:r>
              <a:rPr lang="da-DK" sz="1900" dirty="0" err="1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 &gt; 0 (ikke-deterministisk) </a:t>
            </a:r>
            <a:r>
              <a:rPr lang="da-DK" sz="1900" b="1" dirty="0">
                <a:latin typeface="Arial" panose="020B0604020202020204" pitchFamily="34" charset="0"/>
                <a:cs typeface="Arial" panose="020B0604020202020204" pitchFamily="34" charset="0"/>
              </a:rPr>
              <a:t>samples mindre sandsynlige svar</a:t>
            </a:r>
            <a:r>
              <a:rPr lang="da-DK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2400" dirty="0">
                <a:latin typeface="Arial" panose="020B0604020202020204" pitchFamily="34" charset="0"/>
                <a:cs typeface="Arial" panose="020B0604020202020204" pitchFamily="34" charset="0"/>
              </a:rPr>
              <a:t>✔️</a:t>
            </a:r>
            <a:endParaRPr lang="da-DK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endParaRPr lang="da-D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D83D02A9-49E4-0468-26B6-8C21BBEEB99C}"/>
              </a:ext>
            </a:extLst>
          </p:cNvPr>
          <p:cNvSpPr txBox="1"/>
          <p:nvPr/>
        </p:nvSpPr>
        <p:spPr>
          <a:xfrm>
            <a:off x="207264" y="2861355"/>
            <a:ext cx="56487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600" b="1" dirty="0">
                <a:latin typeface="Arial" panose="020B0604020202020204" pitchFamily="34" charset="0"/>
                <a:cs typeface="Arial" panose="020B0604020202020204" pitchFamily="34" charset="0"/>
              </a:rPr>
              <a:t>Hallucinationer kan ikke undgås?</a:t>
            </a:r>
            <a:br>
              <a:rPr lang="da-DK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a-DK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A la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uendelige løkker er uundgåelige og </a:t>
            </a:r>
            <a:r>
              <a:rPr lang="da-DK" b="1" dirty="0" err="1">
                <a:latin typeface="Arial" panose="020B0604020202020204" pitchFamily="34" charset="0"/>
                <a:cs typeface="Arial" panose="020B0604020202020204" pitchFamily="34" charset="0"/>
              </a:rPr>
              <a:t>uafgørlige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 i universelle sprog (</a:t>
            </a:r>
            <a:r>
              <a:rPr lang="da-DK" b="1" dirty="0" err="1">
                <a:latin typeface="Arial" panose="020B0604020202020204" pitchFamily="34" charset="0"/>
                <a:cs typeface="Arial" panose="020B0604020202020204" pitchFamily="34" charset="0"/>
              </a:rPr>
              <a:t>Turing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a-DK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Bevis antager at LLM er deterministisk plus har eksternt </a:t>
            </a:r>
            <a:r>
              <a:rPr lang="da-DK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loop [2,3] 😂</a:t>
            </a:r>
            <a:b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A la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de reelle tal er ikke tællelige (</a:t>
            </a:r>
            <a:r>
              <a:rPr lang="da-DK" b="1" dirty="0" err="1">
                <a:latin typeface="Arial" panose="020B0604020202020204" pitchFamily="34" charset="0"/>
                <a:cs typeface="Arial" panose="020B0604020202020204" pitchFamily="34" charset="0"/>
              </a:rPr>
              <a:t>Cantor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a-DK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Ground </a:t>
            </a:r>
            <a:r>
              <a:rPr lang="da-DK" dirty="0" err="1">
                <a:latin typeface="Arial" panose="020B0604020202020204" pitchFamily="34" charset="0"/>
                <a:cs typeface="Arial" panose="020B0604020202020204" pitchFamily="34" charset="0"/>
              </a:rPr>
              <a:t>truth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er overtællelige [4] 😂</a:t>
            </a:r>
            <a:b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la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Lags (Post, Wang)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[6]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tæt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på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ved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udnytte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autoregressive decoding.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lidt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snyd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udnytte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bounded input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til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simulere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skipping tokens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😂</a:t>
            </a:r>
            <a:endParaRPr lang="da-DK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67695A3B-B28D-BDA0-3B91-A261489BD583}"/>
              </a:ext>
            </a:extLst>
          </p:cNvPr>
          <p:cNvSpPr txBox="1"/>
          <p:nvPr/>
        </p:nvSpPr>
        <p:spPr>
          <a:xfrm>
            <a:off x="5855970" y="4017556"/>
            <a:ext cx="6336030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600" b="1" dirty="0">
                <a:latin typeface="Arial" panose="020B0604020202020204" pitchFamily="34" charset="0"/>
                <a:cs typeface="Arial" panose="020B0604020202020204" pitchFamily="34" charset="0"/>
              </a:rPr>
              <a:t>Kreativitet vs. hallucination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 err="1">
                <a:latin typeface="Arial" panose="020B0604020202020204" pitchFamily="34" charset="0"/>
                <a:cs typeface="Arial" panose="020B0604020202020204" pitchFamily="34" charset="0"/>
              </a:rPr>
              <a:t>Approksimering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da-DK" b="1" dirty="0" err="1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er væsentlige aspekter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LLM har utrolig evne til at abstrahere irrelevante detaljer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Man føler LLM har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eget bidrag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til viden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Måske er </a:t>
            </a:r>
            <a:r>
              <a:rPr lang="da-DK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temperature</a:t>
            </a:r>
            <a:r>
              <a:rPr lang="da-DK" sz="1800" b="1" dirty="0">
                <a:latin typeface="Arial" panose="020B0604020202020204" pitchFamily="34" charset="0"/>
                <a:cs typeface="Arial" panose="020B0604020202020204" pitchFamily="34" charset="0"/>
              </a:rPr>
              <a:t> &gt; 0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nødvendig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(kan styres i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Måske kan vi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leve med hallucinationer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ligesom halting problem og uendelige løkker eller de ebber 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Der er en hel del </a:t>
            </a:r>
            <a:r>
              <a:rPr lang="da-DK" b="1" dirty="0" err="1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 og bruger kan gøre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(og har gjort!) som modvirker hallucinationer (→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se senere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708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1A3A0-5308-9386-B22E-138D840A9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F88C3-3EDC-D7E7-72A6-F95240DD4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73776"/>
          </a:xfrm>
        </p:spPr>
        <p:txBody>
          <a:bodyPr>
            <a:normAutofit fontScale="90000"/>
          </a:bodyPr>
          <a:lstStyle/>
          <a:p>
            <a:r>
              <a:rPr lang="da-DK" sz="6000" b="1" dirty="0">
                <a:latin typeface="Arial" panose="020B0604020202020204" pitchFamily="34" charset="0"/>
                <a:cs typeface="Arial" panose="020B0604020202020204" pitchFamily="34" charset="0"/>
              </a:rPr>
              <a:t>TH #1: </a:t>
            </a:r>
            <a:r>
              <a:rPr lang="da-DK" dirty="0"/>
              <a:t>“Brug den rigtige teknologi (herunder rigtige type AI) til at løse de rigtige problemer”</a:t>
            </a:r>
          </a:p>
        </p:txBody>
      </p:sp>
    </p:spTree>
    <p:extLst>
      <p:ext uri="{BB962C8B-B14F-4D97-AF65-F5344CB8AC3E}">
        <p14:creationId xmlns:p14="http://schemas.microsoft.com/office/powerpoint/2010/main" val="36849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DD6EE-ADAB-FB2A-4971-072E2E464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2C75F72F-1CB0-458F-C36A-0454CD8BD987}"/>
              </a:ext>
            </a:extLst>
          </p:cNvPr>
          <p:cNvSpPr txBox="1"/>
          <p:nvPr/>
        </p:nvSpPr>
        <p:spPr>
          <a:xfrm>
            <a:off x="649224" y="515404"/>
            <a:ext cx="69517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600" b="1" dirty="0">
                <a:latin typeface="Arial" panose="020B0604020202020204" pitchFamily="34" charset="0"/>
                <a:cs typeface="Arial" panose="020B0604020202020204" pitchFamily="34" charset="0"/>
              </a:rPr>
              <a:t>Alternativer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Brug den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forkerte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teknologi til at løse de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forkerte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problemer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Brug den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forkerte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teknologi til at løse de rigtige problemer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Brug den rigtige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teknologi til at løse de </a:t>
            </a:r>
            <a:r>
              <a:rPr lang="da-DK" b="1" dirty="0">
                <a:latin typeface="Arial" panose="020B0604020202020204" pitchFamily="34" charset="0"/>
                <a:cs typeface="Arial" panose="020B0604020202020204" pitchFamily="34" charset="0"/>
              </a:rPr>
              <a:t>forkerte</a:t>
            </a: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 problemer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D482CA0C-05F1-D046-5283-5D2755F5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626" y="919213"/>
            <a:ext cx="2318482" cy="3108960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95D56D05-AC67-6C70-6C83-808D7E67E185}"/>
              </a:ext>
            </a:extLst>
          </p:cNvPr>
          <p:cNvSpPr txBox="1"/>
          <p:nvPr/>
        </p:nvSpPr>
        <p:spPr>
          <a:xfrm>
            <a:off x="649224" y="2105561"/>
            <a:ext cx="695172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600" b="1" dirty="0">
                <a:latin typeface="Arial" panose="020B0604020202020204" pitchFamily="34" charset="0"/>
                <a:cs typeface="Arial" panose="020B0604020202020204" pitchFamily="34" charset="0"/>
              </a:rPr>
              <a:t>Mening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Brug algoritme, hvis den findes.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Brug skak program til skak, det ser dybere end mennesker*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Brug X, hvis 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dirty="0">
                <a:latin typeface="Arial" panose="020B0604020202020204" pitchFamily="34" charset="0"/>
                <a:cs typeface="Arial" panose="020B0604020202020204" pitchFamily="34" charset="0"/>
              </a:rPr>
              <a:t>Flere eksempler!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14D115F7-73A1-0C03-29CF-07DBEF842B81}"/>
              </a:ext>
            </a:extLst>
          </p:cNvPr>
          <p:cNvSpPr txBox="1"/>
          <p:nvPr/>
        </p:nvSpPr>
        <p:spPr>
          <a:xfrm>
            <a:off x="649224" y="3637648"/>
            <a:ext cx="6951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* Interessant fordi det viser i nogle tilfælde 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000" dirty="0"/>
              <a:t>AI ikke bare kan </a:t>
            </a:r>
            <a:r>
              <a:rPr lang="da-DK" sz="1000" b="1" dirty="0"/>
              <a:t>erstatte</a:t>
            </a:r>
            <a:r>
              <a:rPr lang="da-DK" sz="1000" dirty="0"/>
              <a:t> menneske, men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1000" dirty="0"/>
              <a:t>AI kan </a:t>
            </a:r>
            <a:r>
              <a:rPr lang="da-DK" sz="1000" b="1" dirty="0"/>
              <a:t>gøre det bedre</a:t>
            </a:r>
            <a:r>
              <a:rPr lang="da-DK" sz="1000" dirty="0"/>
              <a:t> end menneske</a:t>
            </a:r>
          </a:p>
        </p:txBody>
      </p:sp>
    </p:spTree>
    <p:extLst>
      <p:ext uri="{BB962C8B-B14F-4D97-AF65-F5344CB8AC3E}">
        <p14:creationId xmlns:p14="http://schemas.microsoft.com/office/powerpoint/2010/main" val="358247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49F35-EEB6-873D-A0C6-94CEB5BCB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16ECD-388B-3828-9577-F5B6994CD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6000" b="1" dirty="0">
                <a:latin typeface="Arial" panose="020B0604020202020204" pitchFamily="34" charset="0"/>
                <a:cs typeface="Arial" panose="020B0604020202020204" pitchFamily="34" charset="0"/>
              </a:rPr>
              <a:t>MHS #2: </a:t>
            </a:r>
            <a:r>
              <a:rPr lang="da-DK" dirty="0"/>
              <a:t>“</a:t>
            </a:r>
            <a:r>
              <a:rPr lang="da-DK" sz="6000" dirty="0"/>
              <a:t>Kan vi leve med hallucinationer</a:t>
            </a:r>
            <a:r>
              <a:rPr lang="da-DK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26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8CAB3-8D91-571A-D89B-D32E97BE4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2">
            <a:extLst>
              <a:ext uri="{FF2B5EF4-FFF2-40B4-BE49-F238E27FC236}">
                <a16:creationId xmlns:a16="http://schemas.microsoft.com/office/drawing/2014/main" id="{FFD60B08-D1A2-50BC-0977-C40BF434C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64" y="254865"/>
            <a:ext cx="5888736" cy="32979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a-DK" sz="3400" b="1" dirty="0">
                <a:latin typeface="Arial" panose="020B0604020202020204" pitchFamily="34" charset="0"/>
                <a:cs typeface="Arial" panose="020B0604020202020204" pitchFamily="34" charset="0"/>
              </a:rPr>
              <a:t>Fang Hallucinationerne</a:t>
            </a:r>
          </a:p>
          <a:p>
            <a:r>
              <a:rPr lang="da-DK" sz="2600" dirty="0"/>
              <a:t>Kode generering (Eksempel: POC)</a:t>
            </a:r>
          </a:p>
          <a:p>
            <a:r>
              <a:rPr lang="da-DK" sz="2600" dirty="0"/>
              <a:t>Fejlsøgning i kode (Eksempel: </a:t>
            </a:r>
            <a:r>
              <a:rPr lang="da-DK" sz="2600" dirty="0" err="1"/>
              <a:t>PyGame</a:t>
            </a:r>
            <a:r>
              <a:rPr lang="da-DK" sz="2600" dirty="0"/>
              <a:t>)</a:t>
            </a:r>
          </a:p>
          <a:p>
            <a:r>
              <a:rPr lang="da-DK" sz="2600" dirty="0" err="1"/>
              <a:t>Draft</a:t>
            </a:r>
            <a:r>
              <a:rPr lang="da-DK" sz="2600" dirty="0"/>
              <a:t> (Eksempel: </a:t>
            </a:r>
            <a:r>
              <a:rPr lang="da-DK" sz="2600" dirty="0" err="1"/>
              <a:t>Ansøging</a:t>
            </a:r>
            <a:r>
              <a:rPr lang="da-DK" sz="2600" dirty="0"/>
              <a:t>)</a:t>
            </a:r>
          </a:p>
          <a:p>
            <a:r>
              <a:rPr lang="da-DK" sz="2600" dirty="0"/>
              <a:t>Review (Eksempel: Ansøgning)</a:t>
            </a:r>
          </a:p>
          <a:p>
            <a:r>
              <a:rPr lang="da-DK" sz="2600" dirty="0"/>
              <a:t>Search (</a:t>
            </a:r>
            <a:r>
              <a:rPr lang="da-DK" sz="2600" dirty="0" err="1"/>
              <a:t>indexing</a:t>
            </a:r>
            <a:r>
              <a:rPr lang="da-DK" sz="2600" dirty="0"/>
              <a:t>)</a:t>
            </a:r>
          </a:p>
          <a:p>
            <a:r>
              <a:rPr lang="da-DK" sz="2600" dirty="0"/>
              <a:t>Litteratursøgning (Eksempel: dage-&gt;1 min, ram 95%)</a:t>
            </a:r>
          </a:p>
          <a:p>
            <a:r>
              <a:rPr lang="da-DK" sz="2600" dirty="0"/>
              <a:t>Anden fejlsøgning (Eksempel: bilbatteri)</a:t>
            </a:r>
          </a:p>
          <a:p>
            <a:r>
              <a:rPr lang="da-DK" sz="2600" dirty="0"/>
              <a:t>4 øjne → 2 øjne</a:t>
            </a:r>
          </a:p>
          <a:p>
            <a:r>
              <a:rPr lang="da-DK" sz="2600" dirty="0"/>
              <a:t>Kort sagt: Human in the loop</a:t>
            </a:r>
          </a:p>
          <a:p>
            <a:endParaRPr lang="da-DK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a-D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a-DK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73248D-402A-F76F-0168-1C8643971697}"/>
              </a:ext>
            </a:extLst>
          </p:cNvPr>
          <p:cNvSpPr txBox="1">
            <a:spLocks/>
          </p:cNvSpPr>
          <p:nvPr/>
        </p:nvSpPr>
        <p:spPr>
          <a:xfrm>
            <a:off x="6002781" y="207644"/>
            <a:ext cx="5994147" cy="5840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b="1" dirty="0">
                <a:latin typeface="Arial" panose="020B0604020202020204" pitchFamily="34" charset="0"/>
                <a:cs typeface="Arial" panose="020B0604020202020204" pitchFamily="34" charset="0"/>
              </a:rPr>
              <a:t>Eliminer Hallucinationerne</a:t>
            </a:r>
            <a:endParaRPr lang="da-DK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a-DK" sz="1800" dirty="0"/>
              <a:t>Bedre modeller</a:t>
            </a:r>
          </a:p>
          <a:p>
            <a:pPr lvl="1"/>
            <a:r>
              <a:rPr lang="da-DK" sz="1800" dirty="0"/>
              <a:t>Statistiske modeller -&gt; Neurale, måske ebber det ud</a:t>
            </a:r>
          </a:p>
          <a:p>
            <a:pPr lvl="1"/>
            <a:r>
              <a:rPr lang="da-DK" sz="1800" dirty="0"/>
              <a:t>API-kald (Eksempel: Wolfram </a:t>
            </a:r>
            <a:r>
              <a:rPr lang="da-DK" sz="1800" dirty="0" err="1"/>
              <a:t>primtest</a:t>
            </a:r>
            <a:r>
              <a:rPr lang="da-DK" sz="1800" dirty="0"/>
              <a:t>)</a:t>
            </a:r>
          </a:p>
          <a:p>
            <a:pPr lvl="1"/>
            <a:r>
              <a:rPr lang="da-DK" sz="1800" dirty="0"/>
              <a:t>Beregninger (Eksempel: Python </a:t>
            </a:r>
            <a:r>
              <a:rPr lang="da-DK" sz="1800" dirty="0" err="1"/>
              <a:t>call</a:t>
            </a:r>
            <a:r>
              <a:rPr lang="da-DK" sz="1800" dirty="0"/>
              <a:t> out)</a:t>
            </a:r>
          </a:p>
          <a:p>
            <a:pPr lvl="1"/>
            <a:r>
              <a:rPr lang="da-DK" sz="1800" dirty="0"/>
              <a:t>Flere parametre, lag, kontekst</a:t>
            </a:r>
          </a:p>
          <a:p>
            <a:pPr lvl="1"/>
            <a:r>
              <a:rPr lang="da-DK" sz="1800" dirty="0"/>
              <a:t>Track og eksponer score</a:t>
            </a:r>
          </a:p>
          <a:p>
            <a:pPr lvl="1"/>
            <a:r>
              <a:rPr lang="da-DK" sz="1800" dirty="0"/>
              <a:t>Deterministiske svar(</a:t>
            </a:r>
            <a:r>
              <a:rPr lang="da-DK" sz="1800" dirty="0" err="1"/>
              <a:t>temperature</a:t>
            </a:r>
            <a:r>
              <a:rPr lang="da-DK" sz="1800" dirty="0"/>
              <a:t> </a:t>
            </a:r>
            <a:r>
              <a:rPr lang="da-DK" sz="1800" dirty="0" err="1"/>
              <a:t>close</a:t>
            </a:r>
            <a:r>
              <a:rPr lang="da-DK" sz="1800" dirty="0"/>
              <a:t> to 0)</a:t>
            </a:r>
          </a:p>
          <a:p>
            <a:r>
              <a:rPr lang="da-DK" sz="1800" dirty="0"/>
              <a:t>Mere træning</a:t>
            </a:r>
          </a:p>
          <a:p>
            <a:pPr lvl="1"/>
            <a:r>
              <a:rPr lang="da-DK" sz="1800" dirty="0"/>
              <a:t>Mere data</a:t>
            </a:r>
          </a:p>
          <a:p>
            <a:pPr lvl="1"/>
            <a:r>
              <a:rPr lang="da-DK" sz="1800" dirty="0"/>
              <a:t>Bedre data</a:t>
            </a:r>
          </a:p>
          <a:p>
            <a:pPr lvl="1"/>
            <a:r>
              <a:rPr lang="da-DK" sz="1800" dirty="0"/>
              <a:t>Specifikke modeller*</a:t>
            </a:r>
          </a:p>
          <a:p>
            <a:r>
              <a:rPr lang="da-DK" sz="1800" dirty="0"/>
              <a:t>Bedre </a:t>
            </a:r>
            <a:r>
              <a:rPr lang="da-DK" sz="1800" dirty="0" err="1"/>
              <a:t>prompting</a:t>
            </a:r>
            <a:r>
              <a:rPr lang="da-DK" sz="1800" dirty="0"/>
              <a:t> </a:t>
            </a:r>
          </a:p>
          <a:p>
            <a:pPr lvl="1"/>
            <a:r>
              <a:rPr lang="da-DK" sz="1800" dirty="0"/>
              <a:t>COT </a:t>
            </a:r>
            <a:r>
              <a:rPr lang="da-DK" sz="1400" dirty="0">
                <a:latin typeface="Arial" panose="020B0604020202020204" pitchFamily="34" charset="0"/>
                <a:cs typeface="Arial" panose="020B0604020202020204" pitchFamily="34" charset="0"/>
              </a:rPr>
              <a:t>😂</a:t>
            </a:r>
            <a:r>
              <a:rPr lang="da-DK" sz="1800" dirty="0"/>
              <a:t> [5]</a:t>
            </a:r>
          </a:p>
          <a:p>
            <a:pPr lvl="1"/>
            <a:r>
              <a:rPr lang="da-DK" sz="1800" dirty="0"/>
              <a:t>Søg multiple svar &amp; score (Ek</a:t>
            </a:r>
          </a:p>
          <a:p>
            <a:r>
              <a:rPr lang="da-DK" sz="1800" dirty="0"/>
              <a:t>RAG + systeminstruks</a:t>
            </a:r>
          </a:p>
          <a:p>
            <a:r>
              <a:rPr lang="da-DK" sz="1800" dirty="0" err="1"/>
              <a:t>Browsing</a:t>
            </a:r>
            <a:endParaRPr lang="da-DK" sz="1800" dirty="0"/>
          </a:p>
          <a:p>
            <a:r>
              <a:rPr lang="da-DK" sz="1800" dirty="0"/>
              <a:t>RLHF </a:t>
            </a:r>
          </a:p>
          <a:p>
            <a:r>
              <a:rPr lang="da-DK" sz="1800" dirty="0"/>
              <a:t>Angiv </a:t>
            </a:r>
            <a:r>
              <a:rPr lang="da-DK" sz="1800" dirty="0" err="1"/>
              <a:t>sources</a:t>
            </a:r>
            <a:endParaRPr lang="da-DK" sz="1800" dirty="0"/>
          </a:p>
          <a:p>
            <a:endParaRPr lang="da-DK" sz="2400" dirty="0"/>
          </a:p>
          <a:p>
            <a:pPr marL="0" indent="0">
              <a:buNone/>
            </a:pPr>
            <a:endParaRPr lang="da-D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/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a-DK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E9227B37-146C-D082-6AD2-2B4E87DD854E}"/>
              </a:ext>
            </a:extLst>
          </p:cNvPr>
          <p:cNvSpPr txBox="1">
            <a:spLocks/>
          </p:cNvSpPr>
          <p:nvPr/>
        </p:nvSpPr>
        <p:spPr>
          <a:xfrm>
            <a:off x="195072" y="3741015"/>
            <a:ext cx="5705857" cy="2859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400" b="1" dirty="0">
                <a:latin typeface="Arial" panose="020B0604020202020204" pitchFamily="34" charset="0"/>
                <a:cs typeface="Arial" panose="020B0604020202020204" pitchFamily="34" charset="0"/>
              </a:rPr>
              <a:t>Lev med Hallucinationerne</a:t>
            </a:r>
          </a:p>
          <a:p>
            <a:r>
              <a:rPr lang="da-DK" sz="1800" dirty="0"/>
              <a:t>Forvent der er fejl</a:t>
            </a:r>
          </a:p>
          <a:p>
            <a:r>
              <a:rPr lang="da-DK" sz="1800" dirty="0"/>
              <a:t>Du kan ikke bare stikke et svar ind som </a:t>
            </a:r>
            <a:r>
              <a:rPr lang="da-DK" sz="1800" dirty="0" err="1"/>
              <a:t>Appendix</a:t>
            </a:r>
            <a:r>
              <a:rPr lang="da-DK" sz="1800" dirty="0"/>
              <a:t> A.</a:t>
            </a:r>
          </a:p>
          <a:p>
            <a:r>
              <a:rPr lang="da-DK" sz="1800" dirty="0"/>
              <a:t>Lære spansk</a:t>
            </a:r>
          </a:p>
          <a:p>
            <a:r>
              <a:rPr lang="da-DK" sz="1800" dirty="0"/>
              <a:t>Læse artikler sammen</a:t>
            </a:r>
          </a:p>
          <a:p>
            <a:endParaRPr lang="da-DK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a-D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a-DK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DAE9A359-0F88-F74C-A93B-1B5715C58876}"/>
              </a:ext>
            </a:extLst>
          </p:cNvPr>
          <p:cNvSpPr txBox="1"/>
          <p:nvPr/>
        </p:nvSpPr>
        <p:spPr>
          <a:xfrm>
            <a:off x="6002781" y="5894046"/>
            <a:ext cx="4436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* Nogle eksempler har vist at generelle modeller koder bedre end specifikke</a:t>
            </a:r>
          </a:p>
        </p:txBody>
      </p:sp>
    </p:spTree>
    <p:extLst>
      <p:ext uri="{BB962C8B-B14F-4D97-AF65-F5344CB8AC3E}">
        <p14:creationId xmlns:p14="http://schemas.microsoft.com/office/powerpoint/2010/main" val="68885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C3FC2-34D6-DBDE-97BF-87FDEE97F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C63F02-B186-F269-9C22-4280E4818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sz="6000" b="1" dirty="0">
                <a:latin typeface="Arial" panose="020B0604020202020204" pitchFamily="34" charset="0"/>
                <a:cs typeface="Arial" panose="020B0604020202020204" pitchFamily="34" charset="0"/>
              </a:rPr>
              <a:t>TH #2: </a:t>
            </a:r>
            <a:r>
              <a:rPr lang="da-DK" dirty="0"/>
              <a:t>“Du kan ikke bruge test til at sige at en sprogmodel er pålidelig”</a:t>
            </a:r>
          </a:p>
        </p:txBody>
      </p:sp>
    </p:spTree>
    <p:extLst>
      <p:ext uri="{BB962C8B-B14F-4D97-AF65-F5344CB8AC3E}">
        <p14:creationId xmlns:p14="http://schemas.microsoft.com/office/powerpoint/2010/main" val="26850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4702B-CA3F-B60F-C330-8037FE44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2">
            <a:extLst>
              <a:ext uri="{FF2B5EF4-FFF2-40B4-BE49-F238E27FC236}">
                <a16:creationId xmlns:a16="http://schemas.microsoft.com/office/drawing/2014/main" id="{025989FA-1D49-8853-C1A8-9BBD6A850265}"/>
              </a:ext>
            </a:extLst>
          </p:cNvPr>
          <p:cNvSpPr txBox="1">
            <a:spLocks/>
          </p:cNvSpPr>
          <p:nvPr/>
        </p:nvSpPr>
        <p:spPr>
          <a:xfrm>
            <a:off x="509397" y="569190"/>
            <a:ext cx="8472678" cy="3698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2400" b="1" dirty="0">
                <a:latin typeface="Arial" panose="020B0604020202020204" pitchFamily="34" charset="0"/>
                <a:cs typeface="Arial" panose="020B0604020202020204" pitchFamily="34" charset="0"/>
              </a:rPr>
              <a:t>Forudsigelighed af svar</a:t>
            </a:r>
          </a:p>
          <a:p>
            <a:r>
              <a:rPr lang="da-DK" sz="1800" dirty="0"/>
              <a:t>Hvis man spørger om det samme to gange kan man få forskelligt svar</a:t>
            </a:r>
          </a:p>
          <a:p>
            <a:pPr lvl="1"/>
            <a:r>
              <a:rPr lang="da-DK" sz="1400" dirty="0" err="1"/>
              <a:t>Termperature</a:t>
            </a:r>
            <a:r>
              <a:rPr lang="da-DK" sz="1400" dirty="0"/>
              <a:t> &gt; 0</a:t>
            </a:r>
          </a:p>
          <a:p>
            <a:pPr lvl="1"/>
            <a:r>
              <a:rPr lang="da-DK" sz="1400" dirty="0"/>
              <a:t>Mere data</a:t>
            </a:r>
          </a:p>
          <a:p>
            <a:pPr lvl="1"/>
            <a:r>
              <a:rPr lang="da-DK" sz="1400" dirty="0"/>
              <a:t>Ny model</a:t>
            </a:r>
          </a:p>
          <a:p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Fair scenarie</a:t>
            </a:r>
          </a:p>
          <a:p>
            <a:pPr lvl="1"/>
            <a:r>
              <a:rPr lang="da-DK" sz="1500" dirty="0">
                <a:latin typeface="Arial" panose="020B0604020202020204" pitchFamily="34" charset="0"/>
                <a:cs typeface="Arial" panose="020B0604020202020204" pitchFamily="34" charset="0"/>
              </a:rPr>
              <a:t>Man har trænet med alle de relevante scenarier</a:t>
            </a:r>
          </a:p>
          <a:p>
            <a:pPr lvl="1"/>
            <a:r>
              <a:rPr lang="da-DK" sz="1500" dirty="0">
                <a:latin typeface="Arial" panose="020B0604020202020204" pitchFamily="34" charset="0"/>
                <a:cs typeface="Arial" panose="020B0604020202020204" pitchFamily="34" charset="0"/>
              </a:rPr>
              <a:t>Men benytter deterministisk model</a:t>
            </a:r>
          </a:p>
          <a:p>
            <a:pPr lvl="1"/>
            <a:r>
              <a:rPr lang="da-DK" sz="1500" dirty="0">
                <a:latin typeface="Arial" panose="020B0604020202020204" pitchFamily="34" charset="0"/>
                <a:cs typeface="Arial" panose="020B0604020202020204" pitchFamily="34" charset="0"/>
              </a:rPr>
              <a:t>Man stiller kun modellen spørgsmål vedrørende scenarierne</a:t>
            </a:r>
          </a:p>
          <a:p>
            <a:pPr lvl="1"/>
            <a:r>
              <a:rPr lang="da-DK" sz="1500" dirty="0">
                <a:latin typeface="Arial" panose="020B0604020202020204" pitchFamily="34" charset="0"/>
                <a:cs typeface="Arial" panose="020B0604020202020204" pitchFamily="34" charset="0"/>
              </a:rPr>
              <a:t>Er man så dårligere stillet end ved klassisk test af et program?</a:t>
            </a:r>
          </a:p>
          <a:p>
            <a:pPr lvl="1"/>
            <a:r>
              <a:rPr lang="da-DK" sz="1500" dirty="0">
                <a:latin typeface="Arial" panose="020B0604020202020204" pitchFamily="34" charset="0"/>
                <a:cs typeface="Arial" panose="020B0604020202020204" pitchFamily="34" charset="0"/>
              </a:rPr>
              <a:t>I begge tilfælde kan man ramme nyt grænsetilfælde</a:t>
            </a:r>
          </a:p>
          <a:p>
            <a:r>
              <a:rPr lang="da-DK" sz="1900" dirty="0">
                <a:latin typeface="Arial" panose="020B0604020202020204" pitchFamily="34" charset="0"/>
                <a:cs typeface="Arial" panose="020B0604020202020204" pitchFamily="34" charset="0"/>
              </a:rPr>
              <a:t>Unfair scenarie</a:t>
            </a:r>
          </a:p>
          <a:p>
            <a:pPr lvl="1"/>
            <a:r>
              <a:rPr lang="da-DK" sz="1500" dirty="0">
                <a:latin typeface="Arial" panose="020B0604020202020204" pitchFamily="34" charset="0"/>
                <a:cs typeface="Arial" panose="020B0604020202020204" pitchFamily="34" charset="0"/>
              </a:rPr>
              <a:t>Vilkårlige spørgsmål til generel model</a:t>
            </a:r>
          </a:p>
          <a:p>
            <a:pPr lvl="1"/>
            <a:r>
              <a:rPr lang="da-DK" sz="1500" dirty="0">
                <a:latin typeface="Arial" panose="020B0604020202020204" pitchFamily="34" charset="0"/>
                <a:cs typeface="Arial" panose="020B0604020202020204" pitchFamily="34" charset="0"/>
              </a:rPr>
              <a:t>Vi snakker om et program der giver feedback på alle problemer i verden</a:t>
            </a:r>
          </a:p>
          <a:p>
            <a:pPr lvl="1"/>
            <a:r>
              <a:rPr lang="da-DK" sz="1500" dirty="0">
                <a:latin typeface="Arial" panose="020B0604020202020204" pitchFamily="34" charset="0"/>
                <a:cs typeface="Arial" panose="020B0604020202020204" pitchFamily="34" charset="0"/>
              </a:rPr>
              <a:t>Det er ikke nødvendigvis et problem med modellen, men med </a:t>
            </a:r>
            <a:r>
              <a:rPr lang="da-DK" sz="1500" dirty="0" err="1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da-DK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da-DK" sz="1500" dirty="0">
                <a:latin typeface="Arial" panose="020B0604020202020204" pitchFamily="34" charset="0"/>
                <a:cs typeface="Arial" panose="020B0604020202020204" pitchFamily="34" charset="0"/>
              </a:rPr>
              <a:t>“Et klassisk testet program kan også give fejl”</a:t>
            </a:r>
          </a:p>
          <a:p>
            <a:endParaRPr lang="da-DK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a-DK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a-DK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759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A1133E-978D-457F-BD86-B96FA7C83698}">
  <we:reference id="0236e941-1151-48a5-b57c-ef61793a51fb" version="2.0.0.5" store="EXCatalog" storeType="EXCatalog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1885</Words>
  <Application>Microsoft Office PowerPoint</Application>
  <PresentationFormat>Widescreen</PresentationFormat>
  <Paragraphs>246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Google Sans</vt:lpstr>
      <vt:lpstr>Open Sans</vt:lpstr>
      <vt:lpstr>Office-tema</vt:lpstr>
      <vt:lpstr>PowerPoint-præsentation</vt:lpstr>
      <vt:lpstr>MHS #1: "Hvad skal balancen være mellem hallucination og kreativitet?</vt:lpstr>
      <vt:lpstr>PowerPoint-præsentation</vt:lpstr>
      <vt:lpstr>TH #1: “Brug den rigtige teknologi (herunder rigtige type AI) til at løse de rigtige problemer”</vt:lpstr>
      <vt:lpstr>PowerPoint-præsentation</vt:lpstr>
      <vt:lpstr>MHS #2: “Kan vi leve med hallucinationer”</vt:lpstr>
      <vt:lpstr>PowerPoint-præsentation</vt:lpstr>
      <vt:lpstr>TH #2: “Du kan ikke bruge test til at sige at en sprogmodel er pålidelig”</vt:lpstr>
      <vt:lpstr>PowerPoint-præsentation</vt:lpstr>
      <vt:lpstr>MHS #3: “At AI tager fejl er ikke et tilstrækkelig argument for at man ikke kan bruge AI”</vt:lpstr>
      <vt:lpstr>PowerPoint-præsentation</vt:lpstr>
      <vt:lpstr>TH #3: “Sprogmodeller kan ikke ræsonnere logisk”</vt:lpstr>
      <vt:lpstr>PowerPoint-præsentation</vt:lpstr>
      <vt:lpstr>MHS #4: “Det kræver noget at bruge Generativ AI”</vt:lpstr>
      <vt:lpstr>PowerPoint-præsentation</vt:lpstr>
      <vt:lpstr>TH #4: “AI og Mennesker begår begge fejl, men på forskellig vis”</vt:lpstr>
      <vt:lpstr>PowerPoint-præsentation</vt:lpstr>
      <vt:lpstr>MHS #5: “Hvad skal vi være bange for ved Generativ AI”</vt:lpstr>
      <vt:lpstr>PowerPoint-præsentation</vt:lpstr>
      <vt:lpstr>TH #5: “Hvem skal tage risikoen og ansvaret for de fejl teknologien begår og hvordan sikrer vi, at det sker på en ansvarlig måde?”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Morten Heine Sørensen</dc:creator>
  <cp:lastModifiedBy>Morten Heine Sørensen</cp:lastModifiedBy>
  <cp:revision>111</cp:revision>
  <dcterms:created xsi:type="dcterms:W3CDTF">2024-12-16T08:53:17Z</dcterms:created>
  <dcterms:modified xsi:type="dcterms:W3CDTF">2024-12-19T20:49:41Z</dcterms:modified>
</cp:coreProperties>
</file>