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67" r:id="rId4"/>
    <p:sldId id="262" r:id="rId5"/>
    <p:sldId id="273" r:id="rId6"/>
    <p:sldId id="279" r:id="rId7"/>
    <p:sldId id="278" r:id="rId8"/>
    <p:sldId id="283" r:id="rId9"/>
    <p:sldId id="289" r:id="rId10"/>
    <p:sldId id="290" r:id="rId11"/>
    <p:sldId id="292" r:id="rId12"/>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8E4E44-C707-4198-A1CE-24EE7A67D829}" v="4" dt="2024-08-14T18:57:12.423"/>
    <p1510:client id="{B222EC71-0AD4-40EE-A08E-85DFDC616928}" v="1" dt="2024-08-14T21:11:56.389"/>
    <p1510:client id="{CF7A32E6-9AE3-4ADA-8D71-0F2DF659BEB7}" v="1" dt="2024-08-14T18:08:39.6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18"/>
    <p:restoredTop sz="97155"/>
  </p:normalViewPr>
  <p:slideViewPr>
    <p:cSldViewPr snapToGrid="0">
      <p:cViewPr varScale="1">
        <p:scale>
          <a:sx n="110" d="100"/>
          <a:sy n="110" d="100"/>
        </p:scale>
        <p:origin x="108" y="114"/>
      </p:cViewPr>
      <p:guideLst/>
    </p:cSldViewPr>
  </p:slideViewPr>
  <p:outlineViewPr>
    <p:cViewPr>
      <p:scale>
        <a:sx n="33" d="100"/>
        <a:sy n="33" d="100"/>
      </p:scale>
      <p:origin x="0" y="-1032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rten Heine Sørensen" userId="69d74bff-cbb9-4139-87b4-f3e8fdb05743" providerId="ADAL" clId="{678E4E44-C707-4198-A1CE-24EE7A67D829}"/>
    <pc:docChg chg="undo custSel addSld modSld">
      <pc:chgData name="Morten Heine Sørensen" userId="69d74bff-cbb9-4139-87b4-f3e8fdb05743" providerId="ADAL" clId="{678E4E44-C707-4198-A1CE-24EE7A67D829}" dt="2024-08-14T20:39:23.909" v="1073" actId="20577"/>
      <pc:docMkLst>
        <pc:docMk/>
      </pc:docMkLst>
      <pc:sldChg chg="modSp mod">
        <pc:chgData name="Morten Heine Sørensen" userId="69d74bff-cbb9-4139-87b4-f3e8fdb05743" providerId="ADAL" clId="{678E4E44-C707-4198-A1CE-24EE7A67D829}" dt="2024-08-14T18:14:16.544" v="49" actId="27636"/>
        <pc:sldMkLst>
          <pc:docMk/>
          <pc:sldMk cId="2628864389" sldId="256"/>
        </pc:sldMkLst>
        <pc:spChg chg="mod">
          <ac:chgData name="Morten Heine Sørensen" userId="69d74bff-cbb9-4139-87b4-f3e8fdb05743" providerId="ADAL" clId="{678E4E44-C707-4198-A1CE-24EE7A67D829}" dt="2024-08-14T18:14:16.544" v="49" actId="27636"/>
          <ac:spMkLst>
            <pc:docMk/>
            <pc:sldMk cId="2628864389" sldId="256"/>
            <ac:spMk id="3" creationId="{B50BA3E6-8805-FAC0-0710-1DEA8EF825AF}"/>
          </ac:spMkLst>
        </pc:spChg>
      </pc:sldChg>
      <pc:sldChg chg="addSp delSp modSp mod">
        <pc:chgData name="Morten Heine Sørensen" userId="69d74bff-cbb9-4139-87b4-f3e8fdb05743" providerId="ADAL" clId="{678E4E44-C707-4198-A1CE-24EE7A67D829}" dt="2024-08-14T18:56:54.632" v="350" actId="1076"/>
        <pc:sldMkLst>
          <pc:docMk/>
          <pc:sldMk cId="2871509552" sldId="257"/>
        </pc:sldMkLst>
        <pc:spChg chg="mod">
          <ac:chgData name="Morten Heine Sørensen" userId="69d74bff-cbb9-4139-87b4-f3e8fdb05743" providerId="ADAL" clId="{678E4E44-C707-4198-A1CE-24EE7A67D829}" dt="2024-08-14T18:56:54.632" v="350" actId="1076"/>
          <ac:spMkLst>
            <pc:docMk/>
            <pc:sldMk cId="2871509552" sldId="257"/>
            <ac:spMk id="3" creationId="{0E156F99-948B-62A3-CE63-9C6CA75DCBE2}"/>
          </ac:spMkLst>
        </pc:spChg>
        <pc:spChg chg="add del mod">
          <ac:chgData name="Morten Heine Sørensen" userId="69d74bff-cbb9-4139-87b4-f3e8fdb05743" providerId="ADAL" clId="{678E4E44-C707-4198-A1CE-24EE7A67D829}" dt="2024-08-14T18:56:49.237" v="349" actId="478"/>
          <ac:spMkLst>
            <pc:docMk/>
            <pc:sldMk cId="2871509552" sldId="257"/>
            <ac:spMk id="4" creationId="{5EE30770-6529-5693-B9D8-A03F7A1EA23B}"/>
          </ac:spMkLst>
        </pc:spChg>
        <pc:spChg chg="add mod">
          <ac:chgData name="Morten Heine Sørensen" userId="69d74bff-cbb9-4139-87b4-f3e8fdb05743" providerId="ADAL" clId="{678E4E44-C707-4198-A1CE-24EE7A67D829}" dt="2024-08-14T18:20:46.621" v="133"/>
          <ac:spMkLst>
            <pc:docMk/>
            <pc:sldMk cId="2871509552" sldId="257"/>
            <ac:spMk id="5" creationId="{28F69E0F-C3B7-75B7-7BE6-5A7F28B6B408}"/>
          </ac:spMkLst>
        </pc:spChg>
      </pc:sldChg>
      <pc:sldChg chg="addSp delSp modSp new mod">
        <pc:chgData name="Morten Heine Sørensen" userId="69d74bff-cbb9-4139-87b4-f3e8fdb05743" providerId="ADAL" clId="{678E4E44-C707-4198-A1CE-24EE7A67D829}" dt="2024-08-14T20:39:23.909" v="1073" actId="20577"/>
        <pc:sldMkLst>
          <pc:docMk/>
          <pc:sldMk cId="1904966490" sldId="291"/>
        </pc:sldMkLst>
        <pc:spChg chg="mod">
          <ac:chgData name="Morten Heine Sørensen" userId="69d74bff-cbb9-4139-87b4-f3e8fdb05743" providerId="ADAL" clId="{678E4E44-C707-4198-A1CE-24EE7A67D829}" dt="2024-08-14T18:57:18.913" v="365" actId="20577"/>
          <ac:spMkLst>
            <pc:docMk/>
            <pc:sldMk cId="1904966490" sldId="291"/>
            <ac:spMk id="2" creationId="{5DBC998B-29E8-09EC-94DB-00553A298BD2}"/>
          </ac:spMkLst>
        </pc:spChg>
        <pc:spChg chg="del">
          <ac:chgData name="Morten Heine Sørensen" userId="69d74bff-cbb9-4139-87b4-f3e8fdb05743" providerId="ADAL" clId="{678E4E44-C707-4198-A1CE-24EE7A67D829}" dt="2024-08-14T18:57:12.423" v="352"/>
          <ac:spMkLst>
            <pc:docMk/>
            <pc:sldMk cId="1904966490" sldId="291"/>
            <ac:spMk id="3" creationId="{321C107A-30C4-F901-EC4A-B250B4C7D62B}"/>
          </ac:spMkLst>
        </pc:spChg>
        <pc:spChg chg="add mod">
          <ac:chgData name="Morten Heine Sørensen" userId="69d74bff-cbb9-4139-87b4-f3e8fdb05743" providerId="ADAL" clId="{678E4E44-C707-4198-A1CE-24EE7A67D829}" dt="2024-08-14T20:39:23.909" v="1073" actId="20577"/>
          <ac:spMkLst>
            <pc:docMk/>
            <pc:sldMk cId="1904966490" sldId="291"/>
            <ac:spMk id="4" creationId="{5EE30770-6529-5693-B9D8-A03F7A1EA23B}"/>
          </ac:spMkLst>
        </pc:spChg>
      </pc:sldChg>
    </pc:docChg>
  </pc:docChgLst>
  <pc:docChgLst>
    <pc:chgData name="Morten Heine Sørensen" userId="69d74bff-cbb9-4139-87b4-f3e8fdb05743" providerId="ADAL" clId="{CF7A32E6-9AE3-4ADA-8D71-0F2DF659BEB7}"/>
    <pc:docChg chg="custSel modSld">
      <pc:chgData name="Morten Heine Sørensen" userId="69d74bff-cbb9-4139-87b4-f3e8fdb05743" providerId="ADAL" clId="{CF7A32E6-9AE3-4ADA-8D71-0F2DF659BEB7}" dt="2024-08-14T18:09:15.675" v="67" actId="27636"/>
      <pc:docMkLst>
        <pc:docMk/>
      </pc:docMkLst>
      <pc:sldChg chg="modSp mod">
        <pc:chgData name="Morten Heine Sørensen" userId="69d74bff-cbb9-4139-87b4-f3e8fdb05743" providerId="ADAL" clId="{CF7A32E6-9AE3-4ADA-8D71-0F2DF659BEB7}" dt="2024-08-14T18:09:15.675" v="67" actId="27636"/>
        <pc:sldMkLst>
          <pc:docMk/>
          <pc:sldMk cId="2628864389" sldId="256"/>
        </pc:sldMkLst>
        <pc:spChg chg="mod">
          <ac:chgData name="Morten Heine Sørensen" userId="69d74bff-cbb9-4139-87b4-f3e8fdb05743" providerId="ADAL" clId="{CF7A32E6-9AE3-4ADA-8D71-0F2DF659BEB7}" dt="2024-08-14T18:09:15.675" v="67" actId="27636"/>
          <ac:spMkLst>
            <pc:docMk/>
            <pc:sldMk cId="2628864389" sldId="256"/>
            <ac:spMk id="3" creationId="{B50BA3E6-8805-FAC0-0710-1DEA8EF825AF}"/>
          </ac:spMkLst>
        </pc:spChg>
      </pc:sldChg>
    </pc:docChg>
  </pc:docChgLst>
  <pc:docChgLst>
    <pc:chgData name="Morten Heine Sørensen" userId="69d74bff-cbb9-4139-87b4-f3e8fdb05743" providerId="ADAL" clId="{B222EC71-0AD4-40EE-A08E-85DFDC616928}"/>
    <pc:docChg chg="undo custSel addSld delSld modSld">
      <pc:chgData name="Morten Heine Sørensen" userId="69d74bff-cbb9-4139-87b4-f3e8fdb05743" providerId="ADAL" clId="{B222EC71-0AD4-40EE-A08E-85DFDC616928}" dt="2024-08-14T21:14:42.846" v="57" actId="47"/>
      <pc:docMkLst>
        <pc:docMk/>
      </pc:docMkLst>
      <pc:sldChg chg="modSp mod">
        <pc:chgData name="Morten Heine Sørensen" userId="69d74bff-cbb9-4139-87b4-f3e8fdb05743" providerId="ADAL" clId="{B222EC71-0AD4-40EE-A08E-85DFDC616928}" dt="2024-08-14T20:50:49.398" v="31" actId="27636"/>
        <pc:sldMkLst>
          <pc:docMk/>
          <pc:sldMk cId="2628864389" sldId="256"/>
        </pc:sldMkLst>
        <pc:spChg chg="mod">
          <ac:chgData name="Morten Heine Sørensen" userId="69d74bff-cbb9-4139-87b4-f3e8fdb05743" providerId="ADAL" clId="{B222EC71-0AD4-40EE-A08E-85DFDC616928}" dt="2024-08-14T20:50:49.398" v="31" actId="27636"/>
          <ac:spMkLst>
            <pc:docMk/>
            <pc:sldMk cId="2628864389" sldId="256"/>
            <ac:spMk id="3" creationId="{B50BA3E6-8805-FAC0-0710-1DEA8EF825AF}"/>
          </ac:spMkLst>
        </pc:spChg>
      </pc:sldChg>
      <pc:sldChg chg="del">
        <pc:chgData name="Morten Heine Sørensen" userId="69d74bff-cbb9-4139-87b4-f3e8fdb05743" providerId="ADAL" clId="{B222EC71-0AD4-40EE-A08E-85DFDC616928}" dt="2024-08-14T21:13:16.674" v="43" actId="47"/>
        <pc:sldMkLst>
          <pc:docMk/>
          <pc:sldMk cId="2871509552" sldId="257"/>
        </pc:sldMkLst>
      </pc:sldChg>
      <pc:sldChg chg="add del">
        <pc:chgData name="Morten Heine Sørensen" userId="69d74bff-cbb9-4139-87b4-f3e8fdb05743" providerId="ADAL" clId="{B222EC71-0AD4-40EE-A08E-85DFDC616928}" dt="2024-08-14T21:13:23.018" v="46" actId="47"/>
        <pc:sldMkLst>
          <pc:docMk/>
          <pc:sldMk cId="2081057342" sldId="258"/>
        </pc:sldMkLst>
      </pc:sldChg>
      <pc:sldChg chg="del">
        <pc:chgData name="Morten Heine Sørensen" userId="69d74bff-cbb9-4139-87b4-f3e8fdb05743" providerId="ADAL" clId="{B222EC71-0AD4-40EE-A08E-85DFDC616928}" dt="2024-08-14T21:14:42.846" v="57" actId="47"/>
        <pc:sldMkLst>
          <pc:docMk/>
          <pc:sldMk cId="3654902928" sldId="259"/>
        </pc:sldMkLst>
      </pc:sldChg>
      <pc:sldChg chg="del">
        <pc:chgData name="Morten Heine Sørensen" userId="69d74bff-cbb9-4139-87b4-f3e8fdb05743" providerId="ADAL" clId="{B222EC71-0AD4-40EE-A08E-85DFDC616928}" dt="2024-08-14T21:12:38.551" v="34" actId="47"/>
        <pc:sldMkLst>
          <pc:docMk/>
          <pc:sldMk cId="3249540313" sldId="260"/>
        </pc:sldMkLst>
      </pc:sldChg>
      <pc:sldChg chg="add del">
        <pc:chgData name="Morten Heine Sørensen" userId="69d74bff-cbb9-4139-87b4-f3e8fdb05743" providerId="ADAL" clId="{B222EC71-0AD4-40EE-A08E-85DFDC616928}" dt="2024-08-14T21:13:24.533" v="47" actId="47"/>
        <pc:sldMkLst>
          <pc:docMk/>
          <pc:sldMk cId="383464462" sldId="261"/>
        </pc:sldMkLst>
      </pc:sldChg>
      <pc:sldChg chg="del">
        <pc:chgData name="Morten Heine Sørensen" userId="69d74bff-cbb9-4139-87b4-f3e8fdb05743" providerId="ADAL" clId="{B222EC71-0AD4-40EE-A08E-85DFDC616928}" dt="2024-08-14T21:13:18.526" v="44" actId="47"/>
        <pc:sldMkLst>
          <pc:docMk/>
          <pc:sldMk cId="2348600546" sldId="263"/>
        </pc:sldMkLst>
      </pc:sldChg>
      <pc:sldChg chg="add del">
        <pc:chgData name="Morten Heine Sørensen" userId="69d74bff-cbb9-4139-87b4-f3e8fdb05743" providerId="ADAL" clId="{B222EC71-0AD4-40EE-A08E-85DFDC616928}" dt="2024-08-14T21:13:46.014" v="48" actId="47"/>
        <pc:sldMkLst>
          <pc:docMk/>
          <pc:sldMk cId="4009241583" sldId="264"/>
        </pc:sldMkLst>
      </pc:sldChg>
      <pc:sldChg chg="del">
        <pc:chgData name="Morten Heine Sørensen" userId="69d74bff-cbb9-4139-87b4-f3e8fdb05743" providerId="ADAL" clId="{B222EC71-0AD4-40EE-A08E-85DFDC616928}" dt="2024-08-14T21:13:01.478" v="39" actId="47"/>
        <pc:sldMkLst>
          <pc:docMk/>
          <pc:sldMk cId="2262781053" sldId="265"/>
        </pc:sldMkLst>
      </pc:sldChg>
      <pc:sldChg chg="del">
        <pc:chgData name="Morten Heine Sørensen" userId="69d74bff-cbb9-4139-87b4-f3e8fdb05743" providerId="ADAL" clId="{B222EC71-0AD4-40EE-A08E-85DFDC616928}" dt="2024-08-14T21:13:02.462" v="40" actId="47"/>
        <pc:sldMkLst>
          <pc:docMk/>
          <pc:sldMk cId="4155592471" sldId="266"/>
        </pc:sldMkLst>
      </pc:sldChg>
      <pc:sldChg chg="del">
        <pc:chgData name="Morten Heine Sørensen" userId="69d74bff-cbb9-4139-87b4-f3e8fdb05743" providerId="ADAL" clId="{B222EC71-0AD4-40EE-A08E-85DFDC616928}" dt="2024-08-14T21:13:03.322" v="41" actId="47"/>
        <pc:sldMkLst>
          <pc:docMk/>
          <pc:sldMk cId="3399149975" sldId="268"/>
        </pc:sldMkLst>
      </pc:sldChg>
      <pc:sldChg chg="del">
        <pc:chgData name="Morten Heine Sørensen" userId="69d74bff-cbb9-4139-87b4-f3e8fdb05743" providerId="ADAL" clId="{B222EC71-0AD4-40EE-A08E-85DFDC616928}" dt="2024-08-14T21:13:46.819" v="49" actId="47"/>
        <pc:sldMkLst>
          <pc:docMk/>
          <pc:sldMk cId="1671544463" sldId="269"/>
        </pc:sldMkLst>
      </pc:sldChg>
      <pc:sldChg chg="del">
        <pc:chgData name="Morten Heine Sørensen" userId="69d74bff-cbb9-4139-87b4-f3e8fdb05743" providerId="ADAL" clId="{B222EC71-0AD4-40EE-A08E-85DFDC616928}" dt="2024-08-14T21:13:08.215" v="42" actId="47"/>
        <pc:sldMkLst>
          <pc:docMk/>
          <pc:sldMk cId="901832459" sldId="270"/>
        </pc:sldMkLst>
      </pc:sldChg>
      <pc:sldChg chg="del">
        <pc:chgData name="Morten Heine Sørensen" userId="69d74bff-cbb9-4139-87b4-f3e8fdb05743" providerId="ADAL" clId="{B222EC71-0AD4-40EE-A08E-85DFDC616928}" dt="2024-08-14T21:13:49.530" v="50" actId="47"/>
        <pc:sldMkLst>
          <pc:docMk/>
          <pc:sldMk cId="2652427871" sldId="271"/>
        </pc:sldMkLst>
      </pc:sldChg>
      <pc:sldChg chg="del">
        <pc:chgData name="Morten Heine Sørensen" userId="69d74bff-cbb9-4139-87b4-f3e8fdb05743" providerId="ADAL" clId="{B222EC71-0AD4-40EE-A08E-85DFDC616928}" dt="2024-08-14T21:13:51.225" v="51" actId="47"/>
        <pc:sldMkLst>
          <pc:docMk/>
          <pc:sldMk cId="1963750555" sldId="272"/>
        </pc:sldMkLst>
      </pc:sldChg>
      <pc:sldChg chg="del">
        <pc:chgData name="Morten Heine Sørensen" userId="69d74bff-cbb9-4139-87b4-f3e8fdb05743" providerId="ADAL" clId="{B222EC71-0AD4-40EE-A08E-85DFDC616928}" dt="2024-08-14T21:14:04.078" v="52" actId="47"/>
        <pc:sldMkLst>
          <pc:docMk/>
          <pc:sldMk cId="2612361253" sldId="280"/>
        </pc:sldMkLst>
      </pc:sldChg>
      <pc:sldChg chg="del">
        <pc:chgData name="Morten Heine Sørensen" userId="69d74bff-cbb9-4139-87b4-f3e8fdb05743" providerId="ADAL" clId="{B222EC71-0AD4-40EE-A08E-85DFDC616928}" dt="2024-08-14T21:14:05.715" v="53" actId="47"/>
        <pc:sldMkLst>
          <pc:docMk/>
          <pc:sldMk cId="3331123488" sldId="282"/>
        </pc:sldMkLst>
      </pc:sldChg>
      <pc:sldChg chg="del">
        <pc:chgData name="Morten Heine Sørensen" userId="69d74bff-cbb9-4139-87b4-f3e8fdb05743" providerId="ADAL" clId="{B222EC71-0AD4-40EE-A08E-85DFDC616928}" dt="2024-08-14T21:14:23.290" v="54" actId="47"/>
        <pc:sldMkLst>
          <pc:docMk/>
          <pc:sldMk cId="3812232534" sldId="284"/>
        </pc:sldMkLst>
      </pc:sldChg>
      <pc:sldChg chg="del">
        <pc:chgData name="Morten Heine Sørensen" userId="69d74bff-cbb9-4139-87b4-f3e8fdb05743" providerId="ADAL" clId="{B222EC71-0AD4-40EE-A08E-85DFDC616928}" dt="2024-08-14T21:14:24.993" v="55" actId="47"/>
        <pc:sldMkLst>
          <pc:docMk/>
          <pc:sldMk cId="243181817" sldId="286"/>
        </pc:sldMkLst>
      </pc:sldChg>
      <pc:sldChg chg="del">
        <pc:chgData name="Morten Heine Sørensen" userId="69d74bff-cbb9-4139-87b4-f3e8fdb05743" providerId="ADAL" clId="{B222EC71-0AD4-40EE-A08E-85DFDC616928}" dt="2024-08-14T21:14:26.532" v="56" actId="47"/>
        <pc:sldMkLst>
          <pc:docMk/>
          <pc:sldMk cId="857993378" sldId="288"/>
        </pc:sldMkLst>
      </pc:sldChg>
      <pc:sldChg chg="del">
        <pc:chgData name="Morten Heine Sørensen" userId="69d74bff-cbb9-4139-87b4-f3e8fdb05743" providerId="ADAL" clId="{B222EC71-0AD4-40EE-A08E-85DFDC616928}" dt="2024-08-14T21:11:59.305" v="33" actId="47"/>
        <pc:sldMkLst>
          <pc:docMk/>
          <pc:sldMk cId="1904966490" sldId="291"/>
        </pc:sldMkLst>
      </pc:sldChg>
      <pc:sldChg chg="add">
        <pc:chgData name="Morten Heine Sørensen" userId="69d74bff-cbb9-4139-87b4-f3e8fdb05743" providerId="ADAL" clId="{B222EC71-0AD4-40EE-A08E-85DFDC616928}" dt="2024-08-14T21:11:56.381" v="32"/>
        <pc:sldMkLst>
          <pc:docMk/>
          <pc:sldMk cId="1538144858" sldId="29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357F9-F0D2-E994-167B-3D24840BA3F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K"/>
          </a:p>
        </p:txBody>
      </p:sp>
      <p:sp>
        <p:nvSpPr>
          <p:cNvPr id="3" name="Subtitle 2">
            <a:extLst>
              <a:ext uri="{FF2B5EF4-FFF2-40B4-BE49-F238E27FC236}">
                <a16:creationId xmlns:a16="http://schemas.microsoft.com/office/drawing/2014/main" id="{4440D066-412B-4851-1015-6424148B1E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K"/>
          </a:p>
        </p:txBody>
      </p:sp>
      <p:sp>
        <p:nvSpPr>
          <p:cNvPr id="4" name="Date Placeholder 3">
            <a:extLst>
              <a:ext uri="{FF2B5EF4-FFF2-40B4-BE49-F238E27FC236}">
                <a16:creationId xmlns:a16="http://schemas.microsoft.com/office/drawing/2014/main" id="{3BCD382A-8038-EED3-67EC-A543AE588495}"/>
              </a:ext>
            </a:extLst>
          </p:cNvPr>
          <p:cNvSpPr>
            <a:spLocks noGrp="1"/>
          </p:cNvSpPr>
          <p:nvPr>
            <p:ph type="dt" sz="half" idx="10"/>
          </p:nvPr>
        </p:nvSpPr>
        <p:spPr/>
        <p:txBody>
          <a:bodyPr/>
          <a:lstStyle/>
          <a:p>
            <a:fld id="{15239AF7-5690-8B4E-88E6-884F118152B9}" type="datetimeFigureOut">
              <a:rPr lang="en-DK" smtClean="0"/>
              <a:t>14/08/2024</a:t>
            </a:fld>
            <a:endParaRPr lang="en-DK"/>
          </a:p>
        </p:txBody>
      </p:sp>
      <p:sp>
        <p:nvSpPr>
          <p:cNvPr id="5" name="Footer Placeholder 4">
            <a:extLst>
              <a:ext uri="{FF2B5EF4-FFF2-40B4-BE49-F238E27FC236}">
                <a16:creationId xmlns:a16="http://schemas.microsoft.com/office/drawing/2014/main" id="{B7B04B3E-5BC3-FADD-56C2-63D378A4A515}"/>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2FC497A8-837B-6AF6-1EB8-42BC717D4B6A}"/>
              </a:ext>
            </a:extLst>
          </p:cNvPr>
          <p:cNvSpPr>
            <a:spLocks noGrp="1"/>
          </p:cNvSpPr>
          <p:nvPr>
            <p:ph type="sldNum" sz="quarter" idx="12"/>
          </p:nvPr>
        </p:nvSpPr>
        <p:spPr/>
        <p:txBody>
          <a:bodyPr/>
          <a:lstStyle/>
          <a:p>
            <a:fld id="{ED39C8B1-E30C-2441-8090-6AF5ADE5AC88}" type="slidenum">
              <a:rPr lang="en-DK" smtClean="0"/>
              <a:t>‹#›</a:t>
            </a:fld>
            <a:endParaRPr lang="en-DK"/>
          </a:p>
        </p:txBody>
      </p:sp>
    </p:spTree>
    <p:extLst>
      <p:ext uri="{BB962C8B-B14F-4D97-AF65-F5344CB8AC3E}">
        <p14:creationId xmlns:p14="http://schemas.microsoft.com/office/powerpoint/2010/main" val="949172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245EA-5B3C-507C-A6A9-970556CA5004}"/>
              </a:ext>
            </a:extLst>
          </p:cNvPr>
          <p:cNvSpPr>
            <a:spLocks noGrp="1"/>
          </p:cNvSpPr>
          <p:nvPr>
            <p:ph type="title"/>
          </p:nvPr>
        </p:nvSpPr>
        <p:spPr/>
        <p:txBody>
          <a:bodyPr/>
          <a:lstStyle/>
          <a:p>
            <a:r>
              <a:rPr lang="en-GB"/>
              <a:t>Click to edit Master title style</a:t>
            </a:r>
            <a:endParaRPr lang="en-DK"/>
          </a:p>
        </p:txBody>
      </p:sp>
      <p:sp>
        <p:nvSpPr>
          <p:cNvPr id="3" name="Vertical Text Placeholder 2">
            <a:extLst>
              <a:ext uri="{FF2B5EF4-FFF2-40B4-BE49-F238E27FC236}">
                <a16:creationId xmlns:a16="http://schemas.microsoft.com/office/drawing/2014/main" id="{7592AE04-37EF-9E4D-2FDC-28D2A2D1956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Date Placeholder 3">
            <a:extLst>
              <a:ext uri="{FF2B5EF4-FFF2-40B4-BE49-F238E27FC236}">
                <a16:creationId xmlns:a16="http://schemas.microsoft.com/office/drawing/2014/main" id="{6EDBE789-19F7-F729-5A85-4C947C8FBE6F}"/>
              </a:ext>
            </a:extLst>
          </p:cNvPr>
          <p:cNvSpPr>
            <a:spLocks noGrp="1"/>
          </p:cNvSpPr>
          <p:nvPr>
            <p:ph type="dt" sz="half" idx="10"/>
          </p:nvPr>
        </p:nvSpPr>
        <p:spPr/>
        <p:txBody>
          <a:bodyPr/>
          <a:lstStyle/>
          <a:p>
            <a:fld id="{15239AF7-5690-8B4E-88E6-884F118152B9}" type="datetimeFigureOut">
              <a:rPr lang="en-DK" smtClean="0"/>
              <a:t>14/08/2024</a:t>
            </a:fld>
            <a:endParaRPr lang="en-DK"/>
          </a:p>
        </p:txBody>
      </p:sp>
      <p:sp>
        <p:nvSpPr>
          <p:cNvPr id="5" name="Footer Placeholder 4">
            <a:extLst>
              <a:ext uri="{FF2B5EF4-FFF2-40B4-BE49-F238E27FC236}">
                <a16:creationId xmlns:a16="http://schemas.microsoft.com/office/drawing/2014/main" id="{95CCC7A3-EA10-22EF-4667-7C4D28B8421C}"/>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5011B432-D923-F37D-BC6F-1D93F8526B67}"/>
              </a:ext>
            </a:extLst>
          </p:cNvPr>
          <p:cNvSpPr>
            <a:spLocks noGrp="1"/>
          </p:cNvSpPr>
          <p:nvPr>
            <p:ph type="sldNum" sz="quarter" idx="12"/>
          </p:nvPr>
        </p:nvSpPr>
        <p:spPr/>
        <p:txBody>
          <a:bodyPr/>
          <a:lstStyle/>
          <a:p>
            <a:fld id="{ED39C8B1-E30C-2441-8090-6AF5ADE5AC88}" type="slidenum">
              <a:rPr lang="en-DK" smtClean="0"/>
              <a:t>‹#›</a:t>
            </a:fld>
            <a:endParaRPr lang="en-DK"/>
          </a:p>
        </p:txBody>
      </p:sp>
    </p:spTree>
    <p:extLst>
      <p:ext uri="{BB962C8B-B14F-4D97-AF65-F5344CB8AC3E}">
        <p14:creationId xmlns:p14="http://schemas.microsoft.com/office/powerpoint/2010/main" val="521397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28440F-0C22-897C-B884-3D2CB7DD2EC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K"/>
          </a:p>
        </p:txBody>
      </p:sp>
      <p:sp>
        <p:nvSpPr>
          <p:cNvPr id="3" name="Vertical Text Placeholder 2">
            <a:extLst>
              <a:ext uri="{FF2B5EF4-FFF2-40B4-BE49-F238E27FC236}">
                <a16:creationId xmlns:a16="http://schemas.microsoft.com/office/drawing/2014/main" id="{510064EB-5B59-5D0E-142F-53D6B176ECD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Date Placeholder 3">
            <a:extLst>
              <a:ext uri="{FF2B5EF4-FFF2-40B4-BE49-F238E27FC236}">
                <a16:creationId xmlns:a16="http://schemas.microsoft.com/office/drawing/2014/main" id="{56B8DDAF-65CB-CE3F-6E0F-A14086704F37}"/>
              </a:ext>
            </a:extLst>
          </p:cNvPr>
          <p:cNvSpPr>
            <a:spLocks noGrp="1"/>
          </p:cNvSpPr>
          <p:nvPr>
            <p:ph type="dt" sz="half" idx="10"/>
          </p:nvPr>
        </p:nvSpPr>
        <p:spPr/>
        <p:txBody>
          <a:bodyPr/>
          <a:lstStyle/>
          <a:p>
            <a:fld id="{15239AF7-5690-8B4E-88E6-884F118152B9}" type="datetimeFigureOut">
              <a:rPr lang="en-DK" smtClean="0"/>
              <a:t>14/08/2024</a:t>
            </a:fld>
            <a:endParaRPr lang="en-DK"/>
          </a:p>
        </p:txBody>
      </p:sp>
      <p:sp>
        <p:nvSpPr>
          <p:cNvPr id="5" name="Footer Placeholder 4">
            <a:extLst>
              <a:ext uri="{FF2B5EF4-FFF2-40B4-BE49-F238E27FC236}">
                <a16:creationId xmlns:a16="http://schemas.microsoft.com/office/drawing/2014/main" id="{0838579B-F4B4-6A06-20DA-8721BDC2B785}"/>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AE74AB19-B5ED-9EDE-5C6F-7E1226183DD6}"/>
              </a:ext>
            </a:extLst>
          </p:cNvPr>
          <p:cNvSpPr>
            <a:spLocks noGrp="1"/>
          </p:cNvSpPr>
          <p:nvPr>
            <p:ph type="sldNum" sz="quarter" idx="12"/>
          </p:nvPr>
        </p:nvSpPr>
        <p:spPr/>
        <p:txBody>
          <a:bodyPr/>
          <a:lstStyle/>
          <a:p>
            <a:fld id="{ED39C8B1-E30C-2441-8090-6AF5ADE5AC88}" type="slidenum">
              <a:rPr lang="en-DK" smtClean="0"/>
              <a:t>‹#›</a:t>
            </a:fld>
            <a:endParaRPr lang="en-DK"/>
          </a:p>
        </p:txBody>
      </p:sp>
    </p:spTree>
    <p:extLst>
      <p:ext uri="{BB962C8B-B14F-4D97-AF65-F5344CB8AC3E}">
        <p14:creationId xmlns:p14="http://schemas.microsoft.com/office/powerpoint/2010/main" val="4234733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337B9-B6C7-A2B8-4F60-5439E1B6CC30}"/>
              </a:ext>
            </a:extLst>
          </p:cNvPr>
          <p:cNvSpPr>
            <a:spLocks noGrp="1"/>
          </p:cNvSpPr>
          <p:nvPr>
            <p:ph type="title"/>
          </p:nvPr>
        </p:nvSpPr>
        <p:spPr/>
        <p:txBody>
          <a:bodyPr/>
          <a:lstStyle/>
          <a:p>
            <a:r>
              <a:rPr lang="en-GB"/>
              <a:t>Click to edit Master title style</a:t>
            </a:r>
            <a:endParaRPr lang="en-DK"/>
          </a:p>
        </p:txBody>
      </p:sp>
      <p:sp>
        <p:nvSpPr>
          <p:cNvPr id="3" name="Content Placeholder 2">
            <a:extLst>
              <a:ext uri="{FF2B5EF4-FFF2-40B4-BE49-F238E27FC236}">
                <a16:creationId xmlns:a16="http://schemas.microsoft.com/office/drawing/2014/main" id="{281CD65B-D7A7-7DF1-C30D-B5298F91B0E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Date Placeholder 3">
            <a:extLst>
              <a:ext uri="{FF2B5EF4-FFF2-40B4-BE49-F238E27FC236}">
                <a16:creationId xmlns:a16="http://schemas.microsoft.com/office/drawing/2014/main" id="{44C143FD-9D6B-E3E3-FD7E-D5BFEC0F5B85}"/>
              </a:ext>
            </a:extLst>
          </p:cNvPr>
          <p:cNvSpPr>
            <a:spLocks noGrp="1"/>
          </p:cNvSpPr>
          <p:nvPr>
            <p:ph type="dt" sz="half" idx="10"/>
          </p:nvPr>
        </p:nvSpPr>
        <p:spPr/>
        <p:txBody>
          <a:bodyPr/>
          <a:lstStyle/>
          <a:p>
            <a:fld id="{15239AF7-5690-8B4E-88E6-884F118152B9}" type="datetimeFigureOut">
              <a:rPr lang="en-DK" smtClean="0"/>
              <a:t>14/08/2024</a:t>
            </a:fld>
            <a:endParaRPr lang="en-DK"/>
          </a:p>
        </p:txBody>
      </p:sp>
      <p:sp>
        <p:nvSpPr>
          <p:cNvPr id="5" name="Footer Placeholder 4">
            <a:extLst>
              <a:ext uri="{FF2B5EF4-FFF2-40B4-BE49-F238E27FC236}">
                <a16:creationId xmlns:a16="http://schemas.microsoft.com/office/drawing/2014/main" id="{E456880B-8E72-3877-EA3D-36D8A0910526}"/>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935465BC-600E-BCAF-B368-128C17716E88}"/>
              </a:ext>
            </a:extLst>
          </p:cNvPr>
          <p:cNvSpPr>
            <a:spLocks noGrp="1"/>
          </p:cNvSpPr>
          <p:nvPr>
            <p:ph type="sldNum" sz="quarter" idx="12"/>
          </p:nvPr>
        </p:nvSpPr>
        <p:spPr/>
        <p:txBody>
          <a:bodyPr/>
          <a:lstStyle/>
          <a:p>
            <a:fld id="{ED39C8B1-E30C-2441-8090-6AF5ADE5AC88}" type="slidenum">
              <a:rPr lang="en-DK" smtClean="0"/>
              <a:t>‹#›</a:t>
            </a:fld>
            <a:endParaRPr lang="en-DK"/>
          </a:p>
        </p:txBody>
      </p:sp>
    </p:spTree>
    <p:extLst>
      <p:ext uri="{BB962C8B-B14F-4D97-AF65-F5344CB8AC3E}">
        <p14:creationId xmlns:p14="http://schemas.microsoft.com/office/powerpoint/2010/main" val="328241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0EB80-7BEF-0D6E-FC14-D2602454627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K"/>
          </a:p>
        </p:txBody>
      </p:sp>
      <p:sp>
        <p:nvSpPr>
          <p:cNvPr id="3" name="Text Placeholder 2">
            <a:extLst>
              <a:ext uri="{FF2B5EF4-FFF2-40B4-BE49-F238E27FC236}">
                <a16:creationId xmlns:a16="http://schemas.microsoft.com/office/drawing/2014/main" id="{B218784F-9231-0763-4564-C02195965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509C293-2E75-6C01-A3EE-B666069E2099}"/>
              </a:ext>
            </a:extLst>
          </p:cNvPr>
          <p:cNvSpPr>
            <a:spLocks noGrp="1"/>
          </p:cNvSpPr>
          <p:nvPr>
            <p:ph type="dt" sz="half" idx="10"/>
          </p:nvPr>
        </p:nvSpPr>
        <p:spPr/>
        <p:txBody>
          <a:bodyPr/>
          <a:lstStyle/>
          <a:p>
            <a:fld id="{15239AF7-5690-8B4E-88E6-884F118152B9}" type="datetimeFigureOut">
              <a:rPr lang="en-DK" smtClean="0"/>
              <a:t>14/08/2024</a:t>
            </a:fld>
            <a:endParaRPr lang="en-DK"/>
          </a:p>
        </p:txBody>
      </p:sp>
      <p:sp>
        <p:nvSpPr>
          <p:cNvPr id="5" name="Footer Placeholder 4">
            <a:extLst>
              <a:ext uri="{FF2B5EF4-FFF2-40B4-BE49-F238E27FC236}">
                <a16:creationId xmlns:a16="http://schemas.microsoft.com/office/drawing/2014/main" id="{0734B8BB-B8AD-0659-D278-214D27CE8E65}"/>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40C93E66-DCB3-F465-4F83-967FBEAEB387}"/>
              </a:ext>
            </a:extLst>
          </p:cNvPr>
          <p:cNvSpPr>
            <a:spLocks noGrp="1"/>
          </p:cNvSpPr>
          <p:nvPr>
            <p:ph type="sldNum" sz="quarter" idx="12"/>
          </p:nvPr>
        </p:nvSpPr>
        <p:spPr/>
        <p:txBody>
          <a:bodyPr/>
          <a:lstStyle/>
          <a:p>
            <a:fld id="{ED39C8B1-E30C-2441-8090-6AF5ADE5AC88}" type="slidenum">
              <a:rPr lang="en-DK" smtClean="0"/>
              <a:t>‹#›</a:t>
            </a:fld>
            <a:endParaRPr lang="en-DK"/>
          </a:p>
        </p:txBody>
      </p:sp>
    </p:spTree>
    <p:extLst>
      <p:ext uri="{BB962C8B-B14F-4D97-AF65-F5344CB8AC3E}">
        <p14:creationId xmlns:p14="http://schemas.microsoft.com/office/powerpoint/2010/main" val="1539455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09621-7176-5779-4EC0-8BC9864D3F25}"/>
              </a:ext>
            </a:extLst>
          </p:cNvPr>
          <p:cNvSpPr>
            <a:spLocks noGrp="1"/>
          </p:cNvSpPr>
          <p:nvPr>
            <p:ph type="title"/>
          </p:nvPr>
        </p:nvSpPr>
        <p:spPr/>
        <p:txBody>
          <a:bodyPr/>
          <a:lstStyle/>
          <a:p>
            <a:r>
              <a:rPr lang="en-GB"/>
              <a:t>Click to edit Master title style</a:t>
            </a:r>
            <a:endParaRPr lang="en-DK"/>
          </a:p>
        </p:txBody>
      </p:sp>
      <p:sp>
        <p:nvSpPr>
          <p:cNvPr id="3" name="Content Placeholder 2">
            <a:extLst>
              <a:ext uri="{FF2B5EF4-FFF2-40B4-BE49-F238E27FC236}">
                <a16:creationId xmlns:a16="http://schemas.microsoft.com/office/drawing/2014/main" id="{F5C03857-E0FA-3A6D-267B-DC9B6AD2EF4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Content Placeholder 3">
            <a:extLst>
              <a:ext uri="{FF2B5EF4-FFF2-40B4-BE49-F238E27FC236}">
                <a16:creationId xmlns:a16="http://schemas.microsoft.com/office/drawing/2014/main" id="{DE46361D-0299-E014-0BE7-EE82ABC032A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5" name="Date Placeholder 4">
            <a:extLst>
              <a:ext uri="{FF2B5EF4-FFF2-40B4-BE49-F238E27FC236}">
                <a16:creationId xmlns:a16="http://schemas.microsoft.com/office/drawing/2014/main" id="{08C065DF-1A53-2ABF-0884-B0930DAAC46C}"/>
              </a:ext>
            </a:extLst>
          </p:cNvPr>
          <p:cNvSpPr>
            <a:spLocks noGrp="1"/>
          </p:cNvSpPr>
          <p:nvPr>
            <p:ph type="dt" sz="half" idx="10"/>
          </p:nvPr>
        </p:nvSpPr>
        <p:spPr/>
        <p:txBody>
          <a:bodyPr/>
          <a:lstStyle/>
          <a:p>
            <a:fld id="{15239AF7-5690-8B4E-88E6-884F118152B9}" type="datetimeFigureOut">
              <a:rPr lang="en-DK" smtClean="0"/>
              <a:t>14/08/2024</a:t>
            </a:fld>
            <a:endParaRPr lang="en-DK"/>
          </a:p>
        </p:txBody>
      </p:sp>
      <p:sp>
        <p:nvSpPr>
          <p:cNvPr id="6" name="Footer Placeholder 5">
            <a:extLst>
              <a:ext uri="{FF2B5EF4-FFF2-40B4-BE49-F238E27FC236}">
                <a16:creationId xmlns:a16="http://schemas.microsoft.com/office/drawing/2014/main" id="{3F812581-AF4B-E15C-812B-5040E7306581}"/>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B1AE8A1B-39B5-6294-CB56-ECFB93EC2EBD}"/>
              </a:ext>
            </a:extLst>
          </p:cNvPr>
          <p:cNvSpPr>
            <a:spLocks noGrp="1"/>
          </p:cNvSpPr>
          <p:nvPr>
            <p:ph type="sldNum" sz="quarter" idx="12"/>
          </p:nvPr>
        </p:nvSpPr>
        <p:spPr/>
        <p:txBody>
          <a:bodyPr/>
          <a:lstStyle/>
          <a:p>
            <a:fld id="{ED39C8B1-E30C-2441-8090-6AF5ADE5AC88}" type="slidenum">
              <a:rPr lang="en-DK" smtClean="0"/>
              <a:t>‹#›</a:t>
            </a:fld>
            <a:endParaRPr lang="en-DK"/>
          </a:p>
        </p:txBody>
      </p:sp>
    </p:spTree>
    <p:extLst>
      <p:ext uri="{BB962C8B-B14F-4D97-AF65-F5344CB8AC3E}">
        <p14:creationId xmlns:p14="http://schemas.microsoft.com/office/powerpoint/2010/main" val="269042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61783-5D80-1017-67D2-EF9B50027248}"/>
              </a:ext>
            </a:extLst>
          </p:cNvPr>
          <p:cNvSpPr>
            <a:spLocks noGrp="1"/>
          </p:cNvSpPr>
          <p:nvPr>
            <p:ph type="title"/>
          </p:nvPr>
        </p:nvSpPr>
        <p:spPr>
          <a:xfrm>
            <a:off x="839788" y="365125"/>
            <a:ext cx="10515600" cy="1325563"/>
          </a:xfrm>
        </p:spPr>
        <p:txBody>
          <a:bodyPr/>
          <a:lstStyle/>
          <a:p>
            <a:r>
              <a:rPr lang="en-GB"/>
              <a:t>Click to edit Master title style</a:t>
            </a:r>
            <a:endParaRPr lang="en-DK"/>
          </a:p>
        </p:txBody>
      </p:sp>
      <p:sp>
        <p:nvSpPr>
          <p:cNvPr id="3" name="Text Placeholder 2">
            <a:extLst>
              <a:ext uri="{FF2B5EF4-FFF2-40B4-BE49-F238E27FC236}">
                <a16:creationId xmlns:a16="http://schemas.microsoft.com/office/drawing/2014/main" id="{2C4E605E-527C-EA26-C7EC-B7EDE63BBA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C92A041-D37A-3A23-4E8D-DD8E8D0C1B0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5" name="Text Placeholder 4">
            <a:extLst>
              <a:ext uri="{FF2B5EF4-FFF2-40B4-BE49-F238E27FC236}">
                <a16:creationId xmlns:a16="http://schemas.microsoft.com/office/drawing/2014/main" id="{AED8D862-1D74-4935-9385-B0A06AE774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F76607A-F3B1-4E4D-A734-98CA838B480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7" name="Date Placeholder 6">
            <a:extLst>
              <a:ext uri="{FF2B5EF4-FFF2-40B4-BE49-F238E27FC236}">
                <a16:creationId xmlns:a16="http://schemas.microsoft.com/office/drawing/2014/main" id="{83FB2653-78D0-3FB0-9A1F-B97001023D31}"/>
              </a:ext>
            </a:extLst>
          </p:cNvPr>
          <p:cNvSpPr>
            <a:spLocks noGrp="1"/>
          </p:cNvSpPr>
          <p:nvPr>
            <p:ph type="dt" sz="half" idx="10"/>
          </p:nvPr>
        </p:nvSpPr>
        <p:spPr/>
        <p:txBody>
          <a:bodyPr/>
          <a:lstStyle/>
          <a:p>
            <a:fld id="{15239AF7-5690-8B4E-88E6-884F118152B9}" type="datetimeFigureOut">
              <a:rPr lang="en-DK" smtClean="0"/>
              <a:t>14/08/2024</a:t>
            </a:fld>
            <a:endParaRPr lang="en-DK"/>
          </a:p>
        </p:txBody>
      </p:sp>
      <p:sp>
        <p:nvSpPr>
          <p:cNvPr id="8" name="Footer Placeholder 7">
            <a:extLst>
              <a:ext uri="{FF2B5EF4-FFF2-40B4-BE49-F238E27FC236}">
                <a16:creationId xmlns:a16="http://schemas.microsoft.com/office/drawing/2014/main" id="{B555262A-7BED-6E9C-E31C-F200ED6DEB54}"/>
              </a:ext>
            </a:extLst>
          </p:cNvPr>
          <p:cNvSpPr>
            <a:spLocks noGrp="1"/>
          </p:cNvSpPr>
          <p:nvPr>
            <p:ph type="ftr" sz="quarter" idx="11"/>
          </p:nvPr>
        </p:nvSpPr>
        <p:spPr/>
        <p:txBody>
          <a:bodyPr/>
          <a:lstStyle/>
          <a:p>
            <a:endParaRPr lang="en-DK"/>
          </a:p>
        </p:txBody>
      </p:sp>
      <p:sp>
        <p:nvSpPr>
          <p:cNvPr id="9" name="Slide Number Placeholder 8">
            <a:extLst>
              <a:ext uri="{FF2B5EF4-FFF2-40B4-BE49-F238E27FC236}">
                <a16:creationId xmlns:a16="http://schemas.microsoft.com/office/drawing/2014/main" id="{5534638E-3BC8-34FE-9E41-30FFFE96469B}"/>
              </a:ext>
            </a:extLst>
          </p:cNvPr>
          <p:cNvSpPr>
            <a:spLocks noGrp="1"/>
          </p:cNvSpPr>
          <p:nvPr>
            <p:ph type="sldNum" sz="quarter" idx="12"/>
          </p:nvPr>
        </p:nvSpPr>
        <p:spPr/>
        <p:txBody>
          <a:bodyPr/>
          <a:lstStyle/>
          <a:p>
            <a:fld id="{ED39C8B1-E30C-2441-8090-6AF5ADE5AC88}" type="slidenum">
              <a:rPr lang="en-DK" smtClean="0"/>
              <a:t>‹#›</a:t>
            </a:fld>
            <a:endParaRPr lang="en-DK"/>
          </a:p>
        </p:txBody>
      </p:sp>
    </p:spTree>
    <p:extLst>
      <p:ext uri="{BB962C8B-B14F-4D97-AF65-F5344CB8AC3E}">
        <p14:creationId xmlns:p14="http://schemas.microsoft.com/office/powerpoint/2010/main" val="347902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AF1D7-2B9C-9617-F6A1-043C4C69D832}"/>
              </a:ext>
            </a:extLst>
          </p:cNvPr>
          <p:cNvSpPr>
            <a:spLocks noGrp="1"/>
          </p:cNvSpPr>
          <p:nvPr>
            <p:ph type="title"/>
          </p:nvPr>
        </p:nvSpPr>
        <p:spPr/>
        <p:txBody>
          <a:bodyPr/>
          <a:lstStyle/>
          <a:p>
            <a:r>
              <a:rPr lang="en-GB"/>
              <a:t>Click to edit Master title style</a:t>
            </a:r>
            <a:endParaRPr lang="en-DK"/>
          </a:p>
        </p:txBody>
      </p:sp>
      <p:sp>
        <p:nvSpPr>
          <p:cNvPr id="3" name="Date Placeholder 2">
            <a:extLst>
              <a:ext uri="{FF2B5EF4-FFF2-40B4-BE49-F238E27FC236}">
                <a16:creationId xmlns:a16="http://schemas.microsoft.com/office/drawing/2014/main" id="{C40FB53A-1275-4079-9AA4-AC7508D5399D}"/>
              </a:ext>
            </a:extLst>
          </p:cNvPr>
          <p:cNvSpPr>
            <a:spLocks noGrp="1"/>
          </p:cNvSpPr>
          <p:nvPr>
            <p:ph type="dt" sz="half" idx="10"/>
          </p:nvPr>
        </p:nvSpPr>
        <p:spPr/>
        <p:txBody>
          <a:bodyPr/>
          <a:lstStyle/>
          <a:p>
            <a:fld id="{15239AF7-5690-8B4E-88E6-884F118152B9}" type="datetimeFigureOut">
              <a:rPr lang="en-DK" smtClean="0"/>
              <a:t>14/08/2024</a:t>
            </a:fld>
            <a:endParaRPr lang="en-DK"/>
          </a:p>
        </p:txBody>
      </p:sp>
      <p:sp>
        <p:nvSpPr>
          <p:cNvPr id="4" name="Footer Placeholder 3">
            <a:extLst>
              <a:ext uri="{FF2B5EF4-FFF2-40B4-BE49-F238E27FC236}">
                <a16:creationId xmlns:a16="http://schemas.microsoft.com/office/drawing/2014/main" id="{E81BFEC1-0460-93EA-DEF3-B841F469958A}"/>
              </a:ext>
            </a:extLst>
          </p:cNvPr>
          <p:cNvSpPr>
            <a:spLocks noGrp="1"/>
          </p:cNvSpPr>
          <p:nvPr>
            <p:ph type="ftr" sz="quarter" idx="11"/>
          </p:nvPr>
        </p:nvSpPr>
        <p:spPr/>
        <p:txBody>
          <a:bodyPr/>
          <a:lstStyle/>
          <a:p>
            <a:endParaRPr lang="en-DK"/>
          </a:p>
        </p:txBody>
      </p:sp>
      <p:sp>
        <p:nvSpPr>
          <p:cNvPr id="5" name="Slide Number Placeholder 4">
            <a:extLst>
              <a:ext uri="{FF2B5EF4-FFF2-40B4-BE49-F238E27FC236}">
                <a16:creationId xmlns:a16="http://schemas.microsoft.com/office/drawing/2014/main" id="{2BBAF965-2113-E1F3-065D-4A043CA279DE}"/>
              </a:ext>
            </a:extLst>
          </p:cNvPr>
          <p:cNvSpPr>
            <a:spLocks noGrp="1"/>
          </p:cNvSpPr>
          <p:nvPr>
            <p:ph type="sldNum" sz="quarter" idx="12"/>
          </p:nvPr>
        </p:nvSpPr>
        <p:spPr/>
        <p:txBody>
          <a:bodyPr/>
          <a:lstStyle/>
          <a:p>
            <a:fld id="{ED39C8B1-E30C-2441-8090-6AF5ADE5AC88}" type="slidenum">
              <a:rPr lang="en-DK" smtClean="0"/>
              <a:t>‹#›</a:t>
            </a:fld>
            <a:endParaRPr lang="en-DK"/>
          </a:p>
        </p:txBody>
      </p:sp>
    </p:spTree>
    <p:extLst>
      <p:ext uri="{BB962C8B-B14F-4D97-AF65-F5344CB8AC3E}">
        <p14:creationId xmlns:p14="http://schemas.microsoft.com/office/powerpoint/2010/main" val="1216877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96CD48-C737-1D91-F137-3E996A55F5C6}"/>
              </a:ext>
            </a:extLst>
          </p:cNvPr>
          <p:cNvSpPr>
            <a:spLocks noGrp="1"/>
          </p:cNvSpPr>
          <p:nvPr>
            <p:ph type="dt" sz="half" idx="10"/>
          </p:nvPr>
        </p:nvSpPr>
        <p:spPr/>
        <p:txBody>
          <a:bodyPr/>
          <a:lstStyle/>
          <a:p>
            <a:fld id="{15239AF7-5690-8B4E-88E6-884F118152B9}" type="datetimeFigureOut">
              <a:rPr lang="en-DK" smtClean="0"/>
              <a:t>14/08/2024</a:t>
            </a:fld>
            <a:endParaRPr lang="en-DK"/>
          </a:p>
        </p:txBody>
      </p:sp>
      <p:sp>
        <p:nvSpPr>
          <p:cNvPr id="3" name="Footer Placeholder 2">
            <a:extLst>
              <a:ext uri="{FF2B5EF4-FFF2-40B4-BE49-F238E27FC236}">
                <a16:creationId xmlns:a16="http://schemas.microsoft.com/office/drawing/2014/main" id="{F3820504-D7B0-1BDA-49CD-0996D001A19E}"/>
              </a:ext>
            </a:extLst>
          </p:cNvPr>
          <p:cNvSpPr>
            <a:spLocks noGrp="1"/>
          </p:cNvSpPr>
          <p:nvPr>
            <p:ph type="ftr" sz="quarter" idx="11"/>
          </p:nvPr>
        </p:nvSpPr>
        <p:spPr/>
        <p:txBody>
          <a:bodyPr/>
          <a:lstStyle/>
          <a:p>
            <a:endParaRPr lang="en-DK"/>
          </a:p>
        </p:txBody>
      </p:sp>
      <p:sp>
        <p:nvSpPr>
          <p:cNvPr id="4" name="Slide Number Placeholder 3">
            <a:extLst>
              <a:ext uri="{FF2B5EF4-FFF2-40B4-BE49-F238E27FC236}">
                <a16:creationId xmlns:a16="http://schemas.microsoft.com/office/drawing/2014/main" id="{55EE2327-91FD-1619-89F5-153884D1FDB4}"/>
              </a:ext>
            </a:extLst>
          </p:cNvPr>
          <p:cNvSpPr>
            <a:spLocks noGrp="1"/>
          </p:cNvSpPr>
          <p:nvPr>
            <p:ph type="sldNum" sz="quarter" idx="12"/>
          </p:nvPr>
        </p:nvSpPr>
        <p:spPr/>
        <p:txBody>
          <a:bodyPr/>
          <a:lstStyle/>
          <a:p>
            <a:fld id="{ED39C8B1-E30C-2441-8090-6AF5ADE5AC88}" type="slidenum">
              <a:rPr lang="en-DK" smtClean="0"/>
              <a:t>‹#›</a:t>
            </a:fld>
            <a:endParaRPr lang="en-DK"/>
          </a:p>
        </p:txBody>
      </p:sp>
    </p:spTree>
    <p:extLst>
      <p:ext uri="{BB962C8B-B14F-4D97-AF65-F5344CB8AC3E}">
        <p14:creationId xmlns:p14="http://schemas.microsoft.com/office/powerpoint/2010/main" val="1565104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71AA2-38B5-9CBA-C18A-0A6C01AADF9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K"/>
          </a:p>
        </p:txBody>
      </p:sp>
      <p:sp>
        <p:nvSpPr>
          <p:cNvPr id="3" name="Content Placeholder 2">
            <a:extLst>
              <a:ext uri="{FF2B5EF4-FFF2-40B4-BE49-F238E27FC236}">
                <a16:creationId xmlns:a16="http://schemas.microsoft.com/office/drawing/2014/main" id="{F79D0101-D8EB-B8FC-F2F6-39DC5AD6DD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Text Placeholder 3">
            <a:extLst>
              <a:ext uri="{FF2B5EF4-FFF2-40B4-BE49-F238E27FC236}">
                <a16:creationId xmlns:a16="http://schemas.microsoft.com/office/drawing/2014/main" id="{3C7F419A-9C51-AF35-0CFE-9028AAA74D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CCCE05E-F341-B9D5-95B8-ADD3CE85FC20}"/>
              </a:ext>
            </a:extLst>
          </p:cNvPr>
          <p:cNvSpPr>
            <a:spLocks noGrp="1"/>
          </p:cNvSpPr>
          <p:nvPr>
            <p:ph type="dt" sz="half" idx="10"/>
          </p:nvPr>
        </p:nvSpPr>
        <p:spPr/>
        <p:txBody>
          <a:bodyPr/>
          <a:lstStyle/>
          <a:p>
            <a:fld id="{15239AF7-5690-8B4E-88E6-884F118152B9}" type="datetimeFigureOut">
              <a:rPr lang="en-DK" smtClean="0"/>
              <a:t>14/08/2024</a:t>
            </a:fld>
            <a:endParaRPr lang="en-DK"/>
          </a:p>
        </p:txBody>
      </p:sp>
      <p:sp>
        <p:nvSpPr>
          <p:cNvPr id="6" name="Footer Placeholder 5">
            <a:extLst>
              <a:ext uri="{FF2B5EF4-FFF2-40B4-BE49-F238E27FC236}">
                <a16:creationId xmlns:a16="http://schemas.microsoft.com/office/drawing/2014/main" id="{338DB3DC-FEB1-C96A-42F2-BC713FD09D02}"/>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D5F09EB2-59E8-ED09-1878-00F26BB59545}"/>
              </a:ext>
            </a:extLst>
          </p:cNvPr>
          <p:cNvSpPr>
            <a:spLocks noGrp="1"/>
          </p:cNvSpPr>
          <p:nvPr>
            <p:ph type="sldNum" sz="quarter" idx="12"/>
          </p:nvPr>
        </p:nvSpPr>
        <p:spPr/>
        <p:txBody>
          <a:bodyPr/>
          <a:lstStyle/>
          <a:p>
            <a:fld id="{ED39C8B1-E30C-2441-8090-6AF5ADE5AC88}" type="slidenum">
              <a:rPr lang="en-DK" smtClean="0"/>
              <a:t>‹#›</a:t>
            </a:fld>
            <a:endParaRPr lang="en-DK"/>
          </a:p>
        </p:txBody>
      </p:sp>
    </p:spTree>
    <p:extLst>
      <p:ext uri="{BB962C8B-B14F-4D97-AF65-F5344CB8AC3E}">
        <p14:creationId xmlns:p14="http://schemas.microsoft.com/office/powerpoint/2010/main" val="119769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6E728-84A5-2047-620E-2E5BC875B88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K"/>
          </a:p>
        </p:txBody>
      </p:sp>
      <p:sp>
        <p:nvSpPr>
          <p:cNvPr id="3" name="Picture Placeholder 2">
            <a:extLst>
              <a:ext uri="{FF2B5EF4-FFF2-40B4-BE49-F238E27FC236}">
                <a16:creationId xmlns:a16="http://schemas.microsoft.com/office/drawing/2014/main" id="{D01A3425-55D1-8F07-FA97-E409C7B9AC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K"/>
          </a:p>
        </p:txBody>
      </p:sp>
      <p:sp>
        <p:nvSpPr>
          <p:cNvPr id="4" name="Text Placeholder 3">
            <a:extLst>
              <a:ext uri="{FF2B5EF4-FFF2-40B4-BE49-F238E27FC236}">
                <a16:creationId xmlns:a16="http://schemas.microsoft.com/office/drawing/2014/main" id="{92ED84B6-8722-A4AD-4E79-79E75FDC72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F2884C8-9099-FFB0-D6F2-4938C044CC3B}"/>
              </a:ext>
            </a:extLst>
          </p:cNvPr>
          <p:cNvSpPr>
            <a:spLocks noGrp="1"/>
          </p:cNvSpPr>
          <p:nvPr>
            <p:ph type="dt" sz="half" idx="10"/>
          </p:nvPr>
        </p:nvSpPr>
        <p:spPr/>
        <p:txBody>
          <a:bodyPr/>
          <a:lstStyle/>
          <a:p>
            <a:fld id="{15239AF7-5690-8B4E-88E6-884F118152B9}" type="datetimeFigureOut">
              <a:rPr lang="en-DK" smtClean="0"/>
              <a:t>14/08/2024</a:t>
            </a:fld>
            <a:endParaRPr lang="en-DK"/>
          </a:p>
        </p:txBody>
      </p:sp>
      <p:sp>
        <p:nvSpPr>
          <p:cNvPr id="6" name="Footer Placeholder 5">
            <a:extLst>
              <a:ext uri="{FF2B5EF4-FFF2-40B4-BE49-F238E27FC236}">
                <a16:creationId xmlns:a16="http://schemas.microsoft.com/office/drawing/2014/main" id="{F83AB81A-8561-7621-93ED-82C8207B8235}"/>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C470A6BC-0075-AEEA-A3BC-E75DB94332C4}"/>
              </a:ext>
            </a:extLst>
          </p:cNvPr>
          <p:cNvSpPr>
            <a:spLocks noGrp="1"/>
          </p:cNvSpPr>
          <p:nvPr>
            <p:ph type="sldNum" sz="quarter" idx="12"/>
          </p:nvPr>
        </p:nvSpPr>
        <p:spPr/>
        <p:txBody>
          <a:bodyPr/>
          <a:lstStyle/>
          <a:p>
            <a:fld id="{ED39C8B1-E30C-2441-8090-6AF5ADE5AC88}" type="slidenum">
              <a:rPr lang="en-DK" smtClean="0"/>
              <a:t>‹#›</a:t>
            </a:fld>
            <a:endParaRPr lang="en-DK"/>
          </a:p>
        </p:txBody>
      </p:sp>
    </p:spTree>
    <p:extLst>
      <p:ext uri="{BB962C8B-B14F-4D97-AF65-F5344CB8AC3E}">
        <p14:creationId xmlns:p14="http://schemas.microsoft.com/office/powerpoint/2010/main" val="1087812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CA9151-7512-9015-05E0-2644C191FC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K"/>
          </a:p>
        </p:txBody>
      </p:sp>
      <p:sp>
        <p:nvSpPr>
          <p:cNvPr id="3" name="Text Placeholder 2">
            <a:extLst>
              <a:ext uri="{FF2B5EF4-FFF2-40B4-BE49-F238E27FC236}">
                <a16:creationId xmlns:a16="http://schemas.microsoft.com/office/drawing/2014/main" id="{11D65E9E-6E81-5C74-3B7C-795A869A76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Date Placeholder 3">
            <a:extLst>
              <a:ext uri="{FF2B5EF4-FFF2-40B4-BE49-F238E27FC236}">
                <a16:creationId xmlns:a16="http://schemas.microsoft.com/office/drawing/2014/main" id="{A29B36AD-7DFB-D52F-8DC9-6F6E66EDF7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239AF7-5690-8B4E-88E6-884F118152B9}" type="datetimeFigureOut">
              <a:rPr lang="en-DK" smtClean="0"/>
              <a:t>14/08/2024</a:t>
            </a:fld>
            <a:endParaRPr lang="en-DK"/>
          </a:p>
        </p:txBody>
      </p:sp>
      <p:sp>
        <p:nvSpPr>
          <p:cNvPr id="5" name="Footer Placeholder 4">
            <a:extLst>
              <a:ext uri="{FF2B5EF4-FFF2-40B4-BE49-F238E27FC236}">
                <a16:creationId xmlns:a16="http://schemas.microsoft.com/office/drawing/2014/main" id="{56A2AA2A-9CE3-A295-9F57-9E2DED4E95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K"/>
          </a:p>
        </p:txBody>
      </p:sp>
      <p:sp>
        <p:nvSpPr>
          <p:cNvPr id="6" name="Slide Number Placeholder 5">
            <a:extLst>
              <a:ext uri="{FF2B5EF4-FFF2-40B4-BE49-F238E27FC236}">
                <a16:creationId xmlns:a16="http://schemas.microsoft.com/office/drawing/2014/main" id="{2DDB0D3D-D084-1AD4-B009-72C447A731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39C8B1-E30C-2441-8090-6AF5ADE5AC88}" type="slidenum">
              <a:rPr lang="en-DK" smtClean="0"/>
              <a:t>‹#›</a:t>
            </a:fld>
            <a:endParaRPr lang="en-DK"/>
          </a:p>
        </p:txBody>
      </p:sp>
    </p:spTree>
    <p:extLst>
      <p:ext uri="{BB962C8B-B14F-4D97-AF65-F5344CB8AC3E}">
        <p14:creationId xmlns:p14="http://schemas.microsoft.com/office/powerpoint/2010/main" val="3539456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hs@formalit.d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96F41-9DAC-1DEC-C764-5CA741C3AF2A}"/>
              </a:ext>
            </a:extLst>
          </p:cNvPr>
          <p:cNvSpPr>
            <a:spLocks noGrp="1"/>
          </p:cNvSpPr>
          <p:nvPr>
            <p:ph type="ctrTitle"/>
          </p:nvPr>
        </p:nvSpPr>
        <p:spPr/>
        <p:txBody>
          <a:bodyPr/>
          <a:lstStyle/>
          <a:p>
            <a:r>
              <a:rPr lang="en-GB" dirty="0"/>
              <a:t>Scaling Real-World Programming with ChatGPT</a:t>
            </a:r>
            <a:endParaRPr lang="en-DK" dirty="0"/>
          </a:p>
        </p:txBody>
      </p:sp>
      <p:sp>
        <p:nvSpPr>
          <p:cNvPr id="3" name="Subtitle 2">
            <a:extLst>
              <a:ext uri="{FF2B5EF4-FFF2-40B4-BE49-F238E27FC236}">
                <a16:creationId xmlns:a16="http://schemas.microsoft.com/office/drawing/2014/main" id="{B50BA3E6-8805-FAC0-0710-1DEA8EF825AF}"/>
              </a:ext>
            </a:extLst>
          </p:cNvPr>
          <p:cNvSpPr>
            <a:spLocks noGrp="1"/>
          </p:cNvSpPr>
          <p:nvPr>
            <p:ph type="subTitle" idx="1"/>
          </p:nvPr>
        </p:nvSpPr>
        <p:spPr>
          <a:xfrm>
            <a:off x="1524000" y="3602037"/>
            <a:ext cx="9698966" cy="2387599"/>
          </a:xfrm>
        </p:spPr>
        <p:txBody>
          <a:bodyPr>
            <a:normAutofit/>
          </a:bodyPr>
          <a:lstStyle/>
          <a:p>
            <a:r>
              <a:rPr lang="en-DK" b="1" dirty="0"/>
              <a:t>Morten Heine Sørensen</a:t>
            </a:r>
          </a:p>
          <a:p>
            <a:r>
              <a:rPr lang="en-GB" sz="2000" dirty="0">
                <a:hlinkClick r:id="rId2"/>
              </a:rPr>
              <a:t>m</a:t>
            </a:r>
            <a:r>
              <a:rPr lang="en-DK" sz="2000" dirty="0">
                <a:hlinkClick r:id="rId2"/>
              </a:rPr>
              <a:t>hs@formalit.dk</a:t>
            </a:r>
            <a:endParaRPr lang="en-US" sz="2000" dirty="0"/>
          </a:p>
          <a:p>
            <a:r>
              <a:rPr lang="en-GB" sz="2000" dirty="0"/>
              <a:t>www.lambdaprompt.com</a:t>
            </a:r>
            <a:endParaRPr lang="en-DK" sz="2000" dirty="0"/>
          </a:p>
          <a:p>
            <a:r>
              <a:rPr lang="en-US" sz="2000" dirty="0"/>
              <a:t>Scoped Carbon Accounting</a:t>
            </a:r>
          </a:p>
          <a:p>
            <a:r>
              <a:rPr lang="en-US" sz="2000" dirty="0"/>
              <a:t>2024-08-15</a:t>
            </a:r>
          </a:p>
        </p:txBody>
      </p:sp>
    </p:spTree>
    <p:extLst>
      <p:ext uri="{BB962C8B-B14F-4D97-AF65-F5344CB8AC3E}">
        <p14:creationId xmlns:p14="http://schemas.microsoft.com/office/powerpoint/2010/main" val="2628864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B6D4A-3535-62BC-4BC7-4F13F670B61B}"/>
              </a:ext>
            </a:extLst>
          </p:cNvPr>
          <p:cNvSpPr>
            <a:spLocks noGrp="1"/>
          </p:cNvSpPr>
          <p:nvPr>
            <p:ph type="title"/>
          </p:nvPr>
        </p:nvSpPr>
        <p:spPr/>
        <p:txBody>
          <a:bodyPr/>
          <a:lstStyle/>
          <a:p>
            <a:r>
              <a:rPr lang="en-DK" dirty="0"/>
              <a:t>Dialogues – Other parts</a:t>
            </a:r>
          </a:p>
        </p:txBody>
      </p:sp>
      <p:sp>
        <p:nvSpPr>
          <p:cNvPr id="3" name="Content Placeholder 2">
            <a:extLst>
              <a:ext uri="{FF2B5EF4-FFF2-40B4-BE49-F238E27FC236}">
                <a16:creationId xmlns:a16="http://schemas.microsoft.com/office/drawing/2014/main" id="{FA294EB8-E2E6-E583-75CC-42EB63ACFDAF}"/>
              </a:ext>
            </a:extLst>
          </p:cNvPr>
          <p:cNvSpPr>
            <a:spLocks noGrp="1"/>
          </p:cNvSpPr>
          <p:nvPr>
            <p:ph idx="1"/>
          </p:nvPr>
        </p:nvSpPr>
        <p:spPr/>
        <p:txBody>
          <a:bodyPr/>
          <a:lstStyle/>
          <a:p>
            <a:r>
              <a:rPr lang="en-DK" dirty="0"/>
              <a:t>Create the styling</a:t>
            </a:r>
          </a:p>
          <a:p>
            <a:r>
              <a:rPr lang="en-DK" dirty="0"/>
              <a:t>Create the tests</a:t>
            </a:r>
          </a:p>
          <a:p>
            <a:r>
              <a:rPr lang="en-DK" dirty="0"/>
              <a:t>Refactor out common parts</a:t>
            </a:r>
          </a:p>
          <a:p>
            <a:r>
              <a:rPr lang="en-DK" dirty="0"/>
              <a:t>Mature the application</a:t>
            </a:r>
          </a:p>
          <a:p>
            <a:r>
              <a:rPr lang="en-DK" dirty="0"/>
              <a:t>Set up the prod environment</a:t>
            </a:r>
          </a:p>
          <a:p>
            <a:r>
              <a:rPr lang="en-DK" dirty="0"/>
              <a:t>Scale with formalism</a:t>
            </a:r>
          </a:p>
          <a:p>
            <a:r>
              <a:rPr lang="en-DK" dirty="0"/>
              <a:t>Scale with developers</a:t>
            </a:r>
          </a:p>
          <a:p>
            <a:r>
              <a:rPr lang="en-DK" dirty="0"/>
              <a:t>Dealing with limitations</a:t>
            </a:r>
          </a:p>
        </p:txBody>
      </p:sp>
      <p:sp>
        <p:nvSpPr>
          <p:cNvPr id="5" name="TextBox 4">
            <a:extLst>
              <a:ext uri="{FF2B5EF4-FFF2-40B4-BE49-F238E27FC236}">
                <a16:creationId xmlns:a16="http://schemas.microsoft.com/office/drawing/2014/main" id="{3C563D20-9449-E19B-710A-2629FC01319A}"/>
              </a:ext>
            </a:extLst>
          </p:cNvPr>
          <p:cNvSpPr txBox="1"/>
          <p:nvPr/>
        </p:nvSpPr>
        <p:spPr>
          <a:xfrm>
            <a:off x="5515898" y="1656348"/>
            <a:ext cx="4876800" cy="338554"/>
          </a:xfrm>
          <a:prstGeom prst="rect">
            <a:avLst/>
          </a:prstGeom>
          <a:noFill/>
        </p:spPr>
        <p:txBody>
          <a:bodyPr wrap="square">
            <a:spAutoFit/>
          </a:bodyPr>
          <a:lstStyle/>
          <a:p>
            <a:r>
              <a:rPr lang="en-GB" sz="800" b="1" dirty="0">
                <a:effectLst/>
                <a:highlight>
                  <a:srgbClr val="FFFF00"/>
                </a:highlight>
                <a:latin typeface="Calibri" panose="020F0502020204030204" pitchFamily="34" charset="0"/>
              </a:rPr>
              <a:t>LESSON 16</a:t>
            </a:r>
            <a:r>
              <a:rPr lang="en-GB" sz="800" dirty="0">
                <a:effectLst/>
                <a:highlight>
                  <a:srgbClr val="FFFF00"/>
                </a:highlight>
                <a:latin typeface="Calibri" panose="020F0502020204030204" pitchFamily="34" charset="0"/>
              </a:rPr>
              <a:t>: Sometimes, several iterations do not bring you closer to a solution. In these cases, consider reverting to classical techniques, like Googling, Stack Overflow, YouTube demos, reading the documentation, etc. </a:t>
            </a:r>
            <a:endParaRPr lang="en-GB" sz="800" dirty="0">
              <a:highlight>
                <a:srgbClr val="FFFF00"/>
              </a:highlight>
            </a:endParaRPr>
          </a:p>
        </p:txBody>
      </p:sp>
      <p:sp>
        <p:nvSpPr>
          <p:cNvPr id="7" name="TextBox 6">
            <a:extLst>
              <a:ext uri="{FF2B5EF4-FFF2-40B4-BE49-F238E27FC236}">
                <a16:creationId xmlns:a16="http://schemas.microsoft.com/office/drawing/2014/main" id="{774A656A-198B-0AC3-A125-520A998C6C05}"/>
              </a:ext>
            </a:extLst>
          </p:cNvPr>
          <p:cNvSpPr txBox="1"/>
          <p:nvPr/>
        </p:nvSpPr>
        <p:spPr>
          <a:xfrm>
            <a:off x="5515898" y="2004735"/>
            <a:ext cx="3854245" cy="338554"/>
          </a:xfrm>
          <a:prstGeom prst="rect">
            <a:avLst/>
          </a:prstGeom>
          <a:noFill/>
        </p:spPr>
        <p:txBody>
          <a:bodyPr wrap="square">
            <a:spAutoFit/>
          </a:bodyPr>
          <a:lstStyle/>
          <a:p>
            <a:r>
              <a:rPr lang="en-GB" sz="800" b="1" dirty="0">
                <a:effectLst/>
                <a:highlight>
                  <a:srgbClr val="FFFF00"/>
                </a:highlight>
                <a:latin typeface="Calibri" panose="020F0502020204030204" pitchFamily="34" charset="0"/>
              </a:rPr>
              <a:t>LESSON 17</a:t>
            </a:r>
            <a:r>
              <a:rPr lang="en-GB" sz="800" dirty="0">
                <a:effectLst/>
                <a:highlight>
                  <a:srgbClr val="FFFF00"/>
                </a:highlight>
                <a:latin typeface="Calibri" panose="020F0502020204030204" pitchFamily="34" charset="0"/>
              </a:rPr>
              <a:t>: ChatGPT currently does not know about knowledge published after September 2021 </a:t>
            </a:r>
            <a:endParaRPr lang="en-GB" sz="800" dirty="0">
              <a:highlight>
                <a:srgbClr val="FFFF00"/>
              </a:highlight>
            </a:endParaRPr>
          </a:p>
        </p:txBody>
      </p:sp>
      <p:sp>
        <p:nvSpPr>
          <p:cNvPr id="9" name="TextBox 8">
            <a:extLst>
              <a:ext uri="{FF2B5EF4-FFF2-40B4-BE49-F238E27FC236}">
                <a16:creationId xmlns:a16="http://schemas.microsoft.com/office/drawing/2014/main" id="{4CC9C59D-78E9-5A0D-5923-9EC013E26AB7}"/>
              </a:ext>
            </a:extLst>
          </p:cNvPr>
          <p:cNvSpPr txBox="1"/>
          <p:nvPr/>
        </p:nvSpPr>
        <p:spPr>
          <a:xfrm>
            <a:off x="5515898" y="2363405"/>
            <a:ext cx="3647768" cy="338554"/>
          </a:xfrm>
          <a:prstGeom prst="rect">
            <a:avLst/>
          </a:prstGeom>
          <a:noFill/>
        </p:spPr>
        <p:txBody>
          <a:bodyPr wrap="square">
            <a:spAutoFit/>
          </a:bodyPr>
          <a:lstStyle/>
          <a:p>
            <a:r>
              <a:rPr lang="en-GB" sz="800" b="1" dirty="0">
                <a:effectLst/>
                <a:highlight>
                  <a:srgbClr val="FFFF00"/>
                </a:highlight>
                <a:latin typeface="Calibri" panose="020F0502020204030204" pitchFamily="34" charset="0"/>
              </a:rPr>
              <a:t>LESSON 18</a:t>
            </a:r>
            <a:r>
              <a:rPr lang="en-GB" sz="800" dirty="0">
                <a:effectLst/>
                <a:highlight>
                  <a:srgbClr val="FFFF00"/>
                </a:highlight>
                <a:latin typeface="Calibri" panose="020F0502020204030204" pitchFamily="34" charset="0"/>
              </a:rPr>
              <a:t>: ChatGPT generates several errors. It is valuable to have a slim UI test and API test that can be run locally before merging pull requests. </a:t>
            </a:r>
            <a:endParaRPr lang="en-GB" sz="800" dirty="0">
              <a:effectLst/>
              <a:highlight>
                <a:srgbClr val="FFFF00"/>
              </a:highlight>
            </a:endParaRPr>
          </a:p>
        </p:txBody>
      </p:sp>
      <p:sp>
        <p:nvSpPr>
          <p:cNvPr id="11" name="TextBox 10">
            <a:extLst>
              <a:ext uri="{FF2B5EF4-FFF2-40B4-BE49-F238E27FC236}">
                <a16:creationId xmlns:a16="http://schemas.microsoft.com/office/drawing/2014/main" id="{6D62B9EB-E908-CF36-4847-CABC45A7FB49}"/>
              </a:ext>
            </a:extLst>
          </p:cNvPr>
          <p:cNvSpPr txBox="1"/>
          <p:nvPr/>
        </p:nvSpPr>
        <p:spPr>
          <a:xfrm>
            <a:off x="5555227" y="2722075"/>
            <a:ext cx="4080387" cy="338554"/>
          </a:xfrm>
          <a:prstGeom prst="rect">
            <a:avLst/>
          </a:prstGeom>
          <a:noFill/>
        </p:spPr>
        <p:txBody>
          <a:bodyPr wrap="square">
            <a:spAutoFit/>
          </a:bodyPr>
          <a:lstStyle/>
          <a:p>
            <a:r>
              <a:rPr lang="en-GB" sz="800" b="1" dirty="0">
                <a:effectLst/>
                <a:highlight>
                  <a:srgbClr val="FFFF00"/>
                </a:highlight>
                <a:latin typeface="Calibri" panose="020F0502020204030204" pitchFamily="34" charset="0"/>
              </a:rPr>
              <a:t>LESSON 20</a:t>
            </a:r>
            <a:r>
              <a:rPr lang="en-GB" sz="800" dirty="0">
                <a:effectLst/>
                <a:highlight>
                  <a:srgbClr val="FFFF00"/>
                </a:highlight>
                <a:latin typeface="Calibri" panose="020F0502020204030204" pitchFamily="34" charset="0"/>
              </a:rPr>
              <a:t>: As you review the PRs from ChatGPT, keep an eye on parts of the code that could or should be refactored. Either do the refactoring yourself or ask ChatGPT to do it. </a:t>
            </a:r>
            <a:endParaRPr lang="en-GB" sz="800" dirty="0">
              <a:highlight>
                <a:srgbClr val="FFFF00"/>
              </a:highlight>
            </a:endParaRPr>
          </a:p>
        </p:txBody>
      </p:sp>
      <p:sp>
        <p:nvSpPr>
          <p:cNvPr id="13" name="TextBox 12">
            <a:extLst>
              <a:ext uri="{FF2B5EF4-FFF2-40B4-BE49-F238E27FC236}">
                <a16:creationId xmlns:a16="http://schemas.microsoft.com/office/drawing/2014/main" id="{D7CECAE3-44A0-F3B1-48F7-45F6A23682A2}"/>
              </a:ext>
            </a:extLst>
          </p:cNvPr>
          <p:cNvSpPr txBox="1"/>
          <p:nvPr/>
        </p:nvSpPr>
        <p:spPr>
          <a:xfrm>
            <a:off x="5545395" y="3055292"/>
            <a:ext cx="5299586" cy="338554"/>
          </a:xfrm>
          <a:prstGeom prst="rect">
            <a:avLst/>
          </a:prstGeom>
          <a:noFill/>
        </p:spPr>
        <p:txBody>
          <a:bodyPr wrap="square">
            <a:spAutoFit/>
          </a:bodyPr>
          <a:lstStyle/>
          <a:p>
            <a:r>
              <a:rPr lang="en-GB" sz="800" b="1" dirty="0">
                <a:effectLst/>
                <a:highlight>
                  <a:srgbClr val="FFFF00"/>
                </a:highlight>
                <a:latin typeface="Calibri" panose="020F0502020204030204" pitchFamily="34" charset="0"/>
              </a:rPr>
              <a:t>LESSON 23</a:t>
            </a:r>
            <a:r>
              <a:rPr lang="en-GB" sz="800" dirty="0">
                <a:effectLst/>
                <a:highlight>
                  <a:srgbClr val="FFFF00"/>
                </a:highlight>
                <a:latin typeface="Calibri" panose="020F0502020204030204" pitchFamily="34" charset="0"/>
              </a:rPr>
              <a:t>: See the code by ChatGPT as your code. You must be able to account for it. That way it has same value as code developed by you or your developers. </a:t>
            </a:r>
            <a:endParaRPr lang="en-GB" sz="800" dirty="0">
              <a:highlight>
                <a:srgbClr val="FFFF00"/>
              </a:highlight>
            </a:endParaRPr>
          </a:p>
        </p:txBody>
      </p:sp>
      <p:sp>
        <p:nvSpPr>
          <p:cNvPr id="15" name="TextBox 14">
            <a:extLst>
              <a:ext uri="{FF2B5EF4-FFF2-40B4-BE49-F238E27FC236}">
                <a16:creationId xmlns:a16="http://schemas.microsoft.com/office/drawing/2014/main" id="{7F08234A-BC55-FF3E-DA45-3FEA7A0026E2}"/>
              </a:ext>
            </a:extLst>
          </p:cNvPr>
          <p:cNvSpPr txBox="1"/>
          <p:nvPr/>
        </p:nvSpPr>
        <p:spPr>
          <a:xfrm>
            <a:off x="5515898" y="3464155"/>
            <a:ext cx="6096000" cy="338554"/>
          </a:xfrm>
          <a:prstGeom prst="rect">
            <a:avLst/>
          </a:prstGeom>
          <a:noFill/>
        </p:spPr>
        <p:txBody>
          <a:bodyPr wrap="square">
            <a:spAutoFit/>
          </a:bodyPr>
          <a:lstStyle/>
          <a:p>
            <a:r>
              <a:rPr lang="en-GB" sz="800" b="1" dirty="0">
                <a:effectLst/>
                <a:highlight>
                  <a:srgbClr val="FFFF00"/>
                </a:highlight>
                <a:latin typeface="Calibri" panose="020F0502020204030204" pitchFamily="34" charset="0"/>
              </a:rPr>
              <a:t>LESSON 24</a:t>
            </a:r>
            <a:r>
              <a:rPr lang="en-GB" sz="800" dirty="0">
                <a:effectLst/>
                <a:highlight>
                  <a:srgbClr val="FFFF00"/>
                </a:highlight>
                <a:latin typeface="Calibri" panose="020F0502020204030204" pitchFamily="34" charset="0"/>
              </a:rPr>
              <a:t>: The code that you get from ChatGPT may not be ready for production, but he can help you understand what needs to be checked and how, and which changes are needed as a result of the checks. </a:t>
            </a:r>
            <a:endParaRPr lang="en-GB" sz="800" dirty="0">
              <a:highlight>
                <a:srgbClr val="FFFF00"/>
              </a:highlight>
            </a:endParaRPr>
          </a:p>
        </p:txBody>
      </p:sp>
      <p:sp>
        <p:nvSpPr>
          <p:cNvPr id="17" name="TextBox 16">
            <a:extLst>
              <a:ext uri="{FF2B5EF4-FFF2-40B4-BE49-F238E27FC236}">
                <a16:creationId xmlns:a16="http://schemas.microsoft.com/office/drawing/2014/main" id="{47E89775-5D83-B4DA-BC89-EA2DA8D312FC}"/>
              </a:ext>
            </a:extLst>
          </p:cNvPr>
          <p:cNvSpPr txBox="1"/>
          <p:nvPr/>
        </p:nvSpPr>
        <p:spPr>
          <a:xfrm>
            <a:off x="5515898" y="4495542"/>
            <a:ext cx="6096000" cy="338554"/>
          </a:xfrm>
          <a:prstGeom prst="rect">
            <a:avLst/>
          </a:prstGeom>
          <a:noFill/>
        </p:spPr>
        <p:txBody>
          <a:bodyPr wrap="square">
            <a:spAutoFit/>
          </a:bodyPr>
          <a:lstStyle/>
          <a:p>
            <a:r>
              <a:rPr lang="en-GB" sz="800" b="1" dirty="0">
                <a:effectLst/>
                <a:highlight>
                  <a:srgbClr val="FFFF00"/>
                </a:highlight>
                <a:latin typeface="Calibri" panose="020F0502020204030204" pitchFamily="34" charset="0"/>
              </a:rPr>
              <a:t>LESSON 25</a:t>
            </a:r>
            <a:r>
              <a:rPr lang="en-GB" sz="800" dirty="0">
                <a:effectLst/>
                <a:highlight>
                  <a:srgbClr val="FFFF00"/>
                </a:highlight>
                <a:latin typeface="Calibri" panose="020F0502020204030204" pitchFamily="34" charset="0"/>
              </a:rPr>
              <a:t>: Formalize your communication with ChatGPT with initial training. That way the communication can hopefully be way more efficient and less ambiguous. </a:t>
            </a:r>
            <a:endParaRPr lang="en-GB" sz="800" dirty="0">
              <a:highlight>
                <a:srgbClr val="FFFF00"/>
              </a:highlight>
            </a:endParaRPr>
          </a:p>
        </p:txBody>
      </p:sp>
    </p:spTree>
    <p:extLst>
      <p:ext uri="{BB962C8B-B14F-4D97-AF65-F5344CB8AC3E}">
        <p14:creationId xmlns:p14="http://schemas.microsoft.com/office/powerpoint/2010/main" val="3577419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C998B-29E8-09EC-94DB-00553A298BD2}"/>
              </a:ext>
            </a:extLst>
          </p:cNvPr>
          <p:cNvSpPr>
            <a:spLocks noGrp="1"/>
          </p:cNvSpPr>
          <p:nvPr>
            <p:ph type="title"/>
          </p:nvPr>
        </p:nvSpPr>
        <p:spPr/>
        <p:txBody>
          <a:bodyPr/>
          <a:lstStyle/>
          <a:p>
            <a:r>
              <a:rPr lang="da-DK" dirty="0" err="1"/>
              <a:t>What’s</a:t>
            </a:r>
            <a:r>
              <a:rPr lang="da-DK" dirty="0"/>
              <a:t> New?</a:t>
            </a:r>
          </a:p>
        </p:txBody>
      </p:sp>
      <p:sp>
        <p:nvSpPr>
          <p:cNvPr id="4" name="Content Placeholder 2">
            <a:extLst>
              <a:ext uri="{FF2B5EF4-FFF2-40B4-BE49-F238E27FC236}">
                <a16:creationId xmlns:a16="http://schemas.microsoft.com/office/drawing/2014/main" id="{5EE30770-6529-5693-B9D8-A03F7A1EA23B}"/>
              </a:ext>
            </a:extLst>
          </p:cNvPr>
          <p:cNvSpPr txBox="1">
            <a:spLocks noGrp="1"/>
          </p:cNvSpPr>
          <p:nvPr>
            <p:ph idx="1"/>
          </p:nvPr>
        </p:nvSpPr>
        <p:spPr>
          <a:xfrm>
            <a:off x="838200" y="1825625"/>
            <a:ext cx="10515600"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DK" sz="2200" b="1" dirty="0"/>
              <a:t>Summer 202</a:t>
            </a:r>
            <a:r>
              <a:rPr lang="en-US" sz="2200" b="1" dirty="0"/>
              <a:t>4</a:t>
            </a:r>
            <a:r>
              <a:rPr lang="en-DK" sz="2200" b="1" dirty="0"/>
              <a:t> – </a:t>
            </a:r>
            <a:r>
              <a:rPr lang="en-US" sz="2200" b="1" dirty="0"/>
              <a:t>Improvements and Criticism</a:t>
            </a:r>
            <a:endParaRPr lang="en-DK" sz="2200" dirty="0"/>
          </a:p>
          <a:p>
            <a:pPr lvl="1"/>
            <a:r>
              <a:rPr lang="en-US" sz="1700" dirty="0"/>
              <a:t>Features: </a:t>
            </a:r>
          </a:p>
          <a:p>
            <a:pPr lvl="2"/>
            <a:r>
              <a:rPr lang="en-US" sz="1300" dirty="0"/>
              <a:t>Upload and download files, cool</a:t>
            </a:r>
          </a:p>
          <a:p>
            <a:pPr lvl="2"/>
            <a:r>
              <a:rPr lang="en-US" sz="1300" dirty="0"/>
              <a:t>Able to process images, cool</a:t>
            </a:r>
          </a:p>
          <a:p>
            <a:pPr lvl="2"/>
            <a:r>
              <a:rPr lang="en-US" sz="1300" dirty="0"/>
              <a:t>Generate HTML/CSS from image, multiple iterations needed and can only get to a certain point before it gets worse</a:t>
            </a:r>
          </a:p>
          <a:p>
            <a:pPr lvl="2"/>
            <a:r>
              <a:rPr lang="en-US" sz="1300" dirty="0"/>
              <a:t>Claude (see below) comparable</a:t>
            </a:r>
          </a:p>
          <a:p>
            <a:pPr lvl="1"/>
            <a:r>
              <a:rPr lang="en-US" sz="1700" dirty="0">
                <a:solidFill>
                  <a:srgbClr val="000000"/>
                </a:solidFill>
              </a:rPr>
              <a:t>UI offerings</a:t>
            </a:r>
          </a:p>
          <a:p>
            <a:pPr lvl="2"/>
            <a:r>
              <a:rPr lang="en-US" sz="1300" dirty="0">
                <a:solidFill>
                  <a:srgbClr val="000000"/>
                </a:solidFill>
              </a:rPr>
              <a:t>Generate React from Figma (multiple) – I don’t want to create </a:t>
            </a:r>
            <a:r>
              <a:rPr lang="en-US" sz="1300" dirty="0" err="1">
                <a:solidFill>
                  <a:srgbClr val="000000"/>
                </a:solidFill>
              </a:rPr>
              <a:t>Figmas</a:t>
            </a:r>
            <a:endParaRPr lang="en-US" sz="1300" dirty="0">
              <a:solidFill>
                <a:srgbClr val="000000"/>
              </a:solidFill>
            </a:endParaRPr>
          </a:p>
          <a:p>
            <a:pPr lvl="2"/>
            <a:r>
              <a:rPr lang="en-US" sz="1300" dirty="0" err="1">
                <a:solidFill>
                  <a:srgbClr val="000000"/>
                </a:solidFill>
              </a:rPr>
              <a:t>Fronty</a:t>
            </a:r>
            <a:r>
              <a:rPr lang="en-US" sz="1300" dirty="0">
                <a:solidFill>
                  <a:srgbClr val="000000"/>
                </a:solidFill>
              </a:rPr>
              <a:t>: create website – I want pages</a:t>
            </a:r>
          </a:p>
          <a:p>
            <a:pPr lvl="2"/>
            <a:r>
              <a:rPr lang="en-US" sz="1300" dirty="0">
                <a:solidFill>
                  <a:srgbClr val="000000"/>
                </a:solidFill>
              </a:rPr>
              <a:t>Image2codeai – I want free trial</a:t>
            </a:r>
          </a:p>
          <a:p>
            <a:pPr lvl="2"/>
            <a:r>
              <a:rPr lang="en-US" sz="1300" dirty="0">
                <a:solidFill>
                  <a:srgbClr val="000000"/>
                </a:solidFill>
              </a:rPr>
              <a:t>Other offerings not working – I want something working</a:t>
            </a:r>
          </a:p>
          <a:p>
            <a:pPr lvl="1"/>
            <a:r>
              <a:rPr lang="en-US" sz="1700" dirty="0">
                <a:solidFill>
                  <a:srgbClr val="000000"/>
                </a:solidFill>
              </a:rPr>
              <a:t>Customized “GPTs”</a:t>
            </a:r>
          </a:p>
          <a:p>
            <a:pPr lvl="1"/>
            <a:r>
              <a:rPr lang="en-US" sz="1700" dirty="0">
                <a:solidFill>
                  <a:srgbClr val="000000"/>
                </a:solidFill>
              </a:rPr>
              <a:t>Competitor Claude</a:t>
            </a:r>
          </a:p>
          <a:p>
            <a:pPr lvl="1"/>
            <a:r>
              <a:rPr lang="en-US" sz="1700" i="1" dirty="0"/>
              <a:t>Business standard:</a:t>
            </a:r>
            <a:r>
              <a:rPr lang="en-US" sz="1700" dirty="0"/>
              <a:t> ChatGPT costs $700,000 daily, maker may go bankrupt in 2024</a:t>
            </a:r>
            <a:endParaRPr lang="en-DK" sz="1700" dirty="0"/>
          </a:p>
          <a:p>
            <a:pPr lvl="1"/>
            <a:r>
              <a:rPr lang="en-US" sz="1700" i="1" dirty="0"/>
              <a:t>Hicks et al.:</a:t>
            </a:r>
            <a:r>
              <a:rPr lang="en-US" sz="1700" dirty="0"/>
              <a:t> </a:t>
            </a:r>
            <a:r>
              <a:rPr lang="da-DK" sz="1700" dirty="0" err="1">
                <a:solidFill>
                  <a:srgbClr val="000000"/>
                </a:solidFill>
              </a:rPr>
              <a:t>ChatGPT</a:t>
            </a:r>
            <a:r>
              <a:rPr lang="da-DK" sz="1700" dirty="0">
                <a:solidFill>
                  <a:srgbClr val="000000"/>
                </a:solidFill>
              </a:rPr>
              <a:t> is bullshit</a:t>
            </a:r>
          </a:p>
          <a:p>
            <a:pPr lvl="1"/>
            <a:r>
              <a:rPr lang="da-DK" sz="1700" dirty="0" err="1">
                <a:solidFill>
                  <a:srgbClr val="000000"/>
                </a:solidFill>
              </a:rPr>
              <a:t>Critics</a:t>
            </a:r>
            <a:r>
              <a:rPr lang="da-DK" sz="1700" dirty="0">
                <a:solidFill>
                  <a:srgbClr val="000000"/>
                </a:solidFill>
              </a:rPr>
              <a:t> </a:t>
            </a:r>
            <a:r>
              <a:rPr lang="da-DK" sz="1700" dirty="0" err="1">
                <a:solidFill>
                  <a:srgbClr val="000000"/>
                </a:solidFill>
              </a:rPr>
              <a:t>claim</a:t>
            </a:r>
            <a:r>
              <a:rPr lang="da-DK" sz="1700" dirty="0">
                <a:solidFill>
                  <a:srgbClr val="000000"/>
                </a:solidFill>
              </a:rPr>
              <a:t> </a:t>
            </a:r>
            <a:r>
              <a:rPr lang="da-DK" sz="1700" dirty="0" err="1">
                <a:solidFill>
                  <a:srgbClr val="000000"/>
                </a:solidFill>
              </a:rPr>
              <a:t>they</a:t>
            </a:r>
            <a:r>
              <a:rPr lang="da-DK" sz="1700" dirty="0">
                <a:solidFill>
                  <a:srgbClr val="000000"/>
                </a:solidFill>
              </a:rPr>
              <a:t> </a:t>
            </a:r>
            <a:r>
              <a:rPr lang="da-DK" sz="1700" dirty="0" err="1">
                <a:solidFill>
                  <a:srgbClr val="000000"/>
                </a:solidFill>
              </a:rPr>
              <a:t>were</a:t>
            </a:r>
            <a:r>
              <a:rPr lang="da-DK" sz="1700" dirty="0">
                <a:solidFill>
                  <a:srgbClr val="000000"/>
                </a:solidFill>
              </a:rPr>
              <a:t> right</a:t>
            </a:r>
          </a:p>
          <a:p>
            <a:pPr lvl="1"/>
            <a:r>
              <a:rPr lang="da-DK" sz="1700" dirty="0">
                <a:solidFill>
                  <a:srgbClr val="000000"/>
                </a:solidFill>
              </a:rPr>
              <a:t>Proponents </a:t>
            </a:r>
            <a:r>
              <a:rPr lang="da-DK" sz="1700" dirty="0" err="1">
                <a:solidFill>
                  <a:srgbClr val="000000"/>
                </a:solidFill>
              </a:rPr>
              <a:t>claim</a:t>
            </a:r>
            <a:r>
              <a:rPr lang="da-DK" sz="1700" dirty="0">
                <a:solidFill>
                  <a:srgbClr val="000000"/>
                </a:solidFill>
              </a:rPr>
              <a:t> </a:t>
            </a:r>
            <a:r>
              <a:rPr lang="da-DK" sz="1700" dirty="0" err="1">
                <a:solidFill>
                  <a:srgbClr val="000000"/>
                </a:solidFill>
              </a:rPr>
              <a:t>they</a:t>
            </a:r>
            <a:r>
              <a:rPr lang="da-DK" sz="1700" dirty="0">
                <a:solidFill>
                  <a:srgbClr val="000000"/>
                </a:solidFill>
              </a:rPr>
              <a:t> </a:t>
            </a:r>
            <a:r>
              <a:rPr lang="da-DK" sz="1700" dirty="0" err="1">
                <a:solidFill>
                  <a:srgbClr val="000000"/>
                </a:solidFill>
              </a:rPr>
              <a:t>were</a:t>
            </a:r>
            <a:r>
              <a:rPr lang="da-DK" sz="1700" dirty="0">
                <a:solidFill>
                  <a:srgbClr val="000000"/>
                </a:solidFill>
              </a:rPr>
              <a:t> right</a:t>
            </a:r>
          </a:p>
          <a:p>
            <a:pPr lvl="1"/>
            <a:r>
              <a:rPr lang="da-DK" sz="1700" dirty="0" err="1">
                <a:solidFill>
                  <a:srgbClr val="000000"/>
                </a:solidFill>
              </a:rPr>
              <a:t>Limitations</a:t>
            </a:r>
            <a:r>
              <a:rPr lang="da-DK" sz="1700" dirty="0">
                <a:solidFill>
                  <a:srgbClr val="000000"/>
                </a:solidFill>
              </a:rPr>
              <a:t> on </a:t>
            </a:r>
            <a:r>
              <a:rPr lang="da-DK" sz="1700" dirty="0" err="1">
                <a:solidFill>
                  <a:srgbClr val="000000"/>
                </a:solidFill>
              </a:rPr>
              <a:t>what</a:t>
            </a:r>
            <a:r>
              <a:rPr lang="da-DK" sz="1700" dirty="0">
                <a:solidFill>
                  <a:srgbClr val="000000"/>
                </a:solidFill>
              </a:rPr>
              <a:t> </a:t>
            </a:r>
            <a:r>
              <a:rPr lang="da-DK" sz="1700" dirty="0" err="1">
                <a:solidFill>
                  <a:srgbClr val="000000"/>
                </a:solidFill>
              </a:rPr>
              <a:t>code</a:t>
            </a:r>
            <a:r>
              <a:rPr lang="da-DK" sz="1700" dirty="0">
                <a:solidFill>
                  <a:srgbClr val="000000"/>
                </a:solidFill>
              </a:rPr>
              <a:t> </a:t>
            </a:r>
            <a:r>
              <a:rPr lang="da-DK" sz="1700" dirty="0" err="1">
                <a:solidFill>
                  <a:srgbClr val="000000"/>
                </a:solidFill>
              </a:rPr>
              <a:t>can</a:t>
            </a:r>
            <a:r>
              <a:rPr lang="da-DK" sz="1700" dirty="0">
                <a:solidFill>
                  <a:srgbClr val="000000"/>
                </a:solidFill>
              </a:rPr>
              <a:t> </a:t>
            </a:r>
            <a:r>
              <a:rPr lang="da-DK" sz="1700" dirty="0" err="1">
                <a:solidFill>
                  <a:srgbClr val="000000"/>
                </a:solidFill>
              </a:rPr>
              <a:t>be</a:t>
            </a:r>
            <a:r>
              <a:rPr lang="da-DK" sz="1700" dirty="0">
                <a:solidFill>
                  <a:srgbClr val="000000"/>
                </a:solidFill>
              </a:rPr>
              <a:t> </a:t>
            </a:r>
            <a:r>
              <a:rPr lang="da-DK" sz="1700" dirty="0" err="1">
                <a:solidFill>
                  <a:srgbClr val="000000"/>
                </a:solidFill>
              </a:rPr>
              <a:t>sumitted</a:t>
            </a:r>
            <a:r>
              <a:rPr lang="da-DK" sz="1700" dirty="0">
                <a:solidFill>
                  <a:srgbClr val="000000"/>
                </a:solidFill>
              </a:rPr>
              <a:t> due to </a:t>
            </a:r>
            <a:r>
              <a:rPr lang="da-DK" sz="1700" dirty="0" err="1">
                <a:solidFill>
                  <a:srgbClr val="000000"/>
                </a:solidFill>
              </a:rPr>
              <a:t>privacy</a:t>
            </a:r>
            <a:r>
              <a:rPr lang="da-DK" sz="1700" dirty="0">
                <a:solidFill>
                  <a:srgbClr val="000000"/>
                </a:solidFill>
              </a:rPr>
              <a:t> </a:t>
            </a:r>
            <a:r>
              <a:rPr lang="da-DK" sz="1700" dirty="0" err="1">
                <a:solidFill>
                  <a:srgbClr val="000000"/>
                </a:solidFill>
              </a:rPr>
              <a:t>considerations</a:t>
            </a:r>
            <a:endParaRPr lang="da-DK" sz="1700" dirty="0">
              <a:solidFill>
                <a:srgbClr val="000000"/>
              </a:solidFill>
            </a:endParaRPr>
          </a:p>
          <a:p>
            <a:pPr lvl="1"/>
            <a:r>
              <a:rPr lang="en-US" sz="1700" dirty="0">
                <a:solidFill>
                  <a:srgbClr val="000000"/>
                </a:solidFill>
              </a:rPr>
              <a:t>McKinsey: “Inaccuracy: The most recognized and experienced risk of gen AI use.” Not a problem for us.</a:t>
            </a:r>
            <a:endParaRPr lang="da-DK" sz="1700" dirty="0">
              <a:solidFill>
                <a:srgbClr val="000000"/>
              </a:solidFill>
            </a:endParaRPr>
          </a:p>
          <a:p>
            <a:pPr lvl="1"/>
            <a:endParaRPr lang="da-DK" sz="1700" dirty="0">
              <a:solidFill>
                <a:srgbClr val="000000"/>
              </a:solidFill>
            </a:endParaRPr>
          </a:p>
        </p:txBody>
      </p:sp>
    </p:spTree>
    <p:extLst>
      <p:ext uri="{BB962C8B-B14F-4D97-AF65-F5344CB8AC3E}">
        <p14:creationId xmlns:p14="http://schemas.microsoft.com/office/powerpoint/2010/main" val="1538144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1DA277E-1A87-F1BC-1FCB-7AAF7781DF4E}"/>
              </a:ext>
            </a:extLst>
          </p:cNvPr>
          <p:cNvPicPr>
            <a:picLocks noChangeAspect="1"/>
          </p:cNvPicPr>
          <p:nvPr/>
        </p:nvPicPr>
        <p:blipFill>
          <a:blip r:embed="rId2"/>
          <a:stretch>
            <a:fillRect/>
          </a:stretch>
        </p:blipFill>
        <p:spPr>
          <a:xfrm>
            <a:off x="6468964" y="1343087"/>
            <a:ext cx="3911470" cy="2240551"/>
          </a:xfrm>
          <a:prstGeom prst="rect">
            <a:avLst/>
          </a:prstGeom>
        </p:spPr>
      </p:pic>
      <p:pic>
        <p:nvPicPr>
          <p:cNvPr id="8" name="Picture 7">
            <a:extLst>
              <a:ext uri="{FF2B5EF4-FFF2-40B4-BE49-F238E27FC236}">
                <a16:creationId xmlns:a16="http://schemas.microsoft.com/office/drawing/2014/main" id="{2089984A-F4DE-433E-AF7A-4A43AAA7045D}"/>
              </a:ext>
            </a:extLst>
          </p:cNvPr>
          <p:cNvPicPr>
            <a:picLocks noChangeAspect="1"/>
          </p:cNvPicPr>
          <p:nvPr/>
        </p:nvPicPr>
        <p:blipFill>
          <a:blip r:embed="rId3"/>
          <a:stretch>
            <a:fillRect/>
          </a:stretch>
        </p:blipFill>
        <p:spPr>
          <a:xfrm>
            <a:off x="6468964" y="4032220"/>
            <a:ext cx="3911470" cy="2491806"/>
          </a:xfrm>
          <a:prstGeom prst="rect">
            <a:avLst/>
          </a:prstGeom>
        </p:spPr>
      </p:pic>
      <p:pic>
        <p:nvPicPr>
          <p:cNvPr id="9" name="Picture 8">
            <a:extLst>
              <a:ext uri="{FF2B5EF4-FFF2-40B4-BE49-F238E27FC236}">
                <a16:creationId xmlns:a16="http://schemas.microsoft.com/office/drawing/2014/main" id="{70EF07F0-2B5B-6129-7C56-18D4DCF626A1}"/>
              </a:ext>
            </a:extLst>
          </p:cNvPr>
          <p:cNvPicPr>
            <a:picLocks noChangeAspect="1"/>
          </p:cNvPicPr>
          <p:nvPr/>
        </p:nvPicPr>
        <p:blipFill>
          <a:blip r:embed="rId4"/>
          <a:stretch>
            <a:fillRect/>
          </a:stretch>
        </p:blipFill>
        <p:spPr>
          <a:xfrm>
            <a:off x="1811566" y="1343051"/>
            <a:ext cx="3858575" cy="5399070"/>
          </a:xfrm>
          <a:prstGeom prst="rect">
            <a:avLst/>
          </a:prstGeom>
        </p:spPr>
      </p:pic>
      <p:sp>
        <p:nvSpPr>
          <p:cNvPr id="3" name="Rectangle 2">
            <a:extLst>
              <a:ext uri="{FF2B5EF4-FFF2-40B4-BE49-F238E27FC236}">
                <a16:creationId xmlns:a16="http://schemas.microsoft.com/office/drawing/2014/main" id="{3199EF4F-F071-0E6A-E304-FCD8A480C3EB}"/>
              </a:ext>
            </a:extLst>
          </p:cNvPr>
          <p:cNvSpPr/>
          <p:nvPr/>
        </p:nvSpPr>
        <p:spPr>
          <a:xfrm>
            <a:off x="2980134" y="3352159"/>
            <a:ext cx="1330609" cy="115261"/>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4" name="Rectangle 3">
            <a:extLst>
              <a:ext uri="{FF2B5EF4-FFF2-40B4-BE49-F238E27FC236}">
                <a16:creationId xmlns:a16="http://schemas.microsoft.com/office/drawing/2014/main" id="{B1C4A2C2-ACB5-FAF8-85BA-DFB3385CEBD8}"/>
              </a:ext>
            </a:extLst>
          </p:cNvPr>
          <p:cNvSpPr/>
          <p:nvPr/>
        </p:nvSpPr>
        <p:spPr>
          <a:xfrm>
            <a:off x="2291778" y="6393397"/>
            <a:ext cx="1073830" cy="115261"/>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5" name="Rectangle 4">
            <a:extLst>
              <a:ext uri="{FF2B5EF4-FFF2-40B4-BE49-F238E27FC236}">
                <a16:creationId xmlns:a16="http://schemas.microsoft.com/office/drawing/2014/main" id="{B9218789-3A09-CEEE-A2C6-AE63B76E37CC}"/>
              </a:ext>
            </a:extLst>
          </p:cNvPr>
          <p:cNvSpPr/>
          <p:nvPr/>
        </p:nvSpPr>
        <p:spPr>
          <a:xfrm>
            <a:off x="6887529" y="2773937"/>
            <a:ext cx="2256471" cy="145148"/>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0" name="Rectangle 9">
            <a:extLst>
              <a:ext uri="{FF2B5EF4-FFF2-40B4-BE49-F238E27FC236}">
                <a16:creationId xmlns:a16="http://schemas.microsoft.com/office/drawing/2014/main" id="{F2F2C67D-8A08-49F5-7431-0CBB05E2B86D}"/>
              </a:ext>
            </a:extLst>
          </p:cNvPr>
          <p:cNvSpPr/>
          <p:nvPr/>
        </p:nvSpPr>
        <p:spPr>
          <a:xfrm>
            <a:off x="7181361" y="5963450"/>
            <a:ext cx="1962639" cy="18377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14" name="Title 1">
            <a:extLst>
              <a:ext uri="{FF2B5EF4-FFF2-40B4-BE49-F238E27FC236}">
                <a16:creationId xmlns:a16="http://schemas.microsoft.com/office/drawing/2014/main" id="{5754839B-9395-BA71-6491-C55B92EB018F}"/>
              </a:ext>
            </a:extLst>
          </p:cNvPr>
          <p:cNvSpPr txBox="1">
            <a:spLocks/>
          </p:cNvSpPr>
          <p:nvPr/>
        </p:nvSpPr>
        <p:spPr>
          <a:xfrm>
            <a:off x="838200" y="365126"/>
            <a:ext cx="10515600" cy="666506"/>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DK" dirty="0"/>
              <a:t>Is 2023 a prime?</a:t>
            </a:r>
          </a:p>
        </p:txBody>
      </p:sp>
      <p:sp>
        <p:nvSpPr>
          <p:cNvPr id="2" name="Rectangle 1">
            <a:extLst>
              <a:ext uri="{FF2B5EF4-FFF2-40B4-BE49-F238E27FC236}">
                <a16:creationId xmlns:a16="http://schemas.microsoft.com/office/drawing/2014/main" id="{808FA86A-173A-4B9F-BD75-5559E44AE4AF}"/>
              </a:ext>
            </a:extLst>
          </p:cNvPr>
          <p:cNvSpPr/>
          <p:nvPr/>
        </p:nvSpPr>
        <p:spPr>
          <a:xfrm>
            <a:off x="2291779" y="2147247"/>
            <a:ext cx="583158" cy="115261"/>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Tree>
    <p:extLst>
      <p:ext uri="{BB962C8B-B14F-4D97-AF65-F5344CB8AC3E}">
        <p14:creationId xmlns:p14="http://schemas.microsoft.com/office/powerpoint/2010/main" val="2081057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FD683D4-5E2C-D658-E817-45994CB459D2}"/>
              </a:ext>
            </a:extLst>
          </p:cNvPr>
          <p:cNvPicPr>
            <a:picLocks noChangeAspect="1"/>
          </p:cNvPicPr>
          <p:nvPr/>
        </p:nvPicPr>
        <p:blipFill>
          <a:blip r:embed="rId2"/>
          <a:stretch>
            <a:fillRect/>
          </a:stretch>
        </p:blipFill>
        <p:spPr>
          <a:xfrm>
            <a:off x="939800" y="1690688"/>
            <a:ext cx="5544798" cy="3622988"/>
          </a:xfrm>
          <a:prstGeom prst="rect">
            <a:avLst/>
          </a:prstGeom>
        </p:spPr>
      </p:pic>
      <p:pic>
        <p:nvPicPr>
          <p:cNvPr id="7" name="Picture 6">
            <a:extLst>
              <a:ext uri="{FF2B5EF4-FFF2-40B4-BE49-F238E27FC236}">
                <a16:creationId xmlns:a16="http://schemas.microsoft.com/office/drawing/2014/main" id="{52C46547-1CEC-D35A-20D4-1C16BA9D437C}"/>
              </a:ext>
            </a:extLst>
          </p:cNvPr>
          <p:cNvPicPr>
            <a:picLocks noChangeAspect="1"/>
          </p:cNvPicPr>
          <p:nvPr/>
        </p:nvPicPr>
        <p:blipFill>
          <a:blip r:embed="rId3"/>
          <a:stretch>
            <a:fillRect/>
          </a:stretch>
        </p:blipFill>
        <p:spPr>
          <a:xfrm>
            <a:off x="7494559" y="593234"/>
            <a:ext cx="3757641" cy="5902835"/>
          </a:xfrm>
          <a:prstGeom prst="rect">
            <a:avLst/>
          </a:prstGeom>
        </p:spPr>
      </p:pic>
      <p:sp>
        <p:nvSpPr>
          <p:cNvPr id="8" name="Rectangle 7">
            <a:extLst>
              <a:ext uri="{FF2B5EF4-FFF2-40B4-BE49-F238E27FC236}">
                <a16:creationId xmlns:a16="http://schemas.microsoft.com/office/drawing/2014/main" id="{AB7BFE75-5A5C-09CA-FBF0-6425F0A0B6B3}"/>
              </a:ext>
            </a:extLst>
          </p:cNvPr>
          <p:cNvSpPr/>
          <p:nvPr/>
        </p:nvSpPr>
        <p:spPr>
          <a:xfrm>
            <a:off x="7653869" y="6201266"/>
            <a:ext cx="3462866" cy="317009"/>
          </a:xfrm>
          <a:prstGeom prst="rect">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3" name="Rectangle 2">
            <a:extLst>
              <a:ext uri="{FF2B5EF4-FFF2-40B4-BE49-F238E27FC236}">
                <a16:creationId xmlns:a16="http://schemas.microsoft.com/office/drawing/2014/main" id="{63BEBACC-5818-11F3-3CEF-0BC3D2F097C9}"/>
              </a:ext>
            </a:extLst>
          </p:cNvPr>
          <p:cNvSpPr/>
          <p:nvPr/>
        </p:nvSpPr>
        <p:spPr>
          <a:xfrm>
            <a:off x="1257686" y="3488484"/>
            <a:ext cx="4578571" cy="37585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
        <p:nvSpPr>
          <p:cNvPr id="9" name="Title 1">
            <a:extLst>
              <a:ext uri="{FF2B5EF4-FFF2-40B4-BE49-F238E27FC236}">
                <a16:creationId xmlns:a16="http://schemas.microsoft.com/office/drawing/2014/main" id="{A32A11C0-257A-F2EA-1B59-12A2F5816554}"/>
              </a:ext>
            </a:extLst>
          </p:cNvPr>
          <p:cNvSpPr>
            <a:spLocks noGrp="1"/>
          </p:cNvSpPr>
          <p:nvPr>
            <p:ph type="title"/>
          </p:nvPr>
        </p:nvSpPr>
        <p:spPr>
          <a:xfrm>
            <a:off x="838200" y="365126"/>
            <a:ext cx="10515600" cy="666506"/>
          </a:xfrm>
        </p:spPr>
        <p:txBody>
          <a:bodyPr>
            <a:normAutofit fontScale="90000"/>
          </a:bodyPr>
          <a:lstStyle/>
          <a:p>
            <a:r>
              <a:rPr lang="en-DK" dirty="0"/>
              <a:t>Coding with ChatGPT</a:t>
            </a:r>
          </a:p>
        </p:txBody>
      </p:sp>
    </p:spTree>
    <p:extLst>
      <p:ext uri="{BB962C8B-B14F-4D97-AF65-F5344CB8AC3E}">
        <p14:creationId xmlns:p14="http://schemas.microsoft.com/office/powerpoint/2010/main" val="2000863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C6B0E-2C38-BBC4-0CDE-8856A7B68F57}"/>
              </a:ext>
            </a:extLst>
          </p:cNvPr>
          <p:cNvSpPr>
            <a:spLocks noGrp="1"/>
          </p:cNvSpPr>
          <p:nvPr>
            <p:ph idx="1"/>
          </p:nvPr>
        </p:nvSpPr>
        <p:spPr/>
        <p:txBody>
          <a:bodyPr/>
          <a:lstStyle/>
          <a:p>
            <a:r>
              <a:rPr lang="en-DK" dirty="0"/>
              <a:t>ChatGPT does not do calculations, ChatGPT tells STORIES</a:t>
            </a:r>
          </a:p>
          <a:p>
            <a:r>
              <a:rPr lang="en-DK" dirty="0"/>
              <a:t>ChatGPT does not execute code , ChatGPT tells STORIES</a:t>
            </a:r>
          </a:p>
          <a:p>
            <a:r>
              <a:rPr lang="en-DK" dirty="0"/>
              <a:t>ChatGPT does not do symbolic reasoning , ChatGPT tells STORIES</a:t>
            </a:r>
          </a:p>
          <a:p>
            <a:r>
              <a:rPr lang="en-DK" dirty="0"/>
              <a:t>ChatGPT makes factual errors</a:t>
            </a:r>
          </a:p>
          <a:p>
            <a:r>
              <a:rPr lang="en-DK" dirty="0"/>
              <a:t>ChatGPT gives inconsistent answers</a:t>
            </a:r>
          </a:p>
          <a:p>
            <a:r>
              <a:rPr lang="en-DK" dirty="0"/>
              <a:t>ChatGPT tells STORIES</a:t>
            </a:r>
          </a:p>
          <a:p>
            <a:r>
              <a:rPr lang="en-DK" dirty="0"/>
              <a:t>But: ChatGPT can help fixing bugs </a:t>
            </a:r>
            <a:r>
              <a:rPr lang="en-DK" b="1" dirty="0"/>
              <a:t>faster than Google</a:t>
            </a:r>
          </a:p>
          <a:p>
            <a:pPr marL="0" indent="0">
              <a:buNone/>
            </a:pPr>
            <a:endParaRPr lang="en-DK" dirty="0"/>
          </a:p>
        </p:txBody>
      </p:sp>
      <p:sp>
        <p:nvSpPr>
          <p:cNvPr id="6" name="Title 1">
            <a:extLst>
              <a:ext uri="{FF2B5EF4-FFF2-40B4-BE49-F238E27FC236}">
                <a16:creationId xmlns:a16="http://schemas.microsoft.com/office/drawing/2014/main" id="{4532E588-1C77-936C-DB96-92CE0AEB900F}"/>
              </a:ext>
            </a:extLst>
          </p:cNvPr>
          <p:cNvSpPr>
            <a:spLocks noGrp="1"/>
          </p:cNvSpPr>
          <p:nvPr>
            <p:ph type="title"/>
          </p:nvPr>
        </p:nvSpPr>
        <p:spPr>
          <a:xfrm>
            <a:off x="838200" y="365126"/>
            <a:ext cx="10515600" cy="666506"/>
          </a:xfrm>
        </p:spPr>
        <p:txBody>
          <a:bodyPr>
            <a:normAutofit fontScale="90000"/>
          </a:bodyPr>
          <a:lstStyle/>
          <a:p>
            <a:r>
              <a:rPr lang="en-DK" dirty="0"/>
              <a:t>Conclusions, February 2023</a:t>
            </a:r>
          </a:p>
        </p:txBody>
      </p:sp>
    </p:spTree>
    <p:extLst>
      <p:ext uri="{BB962C8B-B14F-4D97-AF65-F5344CB8AC3E}">
        <p14:creationId xmlns:p14="http://schemas.microsoft.com/office/powerpoint/2010/main" val="3559438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DA93A3-3E06-87DD-946A-7A987161B2F1}"/>
              </a:ext>
            </a:extLst>
          </p:cNvPr>
          <p:cNvSpPr>
            <a:spLocks noGrp="1"/>
          </p:cNvSpPr>
          <p:nvPr>
            <p:ph idx="1"/>
          </p:nvPr>
        </p:nvSpPr>
        <p:spPr>
          <a:xfrm>
            <a:off x="601131" y="1825625"/>
            <a:ext cx="7253417" cy="4667250"/>
          </a:xfrm>
        </p:spPr>
        <p:txBody>
          <a:bodyPr>
            <a:normAutofit fontScale="92500" lnSpcReduction="10000"/>
          </a:bodyPr>
          <a:lstStyle/>
          <a:p>
            <a:pPr marL="0" indent="0">
              <a:buNone/>
            </a:pPr>
            <a:r>
              <a:rPr lang="en-GB" sz="1800" b="1" dirty="0">
                <a:effectLst/>
                <a:latin typeface="Calibri" panose="020F0502020204030204" pitchFamily="34" charset="0"/>
              </a:rPr>
              <a:t>Full-stack representative application:</a:t>
            </a:r>
          </a:p>
          <a:p>
            <a:pPr>
              <a:buFont typeface="Arial" panose="020B0604020202020204" pitchFamily="34" charset="0"/>
              <a:buChar char="•"/>
            </a:pPr>
            <a:r>
              <a:rPr lang="en-GB" sz="1800" dirty="0">
                <a:effectLst/>
                <a:latin typeface="Calibri" panose="020F0502020204030204" pitchFamily="34" charset="0"/>
              </a:rPr>
              <a:t>UI built with React. </a:t>
            </a:r>
            <a:endParaRPr lang="en-GB" sz="1800" dirty="0">
              <a:effectLst/>
              <a:latin typeface="SymbolMT"/>
            </a:endParaRPr>
          </a:p>
          <a:p>
            <a:pPr>
              <a:buFont typeface="Arial" panose="020B0604020202020204" pitchFamily="34" charset="0"/>
              <a:buChar char="•"/>
            </a:pPr>
            <a:r>
              <a:rPr lang="en-GB" sz="1800" dirty="0">
                <a:effectLst/>
                <a:latin typeface="Calibri" panose="020F0502020204030204" pitchFamily="34" charset="0"/>
              </a:rPr>
              <a:t>API built on Node.js. </a:t>
            </a:r>
            <a:endParaRPr lang="en-GB" sz="1800" dirty="0">
              <a:effectLst/>
              <a:latin typeface="SymbolMT"/>
            </a:endParaRPr>
          </a:p>
          <a:p>
            <a:pPr>
              <a:buFont typeface="Arial" panose="020B0604020202020204" pitchFamily="34" charset="0"/>
              <a:buChar char="•"/>
            </a:pPr>
            <a:r>
              <a:rPr lang="en-GB" sz="1800" dirty="0">
                <a:effectLst/>
                <a:latin typeface="Calibri" panose="020F0502020204030204" pitchFamily="34" charset="0"/>
              </a:rPr>
              <a:t>Data layer with Postgres database. </a:t>
            </a:r>
            <a:endParaRPr lang="en-GB" sz="1800" dirty="0">
              <a:effectLst/>
              <a:latin typeface="SymbolMT"/>
            </a:endParaRPr>
          </a:p>
          <a:p>
            <a:pPr marL="0" indent="0">
              <a:buNone/>
            </a:pPr>
            <a:endParaRPr lang="en-GB" sz="1800" dirty="0">
              <a:effectLst/>
              <a:latin typeface="SymbolMT"/>
            </a:endParaRPr>
          </a:p>
          <a:p>
            <a:pPr marL="0" indent="0">
              <a:buNone/>
            </a:pPr>
            <a:r>
              <a:rPr lang="en-GB" sz="1800" b="1" dirty="0">
                <a:latin typeface="SymbolMT"/>
              </a:rPr>
              <a:t>Approach:</a:t>
            </a:r>
          </a:p>
          <a:p>
            <a:r>
              <a:rPr lang="en-GB" sz="1800" dirty="0">
                <a:effectLst/>
                <a:latin typeface="SymbolMT"/>
              </a:rPr>
              <a:t>Standar</a:t>
            </a:r>
            <a:r>
              <a:rPr lang="en-GB" sz="1800" dirty="0">
                <a:latin typeface="SymbolMT"/>
              </a:rPr>
              <a:t>d approach with developers</a:t>
            </a:r>
          </a:p>
          <a:p>
            <a:pPr lvl="1"/>
            <a:r>
              <a:rPr lang="en-GB" sz="1400" dirty="0">
                <a:effectLst/>
                <a:latin typeface="SymbolMT"/>
              </a:rPr>
              <a:t>Sprints</a:t>
            </a:r>
          </a:p>
          <a:p>
            <a:pPr lvl="1"/>
            <a:r>
              <a:rPr lang="en-GB" sz="1400" dirty="0">
                <a:latin typeface="SymbolMT"/>
              </a:rPr>
              <a:t>Releases</a:t>
            </a:r>
          </a:p>
          <a:p>
            <a:pPr lvl="1"/>
            <a:r>
              <a:rPr lang="en-GB" sz="1400" dirty="0">
                <a:effectLst/>
                <a:latin typeface="SymbolMT"/>
              </a:rPr>
              <a:t>Environments</a:t>
            </a:r>
          </a:p>
          <a:p>
            <a:pPr lvl="1"/>
            <a:r>
              <a:rPr lang="en-GB" sz="1400" dirty="0">
                <a:effectLst/>
                <a:latin typeface="SymbolMT"/>
              </a:rPr>
              <a:t>Pull-requests</a:t>
            </a:r>
          </a:p>
          <a:p>
            <a:pPr lvl="1"/>
            <a:r>
              <a:rPr lang="en-GB" sz="1400" dirty="0">
                <a:latin typeface="SymbolMT"/>
              </a:rPr>
              <a:t>User-stories</a:t>
            </a:r>
          </a:p>
          <a:p>
            <a:pPr lvl="1"/>
            <a:r>
              <a:rPr lang="en-GB" sz="1400" dirty="0">
                <a:effectLst/>
                <a:latin typeface="SymbolMT"/>
              </a:rPr>
              <a:t>UI Specs</a:t>
            </a:r>
          </a:p>
          <a:p>
            <a:pPr lvl="1"/>
            <a:r>
              <a:rPr lang="en-GB" sz="1400" dirty="0">
                <a:effectLst/>
                <a:latin typeface="SymbolMT"/>
              </a:rPr>
              <a:t>DB and API specs</a:t>
            </a:r>
          </a:p>
          <a:p>
            <a:r>
              <a:rPr lang="en-GB" sz="1800" b="1" dirty="0">
                <a:effectLst/>
                <a:latin typeface="SymbolMT"/>
              </a:rPr>
              <a:t>Delegate user stories/specs to ChatGPT</a:t>
            </a:r>
          </a:p>
          <a:p>
            <a:r>
              <a:rPr lang="en-GB" sz="1800" b="1" dirty="0">
                <a:latin typeface="SymbolMT"/>
              </a:rPr>
              <a:t>Receive pull-requests from ChatGPT</a:t>
            </a:r>
            <a:endParaRPr lang="en-GB" sz="1800" b="1" dirty="0">
              <a:effectLst/>
              <a:latin typeface="SymbolMT"/>
            </a:endParaRPr>
          </a:p>
          <a:p>
            <a:endParaRPr lang="en-GB" sz="1800" dirty="0">
              <a:effectLst/>
              <a:latin typeface="SymbolMT"/>
            </a:endParaRPr>
          </a:p>
          <a:p>
            <a:pPr marL="0" indent="0">
              <a:buNone/>
            </a:pPr>
            <a:endParaRPr lang="en-DK" dirty="0"/>
          </a:p>
        </p:txBody>
      </p:sp>
      <p:pic>
        <p:nvPicPr>
          <p:cNvPr id="4" name="Picture 3">
            <a:extLst>
              <a:ext uri="{FF2B5EF4-FFF2-40B4-BE49-F238E27FC236}">
                <a16:creationId xmlns:a16="http://schemas.microsoft.com/office/drawing/2014/main" id="{96C833D7-2621-D999-4382-C14688C7FDCF}"/>
              </a:ext>
            </a:extLst>
          </p:cNvPr>
          <p:cNvPicPr>
            <a:picLocks noChangeAspect="1"/>
          </p:cNvPicPr>
          <p:nvPr/>
        </p:nvPicPr>
        <p:blipFill>
          <a:blip r:embed="rId2"/>
          <a:stretch>
            <a:fillRect/>
          </a:stretch>
        </p:blipFill>
        <p:spPr>
          <a:xfrm>
            <a:off x="7854548" y="1653798"/>
            <a:ext cx="4087345" cy="2236577"/>
          </a:xfrm>
          <a:prstGeom prst="rect">
            <a:avLst/>
          </a:prstGeom>
        </p:spPr>
      </p:pic>
      <p:pic>
        <p:nvPicPr>
          <p:cNvPr id="6" name="Picture 5" descr="A diagram of a software application&#10;&#10;Description automatically generated">
            <a:extLst>
              <a:ext uri="{FF2B5EF4-FFF2-40B4-BE49-F238E27FC236}">
                <a16:creationId xmlns:a16="http://schemas.microsoft.com/office/drawing/2014/main" id="{30AB0768-AB16-E35F-4C4B-3F6BFB8309A2}"/>
              </a:ext>
            </a:extLst>
          </p:cNvPr>
          <p:cNvPicPr>
            <a:picLocks noChangeAspect="1"/>
          </p:cNvPicPr>
          <p:nvPr/>
        </p:nvPicPr>
        <p:blipFill>
          <a:blip r:embed="rId3"/>
          <a:stretch>
            <a:fillRect/>
          </a:stretch>
        </p:blipFill>
        <p:spPr>
          <a:xfrm>
            <a:off x="9976880" y="2487624"/>
            <a:ext cx="1965013" cy="1716563"/>
          </a:xfrm>
          <a:prstGeom prst="rect">
            <a:avLst/>
          </a:prstGeom>
        </p:spPr>
      </p:pic>
      <p:pic>
        <p:nvPicPr>
          <p:cNvPr id="7" name="Picture 6">
            <a:extLst>
              <a:ext uri="{FF2B5EF4-FFF2-40B4-BE49-F238E27FC236}">
                <a16:creationId xmlns:a16="http://schemas.microsoft.com/office/drawing/2014/main" id="{8EF5D73F-E4E8-B11D-54B3-2C6C3FD8E8F6}"/>
              </a:ext>
            </a:extLst>
          </p:cNvPr>
          <p:cNvPicPr>
            <a:picLocks noChangeAspect="1"/>
          </p:cNvPicPr>
          <p:nvPr/>
        </p:nvPicPr>
        <p:blipFill>
          <a:blip r:embed="rId4"/>
          <a:stretch>
            <a:fillRect/>
          </a:stretch>
        </p:blipFill>
        <p:spPr>
          <a:xfrm>
            <a:off x="7391929" y="4204187"/>
            <a:ext cx="2772799" cy="1810808"/>
          </a:xfrm>
          <a:prstGeom prst="rect">
            <a:avLst/>
          </a:prstGeom>
        </p:spPr>
      </p:pic>
      <p:sp>
        <p:nvSpPr>
          <p:cNvPr id="8" name="Content Placeholder 2">
            <a:extLst>
              <a:ext uri="{FF2B5EF4-FFF2-40B4-BE49-F238E27FC236}">
                <a16:creationId xmlns:a16="http://schemas.microsoft.com/office/drawing/2014/main" id="{549E04AD-4E95-3A67-3DEE-571123740759}"/>
              </a:ext>
            </a:extLst>
          </p:cNvPr>
          <p:cNvSpPr txBox="1">
            <a:spLocks/>
          </p:cNvSpPr>
          <p:nvPr/>
        </p:nvSpPr>
        <p:spPr>
          <a:xfrm>
            <a:off x="4570150" y="1787949"/>
            <a:ext cx="3531128" cy="43513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DK" sz="1700" b="1" dirty="0"/>
              <a:t>Steps:</a:t>
            </a:r>
          </a:p>
          <a:p>
            <a:pPr marL="514350" indent="-514350">
              <a:buFont typeface="+mj-lt"/>
              <a:buAutoNum type="arabicPeriod"/>
            </a:pPr>
            <a:r>
              <a:rPr lang="en-DK" sz="1500" dirty="0"/>
              <a:t>Set up the project</a:t>
            </a:r>
          </a:p>
          <a:p>
            <a:pPr marL="514350" indent="-514350">
              <a:buFont typeface="+mj-lt"/>
              <a:buAutoNum type="arabicPeriod"/>
            </a:pPr>
            <a:r>
              <a:rPr lang="en-DK" sz="1500" dirty="0"/>
              <a:t>Create the data model</a:t>
            </a:r>
          </a:p>
          <a:p>
            <a:pPr marL="514350" indent="-514350">
              <a:buFont typeface="+mj-lt"/>
              <a:buAutoNum type="arabicPeriod"/>
            </a:pPr>
            <a:r>
              <a:rPr lang="en-DK" sz="1500" dirty="0"/>
              <a:t>Create the API</a:t>
            </a:r>
          </a:p>
          <a:p>
            <a:pPr marL="514350" indent="-514350">
              <a:buFont typeface="+mj-lt"/>
              <a:buAutoNum type="arabicPeriod"/>
            </a:pPr>
            <a:r>
              <a:rPr lang="en-DK" sz="1500" dirty="0"/>
              <a:t>Create the UI</a:t>
            </a:r>
          </a:p>
          <a:p>
            <a:pPr marL="514350" indent="-514350">
              <a:buFont typeface="+mj-lt"/>
              <a:buAutoNum type="arabicPeriod"/>
            </a:pPr>
            <a:r>
              <a:rPr lang="en-DK" sz="1500" dirty="0"/>
              <a:t>Create the styling</a:t>
            </a:r>
          </a:p>
          <a:p>
            <a:pPr marL="514350" indent="-514350">
              <a:buFont typeface="+mj-lt"/>
              <a:buAutoNum type="arabicPeriod"/>
            </a:pPr>
            <a:r>
              <a:rPr lang="en-DK" sz="1500" dirty="0"/>
              <a:t>Create the tests</a:t>
            </a:r>
          </a:p>
          <a:p>
            <a:pPr marL="514350" indent="-514350">
              <a:buFont typeface="+mj-lt"/>
              <a:buAutoNum type="arabicPeriod"/>
            </a:pPr>
            <a:r>
              <a:rPr lang="en-DK" sz="1500" dirty="0"/>
              <a:t>Refactor common parts</a:t>
            </a:r>
          </a:p>
          <a:p>
            <a:pPr marL="514350" indent="-514350">
              <a:buFont typeface="+mj-lt"/>
              <a:buAutoNum type="arabicPeriod"/>
            </a:pPr>
            <a:r>
              <a:rPr lang="en-DK" sz="1500" dirty="0"/>
              <a:t>Mature the application</a:t>
            </a:r>
          </a:p>
          <a:p>
            <a:pPr marL="514350" indent="-514350">
              <a:buFont typeface="+mj-lt"/>
              <a:buAutoNum type="arabicPeriod"/>
            </a:pPr>
            <a:r>
              <a:rPr lang="en-DK" sz="1500" dirty="0"/>
              <a:t>Set up environments+pipelines</a:t>
            </a:r>
          </a:p>
          <a:p>
            <a:pPr marL="514350" indent="-514350">
              <a:buFont typeface="+mj-lt"/>
              <a:buAutoNum type="arabicPeriod"/>
            </a:pPr>
            <a:r>
              <a:rPr lang="en-DK" sz="1500" dirty="0"/>
              <a:t>Scale with formalism </a:t>
            </a:r>
          </a:p>
          <a:p>
            <a:pPr marL="514350" indent="-514350">
              <a:buFont typeface="+mj-lt"/>
              <a:buAutoNum type="arabicPeriod"/>
            </a:pPr>
            <a:r>
              <a:rPr lang="en-DK" sz="1500" dirty="0"/>
              <a:t>Scale with developers</a:t>
            </a:r>
          </a:p>
        </p:txBody>
      </p:sp>
      <p:pic>
        <p:nvPicPr>
          <p:cNvPr id="5" name="Picture 4">
            <a:extLst>
              <a:ext uri="{FF2B5EF4-FFF2-40B4-BE49-F238E27FC236}">
                <a16:creationId xmlns:a16="http://schemas.microsoft.com/office/drawing/2014/main" id="{02F74F7B-A6A4-ED26-8342-E24AFEB91F74}"/>
              </a:ext>
            </a:extLst>
          </p:cNvPr>
          <p:cNvPicPr>
            <a:picLocks noChangeAspect="1"/>
          </p:cNvPicPr>
          <p:nvPr/>
        </p:nvPicPr>
        <p:blipFill>
          <a:blip r:embed="rId5"/>
          <a:stretch>
            <a:fillRect/>
          </a:stretch>
        </p:blipFill>
        <p:spPr>
          <a:xfrm>
            <a:off x="10307958" y="4433118"/>
            <a:ext cx="1230198" cy="1352945"/>
          </a:xfrm>
          <a:prstGeom prst="rect">
            <a:avLst/>
          </a:prstGeom>
        </p:spPr>
      </p:pic>
      <p:sp>
        <p:nvSpPr>
          <p:cNvPr id="10" name="TextBox 9">
            <a:extLst>
              <a:ext uri="{FF2B5EF4-FFF2-40B4-BE49-F238E27FC236}">
                <a16:creationId xmlns:a16="http://schemas.microsoft.com/office/drawing/2014/main" id="{3C612BD5-E086-BD16-6334-C63B54D44462}"/>
              </a:ext>
            </a:extLst>
          </p:cNvPr>
          <p:cNvSpPr txBox="1"/>
          <p:nvPr/>
        </p:nvSpPr>
        <p:spPr>
          <a:xfrm>
            <a:off x="8101278" y="1158338"/>
            <a:ext cx="3383280" cy="338554"/>
          </a:xfrm>
          <a:prstGeom prst="rect">
            <a:avLst/>
          </a:prstGeom>
          <a:noFill/>
        </p:spPr>
        <p:txBody>
          <a:bodyPr wrap="square">
            <a:spAutoFit/>
          </a:bodyPr>
          <a:lstStyle/>
          <a:p>
            <a:r>
              <a:rPr lang="en-GB" sz="800" b="1" dirty="0">
                <a:effectLst/>
                <a:highlight>
                  <a:srgbClr val="FFFF00"/>
                </a:highlight>
                <a:latin typeface="Calibri" panose="020F0502020204030204" pitchFamily="34" charset="0"/>
              </a:rPr>
              <a:t>LESSON 1</a:t>
            </a:r>
            <a:r>
              <a:rPr lang="en-GB" sz="800" dirty="0">
                <a:effectLst/>
                <a:highlight>
                  <a:srgbClr val="FFFF00"/>
                </a:highlight>
                <a:latin typeface="Calibri" panose="020F0502020204030204" pitchFamily="34" charset="0"/>
              </a:rPr>
              <a:t>: ChatGPT can provide tutorials on how to accomplish tasks that are tailored to your specific application, making them very easy and fast to use. </a:t>
            </a:r>
            <a:endParaRPr lang="en-GB" sz="800" dirty="0">
              <a:highlight>
                <a:srgbClr val="FFFF00"/>
              </a:highlight>
            </a:endParaRPr>
          </a:p>
        </p:txBody>
      </p:sp>
      <p:sp>
        <p:nvSpPr>
          <p:cNvPr id="14" name="TextBox 13">
            <a:extLst>
              <a:ext uri="{FF2B5EF4-FFF2-40B4-BE49-F238E27FC236}">
                <a16:creationId xmlns:a16="http://schemas.microsoft.com/office/drawing/2014/main" id="{F97406D8-CE15-7BC5-2628-57FE0EEFAFA0}"/>
              </a:ext>
            </a:extLst>
          </p:cNvPr>
          <p:cNvSpPr txBox="1"/>
          <p:nvPr/>
        </p:nvSpPr>
        <p:spPr>
          <a:xfrm>
            <a:off x="1578338" y="3341248"/>
            <a:ext cx="3057272" cy="461665"/>
          </a:xfrm>
          <a:prstGeom prst="rect">
            <a:avLst/>
          </a:prstGeom>
          <a:noFill/>
        </p:spPr>
        <p:txBody>
          <a:bodyPr wrap="square">
            <a:spAutoFit/>
          </a:bodyPr>
          <a:lstStyle/>
          <a:p>
            <a:r>
              <a:rPr lang="en-GB" sz="800" b="1" dirty="0">
                <a:effectLst/>
                <a:highlight>
                  <a:srgbClr val="FFFF00"/>
                </a:highlight>
                <a:latin typeface="Calibri" panose="020F0502020204030204" pitchFamily="34" charset="0"/>
              </a:rPr>
              <a:t>LESSON 3</a:t>
            </a:r>
            <a:r>
              <a:rPr lang="en-GB" sz="800" dirty="0">
                <a:effectLst/>
                <a:highlight>
                  <a:srgbClr val="FFFF00"/>
                </a:highlight>
                <a:latin typeface="Calibri" panose="020F0502020204030204" pitchFamily="34" charset="0"/>
              </a:rPr>
              <a:t>: Split the development into sprints and user stories, like you would with a team of developers. Then </a:t>
            </a:r>
            <a:r>
              <a:rPr lang="en-GB" sz="800" dirty="0">
                <a:highlight>
                  <a:srgbClr val="FFFF00"/>
                </a:highlight>
              </a:rPr>
              <a:t> </a:t>
            </a:r>
            <a:r>
              <a:rPr lang="en-GB" sz="800" dirty="0">
                <a:effectLst/>
                <a:highlight>
                  <a:srgbClr val="FFFF00"/>
                </a:highlight>
                <a:latin typeface="Calibri" panose="020F0502020204030204" pitchFamily="34" charset="0"/>
              </a:rPr>
              <a:t>proceed sprint by sprint, user story by user story, for the same reasons as you normally do. </a:t>
            </a:r>
            <a:endParaRPr lang="en-GB" sz="800" dirty="0">
              <a:highlight>
                <a:srgbClr val="FFFF00"/>
              </a:highlight>
            </a:endParaRPr>
          </a:p>
        </p:txBody>
      </p:sp>
      <p:sp>
        <p:nvSpPr>
          <p:cNvPr id="17" name="Title 1">
            <a:extLst>
              <a:ext uri="{FF2B5EF4-FFF2-40B4-BE49-F238E27FC236}">
                <a16:creationId xmlns:a16="http://schemas.microsoft.com/office/drawing/2014/main" id="{1DDA647F-23B3-504D-E8D0-55156896204F}"/>
              </a:ext>
            </a:extLst>
          </p:cNvPr>
          <p:cNvSpPr>
            <a:spLocks noGrp="1"/>
          </p:cNvSpPr>
          <p:nvPr>
            <p:ph type="title"/>
          </p:nvPr>
        </p:nvSpPr>
        <p:spPr>
          <a:xfrm>
            <a:off x="838200" y="365126"/>
            <a:ext cx="10515600" cy="666506"/>
          </a:xfrm>
        </p:spPr>
        <p:txBody>
          <a:bodyPr>
            <a:normAutofit fontScale="90000"/>
          </a:bodyPr>
          <a:lstStyle/>
          <a:p>
            <a:r>
              <a:rPr lang="en-DK" dirty="0"/>
              <a:t>Scaling Real-world application development</a:t>
            </a:r>
          </a:p>
        </p:txBody>
      </p:sp>
      <p:sp>
        <p:nvSpPr>
          <p:cNvPr id="19" name="TextBox 18">
            <a:extLst>
              <a:ext uri="{FF2B5EF4-FFF2-40B4-BE49-F238E27FC236}">
                <a16:creationId xmlns:a16="http://schemas.microsoft.com/office/drawing/2014/main" id="{2297FBBA-6033-6425-D726-AA7B01CC5EE8}"/>
              </a:ext>
            </a:extLst>
          </p:cNvPr>
          <p:cNvSpPr txBox="1"/>
          <p:nvPr/>
        </p:nvSpPr>
        <p:spPr>
          <a:xfrm>
            <a:off x="4570150" y="5963487"/>
            <a:ext cx="3276071" cy="338554"/>
          </a:xfrm>
          <a:prstGeom prst="rect">
            <a:avLst/>
          </a:prstGeom>
          <a:noFill/>
        </p:spPr>
        <p:txBody>
          <a:bodyPr wrap="square">
            <a:spAutoFit/>
          </a:bodyPr>
          <a:lstStyle/>
          <a:p>
            <a:r>
              <a:rPr lang="en-GB" sz="800" b="1" dirty="0">
                <a:effectLst/>
                <a:highlight>
                  <a:srgbClr val="FFFF00"/>
                </a:highlight>
                <a:latin typeface="Calibri" panose="020F0502020204030204" pitchFamily="34" charset="0"/>
              </a:rPr>
              <a:t>LESSON 5</a:t>
            </a:r>
            <a:r>
              <a:rPr lang="en-GB" sz="800" dirty="0">
                <a:effectLst/>
                <a:highlight>
                  <a:srgbClr val="FFFF00"/>
                </a:highlight>
                <a:latin typeface="Calibri" panose="020F0502020204030204" pitchFamily="34" charset="0"/>
              </a:rPr>
              <a:t>: Except for mock-ups, UI experimentation and hobby projects, most sprints should start by implementing the data model of the feature. </a:t>
            </a:r>
            <a:endParaRPr lang="en-GB" sz="800" dirty="0">
              <a:highlight>
                <a:srgbClr val="FFFF00"/>
              </a:highlight>
            </a:endParaRPr>
          </a:p>
        </p:txBody>
      </p:sp>
    </p:spTree>
    <p:extLst>
      <p:ext uri="{BB962C8B-B14F-4D97-AF65-F5344CB8AC3E}">
        <p14:creationId xmlns:p14="http://schemas.microsoft.com/office/powerpoint/2010/main" val="1836104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5292B9-FEB0-1895-06A5-9AA6876FAF6D}"/>
              </a:ext>
            </a:extLst>
          </p:cNvPr>
          <p:cNvSpPr>
            <a:spLocks noGrp="1"/>
          </p:cNvSpPr>
          <p:nvPr>
            <p:ph idx="1"/>
          </p:nvPr>
        </p:nvSpPr>
        <p:spPr/>
        <p:txBody>
          <a:bodyPr/>
          <a:lstStyle/>
          <a:p>
            <a:r>
              <a:rPr lang="en-DK" dirty="0"/>
              <a:t>Install node</a:t>
            </a:r>
          </a:p>
          <a:p>
            <a:r>
              <a:rPr lang="en-DK" dirty="0"/>
              <a:t>Install IDE</a:t>
            </a:r>
          </a:p>
          <a:p>
            <a:r>
              <a:rPr lang="en-GB" dirty="0" err="1">
                <a:effectLst/>
              </a:rPr>
              <a:t>npx</a:t>
            </a:r>
            <a:r>
              <a:rPr lang="en-GB" dirty="0">
                <a:effectLst/>
              </a:rPr>
              <a:t> create-react-app </a:t>
            </a:r>
          </a:p>
          <a:p>
            <a:pPr lvl="1"/>
            <a:r>
              <a:rPr lang="en-GB" dirty="0">
                <a:effectLst/>
              </a:rPr>
              <a:t>Projec</a:t>
            </a:r>
            <a:r>
              <a:rPr lang="en-GB" dirty="0"/>
              <a:t>t</a:t>
            </a:r>
          </a:p>
          <a:p>
            <a:pPr lvl="1"/>
            <a:r>
              <a:rPr lang="en-GB" dirty="0">
                <a:effectLst/>
              </a:rPr>
              <a:t>File structure</a:t>
            </a:r>
          </a:p>
          <a:p>
            <a:pPr lvl="1"/>
            <a:r>
              <a:rPr lang="en-GB" dirty="0"/>
              <a:t>Skeleton</a:t>
            </a:r>
            <a:endParaRPr lang="en-GB" dirty="0">
              <a:effectLst/>
            </a:endParaRPr>
          </a:p>
          <a:p>
            <a:r>
              <a:rPr lang="en-DK" dirty="0"/>
              <a:t>Run the sample application</a:t>
            </a:r>
          </a:p>
          <a:p>
            <a:pPr marL="0" indent="0">
              <a:buNone/>
            </a:pPr>
            <a:endParaRPr lang="en-DK" dirty="0"/>
          </a:p>
        </p:txBody>
      </p:sp>
      <p:sp>
        <p:nvSpPr>
          <p:cNvPr id="4" name="TextBox 3">
            <a:extLst>
              <a:ext uri="{FF2B5EF4-FFF2-40B4-BE49-F238E27FC236}">
                <a16:creationId xmlns:a16="http://schemas.microsoft.com/office/drawing/2014/main" id="{AE37A70B-145B-8D76-087E-2627F1F560BB}"/>
              </a:ext>
            </a:extLst>
          </p:cNvPr>
          <p:cNvSpPr txBox="1"/>
          <p:nvPr/>
        </p:nvSpPr>
        <p:spPr>
          <a:xfrm>
            <a:off x="2768414" y="2347341"/>
            <a:ext cx="3327586" cy="461665"/>
          </a:xfrm>
          <a:prstGeom prst="rect">
            <a:avLst/>
          </a:prstGeom>
          <a:noFill/>
        </p:spPr>
        <p:txBody>
          <a:bodyPr wrap="square">
            <a:spAutoFit/>
          </a:bodyPr>
          <a:lstStyle/>
          <a:p>
            <a:r>
              <a:rPr lang="en-GB" sz="800" b="1" dirty="0">
                <a:effectLst/>
                <a:highlight>
                  <a:srgbClr val="FFFF00"/>
                </a:highlight>
                <a:latin typeface="Calibri" panose="020F0502020204030204" pitchFamily="34" charset="0"/>
              </a:rPr>
              <a:t>LESSON 2</a:t>
            </a:r>
            <a:r>
              <a:rPr lang="en-GB" sz="800" dirty="0">
                <a:effectLst/>
                <a:highlight>
                  <a:srgbClr val="FFFF00"/>
                </a:highlight>
                <a:latin typeface="Calibri" panose="020F0502020204030204" pitchFamily="34" charset="0"/>
              </a:rPr>
              <a:t>: Spend the time needed to set up the local development environment to efficiently support the iterations with ChatGPT. It does not matter if this take a bit more time than ideal since it will be a one-time cost. </a:t>
            </a:r>
            <a:endParaRPr lang="en-GB" sz="800" dirty="0">
              <a:highlight>
                <a:srgbClr val="FFFF00"/>
              </a:highlight>
            </a:endParaRPr>
          </a:p>
        </p:txBody>
      </p:sp>
      <p:sp>
        <p:nvSpPr>
          <p:cNvPr id="7" name="Title 1">
            <a:extLst>
              <a:ext uri="{FF2B5EF4-FFF2-40B4-BE49-F238E27FC236}">
                <a16:creationId xmlns:a16="http://schemas.microsoft.com/office/drawing/2014/main" id="{ADFFD5DF-45D1-FA95-3BB0-0F1C7D73EA3C}"/>
              </a:ext>
            </a:extLst>
          </p:cNvPr>
          <p:cNvSpPr>
            <a:spLocks noGrp="1"/>
          </p:cNvSpPr>
          <p:nvPr>
            <p:ph type="title"/>
          </p:nvPr>
        </p:nvSpPr>
        <p:spPr>
          <a:xfrm>
            <a:off x="838200" y="365126"/>
            <a:ext cx="10515600" cy="666506"/>
          </a:xfrm>
        </p:spPr>
        <p:txBody>
          <a:bodyPr>
            <a:normAutofit fontScale="90000"/>
          </a:bodyPr>
          <a:lstStyle/>
          <a:p>
            <a:r>
              <a:rPr lang="en-DK" dirty="0"/>
              <a:t>Dialogues – Set up project</a:t>
            </a:r>
          </a:p>
        </p:txBody>
      </p:sp>
    </p:spTree>
    <p:extLst>
      <p:ext uri="{BB962C8B-B14F-4D97-AF65-F5344CB8AC3E}">
        <p14:creationId xmlns:p14="http://schemas.microsoft.com/office/powerpoint/2010/main" val="3976822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page5image26028400">
            <a:extLst>
              <a:ext uri="{FF2B5EF4-FFF2-40B4-BE49-F238E27FC236}">
                <a16:creationId xmlns:a16="http://schemas.microsoft.com/office/drawing/2014/main" id="{9E4E2993-F920-3221-DCE0-07361D0D55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5142" y="1122681"/>
            <a:ext cx="3664566" cy="178722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page5image26018416">
            <a:extLst>
              <a:ext uri="{FF2B5EF4-FFF2-40B4-BE49-F238E27FC236}">
                <a16:creationId xmlns:a16="http://schemas.microsoft.com/office/drawing/2014/main" id="{99BD456D-2377-74B0-2645-28642C9023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8888" y="1122681"/>
            <a:ext cx="4704816" cy="161782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5" descr="page6image26205296">
            <a:extLst>
              <a:ext uri="{FF2B5EF4-FFF2-40B4-BE49-F238E27FC236}">
                <a16:creationId xmlns:a16="http://schemas.microsoft.com/office/drawing/2014/main" id="{558EE558-D04D-CD19-E1D4-ECA57C12C9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761871"/>
            <a:ext cx="3168286" cy="390841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 descr="page6image26201968">
            <a:extLst>
              <a:ext uri="{FF2B5EF4-FFF2-40B4-BE49-F238E27FC236}">
                <a16:creationId xmlns:a16="http://schemas.microsoft.com/office/drawing/2014/main" id="{2BA94A03-DCF7-78B1-D2B4-32D032F55B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30303" y="2770687"/>
            <a:ext cx="3125573" cy="39791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page6image26200720">
            <a:extLst>
              <a:ext uri="{FF2B5EF4-FFF2-40B4-BE49-F238E27FC236}">
                <a16:creationId xmlns:a16="http://schemas.microsoft.com/office/drawing/2014/main" id="{AF6ABBC6-0CF3-785E-F95B-25D1AE9B44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42272" y="2830575"/>
            <a:ext cx="3865359" cy="3193123"/>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BA660525-8769-8732-E464-29E48008B3DF}"/>
              </a:ext>
            </a:extLst>
          </p:cNvPr>
          <p:cNvSpPr>
            <a:spLocks noGrp="1"/>
          </p:cNvSpPr>
          <p:nvPr>
            <p:ph type="title"/>
          </p:nvPr>
        </p:nvSpPr>
        <p:spPr>
          <a:xfrm>
            <a:off x="838200" y="365126"/>
            <a:ext cx="10515600" cy="666506"/>
          </a:xfrm>
        </p:spPr>
        <p:txBody>
          <a:bodyPr>
            <a:normAutofit fontScale="90000"/>
          </a:bodyPr>
          <a:lstStyle/>
          <a:p>
            <a:r>
              <a:rPr lang="en-DK" dirty="0"/>
              <a:t>D</a:t>
            </a:r>
            <a:r>
              <a:rPr lang="en-GB" dirty="0" err="1"/>
              <a:t>i</a:t>
            </a:r>
            <a:r>
              <a:rPr lang="en-DK" dirty="0"/>
              <a:t>alogues – First part of UI</a:t>
            </a:r>
          </a:p>
        </p:txBody>
      </p:sp>
      <p:sp>
        <p:nvSpPr>
          <p:cNvPr id="10" name="TextBox 9">
            <a:extLst>
              <a:ext uri="{FF2B5EF4-FFF2-40B4-BE49-F238E27FC236}">
                <a16:creationId xmlns:a16="http://schemas.microsoft.com/office/drawing/2014/main" id="{BE33FEDD-23BB-F04C-4B0E-14396AB6408D}"/>
              </a:ext>
            </a:extLst>
          </p:cNvPr>
          <p:cNvSpPr txBox="1"/>
          <p:nvPr/>
        </p:nvSpPr>
        <p:spPr>
          <a:xfrm>
            <a:off x="8108277" y="3011"/>
            <a:ext cx="3352800" cy="707886"/>
          </a:xfrm>
          <a:prstGeom prst="rect">
            <a:avLst/>
          </a:prstGeom>
          <a:noFill/>
        </p:spPr>
        <p:txBody>
          <a:bodyPr wrap="square">
            <a:spAutoFit/>
          </a:bodyPr>
          <a:lstStyle/>
          <a:p>
            <a:r>
              <a:rPr lang="en-GB" sz="800" b="1" dirty="0">
                <a:effectLst/>
                <a:highlight>
                  <a:srgbClr val="FFFF00"/>
                </a:highlight>
                <a:latin typeface="Calibri" panose="020F0502020204030204" pitchFamily="34" charset="0"/>
              </a:rPr>
              <a:t>LESSON 4</a:t>
            </a:r>
            <a:r>
              <a:rPr lang="en-GB" sz="800" dirty="0">
                <a:effectLst/>
                <a:highlight>
                  <a:srgbClr val="FFFF00"/>
                </a:highlight>
                <a:latin typeface="Calibri" panose="020F0502020204030204" pitchFamily="34" charset="0"/>
              </a:rPr>
              <a:t>: In Sprint 1, establish the fundamental architecture of the application, for instance a UI layer, an API layer, and the DB layer developed well enough to cover a small feature. The fundamental architecture should not only align to functional and non-functional requirements, but also to the team size and team experience. </a:t>
            </a:r>
            <a:endParaRPr lang="en-GB" sz="800" dirty="0">
              <a:highlight>
                <a:srgbClr val="FFFF00"/>
              </a:highlight>
            </a:endParaRPr>
          </a:p>
        </p:txBody>
      </p:sp>
      <p:sp>
        <p:nvSpPr>
          <p:cNvPr id="12" name="TextBox 11">
            <a:extLst>
              <a:ext uri="{FF2B5EF4-FFF2-40B4-BE49-F238E27FC236}">
                <a16:creationId xmlns:a16="http://schemas.microsoft.com/office/drawing/2014/main" id="{2233D59C-A706-139F-6E57-ABD3E6608F42}"/>
              </a:ext>
            </a:extLst>
          </p:cNvPr>
          <p:cNvSpPr txBox="1"/>
          <p:nvPr/>
        </p:nvSpPr>
        <p:spPr>
          <a:xfrm>
            <a:off x="7642272" y="6075505"/>
            <a:ext cx="3818805" cy="461665"/>
          </a:xfrm>
          <a:prstGeom prst="rect">
            <a:avLst/>
          </a:prstGeom>
          <a:noFill/>
        </p:spPr>
        <p:txBody>
          <a:bodyPr wrap="square">
            <a:spAutoFit/>
          </a:bodyPr>
          <a:lstStyle/>
          <a:p>
            <a:r>
              <a:rPr lang="en-GB" sz="800" b="1" dirty="0">
                <a:effectLst/>
                <a:highlight>
                  <a:srgbClr val="FFFF00"/>
                </a:highlight>
                <a:latin typeface="Calibri" panose="020F0502020204030204" pitchFamily="34" charset="0"/>
              </a:rPr>
              <a:t>LESSON 6: </a:t>
            </a:r>
            <a:r>
              <a:rPr lang="en-GB" sz="800" dirty="0">
                <a:effectLst/>
                <a:highlight>
                  <a:srgbClr val="FFFF00"/>
                </a:highlight>
                <a:latin typeface="Calibri" panose="020F0502020204030204" pitchFamily="34" charset="0"/>
              </a:rPr>
              <a:t>ChatGPT’s answers should be evaluated like they come from another (sometimes less experienced) person, rather than from a flawless machine. The human developer who integrates ChatGPT’s responses into the application remains liable. </a:t>
            </a:r>
            <a:endParaRPr lang="en-GB" sz="800" dirty="0">
              <a:highlight>
                <a:srgbClr val="FFFF00"/>
              </a:highlight>
            </a:endParaRPr>
          </a:p>
        </p:txBody>
      </p:sp>
      <p:sp>
        <p:nvSpPr>
          <p:cNvPr id="14" name="TextBox 13">
            <a:extLst>
              <a:ext uri="{FF2B5EF4-FFF2-40B4-BE49-F238E27FC236}">
                <a16:creationId xmlns:a16="http://schemas.microsoft.com/office/drawing/2014/main" id="{848618DA-88DF-ABDF-FE46-853EF29C6BA2}"/>
              </a:ext>
            </a:extLst>
          </p:cNvPr>
          <p:cNvSpPr txBox="1"/>
          <p:nvPr/>
        </p:nvSpPr>
        <p:spPr>
          <a:xfrm>
            <a:off x="8108277" y="722848"/>
            <a:ext cx="3313471" cy="338554"/>
          </a:xfrm>
          <a:prstGeom prst="rect">
            <a:avLst/>
          </a:prstGeom>
          <a:noFill/>
        </p:spPr>
        <p:txBody>
          <a:bodyPr wrap="square">
            <a:spAutoFit/>
          </a:bodyPr>
          <a:lstStyle/>
          <a:p>
            <a:r>
              <a:rPr lang="en-GB" sz="800" b="1" dirty="0">
                <a:effectLst/>
                <a:highlight>
                  <a:srgbClr val="FFFF00"/>
                </a:highlight>
                <a:latin typeface="Calibri" panose="020F0502020204030204" pitchFamily="34" charset="0"/>
              </a:rPr>
              <a:t>LESSON 8</a:t>
            </a:r>
            <a:r>
              <a:rPr lang="en-GB" sz="800" dirty="0">
                <a:effectLst/>
                <a:highlight>
                  <a:srgbClr val="FFFF00"/>
                </a:highlight>
                <a:latin typeface="Calibri" panose="020F0502020204030204" pitchFamily="34" charset="0"/>
              </a:rPr>
              <a:t>: When working with ChatGPT on User Interface, ask first for a simple version. Then add remaining controls one by one or in small groups. </a:t>
            </a:r>
            <a:endParaRPr lang="en-GB" sz="800" dirty="0">
              <a:highlight>
                <a:srgbClr val="FFFF00"/>
              </a:highlight>
            </a:endParaRPr>
          </a:p>
        </p:txBody>
      </p:sp>
      <p:sp>
        <p:nvSpPr>
          <p:cNvPr id="16" name="TextBox 15">
            <a:extLst>
              <a:ext uri="{FF2B5EF4-FFF2-40B4-BE49-F238E27FC236}">
                <a16:creationId xmlns:a16="http://schemas.microsoft.com/office/drawing/2014/main" id="{D0BDFF49-A760-3799-9E6C-B15EADC34F6D}"/>
              </a:ext>
            </a:extLst>
          </p:cNvPr>
          <p:cNvSpPr txBox="1"/>
          <p:nvPr/>
        </p:nvSpPr>
        <p:spPr>
          <a:xfrm>
            <a:off x="7642271" y="6492874"/>
            <a:ext cx="4005201" cy="338554"/>
          </a:xfrm>
          <a:prstGeom prst="rect">
            <a:avLst/>
          </a:prstGeom>
          <a:noFill/>
        </p:spPr>
        <p:txBody>
          <a:bodyPr wrap="square">
            <a:spAutoFit/>
          </a:bodyPr>
          <a:lstStyle/>
          <a:p>
            <a:r>
              <a:rPr lang="en-GB" sz="800" b="1" dirty="0">
                <a:effectLst/>
                <a:highlight>
                  <a:srgbClr val="FFFF00"/>
                </a:highlight>
                <a:latin typeface="Calibri" panose="020F0502020204030204" pitchFamily="34" charset="0"/>
              </a:rPr>
              <a:t>LESSON 10</a:t>
            </a:r>
            <a:r>
              <a:rPr lang="en-GB" sz="800" dirty="0">
                <a:effectLst/>
                <a:highlight>
                  <a:srgbClr val="FFFF00"/>
                </a:highlight>
                <a:latin typeface="Calibri" panose="020F0502020204030204" pitchFamily="34" charset="0"/>
              </a:rPr>
              <a:t>: When starting the interaction with ChatGPT, have a dummy application working. </a:t>
            </a:r>
            <a:endParaRPr lang="en-GB" sz="800" dirty="0">
              <a:highlight>
                <a:srgbClr val="FFFF00"/>
              </a:highlight>
            </a:endParaRPr>
          </a:p>
        </p:txBody>
      </p:sp>
    </p:spTree>
    <p:extLst>
      <p:ext uri="{BB962C8B-B14F-4D97-AF65-F5344CB8AC3E}">
        <p14:creationId xmlns:p14="http://schemas.microsoft.com/office/powerpoint/2010/main" val="1121496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7C74CE2-2B86-E70F-CA29-07B71D8CDF09}"/>
              </a:ext>
            </a:extLst>
          </p:cNvPr>
          <p:cNvSpPr>
            <a:spLocks noGrp="1"/>
          </p:cNvSpPr>
          <p:nvPr>
            <p:ph type="title"/>
          </p:nvPr>
        </p:nvSpPr>
        <p:spPr>
          <a:xfrm>
            <a:off x="838200" y="365126"/>
            <a:ext cx="10515600" cy="666506"/>
          </a:xfrm>
        </p:spPr>
        <p:txBody>
          <a:bodyPr>
            <a:normAutofit fontScale="90000"/>
          </a:bodyPr>
          <a:lstStyle/>
          <a:p>
            <a:r>
              <a:rPr lang="en-DK" dirty="0"/>
              <a:t>Dialogues – Create the server</a:t>
            </a:r>
          </a:p>
        </p:txBody>
      </p:sp>
      <p:pic>
        <p:nvPicPr>
          <p:cNvPr id="2" name="Picture 1" descr="page8image37897856">
            <a:extLst>
              <a:ext uri="{FF2B5EF4-FFF2-40B4-BE49-F238E27FC236}">
                <a16:creationId xmlns:a16="http://schemas.microsoft.com/office/drawing/2014/main" id="{64E74E82-7B55-CCCB-8C3C-6B9313171D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218" y="1031632"/>
            <a:ext cx="4452730" cy="199312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page8image37899312">
            <a:extLst>
              <a:ext uri="{FF2B5EF4-FFF2-40B4-BE49-F238E27FC236}">
                <a16:creationId xmlns:a16="http://schemas.microsoft.com/office/drawing/2014/main" id="{F940C623-E84D-B052-1ECA-186DD44F9C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3526"/>
          <a:stretch/>
        </p:blipFill>
        <p:spPr bwMode="auto">
          <a:xfrm>
            <a:off x="6096000" y="1119086"/>
            <a:ext cx="3078970" cy="549043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B0F1A8C-D776-8347-1D42-96335C7AF28F}"/>
              </a:ext>
            </a:extLst>
          </p:cNvPr>
          <p:cNvSpPr txBox="1"/>
          <p:nvPr/>
        </p:nvSpPr>
        <p:spPr>
          <a:xfrm>
            <a:off x="906064" y="3194989"/>
            <a:ext cx="3333135" cy="584775"/>
          </a:xfrm>
          <a:prstGeom prst="rect">
            <a:avLst/>
          </a:prstGeom>
          <a:noFill/>
        </p:spPr>
        <p:txBody>
          <a:bodyPr wrap="square">
            <a:spAutoFit/>
          </a:bodyPr>
          <a:lstStyle/>
          <a:p>
            <a:r>
              <a:rPr lang="en-GB" sz="800" b="1" dirty="0">
                <a:effectLst/>
                <a:highlight>
                  <a:srgbClr val="FFFF00"/>
                </a:highlight>
                <a:latin typeface="Calibri" panose="020F0502020204030204" pitchFamily="34" charset="0"/>
              </a:rPr>
              <a:t>LESSON 7: </a:t>
            </a:r>
            <a:r>
              <a:rPr lang="en-GB" sz="800" dirty="0">
                <a:effectLst/>
                <a:highlight>
                  <a:srgbClr val="FFFF00"/>
                </a:highlight>
                <a:latin typeface="Calibri" panose="020F0502020204030204" pitchFamily="34" charset="0"/>
              </a:rPr>
              <a:t>When starting the API, get a simple server running with a simple example and make sure you are happy with it to some level of maturity. There may be some production hardening missing that can be covered latter, but the basic structure should be correct and satisfactory. </a:t>
            </a:r>
            <a:endParaRPr lang="en-GB" sz="800" dirty="0">
              <a:highlight>
                <a:srgbClr val="FFFF00"/>
              </a:highlight>
            </a:endParaRPr>
          </a:p>
        </p:txBody>
      </p:sp>
    </p:spTree>
    <p:extLst>
      <p:ext uri="{BB962C8B-B14F-4D97-AF65-F5344CB8AC3E}">
        <p14:creationId xmlns:p14="http://schemas.microsoft.com/office/powerpoint/2010/main" val="355389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7C74CE2-2B86-E70F-CA29-07B71D8CDF09}"/>
              </a:ext>
            </a:extLst>
          </p:cNvPr>
          <p:cNvSpPr>
            <a:spLocks noGrp="1"/>
          </p:cNvSpPr>
          <p:nvPr>
            <p:ph type="title"/>
          </p:nvPr>
        </p:nvSpPr>
        <p:spPr>
          <a:xfrm>
            <a:off x="838200" y="365126"/>
            <a:ext cx="10515600" cy="666506"/>
          </a:xfrm>
        </p:spPr>
        <p:txBody>
          <a:bodyPr>
            <a:normAutofit fontScale="90000"/>
          </a:bodyPr>
          <a:lstStyle/>
          <a:p>
            <a:r>
              <a:rPr lang="en-DK" dirty="0"/>
              <a:t>Dialogues – Creating the database</a:t>
            </a:r>
          </a:p>
        </p:txBody>
      </p:sp>
      <p:pic>
        <p:nvPicPr>
          <p:cNvPr id="10241" name="Picture 1" descr="page11image37783584">
            <a:extLst>
              <a:ext uri="{FF2B5EF4-FFF2-40B4-BE49-F238E27FC236}">
                <a16:creationId xmlns:a16="http://schemas.microsoft.com/office/drawing/2014/main" id="{A04F3757-E75E-1499-64C3-3D40E1E581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1" y="1165192"/>
            <a:ext cx="4422058" cy="1031231"/>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page11image37783792">
            <a:extLst>
              <a:ext uri="{FF2B5EF4-FFF2-40B4-BE49-F238E27FC236}">
                <a16:creationId xmlns:a16="http://schemas.microsoft.com/office/drawing/2014/main" id="{F7C1AC1E-8039-6F0C-2458-6F76C6DF01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196424"/>
            <a:ext cx="4345859" cy="3229709"/>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page11image37785248">
            <a:extLst>
              <a:ext uri="{FF2B5EF4-FFF2-40B4-BE49-F238E27FC236}">
                <a16:creationId xmlns:a16="http://schemas.microsoft.com/office/drawing/2014/main" id="{AEA7068F-4377-A93D-763C-158BDBEE317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53261"/>
          <a:stretch/>
        </p:blipFill>
        <p:spPr bwMode="auto">
          <a:xfrm>
            <a:off x="6531077" y="1317524"/>
            <a:ext cx="4421328" cy="434585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07DC70B-17B6-AFAA-1396-041FDB2E54E7}"/>
              </a:ext>
            </a:extLst>
          </p:cNvPr>
          <p:cNvSpPr txBox="1"/>
          <p:nvPr/>
        </p:nvSpPr>
        <p:spPr>
          <a:xfrm>
            <a:off x="6658896" y="5870309"/>
            <a:ext cx="3566652" cy="338554"/>
          </a:xfrm>
          <a:prstGeom prst="rect">
            <a:avLst/>
          </a:prstGeom>
          <a:noFill/>
        </p:spPr>
        <p:txBody>
          <a:bodyPr wrap="square">
            <a:spAutoFit/>
          </a:bodyPr>
          <a:lstStyle/>
          <a:p>
            <a:r>
              <a:rPr lang="en-GB" sz="800" b="1" dirty="0">
                <a:effectLst/>
                <a:highlight>
                  <a:srgbClr val="FFFF00"/>
                </a:highlight>
                <a:latin typeface="Calibri" panose="020F0502020204030204" pitchFamily="34" charset="0"/>
              </a:rPr>
              <a:t>LESSON 14</a:t>
            </a:r>
            <a:r>
              <a:rPr lang="en-GB" sz="800" dirty="0">
                <a:effectLst/>
                <a:highlight>
                  <a:srgbClr val="FFFF00"/>
                </a:highlight>
                <a:latin typeface="Calibri" panose="020F0502020204030204" pitchFamily="34" charset="0"/>
              </a:rPr>
              <a:t>: Be as precise as you can in stating what you need from ChatGPT. Whenever you omit details, ChatGPT may do something else than you expect. </a:t>
            </a:r>
            <a:endParaRPr lang="en-GB" sz="800" dirty="0">
              <a:effectLst/>
              <a:highlight>
                <a:srgbClr val="FFFF00"/>
              </a:highlight>
            </a:endParaRPr>
          </a:p>
        </p:txBody>
      </p:sp>
      <p:sp>
        <p:nvSpPr>
          <p:cNvPr id="12" name="TextBox 11">
            <a:extLst>
              <a:ext uri="{FF2B5EF4-FFF2-40B4-BE49-F238E27FC236}">
                <a16:creationId xmlns:a16="http://schemas.microsoft.com/office/drawing/2014/main" id="{4CECF635-4D5A-AAF9-E31F-B666BD61D9E1}"/>
              </a:ext>
            </a:extLst>
          </p:cNvPr>
          <p:cNvSpPr txBox="1"/>
          <p:nvPr/>
        </p:nvSpPr>
        <p:spPr>
          <a:xfrm>
            <a:off x="6658896" y="6262041"/>
            <a:ext cx="3458498" cy="461665"/>
          </a:xfrm>
          <a:prstGeom prst="rect">
            <a:avLst/>
          </a:prstGeom>
          <a:noFill/>
        </p:spPr>
        <p:txBody>
          <a:bodyPr wrap="square">
            <a:spAutoFit/>
          </a:bodyPr>
          <a:lstStyle/>
          <a:p>
            <a:r>
              <a:rPr lang="en-GB" sz="800" b="1" dirty="0">
                <a:effectLst/>
                <a:highlight>
                  <a:srgbClr val="FFFF00"/>
                </a:highlight>
                <a:latin typeface="Calibri" panose="020F0502020204030204" pitchFamily="34" charset="0"/>
              </a:rPr>
              <a:t>LESSON 15</a:t>
            </a:r>
            <a:r>
              <a:rPr lang="en-GB" sz="800" dirty="0">
                <a:effectLst/>
                <a:highlight>
                  <a:srgbClr val="FFFF00"/>
                </a:highlight>
                <a:latin typeface="Calibri" panose="020F0502020204030204" pitchFamily="34" charset="0"/>
              </a:rPr>
              <a:t>: If ChatGPT is lacking context, he may make assumptions instead of asking for clarifications. You can circumvent this by explicitly directing him initially to ask clarifications. </a:t>
            </a:r>
            <a:endParaRPr lang="en-GB" sz="800" dirty="0">
              <a:highlight>
                <a:srgbClr val="FFFF00"/>
              </a:highlight>
            </a:endParaRPr>
          </a:p>
        </p:txBody>
      </p:sp>
    </p:spTree>
    <p:extLst>
      <p:ext uri="{BB962C8B-B14F-4D97-AF65-F5344CB8AC3E}">
        <p14:creationId xmlns:p14="http://schemas.microsoft.com/office/powerpoint/2010/main" val="383931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15656</TotalTime>
  <Words>1039</Words>
  <Application>Microsoft Office PowerPoint</Application>
  <PresentationFormat>Widescreen</PresentationFormat>
  <Paragraphs>103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SymbolMT</vt:lpstr>
      <vt:lpstr>Office Theme</vt:lpstr>
      <vt:lpstr>Scaling Real-World Programming with ChatGPT</vt:lpstr>
      <vt:lpstr>PowerPoint Presentation</vt:lpstr>
      <vt:lpstr>Coding with ChatGPT</vt:lpstr>
      <vt:lpstr>Conclusions, February 2023</vt:lpstr>
      <vt:lpstr>Scaling Real-world application development</vt:lpstr>
      <vt:lpstr>Dialogues – Set up project</vt:lpstr>
      <vt:lpstr>Dialogues – First part of UI</vt:lpstr>
      <vt:lpstr>Dialogues – Create the server</vt:lpstr>
      <vt:lpstr>Dialogues – Creating the database</vt:lpstr>
      <vt:lpstr>Dialogues – Other parts</vt:lpstr>
      <vt:lpstr>What’s New?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Morten Heine Sørensen</dc:creator>
  <cp:lastModifiedBy>Morten Heine Sørensen</cp:lastModifiedBy>
  <cp:revision>251</cp:revision>
  <dcterms:created xsi:type="dcterms:W3CDTF">2023-08-30T11:07:39Z</dcterms:created>
  <dcterms:modified xsi:type="dcterms:W3CDTF">2024-08-14T21:14:46Z</dcterms:modified>
</cp:coreProperties>
</file>