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1.jpeg" ContentType="image/jpeg"/>
  <Override PartName="/ppt/media/image2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6.jpeg" ContentType="image/jpeg"/>
  <Override PartName="/ppt/media/image15.png" ContentType="image/pn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6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move the slide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B977CE-6C9A-4AE4-A82F-BD24957E69B9}" type="slidenum">
              <a:rPr b="0" lang="pt-PT" sz="1400" spc="-1" strike="noStrike">
                <a:latin typeface="Times New Roman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850560" y="9428760"/>
            <a:ext cx="29444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A958FEE-6A51-486D-9B45-E432282E42FB}" type="slidenum">
              <a:rPr b="0" lang="pt-PT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2920" cy="3348720"/>
          </a:xfrm>
          <a:prstGeom prst="rect">
            <a:avLst/>
          </a:prstGeom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080" cy="39074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Calibri"/>
              </a:rPr>
              <a:t>xià wǔ hǎo</a:t>
            </a:r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680" cy="961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4;p1" descr=""/>
          <p:cNvPicPr/>
          <p:nvPr/>
        </p:nvPicPr>
        <p:blipFill>
          <a:blip r:embed="rId2"/>
          <a:stretch/>
        </p:blipFill>
        <p:spPr>
          <a:xfrm>
            <a:off x="0" y="0"/>
            <a:ext cx="1238040" cy="961200"/>
          </a:xfrm>
          <a:prstGeom prst="rect">
            <a:avLst/>
          </a:prstGeom>
          <a:ln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0" y="6509160"/>
            <a:ext cx="12190680" cy="390600"/>
            <a:chOff x="0" y="6509160"/>
            <a:chExt cx="12190680" cy="390600"/>
          </a:xfrm>
        </p:grpSpPr>
        <p:sp>
          <p:nvSpPr>
            <p:cNvPr id="3" name="CustomShape 3"/>
            <p:cNvSpPr/>
            <p:nvPr/>
          </p:nvSpPr>
          <p:spPr>
            <a:xfrm>
              <a:off x="0" y="6509160"/>
              <a:ext cx="12190680" cy="3906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6543360"/>
              <a:ext cx="8914320" cy="3222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PT" sz="750" spc="-1" strike="noStrike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b="0" lang="pt-PT" sz="7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PT" sz="750" spc="-1" strike="noStrike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b="0" lang="pt-PT" sz="750" spc="-1" strike="noStrike">
                <a:latin typeface="Arial"/>
              </a:endParaRPr>
            </a:p>
          </p:txBody>
        </p:sp>
      </p:grpSp>
      <p:pic>
        <p:nvPicPr>
          <p:cNvPr id="5" name="Google Shape;26;p2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457640" y="106200"/>
            <a:ext cx="10514520" cy="74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4520" cy="512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Click to edit the outline text format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Second Outline Level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Third Outline Level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Fourth Outline Level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Fifth Outline Level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Sixth Outline Level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Seventh Outline Level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0680" cy="961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14;p1" descr=""/>
          <p:cNvPicPr/>
          <p:nvPr/>
        </p:nvPicPr>
        <p:blipFill>
          <a:blip r:embed="rId2"/>
          <a:stretch/>
        </p:blipFill>
        <p:spPr>
          <a:xfrm>
            <a:off x="0" y="0"/>
            <a:ext cx="1238040" cy="961200"/>
          </a:xfrm>
          <a:prstGeom prst="rect">
            <a:avLst/>
          </a:prstGeom>
          <a:ln>
            <a:noFill/>
          </a:ln>
        </p:spPr>
      </p:pic>
      <p:grpSp>
        <p:nvGrpSpPr>
          <p:cNvPr id="46" name="Group 2"/>
          <p:cNvGrpSpPr/>
          <p:nvPr/>
        </p:nvGrpSpPr>
        <p:grpSpPr>
          <a:xfrm>
            <a:off x="0" y="6509160"/>
            <a:ext cx="12190680" cy="390600"/>
            <a:chOff x="0" y="6509160"/>
            <a:chExt cx="12190680" cy="390600"/>
          </a:xfrm>
        </p:grpSpPr>
        <p:sp>
          <p:nvSpPr>
            <p:cNvPr id="47" name="CustomShape 3"/>
            <p:cNvSpPr/>
            <p:nvPr/>
          </p:nvSpPr>
          <p:spPr>
            <a:xfrm>
              <a:off x="0" y="6509160"/>
              <a:ext cx="12190680" cy="3906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0" y="6543360"/>
              <a:ext cx="8914320" cy="3222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PT" sz="750" spc="-1" strike="noStrike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b="0" lang="pt-PT" sz="7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PT" sz="750" spc="-1" strike="noStrike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b="0" lang="pt-PT" sz="750" spc="-1" strike="noStrike">
                <a:latin typeface="Arial"/>
              </a:endParaRPr>
            </a:p>
          </p:txBody>
        </p:sp>
      </p:grpSp>
      <p:pic>
        <p:nvPicPr>
          <p:cNvPr id="49" name="Google Shape;33;p3" descr=""/>
          <p:cNvPicPr/>
          <p:nvPr/>
        </p:nvPicPr>
        <p:blipFill>
          <a:blip r:embed="rId3"/>
          <a:stretch/>
        </p:blipFill>
        <p:spPr>
          <a:xfrm>
            <a:off x="6423840" y="6567480"/>
            <a:ext cx="4748040" cy="268920"/>
          </a:xfrm>
          <a:prstGeom prst="rect">
            <a:avLst/>
          </a:prstGeom>
          <a:ln>
            <a:noFill/>
          </a:ln>
        </p:spPr>
      </p:pic>
      <p:pic>
        <p:nvPicPr>
          <p:cNvPr id="50" name="Google Shape;34;p3" descr=""/>
          <p:cNvPicPr/>
          <p:nvPr/>
        </p:nvPicPr>
        <p:blipFill>
          <a:blip r:embed="rId4"/>
          <a:stretch/>
        </p:blipFill>
        <p:spPr>
          <a:xfrm>
            <a:off x="-27360" y="945360"/>
            <a:ext cx="735120" cy="557892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383640" y="1726920"/>
            <a:ext cx="7139160" cy="14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br/>
            <a:r>
              <a:rPr b="0" lang="pt-PT" sz="3600" spc="-1" strike="noStrike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b="0" lang="pt-PT" sz="3600" spc="-1" strike="noStrike">
                <a:solidFill>
                  <a:srgbClr val="ffffff"/>
                </a:solidFill>
                <a:latin typeface="Calibri"/>
                <a:ea typeface="Arial"/>
              </a:rPr>
              <a:t>Proposal for a Framework to detect News Bias in English Newspapers 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557160" y="3940560"/>
            <a:ext cx="6792480" cy="16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pt-PT" sz="2400" spc="-1" strike="noStrike">
                <a:solidFill>
                  <a:srgbClr val="ffffff"/>
                </a:solidFill>
                <a:latin typeface="Calibri"/>
                <a:ea typeface="Calibri"/>
              </a:rPr>
              <a:t>Antonio Curado &amp; Morten Dahl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pt-PT" sz="1600" spc="-1" strike="noStrike">
                <a:solidFill>
                  <a:srgbClr val="ffffff"/>
                </a:solidFill>
                <a:latin typeface="Calibri"/>
                <a:ea typeface="Calibri"/>
              </a:rPr>
              <a:t>M20180032@novaims.unl.pt, M20180047@novaims.unl.pt  </a:t>
            </a:r>
            <a:endParaRPr b="0" lang="pt-PT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 Scrapping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Dataset with over 70.000 news articles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23" name="Picture 5" descr=""/>
          <p:cNvPicPr/>
          <p:nvPr/>
        </p:nvPicPr>
        <p:blipFill>
          <a:blip r:embed="rId1"/>
          <a:stretch/>
        </p:blipFill>
        <p:spPr>
          <a:xfrm>
            <a:off x="4530600" y="2548440"/>
            <a:ext cx="6757200" cy="36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 Scrapping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Dataset with over 70.000 news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Scraped over 19 newspaper for 2 weeks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4530600" y="2548440"/>
            <a:ext cx="6757200" cy="36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 Scrapping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Dataset with over 70.000 news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Scraped over 19 newspaper for 2 weeks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With an average of 3.600 news articles per newspaper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4530600" y="2548440"/>
            <a:ext cx="6757200" cy="36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LDA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Aims to detect topics within the articles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132" name="Picture 8" descr=""/>
          <p:cNvPicPr/>
          <p:nvPr/>
        </p:nvPicPr>
        <p:blipFill>
          <a:blip r:embed="rId1"/>
          <a:stretch/>
        </p:blipFill>
        <p:spPr>
          <a:xfrm>
            <a:off x="7997040" y="3605760"/>
            <a:ext cx="3791880" cy="25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LDA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Aims to detect topics within the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 hyperparameters were trained (#Topics, Alpha, Eta) -&gt; measured based on coherence score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35" name="Picture 8" descr=""/>
          <p:cNvPicPr/>
          <p:nvPr/>
        </p:nvPicPr>
        <p:blipFill>
          <a:blip r:embed="rId1"/>
          <a:stretch/>
        </p:blipFill>
        <p:spPr>
          <a:xfrm>
            <a:off x="7997040" y="3605760"/>
            <a:ext cx="3791880" cy="25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LDA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Aims to detect topics within the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Model hyperparameters were trained (#Topics, Alpha, Eta) -&gt; measured based on coherence score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 was analysed based on its assessment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1"/>
          <a:stretch/>
        </p:blipFill>
        <p:spPr>
          <a:xfrm>
            <a:off x="7997040" y="3605760"/>
            <a:ext cx="3791880" cy="25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LDA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Aims to detect topics within the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Model hyperparameters were trained (#Topics, Alpha, Eta) -&gt; measured based on coherence score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Result was analysed based on its assessment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grpSp>
        <p:nvGrpSpPr>
          <p:cNvPr id="141" name="Group 3"/>
          <p:cNvGrpSpPr/>
          <p:nvPr/>
        </p:nvGrpSpPr>
        <p:grpSpPr>
          <a:xfrm>
            <a:off x="1348200" y="3605760"/>
            <a:ext cx="6225120" cy="1467360"/>
            <a:chOff x="1348200" y="3605760"/>
            <a:chExt cx="6225120" cy="1467360"/>
          </a:xfrm>
        </p:grpSpPr>
        <p:sp>
          <p:nvSpPr>
            <p:cNvPr id="142" name="CustomShape 4"/>
            <p:cNvSpPr/>
            <p:nvPr/>
          </p:nvSpPr>
          <p:spPr>
            <a:xfrm>
              <a:off x="1348200" y="3605760"/>
              <a:ext cx="6225120" cy="11887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PT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0.033*"border" + 0.016*"mexico" + 0.016*"trump"</a:t>
              </a:r>
              <a:endParaRPr b="0" lang="pt-PT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pt-PT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+ 0.010*"immigration" + 0.008*"states" + 0.008*"united"</a:t>
              </a:r>
              <a:endParaRPr b="0" lang="pt-PT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pt-PT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+ 0.008*"president" + 0.007*"illegal" + 0.007*"migrants"</a:t>
              </a:r>
              <a:endParaRPr b="0" lang="pt-PT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pt-PT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+ 0.006*"people"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43" name="CustomShape 5"/>
            <p:cNvSpPr/>
            <p:nvPr/>
          </p:nvSpPr>
          <p:spPr>
            <a:xfrm>
              <a:off x="2707200" y="4799160"/>
              <a:ext cx="39002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PT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Figure 1: Example Topic for keyword "Trump"</a:t>
              </a:r>
              <a:endParaRPr b="0" lang="pt-PT" sz="1200" spc="-1" strike="noStrike">
                <a:latin typeface="Arial"/>
              </a:endParaRPr>
            </a:p>
          </p:txBody>
        </p:sp>
      </p:grpSp>
      <p:pic>
        <p:nvPicPr>
          <p:cNvPr id="144" name="Picture 8" descr=""/>
          <p:cNvPicPr/>
          <p:nvPr/>
        </p:nvPicPr>
        <p:blipFill>
          <a:blip r:embed="rId1"/>
          <a:stretch/>
        </p:blipFill>
        <p:spPr>
          <a:xfrm>
            <a:off x="7997040" y="3605760"/>
            <a:ext cx="3791880" cy="25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polarity in newspaper articles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Search for polarity in newspaper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Quantifying polarity with a word dictionary -&gt; score for each article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Search for polarity in newspaper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Quantifying polarity with a word dictionary -&gt; score for each article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151" name="Picture 11" descr=""/>
          <p:cNvPicPr/>
          <p:nvPr/>
        </p:nvPicPr>
        <p:blipFill>
          <a:blip r:embed="rId1"/>
          <a:stretch/>
        </p:blipFill>
        <p:spPr>
          <a:xfrm>
            <a:off x="4054320" y="1843920"/>
            <a:ext cx="7095240" cy="43902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444720" y="6216840"/>
            <a:ext cx="39002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2: Example Sentiments</a:t>
            </a: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Motivation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98640" y="102744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 support to detect biasness and tendentious media coverage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1"/>
          <a:srcRect l="0" t="28864" r="-116" b="34838"/>
          <a:stretch/>
        </p:blipFill>
        <p:spPr>
          <a:xfrm>
            <a:off x="1884960" y="3942000"/>
            <a:ext cx="8781480" cy="21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 the number of newspapers and find a method to select the same number of articles for each one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Increase the number of newspapers and find a method to select the same number of articles for each one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Extrapolate the work to different regions and languages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Increase the number of newspapers and find a method to select the same number of articles for each one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Extrapolate the work to different regions and languages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Automate topic detection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Increase the number of newspapers and find a method to select the same number of articles for each one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Extrapolate the work to different regions and languages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Automate topic detection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 a ML/Rule based algorithm to flag possible high bias on articles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Increase the number of newspapers and find a method to select the same number of articles for each one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Extrapolate the work to different regions and languages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Automate topic detection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Build a ML/Rule based algorithm to flag possible high bias on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sliding window mechanisms to track changes in sentiment towards selected topics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944000" y="5832000"/>
            <a:ext cx="54702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latin typeface="Arial"/>
              </a:rPr>
              <a:t>https://github.com/morten-novaims/Proposal_Framework_Bias_Detection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Motivation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98640" y="102744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Provide support to detect biasness and tendentious media coverage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transparency which newspapers tend to publish more tendentious articles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102" name="Picture 6" descr=""/>
          <p:cNvPicPr/>
          <p:nvPr/>
        </p:nvPicPr>
        <p:blipFill>
          <a:blip r:embed="rId1"/>
          <a:srcRect l="0" t="28864" r="-116" b="34838"/>
          <a:stretch/>
        </p:blipFill>
        <p:spPr>
          <a:xfrm>
            <a:off x="1884960" y="3942000"/>
            <a:ext cx="8781480" cy="21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Motivation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98640" y="102744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Provide support to detect biasness and tendentious media coverage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Create transparency which newspapers tend to publish more tendentious articles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notions towards an automated biasness detection in media coverage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105" name="Picture 6" descr=""/>
          <p:cNvPicPr/>
          <p:nvPr/>
        </p:nvPicPr>
        <p:blipFill>
          <a:blip r:embed="rId1"/>
          <a:srcRect l="0" t="28864" r="-116" b="34838"/>
          <a:stretch/>
        </p:blipFill>
        <p:spPr>
          <a:xfrm>
            <a:off x="1884960" y="3942000"/>
            <a:ext cx="8781480" cy="21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Methods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 Scrapping of well-known english newspapers to build a corpus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6347520" y="3290400"/>
            <a:ext cx="522504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Methods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Web Scrapping of well-known english newspapers to build a corpus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and cleaning -&gt; filterwords ["Trump", "Brexit", "Syria"]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6347520" y="3290400"/>
            <a:ext cx="522504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Methods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Web Scrapping of well-known english newspapers to build a corpus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Preprocessing and cleaning -&gt; filterwords ["Trump", "Brexit", "Syria"]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LDA Analysis for topic detection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6347520" y="3290400"/>
            <a:ext cx="522504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Methods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Web Scrapping of well-known english newspapers to build a corpus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Preprocessing and cleaning -&gt; filterwords ["Trump", "Brexit", "Syria"]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LDA Analysis for topic detection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Sentiment Analysis to measure tendencies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6347520" y="3290400"/>
            <a:ext cx="522504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57640" y="106200"/>
            <a:ext cx="10514520" cy="7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Methods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95920" y="1044720"/>
            <a:ext cx="788580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Web Scrapping of well-known english newspapers to build a corpus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Preprocessing and cleaning -&gt; filterwords ["Trump", "Brexit", "Syria"]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LDA Analysis for topic detection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PT" sz="2800" spc="-1" strike="noStrike">
                <a:solidFill>
                  <a:srgbClr val="7c7c7c"/>
                </a:solidFill>
                <a:latin typeface="Calibri"/>
                <a:ea typeface="DejaVu Sans"/>
              </a:rPr>
              <a:t>Sentiment Analysis to measure tendencies</a:t>
            </a:r>
            <a:endParaRPr b="0" lang="pt-PT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Interactive framework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6347520" y="3290400"/>
            <a:ext cx="522504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666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2019-04-23T16:42:32Z</dcterms:created>
  <dc:creator>Morten</dc:creator>
  <dc:description/>
  <dc:language>pt-PT</dc:language>
  <cp:lastModifiedBy/>
  <dcterms:modified xsi:type="dcterms:W3CDTF">2019-04-24T11:09:32Z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