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9" r:id="rId4"/>
    <p:sldId id="271" r:id="rId5"/>
    <p:sldId id="272" r:id="rId6"/>
    <p:sldId id="273" r:id="rId7"/>
    <p:sldId id="274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F7D36-110E-B91B-5463-6202004941B0}" v="3" dt="2019-04-23T15:23:22.934"/>
    <p1510:client id="{07DD99FA-7CF7-1966-7FE9-48445D376CE6}" v="1" dt="2019-04-23T15:46:4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P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F33A8C6-A17E-4C1F-BEDE-4F79BCC575D5}" type="slidenum">
              <a:rPr lang="pt-PT" sz="1400" b="0" strike="noStrike" spc="-1">
                <a:latin typeface="Times New Roman"/>
              </a:rPr>
              <a:t>‹#›</a:t>
            </a:fld>
            <a:endParaRPr lang="pt-P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CA0CAE-A16B-43EC-91C1-FA0983541C43}" type="slidenum">
              <a:rPr lang="pt-PT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1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xià wǔ hǎo</a:t>
            </a:r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788652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8560" y="3729960"/>
            <a:ext cx="788652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8560" y="372996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69920" y="372996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95080" y="105408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961240" y="105408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8560" y="372996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95080" y="372996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961240" y="372996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28560" y="1054080"/>
            <a:ext cx="7886520" cy="512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788652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093320" y="106200"/>
            <a:ext cx="7886520" cy="3477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8560" y="372996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28560" y="1054080"/>
            <a:ext cx="7886520" cy="512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9920" y="372996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8560" y="3729960"/>
            <a:ext cx="788652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788652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8560" y="3729960"/>
            <a:ext cx="788652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8560" y="372996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69920" y="372996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95080" y="105408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961240" y="105408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28560" y="372996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95080" y="372996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5961240" y="3729960"/>
            <a:ext cx="253908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788652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3320" y="106200"/>
            <a:ext cx="7886520" cy="3477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8560" y="372996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69920" y="372996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9920" y="1054080"/>
            <a:ext cx="38484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8560" y="3729960"/>
            <a:ext cx="788652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0" y="0"/>
            <a:ext cx="9143640" cy="961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oogle Shape;14;p1"/>
          <p:cNvPicPr/>
          <p:nvPr/>
        </p:nvPicPr>
        <p:blipFill>
          <a:blip r:embed="rId14"/>
          <a:stretch/>
        </p:blipFill>
        <p:spPr>
          <a:xfrm>
            <a:off x="0" y="0"/>
            <a:ext cx="929160" cy="961920"/>
          </a:xfrm>
          <a:prstGeom prst="rect">
            <a:avLst/>
          </a:prstGeom>
          <a:ln>
            <a:noFill/>
          </a:ln>
        </p:spPr>
      </p:pic>
      <p:grpSp>
        <p:nvGrpSpPr>
          <p:cNvPr id="2" name="Group 2"/>
          <p:cNvGrpSpPr/>
          <p:nvPr/>
        </p:nvGrpSpPr>
        <p:grpSpPr>
          <a:xfrm>
            <a:off x="0" y="6509160"/>
            <a:ext cx="9143640" cy="391320"/>
            <a:chOff x="0" y="6509160"/>
            <a:chExt cx="9143640" cy="391320"/>
          </a:xfrm>
        </p:grpSpPr>
        <p:sp>
          <p:nvSpPr>
            <p:cNvPr id="3" name="CustomShape 3"/>
            <p:cNvSpPr/>
            <p:nvPr/>
          </p:nvSpPr>
          <p:spPr>
            <a:xfrm>
              <a:off x="0" y="6509160"/>
              <a:ext cx="9143640" cy="3913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0" y="6543360"/>
              <a:ext cx="6686280" cy="322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pt-PT" sz="750" b="1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Instituto Superior de Estatística e Gestão de Informação</a:t>
              </a:r>
              <a:endParaRPr lang="pt-PT" sz="7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PT" sz="750" b="0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Universidade Nova de Lisboa </a:t>
              </a:r>
              <a:endParaRPr lang="pt-PT" sz="750" b="0" strike="noStrike" spc="-1">
                <a:latin typeface="Arial"/>
              </a:endParaRPr>
            </a:p>
          </p:txBody>
        </p:sp>
      </p:grp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r>
              <a:rPr lang="pt-PT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6877440" y="656964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4BD5D2-3618-49C1-B59D-19ED72F40067}" type="slidenum">
              <a:rPr lang="pt-PT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pt-PT" sz="1000" b="0" strike="noStrike" spc="-1">
              <a:latin typeface="Times New Roman"/>
            </a:endParaRPr>
          </a:p>
        </p:txBody>
      </p:sp>
      <p:pic>
        <p:nvPicPr>
          <p:cNvPr id="9" name="Google Shape;26;p2"/>
          <p:cNvPicPr/>
          <p:nvPr/>
        </p:nvPicPr>
        <p:blipFill>
          <a:blip r:embed="rId15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9143640" cy="961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4;p1"/>
          <p:cNvPicPr/>
          <p:nvPr/>
        </p:nvPicPr>
        <p:blipFill>
          <a:blip r:embed="rId14"/>
          <a:stretch/>
        </p:blipFill>
        <p:spPr>
          <a:xfrm>
            <a:off x="0" y="0"/>
            <a:ext cx="929160" cy="961920"/>
          </a:xfrm>
          <a:prstGeom prst="rect">
            <a:avLst/>
          </a:prstGeom>
          <a:ln>
            <a:noFill/>
          </a:ln>
        </p:spPr>
      </p:pic>
      <p:grpSp>
        <p:nvGrpSpPr>
          <p:cNvPr id="49" name="Group 2"/>
          <p:cNvGrpSpPr/>
          <p:nvPr/>
        </p:nvGrpSpPr>
        <p:grpSpPr>
          <a:xfrm>
            <a:off x="0" y="6509160"/>
            <a:ext cx="9143640" cy="391320"/>
            <a:chOff x="0" y="6509160"/>
            <a:chExt cx="9143640" cy="391320"/>
          </a:xfrm>
        </p:grpSpPr>
        <p:sp>
          <p:nvSpPr>
            <p:cNvPr id="50" name="CustomShape 3"/>
            <p:cNvSpPr/>
            <p:nvPr/>
          </p:nvSpPr>
          <p:spPr>
            <a:xfrm>
              <a:off x="0" y="6509160"/>
              <a:ext cx="9143640" cy="3913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0" y="6543360"/>
              <a:ext cx="6686280" cy="322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pt-PT" sz="750" b="1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Instituto Superior de Estatística e Gestão de Informação</a:t>
              </a:r>
              <a:endParaRPr lang="pt-PT" sz="7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PT" sz="750" b="0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Universidade Nova de Lisboa </a:t>
              </a:r>
              <a:endParaRPr lang="pt-PT" sz="750" b="0" strike="noStrike" spc="-1">
                <a:latin typeface="Arial"/>
              </a:endParaRPr>
            </a:p>
          </p:txBody>
        </p:sp>
      </p:grp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8560" y="1054080"/>
            <a:ext cx="7886520" cy="512244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6922800" y="654696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2C7ACF-8CC2-4588-8D51-F346236346EB}" type="slidenum">
              <a:rPr lang="pt-PT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pt-PT" sz="10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1093320" y="106200"/>
            <a:ext cx="7886520" cy="749880"/>
          </a:xfrm>
          <a:prstGeom prst="rect">
            <a:avLst/>
          </a:prstGeom>
        </p:spPr>
        <p:txBody>
          <a:bodyPr anchor="ctr"/>
          <a:lstStyle/>
          <a:p>
            <a:r>
              <a:rPr lang="pt-PT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57" name="Google Shape;33;p3"/>
          <p:cNvPicPr/>
          <p:nvPr/>
        </p:nvPicPr>
        <p:blipFill>
          <a:blip r:embed="rId15"/>
          <a:stretch/>
        </p:blipFill>
        <p:spPr>
          <a:xfrm>
            <a:off x="4817880" y="6567480"/>
            <a:ext cx="3561480" cy="269640"/>
          </a:xfrm>
          <a:prstGeom prst="rect">
            <a:avLst/>
          </a:prstGeom>
          <a:ln>
            <a:noFill/>
          </a:ln>
        </p:spPr>
      </p:pic>
      <p:pic>
        <p:nvPicPr>
          <p:cNvPr id="58" name="Google Shape;34;p3"/>
          <p:cNvPicPr/>
          <p:nvPr/>
        </p:nvPicPr>
        <p:blipFill>
          <a:blip r:embed="rId16"/>
          <a:stretch/>
        </p:blipFill>
        <p:spPr>
          <a:xfrm>
            <a:off x="-20520" y="945360"/>
            <a:ext cx="551880" cy="557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859760" y="1726920"/>
            <a:ext cx="7139880" cy="1441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br>
              <a:rPr dirty="0">
                <a:latin typeface="Calibri"/>
              </a:rPr>
            </a:br>
            <a:r>
              <a:rPr lang="pt-PT" sz="3600" b="0" strike="noStrike" spc="-1" dirty="0">
                <a:solidFill>
                  <a:srgbClr val="FFFFFF"/>
                </a:solidFill>
                <a:latin typeface="Calibri"/>
                <a:ea typeface="Arial"/>
              </a:rPr>
              <a:t> </a:t>
            </a:r>
            <a:r>
              <a:rPr lang="pt-PT" sz="3600" b="0" strike="noStrike" spc="-1" dirty="0" err="1">
                <a:solidFill>
                  <a:srgbClr val="FFFFFF"/>
                </a:solidFill>
                <a:latin typeface="Calibri"/>
                <a:ea typeface="Arial"/>
              </a:rPr>
              <a:t>Proposal</a:t>
            </a:r>
            <a:r>
              <a:rPr lang="pt-PT" sz="3600" b="0" strike="noStrike" spc="-1" dirty="0">
                <a:solidFill>
                  <a:srgbClr val="FFFFFF"/>
                </a:solidFill>
                <a:latin typeface="Calibri"/>
                <a:ea typeface="Arial"/>
              </a:rPr>
              <a:t> for a Framework to </a:t>
            </a:r>
            <a:r>
              <a:rPr lang="pt-PT" sz="3600" b="0" strike="noStrike" spc="-1" dirty="0" err="1">
                <a:solidFill>
                  <a:srgbClr val="FFFFFF"/>
                </a:solidFill>
                <a:latin typeface="Calibri"/>
                <a:ea typeface="Arial"/>
              </a:rPr>
              <a:t>detect</a:t>
            </a:r>
            <a:r>
              <a:rPr lang="pt-PT" sz="3600" b="0" strike="noStrike" spc="-1" dirty="0">
                <a:solidFill>
                  <a:srgbClr val="FFFFFF"/>
                </a:solidFill>
                <a:latin typeface="Calibri"/>
                <a:ea typeface="Arial"/>
              </a:rPr>
              <a:t> </a:t>
            </a:r>
            <a:r>
              <a:rPr lang="pt-PT" sz="3600" b="0" strike="noStrike" spc="-1" dirty="0" err="1">
                <a:solidFill>
                  <a:srgbClr val="FFFFFF"/>
                </a:solidFill>
                <a:latin typeface="Calibri"/>
                <a:ea typeface="Arial"/>
              </a:rPr>
              <a:t>News</a:t>
            </a:r>
            <a:r>
              <a:rPr lang="pt-PT" sz="3600" b="0" strike="noStrike" spc="-1" dirty="0">
                <a:solidFill>
                  <a:srgbClr val="FFFFFF"/>
                </a:solidFill>
                <a:latin typeface="Calibri"/>
                <a:ea typeface="Arial"/>
              </a:rPr>
              <a:t> Bias in </a:t>
            </a:r>
            <a:r>
              <a:rPr lang="pt-PT" sz="3600" b="0" strike="noStrike" spc="-1" dirty="0" err="1">
                <a:solidFill>
                  <a:srgbClr val="FFFFFF"/>
                </a:solidFill>
                <a:latin typeface="Calibri"/>
                <a:ea typeface="Arial"/>
              </a:rPr>
              <a:t>English</a:t>
            </a:r>
            <a:r>
              <a:rPr lang="pt-PT" sz="3600" b="0" strike="noStrike" spc="-1" dirty="0">
                <a:solidFill>
                  <a:srgbClr val="FFFFFF"/>
                </a:solidFill>
                <a:latin typeface="Calibri"/>
                <a:ea typeface="Arial"/>
              </a:rPr>
              <a:t> </a:t>
            </a:r>
            <a:r>
              <a:rPr lang="pt-PT" sz="3600" b="0" strike="noStrike" spc="-1" dirty="0" err="1">
                <a:solidFill>
                  <a:srgbClr val="FFFFFF"/>
                </a:solidFill>
                <a:latin typeface="Calibri"/>
                <a:ea typeface="Arial"/>
              </a:rPr>
              <a:t>Newspapers</a:t>
            </a:r>
            <a:r>
              <a:rPr lang="pt-PT" sz="3600" spc="-1" dirty="0">
                <a:solidFill>
                  <a:srgbClr val="FFFFFF"/>
                </a:solidFill>
                <a:latin typeface="Calibri"/>
                <a:ea typeface="Arial"/>
              </a:rPr>
              <a:t> </a:t>
            </a:r>
            <a:endParaRPr lang="pt-PT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033280" y="3940560"/>
            <a:ext cx="6793200" cy="1605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pt-PT" sz="2400" b="1" i="1" strike="noStrike" spc="-1">
                <a:solidFill>
                  <a:srgbClr val="FFFFFF"/>
                </a:solidFill>
                <a:latin typeface="Calibri"/>
                <a:ea typeface="Calibri"/>
              </a:rPr>
              <a:t>Antonio Curado &amp; Morten Dahl</a:t>
            </a:r>
            <a:endParaRPr lang="pt-PT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600" b="0" i="1" strike="noStrike" spc="-1">
                <a:solidFill>
                  <a:srgbClr val="FFFFFF"/>
                </a:solidFill>
                <a:latin typeface="Calibri"/>
                <a:ea typeface="Calibri"/>
              </a:rPr>
              <a:t>M20180032@novaims.unl.pt, M20180047@novaims.unl.pt  </a:t>
            </a:r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Motivation</a:t>
            </a:r>
            <a:endParaRPr lang="en-US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28560" y="1054080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>
                <a:latin typeface="Calibri"/>
              </a:rPr>
              <a:t>Provide support to detect biasness and tendentious media coverage</a:t>
            </a:r>
          </a:p>
          <a:p>
            <a:r>
              <a:rPr lang="en-US" dirty="0">
                <a:latin typeface="Calibri"/>
                <a:cs typeface="Arial"/>
              </a:rPr>
              <a:t>create transparency which newspapers tend to publish more tendentious articles</a:t>
            </a:r>
            <a:endParaRPr lang="en-US">
              <a:latin typeface="Calibri"/>
            </a:endParaRPr>
          </a:p>
          <a:p>
            <a:r>
              <a:rPr lang="en-US" dirty="0">
                <a:latin typeface="Calibri"/>
                <a:cs typeface="Arial"/>
              </a:rPr>
              <a:t>initial notions towards an automated biasness detection in media coverage</a:t>
            </a:r>
            <a:endParaRPr lang="en-US">
              <a:latin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Arial"/>
            </a:endParaRPr>
          </a:p>
          <a:p>
            <a:endParaRPr lang="en-US" dirty="0">
              <a:latin typeface="Calibri"/>
            </a:endParaRPr>
          </a:p>
        </p:txBody>
      </p:sp>
      <p:pic>
        <p:nvPicPr>
          <p:cNvPr id="6" name="Picture 6" descr="A picture containing piece, cutting, crossword puzzle, object&#10;&#10;Description generated with very high confidence">
            <a:extLst>
              <a:ext uri="{FF2B5EF4-FFF2-40B4-BE49-F238E27FC236}">
                <a16:creationId xmlns:a16="http://schemas.microsoft.com/office/drawing/2014/main" id="{E13BCF02-E9D8-4E90-BB92-C434E539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56" r="-111" b="34826"/>
          <a:stretch/>
        </p:blipFill>
        <p:spPr>
          <a:xfrm>
            <a:off x="360896" y="3941973"/>
            <a:ext cx="8782136" cy="21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6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E27C609D-4834-4DF9-BAF3-3005F1E6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12" y="3815513"/>
            <a:ext cx="4097809" cy="2330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CAFA0-0BE7-4D37-878D-D2059BAF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8351-D3F8-42EA-BD08-61E473D743C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dirty="0">
                <a:latin typeface="Calibri"/>
              </a:rPr>
              <a:t>Web Scrapping of well-known </a:t>
            </a:r>
            <a:r>
              <a:rPr lang="en-US" dirty="0" err="1">
                <a:latin typeface="Calibri"/>
              </a:rPr>
              <a:t>english</a:t>
            </a:r>
            <a:r>
              <a:rPr lang="en-US" dirty="0">
                <a:latin typeface="Calibri"/>
              </a:rPr>
              <a:t> newspapers to build a corpus</a:t>
            </a:r>
            <a:endParaRPr lang="en-US" dirty="0">
              <a:latin typeface="Arial"/>
            </a:endParaRPr>
          </a:p>
          <a:p>
            <a:r>
              <a:rPr lang="en-US" dirty="0">
                <a:latin typeface="Calibri"/>
              </a:rPr>
              <a:t>preprocessing and cleaning -&gt; </a:t>
            </a:r>
            <a:r>
              <a:rPr lang="en-US" dirty="0" err="1">
                <a:latin typeface="Calibri"/>
              </a:rPr>
              <a:t>filterwords</a:t>
            </a:r>
            <a:r>
              <a:rPr lang="en-US" dirty="0">
                <a:latin typeface="Calibri"/>
              </a:rPr>
              <a:t> ["Trump", "Brexit", "Syria"]</a:t>
            </a:r>
          </a:p>
          <a:p>
            <a:r>
              <a:rPr lang="en-US" dirty="0">
                <a:latin typeface="Calibri"/>
              </a:rPr>
              <a:t>LDA Analysis for topic detection</a:t>
            </a:r>
          </a:p>
          <a:p>
            <a:r>
              <a:rPr lang="en-US" dirty="0">
                <a:latin typeface="Calibri"/>
              </a:rPr>
              <a:t>Sentiment Analysis to measure tendencies</a:t>
            </a:r>
          </a:p>
          <a:p>
            <a:r>
              <a:rPr lang="en-US">
                <a:latin typeface="Calibri"/>
              </a:rPr>
              <a:t>Interactive framework</a:t>
            </a:r>
          </a:p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6015-64D4-4DD5-A03A-A6B32D4C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Web Scrapping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1342-01E2-4A2A-B4B2-995F9CBE13D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dirty="0"/>
              <a:t>Dataset with over 70.000 news articles</a:t>
            </a:r>
          </a:p>
          <a:p>
            <a:r>
              <a:rPr lang="en-US" dirty="0"/>
              <a:t>Scraped over 19 newspaper for 2 weeks</a:t>
            </a:r>
          </a:p>
          <a:p>
            <a:r>
              <a:rPr lang="en-US" dirty="0"/>
              <a:t>With an average of 3.600 news articles per newspaper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89070C-0608-4D31-9EB9-9B68F5F2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68" y="2937338"/>
            <a:ext cx="6196519" cy="33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0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C88D-6327-40BA-9143-DB2C7481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LDA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F7B9-B9AD-4674-B55A-9840FCFECD8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dirty="0"/>
              <a:t>Aims to detect topics within the articles</a:t>
            </a:r>
          </a:p>
          <a:p>
            <a:r>
              <a:rPr lang="en-US" dirty="0"/>
              <a:t>Model hyperparameters were trained (#Topics, Alpha, Eta) -&gt; measured based on coherence score</a:t>
            </a:r>
          </a:p>
          <a:p>
            <a:r>
              <a:rPr lang="en-US" dirty="0"/>
              <a:t>Result was </a:t>
            </a:r>
            <a:r>
              <a:rPr lang="en-US" dirty="0" err="1"/>
              <a:t>analysed</a:t>
            </a:r>
            <a:r>
              <a:rPr lang="en-US" dirty="0"/>
              <a:t> based on its assessment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BEBC1-F780-40F8-9A3A-C1F930985047}"/>
              </a:ext>
            </a:extLst>
          </p:cNvPr>
          <p:cNvSpPr txBox="1"/>
          <p:nvPr/>
        </p:nvSpPr>
        <p:spPr>
          <a:xfrm>
            <a:off x="1206230" y="3774332"/>
            <a:ext cx="62257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cs typeface="Arial"/>
              </a:rPr>
              <a:t>0.033*"border" + 0.016*"</a:t>
            </a:r>
            <a:r>
              <a:rPr lang="en-US" i="1" dirty="0" err="1">
                <a:cs typeface="Arial"/>
              </a:rPr>
              <a:t>mexico</a:t>
            </a:r>
            <a:r>
              <a:rPr lang="en-US" i="1" dirty="0">
                <a:cs typeface="Arial"/>
              </a:rPr>
              <a:t>" + 0.016*"trump"</a:t>
            </a:r>
            <a:endParaRPr lang="en-US" i="1" dirty="0"/>
          </a:p>
          <a:p>
            <a:r>
              <a:rPr lang="en-US" i="1" dirty="0">
                <a:cs typeface="Arial"/>
              </a:rPr>
              <a:t>+ 0.010*"immigration" + 0.008*"states" + 0.008*"united"</a:t>
            </a:r>
            <a:endParaRPr lang="en-US" i="1" dirty="0"/>
          </a:p>
          <a:p>
            <a:r>
              <a:rPr lang="en-US" i="1" dirty="0">
                <a:cs typeface="Arial"/>
              </a:rPr>
              <a:t>+ 0.008*"president" + 0.007*"illegal" + 0.007*"migrants"</a:t>
            </a:r>
            <a:endParaRPr lang="en-US" i="1" dirty="0"/>
          </a:p>
          <a:p>
            <a:r>
              <a:rPr lang="en-US" i="1" dirty="0">
                <a:cs typeface="Arial"/>
              </a:rPr>
              <a:t>+ 0.006*"people"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BEFAD-660E-4BB1-964B-C6CF878F980E}"/>
              </a:ext>
            </a:extLst>
          </p:cNvPr>
          <p:cNvSpPr txBox="1"/>
          <p:nvPr/>
        </p:nvSpPr>
        <p:spPr>
          <a:xfrm>
            <a:off x="2565062" y="4967794"/>
            <a:ext cx="39007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</a:rPr>
              <a:t>Figure 1: Example Topic for keyword "Trump"</a:t>
            </a:r>
          </a:p>
        </p:txBody>
      </p:sp>
    </p:spTree>
    <p:extLst>
      <p:ext uri="{BB962C8B-B14F-4D97-AF65-F5344CB8AC3E}">
        <p14:creationId xmlns:p14="http://schemas.microsoft.com/office/powerpoint/2010/main" val="178834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C4ED-23DD-4D99-94EC-D1A42DA8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AFBE-71E3-40D8-93CD-553AB9023C1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dirty="0"/>
              <a:t>Search for polarity in newspaper</a:t>
            </a:r>
          </a:p>
          <a:p>
            <a:r>
              <a:rPr lang="en-US" dirty="0"/>
              <a:t>Quantifying polarity with a word dictionary -&gt; score for each article</a:t>
            </a:r>
          </a:p>
        </p:txBody>
      </p:sp>
      <p:pic>
        <p:nvPicPr>
          <p:cNvPr id="4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CBAD0D09-44A6-49F8-8551-E2B09E15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26" y="3465317"/>
            <a:ext cx="4517460" cy="28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0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Microsoft Office PowerPoint</Application>
  <PresentationFormat>On-screen Show (4:3)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Motivation</vt:lpstr>
      <vt:lpstr>Methods</vt:lpstr>
      <vt:lpstr>Web Scrapping</vt:lpstr>
      <vt:lpstr>LDA Analysis</vt:lpstr>
      <vt:lpstr>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the 2015 Election in relation to socio-economic factors of Portuguese municipalities</dc:title>
  <dc:subject/>
  <dc:creator>Morten</dc:creator>
  <dc:description/>
  <cp:lastModifiedBy/>
  <cp:revision>242</cp:revision>
  <dcterms:modified xsi:type="dcterms:W3CDTF">2019-04-23T15:47:56Z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