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sldIdLst>
    <p:sldId id="257" r:id="rId3"/>
    <p:sldId id="276" r:id="rId4"/>
    <p:sldId id="282" r:id="rId5"/>
    <p:sldId id="281" r:id="rId6"/>
    <p:sldId id="279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6" r:id="rId19"/>
    <p:sldId id="302" r:id="rId20"/>
    <p:sldId id="303" r:id="rId21"/>
    <p:sldId id="297" r:id="rId22"/>
    <p:sldId id="298" r:id="rId23"/>
    <p:sldId id="299" r:id="rId24"/>
    <p:sldId id="300" r:id="rId25"/>
    <p:sldId id="30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4224E-03A0-4102-B6CE-7BBD03B23727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26EDB-9132-41B2-8C70-433B35319C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78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A0CAE-A16B-43EC-91C1-FA0983541C43}" type="slidenum">
              <a:rPr kumimoji="0" lang="pt-PT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P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66760" y="1241280"/>
            <a:ext cx="4463640" cy="334944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xià wǔ hǎo</a:t>
            </a:r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38080" y="372996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8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2656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94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9344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94832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3808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9344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94832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8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33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838080" y="1054080"/>
            <a:ext cx="10515360" cy="512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6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536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36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786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04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457760" y="106200"/>
            <a:ext cx="10515360" cy="3477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891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4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38080" y="1054080"/>
            <a:ext cx="10515360" cy="512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003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656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607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937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38080" y="372996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11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2656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986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9344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7948320" y="105408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83808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9344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7948320" y="3729960"/>
            <a:ext cx="338544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3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536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22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137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22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457760" y="106200"/>
            <a:ext cx="10515360" cy="3477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2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46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512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26560" y="372996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1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560" y="1054080"/>
            <a:ext cx="513120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38080" y="3729960"/>
            <a:ext cx="10515360" cy="2443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0" y="0"/>
            <a:ext cx="12191520" cy="961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oogle Shape;14;p1"/>
          <p:cNvPicPr/>
          <p:nvPr/>
        </p:nvPicPr>
        <p:blipFill>
          <a:blip r:embed="rId14"/>
          <a:stretch/>
        </p:blipFill>
        <p:spPr>
          <a:xfrm>
            <a:off x="0" y="0"/>
            <a:ext cx="1238880" cy="961920"/>
          </a:xfrm>
          <a:prstGeom prst="rect">
            <a:avLst/>
          </a:prstGeom>
          <a:ln>
            <a:noFill/>
          </a:ln>
        </p:spPr>
      </p:pic>
      <p:grpSp>
        <p:nvGrpSpPr>
          <p:cNvPr id="2" name="Group 2"/>
          <p:cNvGrpSpPr/>
          <p:nvPr/>
        </p:nvGrpSpPr>
        <p:grpSpPr>
          <a:xfrm>
            <a:off x="0" y="6509160"/>
            <a:ext cx="12191520" cy="391320"/>
            <a:chOff x="0" y="6509160"/>
            <a:chExt cx="9143640" cy="391320"/>
          </a:xfrm>
        </p:grpSpPr>
        <p:sp>
          <p:nvSpPr>
            <p:cNvPr id="3" name="CustomShape 3"/>
            <p:cNvSpPr/>
            <p:nvPr/>
          </p:nvSpPr>
          <p:spPr>
            <a:xfrm>
              <a:off x="0" y="6509160"/>
              <a:ext cx="9143640" cy="3913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0" y="6543360"/>
              <a:ext cx="6686280" cy="3229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pt-PT" sz="750" b="1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Instituto Superior de Estatística e Gestão de Informação</a:t>
              </a:r>
              <a:endParaRPr lang="pt-PT" sz="7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PT" sz="750" b="0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Universidade Nova de Lisboa </a:t>
              </a:r>
              <a:endParaRPr lang="pt-PT" sz="750" b="0" strike="noStrike" spc="-1">
                <a:latin typeface="Arial"/>
              </a:endParaRPr>
            </a:p>
          </p:txBody>
        </p:sp>
      </p:grp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720" cy="2387160"/>
          </a:xfrm>
          <a:prstGeom prst="rect">
            <a:avLst/>
          </a:prstGeom>
        </p:spPr>
        <p:txBody>
          <a:bodyPr anchor="b"/>
          <a:lstStyle/>
          <a:p>
            <a:r>
              <a:rPr lang="pt-PT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4038720" y="6356520"/>
            <a:ext cx="411456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sldNum"/>
          </p:nvPr>
        </p:nvSpPr>
        <p:spPr>
          <a:xfrm>
            <a:off x="9169920" y="656964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4BD5D2-3618-49C1-B59D-19ED72F40067}" type="slidenum">
              <a:rPr lang="pt-PT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pt-PT" sz="1000" b="0" strike="noStrike" spc="-1">
              <a:latin typeface="Times New Roman"/>
            </a:endParaRPr>
          </a:p>
        </p:txBody>
      </p:sp>
      <p:pic>
        <p:nvPicPr>
          <p:cNvPr id="9" name="Google Shape;26;p2"/>
          <p:cNvPicPr/>
          <p:nvPr/>
        </p:nvPicPr>
        <p:blipFill>
          <a:blip r:embed="rId15"/>
          <a:stretch/>
        </p:blipFill>
        <p:spPr>
          <a:xfrm>
            <a:off x="0" y="0"/>
            <a:ext cx="12191520" cy="685764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545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12191520" cy="961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4;p1"/>
          <p:cNvPicPr/>
          <p:nvPr/>
        </p:nvPicPr>
        <p:blipFill>
          <a:blip r:embed="rId14"/>
          <a:stretch/>
        </p:blipFill>
        <p:spPr>
          <a:xfrm>
            <a:off x="0" y="0"/>
            <a:ext cx="1238880" cy="961920"/>
          </a:xfrm>
          <a:prstGeom prst="rect">
            <a:avLst/>
          </a:prstGeom>
          <a:ln>
            <a:noFill/>
          </a:ln>
        </p:spPr>
      </p:pic>
      <p:grpSp>
        <p:nvGrpSpPr>
          <p:cNvPr id="49" name="Group 2"/>
          <p:cNvGrpSpPr/>
          <p:nvPr/>
        </p:nvGrpSpPr>
        <p:grpSpPr>
          <a:xfrm>
            <a:off x="0" y="6509160"/>
            <a:ext cx="12191520" cy="391320"/>
            <a:chOff x="0" y="6509160"/>
            <a:chExt cx="9143640" cy="391320"/>
          </a:xfrm>
        </p:grpSpPr>
        <p:sp>
          <p:nvSpPr>
            <p:cNvPr id="50" name="CustomShape 3"/>
            <p:cNvSpPr/>
            <p:nvPr/>
          </p:nvSpPr>
          <p:spPr>
            <a:xfrm>
              <a:off x="0" y="6509160"/>
              <a:ext cx="9143640" cy="3913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0" y="6543360"/>
              <a:ext cx="6686280" cy="3229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pt-PT" sz="750" b="1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Instituto Superior de Estatística e Gestão de Informação</a:t>
              </a:r>
              <a:endParaRPr lang="pt-PT" sz="7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PT" sz="750" b="0" strike="noStrike" spc="-1">
                  <a:solidFill>
                    <a:srgbClr val="4D4D4D"/>
                  </a:solidFill>
                  <a:latin typeface="Calibri"/>
                  <a:ea typeface="Calibri"/>
                </a:rPr>
                <a:t>Universidade Nova de Lisboa </a:t>
              </a:r>
              <a:endParaRPr lang="pt-PT" sz="750" b="0" strike="noStrike" spc="-1">
                <a:latin typeface="Arial"/>
              </a:endParaRPr>
            </a:p>
          </p:txBody>
        </p:sp>
      </p:grp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838080" y="1054080"/>
            <a:ext cx="10515360" cy="512244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038720" y="6356520"/>
            <a:ext cx="411456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9230400" y="6546960"/>
            <a:ext cx="27427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2C7ACF-8CC2-4588-8D51-F346236346EB}" type="slidenum">
              <a:rPr lang="pt-PT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pt-PT" sz="10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1457760" y="106200"/>
            <a:ext cx="10515360" cy="749880"/>
          </a:xfrm>
          <a:prstGeom prst="rect">
            <a:avLst/>
          </a:prstGeom>
        </p:spPr>
        <p:txBody>
          <a:bodyPr anchor="ctr"/>
          <a:lstStyle/>
          <a:p>
            <a:r>
              <a:rPr lang="pt-PT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57" name="Google Shape;33;p3"/>
          <p:cNvPicPr/>
          <p:nvPr/>
        </p:nvPicPr>
        <p:blipFill>
          <a:blip r:embed="rId15"/>
          <a:stretch/>
        </p:blipFill>
        <p:spPr>
          <a:xfrm>
            <a:off x="6423840" y="6567480"/>
            <a:ext cx="4748640" cy="269640"/>
          </a:xfrm>
          <a:prstGeom prst="rect">
            <a:avLst/>
          </a:prstGeom>
          <a:ln>
            <a:noFill/>
          </a:ln>
        </p:spPr>
      </p:pic>
      <p:pic>
        <p:nvPicPr>
          <p:cNvPr id="58" name="Google Shape;34;p3"/>
          <p:cNvPicPr/>
          <p:nvPr/>
        </p:nvPicPr>
        <p:blipFill>
          <a:blip r:embed="rId16"/>
          <a:stretch/>
        </p:blipFill>
        <p:spPr>
          <a:xfrm>
            <a:off x="-27360" y="945360"/>
            <a:ext cx="735840" cy="557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383760" y="1726920"/>
            <a:ext cx="7139880" cy="1441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br>
              <a:rPr dirty="0">
                <a:solidFill>
                  <a:prstClr val="black"/>
                </a:solidFill>
                <a:latin typeface="Calibri"/>
              </a:rPr>
            </a:br>
            <a:r>
              <a:rPr lang="pt-PT" sz="3600" spc="-1" dirty="0">
                <a:solidFill>
                  <a:srgbClr val="FFFFFF"/>
                </a:solidFill>
                <a:latin typeface="Calibri"/>
                <a:ea typeface="Arial"/>
              </a:rPr>
              <a:t> </a:t>
            </a:r>
            <a:r>
              <a:rPr lang="pt-PT" sz="3600" spc="-1" dirty="0" err="1">
                <a:solidFill>
                  <a:srgbClr val="FFFFFF"/>
                </a:solidFill>
                <a:latin typeface="Calibri"/>
                <a:ea typeface="Arial"/>
              </a:rPr>
              <a:t>Proposal</a:t>
            </a:r>
            <a:r>
              <a:rPr lang="pt-PT" sz="3600" spc="-1" dirty="0">
                <a:solidFill>
                  <a:srgbClr val="FFFFFF"/>
                </a:solidFill>
                <a:latin typeface="Calibri"/>
                <a:ea typeface="Arial"/>
              </a:rPr>
              <a:t> for a Framework to </a:t>
            </a:r>
            <a:r>
              <a:rPr lang="pt-PT" sz="3600" spc="-1" dirty="0" err="1">
                <a:solidFill>
                  <a:srgbClr val="FFFFFF"/>
                </a:solidFill>
                <a:latin typeface="Calibri"/>
                <a:ea typeface="Arial"/>
              </a:rPr>
              <a:t>detect</a:t>
            </a:r>
            <a:r>
              <a:rPr lang="pt-PT" sz="3600" spc="-1" dirty="0">
                <a:solidFill>
                  <a:srgbClr val="FFFFFF"/>
                </a:solidFill>
                <a:latin typeface="Calibri"/>
                <a:ea typeface="Arial"/>
              </a:rPr>
              <a:t> </a:t>
            </a:r>
            <a:r>
              <a:rPr lang="pt-PT" sz="3600" spc="-1" dirty="0" err="1">
                <a:solidFill>
                  <a:srgbClr val="FFFFFF"/>
                </a:solidFill>
                <a:latin typeface="Calibri"/>
                <a:ea typeface="Arial"/>
              </a:rPr>
              <a:t>News</a:t>
            </a:r>
            <a:r>
              <a:rPr lang="pt-PT" sz="3600" spc="-1" dirty="0">
                <a:solidFill>
                  <a:srgbClr val="FFFFFF"/>
                </a:solidFill>
                <a:latin typeface="Calibri"/>
                <a:ea typeface="Arial"/>
              </a:rPr>
              <a:t> Bias in </a:t>
            </a:r>
            <a:r>
              <a:rPr lang="pt-PT" sz="3600" spc="-1" dirty="0" err="1">
                <a:solidFill>
                  <a:srgbClr val="FFFFFF"/>
                </a:solidFill>
                <a:latin typeface="Calibri"/>
                <a:ea typeface="Arial"/>
              </a:rPr>
              <a:t>English</a:t>
            </a:r>
            <a:r>
              <a:rPr lang="pt-PT" sz="3600" spc="-1" dirty="0">
                <a:solidFill>
                  <a:srgbClr val="FFFFFF"/>
                </a:solidFill>
                <a:latin typeface="Calibri"/>
                <a:ea typeface="Arial"/>
              </a:rPr>
              <a:t> </a:t>
            </a:r>
            <a:r>
              <a:rPr lang="pt-PT" sz="3600" spc="-1" dirty="0" err="1">
                <a:solidFill>
                  <a:srgbClr val="FFFFFF"/>
                </a:solidFill>
                <a:latin typeface="Calibri"/>
                <a:ea typeface="Arial"/>
              </a:rPr>
              <a:t>Newspapers</a:t>
            </a:r>
            <a:r>
              <a:rPr lang="pt-PT" sz="3600" spc="-1" dirty="0">
                <a:solidFill>
                  <a:srgbClr val="FFFFFF"/>
                </a:solidFill>
                <a:latin typeface="Calibri"/>
                <a:ea typeface="Arial"/>
              </a:rPr>
              <a:t> </a:t>
            </a:r>
            <a:endParaRPr lang="pt-PT" sz="36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557280" y="3940560"/>
            <a:ext cx="6793200" cy="1605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pt-PT" sz="2400" b="1" i="1" spc="-1">
                <a:solidFill>
                  <a:srgbClr val="FFFFFF"/>
                </a:solidFill>
                <a:latin typeface="Calibri"/>
                <a:ea typeface="Calibri"/>
              </a:rPr>
              <a:t>Antonio Curado &amp; Morten Dahl</a:t>
            </a:r>
            <a:endParaRPr lang="pt-PT" sz="2400" spc="-1">
              <a:solidFill>
                <a:prstClr val="black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600" i="1" spc="-1">
                <a:solidFill>
                  <a:srgbClr val="FFFFFF"/>
                </a:solidFill>
                <a:latin typeface="Calibri"/>
                <a:ea typeface="Calibri"/>
              </a:rPr>
              <a:t>M20180032@novaims.unl.pt, M20180047@novaims.unl.pt  </a:t>
            </a:r>
            <a:endParaRPr lang="pt-PT" sz="1600" spc="-1">
              <a:solidFill>
                <a:prstClr val="black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Web Scrapping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Dataset with over 70.000 news articles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14AAC3-5558-4262-B2FB-E26E1237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28" y="2548361"/>
            <a:ext cx="6758040" cy="36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3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Web Scrapping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Dataset with over 70.000 news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Scraped over 19 newspaper for 2 weeks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14AAC3-5558-4262-B2FB-E26E1237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28" y="2548361"/>
            <a:ext cx="6758040" cy="36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3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Web Scrapping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Dataset with over 70.000 news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Scraped over 19 newspaper for 2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With an average of 3.600 news articles per newspaper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14AAC3-5558-4262-B2FB-E26E1237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28" y="2548361"/>
            <a:ext cx="6758040" cy="36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LDA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Aims to detect topics within the articles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9" name="Picture 8" descr="A sign in front of a brick building&#10;&#10;Description automatically generated">
            <a:extLst>
              <a:ext uri="{FF2B5EF4-FFF2-40B4-BE49-F238E27FC236}">
                <a16:creationId xmlns:a16="http://schemas.microsoft.com/office/drawing/2014/main" id="{128184C2-330B-4DD0-8F89-2EE78DC6C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36" y="3605775"/>
            <a:ext cx="3792610" cy="25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0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LDA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Aims to detect topics within the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Model hyperparameters were trained (#Topics, Alpha, Eta) -&gt; measured based on coherence score</a:t>
            </a:r>
          </a:p>
        </p:txBody>
      </p:sp>
      <p:pic>
        <p:nvPicPr>
          <p:cNvPr id="9" name="Picture 8" descr="A sign in front of a brick building&#10;&#10;Description automatically generated">
            <a:extLst>
              <a:ext uri="{FF2B5EF4-FFF2-40B4-BE49-F238E27FC236}">
                <a16:creationId xmlns:a16="http://schemas.microsoft.com/office/drawing/2014/main" id="{128184C2-330B-4DD0-8F89-2EE78DC6C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36" y="3605775"/>
            <a:ext cx="3792610" cy="25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LDA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Aims to detect topics within the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Model hyperparameters were trained (#Topics, Alpha, Eta) -&gt; measured based on coherence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Result was </a:t>
            </a:r>
            <a:r>
              <a:rPr lang="en-US" sz="2800" b="1" dirty="0" err="1">
                <a:latin typeface="Calibri" panose="020F0502020204030204" pitchFamily="34" charset="0"/>
              </a:rPr>
              <a:t>analysed</a:t>
            </a:r>
            <a:r>
              <a:rPr lang="en-US" sz="2800" b="1" dirty="0">
                <a:latin typeface="Calibri" panose="020F0502020204030204" pitchFamily="34" charset="0"/>
              </a:rPr>
              <a:t> based on its assessment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9" name="Picture 8" descr="A sign in front of a brick building&#10;&#10;Description automatically generated">
            <a:extLst>
              <a:ext uri="{FF2B5EF4-FFF2-40B4-BE49-F238E27FC236}">
                <a16:creationId xmlns:a16="http://schemas.microsoft.com/office/drawing/2014/main" id="{128184C2-330B-4DD0-8F89-2EE78DC6C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36" y="3605775"/>
            <a:ext cx="3792610" cy="25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7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LDA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Aims to detect topics within the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Model hyperparameters were trained (#Topics, Alpha, Eta) -&gt; measured based on coherence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Result was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analysed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based on its assessment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AB4C5B-FB14-443D-B3A2-C3EF9F67564C}"/>
              </a:ext>
            </a:extLst>
          </p:cNvPr>
          <p:cNvGrpSpPr/>
          <p:nvPr/>
        </p:nvGrpSpPr>
        <p:grpSpPr>
          <a:xfrm>
            <a:off x="1348273" y="3605775"/>
            <a:ext cx="6225701" cy="1470461"/>
            <a:chOff x="5174549" y="4342984"/>
            <a:chExt cx="6225701" cy="14704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0E5DE6-C4ED-4351-AA6E-4D117C2DAAA1}"/>
                </a:ext>
              </a:extLst>
            </p:cNvPr>
            <p:cNvSpPr txBox="1"/>
            <p:nvPr/>
          </p:nvSpPr>
          <p:spPr>
            <a:xfrm>
              <a:off x="5174549" y="4342984"/>
              <a:ext cx="6225701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cs typeface="Arial"/>
                </a:rPr>
                <a:t>0.033*"border" + 0.016*"</a:t>
              </a:r>
              <a:r>
                <a:rPr lang="en-US" i="1" dirty="0" err="1">
                  <a:cs typeface="Arial"/>
                </a:rPr>
                <a:t>mexico</a:t>
              </a:r>
              <a:r>
                <a:rPr lang="en-US" i="1" dirty="0">
                  <a:cs typeface="Arial"/>
                </a:rPr>
                <a:t>" + 0.016*"trump"</a:t>
              </a:r>
              <a:endParaRPr lang="en-US" i="1" dirty="0"/>
            </a:p>
            <a:p>
              <a:r>
                <a:rPr lang="en-US" i="1" dirty="0">
                  <a:cs typeface="Arial"/>
                </a:rPr>
                <a:t>+ 0.010*"immigration" + 0.008*"states" + 0.008*"united"</a:t>
              </a:r>
              <a:endParaRPr lang="en-US" i="1" dirty="0"/>
            </a:p>
            <a:p>
              <a:r>
                <a:rPr lang="en-US" i="1" dirty="0">
                  <a:cs typeface="Arial"/>
                </a:rPr>
                <a:t>+ 0.008*"president" + 0.007*"illegal" + 0.007*"migrants"</a:t>
              </a:r>
              <a:endParaRPr lang="en-US" i="1" dirty="0"/>
            </a:p>
            <a:p>
              <a:r>
                <a:rPr lang="en-US" i="1" dirty="0">
                  <a:cs typeface="Arial"/>
                </a:rPr>
                <a:t>+ 0.006*"people"</a:t>
              </a:r>
              <a:endParaRPr lang="en-US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A13DAE-62D7-488D-A854-131B6880506D}"/>
                </a:ext>
              </a:extLst>
            </p:cNvPr>
            <p:cNvSpPr txBox="1"/>
            <p:nvPr/>
          </p:nvSpPr>
          <p:spPr>
            <a:xfrm>
              <a:off x="6533381" y="5536446"/>
              <a:ext cx="390079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Calibri"/>
                </a:rPr>
                <a:t>Figure 1: Example Topic for keyword "Trump"</a:t>
              </a:r>
            </a:p>
          </p:txBody>
        </p:sp>
      </p:grpSp>
      <p:pic>
        <p:nvPicPr>
          <p:cNvPr id="9" name="Picture 8" descr="A sign in front of a brick building&#10;&#10;Description automatically generated">
            <a:extLst>
              <a:ext uri="{FF2B5EF4-FFF2-40B4-BE49-F238E27FC236}">
                <a16:creationId xmlns:a16="http://schemas.microsoft.com/office/drawing/2014/main" id="{128184C2-330B-4DD0-8F89-2EE78DC6C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36" y="3605775"/>
            <a:ext cx="3792610" cy="25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0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Search for polarity in newspaper articles</a:t>
            </a: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Search for polarity in newspaper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Quantifying polarity with a word dictionary -&gt; score for each article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3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Search for polarity in newspaper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Quantifying polarity with a word dictionary -&gt; score for each article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DA2BC0-1C2A-4C4F-AA5C-A714B8007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12" y="1844080"/>
            <a:ext cx="7096125" cy="4391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41D1B-FD15-4D9F-8A24-F55BCBD877BB}"/>
              </a:ext>
            </a:extLst>
          </p:cNvPr>
          <p:cNvSpPr txBox="1"/>
          <p:nvPr/>
        </p:nvSpPr>
        <p:spPr>
          <a:xfrm>
            <a:off x="6444604" y="6216970"/>
            <a:ext cx="39007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alibri"/>
              </a:rPr>
              <a:t>Figure 2: Example Sentiments</a:t>
            </a:r>
          </a:p>
        </p:txBody>
      </p:sp>
    </p:spTree>
    <p:extLst>
      <p:ext uri="{BB962C8B-B14F-4D97-AF65-F5344CB8AC3E}">
        <p14:creationId xmlns:p14="http://schemas.microsoft.com/office/powerpoint/2010/main" val="58797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Motivation</a:t>
            </a:r>
            <a:endParaRPr lang="en-US">
              <a:latin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98463" y="1027447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/>
                <a:cs typeface="Arial"/>
              </a:rPr>
              <a:t>Provide support to detect biasness and tendentious media coverage</a:t>
            </a:r>
          </a:p>
          <a:p>
            <a:endParaRPr lang="en-US" sz="2800" dirty="0">
              <a:latin typeface="Calibri"/>
              <a:cs typeface="Arial"/>
            </a:endParaRPr>
          </a:p>
          <a:p>
            <a:endParaRPr lang="en-US" sz="2800" dirty="0">
              <a:latin typeface="Calibri"/>
            </a:endParaRPr>
          </a:p>
        </p:txBody>
      </p:sp>
      <p:pic>
        <p:nvPicPr>
          <p:cNvPr id="6" name="Picture 6" descr="A picture containing piece, cutting, crossword puzzle, object&#10;&#10;Description generated with very high confidence">
            <a:extLst>
              <a:ext uri="{FF2B5EF4-FFF2-40B4-BE49-F238E27FC236}">
                <a16:creationId xmlns:a16="http://schemas.microsoft.com/office/drawing/2014/main" id="{E13BCF02-E9D8-4E90-BB92-C434E5391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56" r="-111" b="34826"/>
          <a:stretch/>
        </p:blipFill>
        <p:spPr>
          <a:xfrm>
            <a:off x="1884896" y="3941973"/>
            <a:ext cx="8782136" cy="21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4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Increase the number of newspapers and find a method to select the same number of articles for each one</a:t>
            </a:r>
          </a:p>
        </p:txBody>
      </p:sp>
    </p:spTree>
    <p:extLst>
      <p:ext uri="{BB962C8B-B14F-4D97-AF65-F5344CB8AC3E}">
        <p14:creationId xmlns:p14="http://schemas.microsoft.com/office/powerpoint/2010/main" val="241588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Increase the number of newspapers and find a method to select the same number of articles for each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Extrapolate the work to different regions and languages</a:t>
            </a:r>
          </a:p>
        </p:txBody>
      </p:sp>
    </p:spTree>
    <p:extLst>
      <p:ext uri="{BB962C8B-B14F-4D97-AF65-F5344CB8AC3E}">
        <p14:creationId xmlns:p14="http://schemas.microsoft.com/office/powerpoint/2010/main" val="3356627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Increase the number of newspapers and find a method to select the same number of articles for each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Extrapolate the work to different regions and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>
                <a:latin typeface="Calibri" panose="020F0502020204030204" pitchFamily="34" charset="0"/>
              </a:rPr>
              <a:t>Automate topic detection</a:t>
            </a: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5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Increase the number of newspapers and find a method to select the same number of articles for each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Extrapolate the work to different regions and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Automate topic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Build a ML/Rule based algorithm to flag possible high bias on articles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64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Increase the number of newspapers and find a method to select the same number of articles for each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Extrapolate the work to different regions and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Automate topic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Build a ML/Rule based algorithm to flag possible high bias on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Apply sliding window mechanisms to track changes in sentiment towards selected topics</a:t>
            </a: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8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Motivation</a:t>
            </a:r>
            <a:endParaRPr lang="en-US">
              <a:latin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98463" y="1027447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Provide support to detect biasness and tendentious media coverage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/>
                <a:cs typeface="Arial"/>
              </a:rPr>
              <a:t>Create transparency which newspapers tend to publish more tendentious articles</a:t>
            </a:r>
            <a:endParaRPr lang="en-US" sz="2800" dirty="0">
              <a:latin typeface="Calibri"/>
              <a:cs typeface="Arial"/>
            </a:endParaRPr>
          </a:p>
          <a:p>
            <a:endParaRPr lang="en-US" sz="2800" dirty="0">
              <a:latin typeface="Calibri"/>
            </a:endParaRPr>
          </a:p>
        </p:txBody>
      </p:sp>
      <p:pic>
        <p:nvPicPr>
          <p:cNvPr id="6" name="Picture 6" descr="A picture containing piece, cutting, crossword puzzle, object&#10;&#10;Description generated with very high confidence">
            <a:extLst>
              <a:ext uri="{FF2B5EF4-FFF2-40B4-BE49-F238E27FC236}">
                <a16:creationId xmlns:a16="http://schemas.microsoft.com/office/drawing/2014/main" id="{E13BCF02-E9D8-4E90-BB92-C434E5391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56" r="-111" b="34826"/>
          <a:stretch/>
        </p:blipFill>
        <p:spPr>
          <a:xfrm>
            <a:off x="1884896" y="3941973"/>
            <a:ext cx="8782136" cy="21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Motivation</a:t>
            </a:r>
            <a:endParaRPr lang="en-US">
              <a:latin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98463" y="1027447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Provide support to detect biasness and tendentious media coverage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Create transparency which newspapers tend to publish more tendentious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/>
                <a:cs typeface="Arial"/>
              </a:rPr>
              <a:t>Initial notions towards an automated biasness detection in media coverage</a:t>
            </a:r>
            <a:endParaRPr lang="en-US" sz="2800" b="1" dirty="0">
              <a:latin typeface="Calibri"/>
            </a:endParaRPr>
          </a:p>
          <a:p>
            <a:endParaRPr lang="en-US" sz="2800" dirty="0">
              <a:latin typeface="Calibri"/>
              <a:cs typeface="Arial"/>
            </a:endParaRPr>
          </a:p>
          <a:p>
            <a:endParaRPr lang="en-US" sz="2800" dirty="0">
              <a:latin typeface="Calibri"/>
            </a:endParaRPr>
          </a:p>
        </p:txBody>
      </p:sp>
      <p:pic>
        <p:nvPicPr>
          <p:cNvPr id="6" name="Picture 6" descr="A picture containing piece, cutting, crossword puzzle, object&#10;&#10;Description generated with very high confidence">
            <a:extLst>
              <a:ext uri="{FF2B5EF4-FFF2-40B4-BE49-F238E27FC236}">
                <a16:creationId xmlns:a16="http://schemas.microsoft.com/office/drawing/2014/main" id="{E13BCF02-E9D8-4E90-BB92-C434E5391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56" r="-111" b="34826"/>
          <a:stretch/>
        </p:blipFill>
        <p:spPr>
          <a:xfrm>
            <a:off x="1884896" y="3941973"/>
            <a:ext cx="8782136" cy="21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Web Scrapping of well-known </a:t>
            </a:r>
            <a:r>
              <a:rPr lang="en-US" sz="2800" b="1" dirty="0" err="1">
                <a:latin typeface="Calibri" panose="020F0502020204030204" pitchFamily="34" charset="0"/>
              </a:rPr>
              <a:t>english</a:t>
            </a:r>
            <a:r>
              <a:rPr lang="en-US" sz="2800" b="1" dirty="0">
                <a:latin typeface="Calibri" panose="020F0502020204030204" pitchFamily="34" charset="0"/>
              </a:rPr>
              <a:t> newspapers to build a corpus</a:t>
            </a:r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22B38489-AD6E-4A80-8EFB-A22EAD93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34" y="3290390"/>
            <a:ext cx="5225813" cy="29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5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Web Scrapping of well-known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english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newspapers to build a corpus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Preprocessing and cleaning -&gt; </a:t>
            </a:r>
            <a:r>
              <a:rPr lang="en-US" sz="2800" b="1" dirty="0" err="1">
                <a:latin typeface="Calibri" panose="020F0502020204030204" pitchFamily="34" charset="0"/>
              </a:rPr>
              <a:t>filterwords</a:t>
            </a:r>
            <a:r>
              <a:rPr lang="en-US" sz="2800" b="1" dirty="0">
                <a:latin typeface="Calibri" panose="020F0502020204030204" pitchFamily="34" charset="0"/>
              </a:rPr>
              <a:t> ["Trump", "Brexit", "Syria"]</a:t>
            </a:r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22B38489-AD6E-4A80-8EFB-A22EAD93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34" y="3290390"/>
            <a:ext cx="5225813" cy="29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3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Web Scrapping of well-known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english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newspapers to build a corpus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Preprocessing and cleaning -&gt;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filterwords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["Trump", "Brexit", "Syria"]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LDA Analysis for topic detection</a:t>
            </a:r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22B38489-AD6E-4A80-8EFB-A22EAD93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34" y="3290390"/>
            <a:ext cx="5225813" cy="29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6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Web Scrapping of well-known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english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newspapers to build a corpus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Preprocessing and cleaning -&gt;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filterwords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["Trump", "Brexit", "Syria"]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LDA Analysis for topic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Sentiment Analysis to measure tendencies</a:t>
            </a:r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22B38489-AD6E-4A80-8EFB-A22EAD93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34" y="3290390"/>
            <a:ext cx="5225813" cy="29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6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AD8-7A34-435F-922C-D1640BB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73CD-5A4D-4C05-A671-328F003D85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95803" y="1044555"/>
            <a:ext cx="7886520" cy="512244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Web Scrapping of well-known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english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newspapers to build a corpus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Preprocessing and cleaning -&gt;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filterwords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["Trump", "Brexit", "Syria"]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LDA Analysis for topic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Sentiment Analysis to measure tendencies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Interactive framework</a:t>
            </a:r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22B38489-AD6E-4A80-8EFB-A22EAD93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34" y="3290390"/>
            <a:ext cx="5225813" cy="29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8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Widescreen</PresentationFormat>
  <Paragraphs>90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Wingdings</vt:lpstr>
      <vt:lpstr>1_Office Theme</vt:lpstr>
      <vt:lpstr>2_Office Theme</vt:lpstr>
      <vt:lpstr>PowerPoint Presentation</vt:lpstr>
      <vt:lpstr>Motivation</vt:lpstr>
      <vt:lpstr>Motivation</vt:lpstr>
      <vt:lpstr>Motivation</vt:lpstr>
      <vt:lpstr>Methods</vt:lpstr>
      <vt:lpstr>Methods</vt:lpstr>
      <vt:lpstr>Methods</vt:lpstr>
      <vt:lpstr>Methods</vt:lpstr>
      <vt:lpstr>Methods</vt:lpstr>
      <vt:lpstr>Web Scrapping</vt:lpstr>
      <vt:lpstr>Web Scrapping</vt:lpstr>
      <vt:lpstr>Web Scrapping</vt:lpstr>
      <vt:lpstr>LDA Analysis</vt:lpstr>
      <vt:lpstr>LDA Analysis</vt:lpstr>
      <vt:lpstr>LDA Analysis</vt:lpstr>
      <vt:lpstr>LDA Analysis</vt:lpstr>
      <vt:lpstr>Sentiment Analysis</vt:lpstr>
      <vt:lpstr>Sentiment Analysis</vt:lpstr>
      <vt:lpstr>Sentiment Analysis</vt:lpstr>
      <vt:lpstr>Future Work</vt:lpstr>
      <vt:lpstr>Future Work</vt:lpstr>
      <vt:lpstr>Future Work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</dc:creator>
  <cp:lastModifiedBy>Morten</cp:lastModifiedBy>
  <cp:revision>9</cp:revision>
  <dcterms:created xsi:type="dcterms:W3CDTF">2019-04-23T16:42:32Z</dcterms:created>
  <dcterms:modified xsi:type="dcterms:W3CDTF">2019-04-23T17:35:29Z</dcterms:modified>
</cp:coreProperties>
</file>