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5" r:id="rId2"/>
    <p:sldId id="307" r:id="rId3"/>
    <p:sldId id="309" r:id="rId4"/>
    <p:sldId id="308" r:id="rId5"/>
    <p:sldId id="290" r:id="rId6"/>
    <p:sldId id="287" r:id="rId7"/>
    <p:sldId id="288" r:id="rId8"/>
    <p:sldId id="289" r:id="rId9"/>
    <p:sldId id="292" r:id="rId10"/>
    <p:sldId id="299" r:id="rId11"/>
    <p:sldId id="297" r:id="rId12"/>
    <p:sldId id="302" r:id="rId13"/>
    <p:sldId id="301" r:id="rId14"/>
    <p:sldId id="300" r:id="rId15"/>
    <p:sldId id="305" r:id="rId16"/>
    <p:sldId id="306" r:id="rId17"/>
    <p:sldId id="303" r:id="rId18"/>
    <p:sldId id="284" r:id="rId19"/>
    <p:sldId id="304" r:id="rId20"/>
    <p:sldId id="295" r:id="rId21"/>
    <p:sldId id="291" r:id="rId22"/>
    <p:sldId id="293" r:id="rId23"/>
    <p:sldId id="294" r:id="rId24"/>
    <p:sldId id="281" r:id="rId25"/>
    <p:sldId id="283" r:id="rId26"/>
    <p:sldId id="282" r:id="rId27"/>
    <p:sldId id="285" r:id="rId2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37"/>
  </p:normalViewPr>
  <p:slideViewPr>
    <p:cSldViewPr snapToGrid="0" snapToObjects="1">
      <p:cViewPr varScale="1">
        <p:scale>
          <a:sx n="214" d="100"/>
          <a:sy n="214" d="100"/>
        </p:scale>
        <p:origin x="1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ten/IdeaProjects/cepoverlay/TOD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ten/IdeaProjects/cepoverlay/TODO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ten/IdeaProjects/cepoverlay/TOD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ten/IdeaProjects/cepoverlay/TOD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ten/IdeaProjects/cepoverlay/TOD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ten/IdeaProjects/cepoverlay/TOD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ten/IdeaProjects/cepoverlay/TODO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ten/IdeaProjects/cepoverlay/TODO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morten/IdeaProjects/cepoverlay/TODO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orten/IdeaProjects/cepoverlay/TODO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[TODO.xlsx]Late score!PivotTable1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'Late score'!$J$1:$J$2</c:f>
              <c:strCache>
                <c:ptCount val="1"/>
                <c:pt idx="0">
                  <c:v>0 - None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'Late score'!$I$3:$I$8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'Late score'!$J$3:$J$8</c:f>
              <c:numCache>
                <c:formatCode>General</c:formatCode>
                <c:ptCount val="5"/>
                <c:pt idx="0">
                  <c:v>1594.8</c:v>
                </c:pt>
                <c:pt idx="1">
                  <c:v>1572.8</c:v>
                </c:pt>
                <c:pt idx="2">
                  <c:v>1582.8</c:v>
                </c:pt>
                <c:pt idx="3">
                  <c:v>1588.4</c:v>
                </c:pt>
                <c:pt idx="4">
                  <c:v>1572.4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C-7140-8C01-26F1FB2B08D3}"/>
            </c:ext>
          </c:extLst>
        </c:ser>
        <c:ser>
          <c:idx val="1"/>
          <c:order val="1"/>
          <c:tx>
            <c:strRef>
              <c:f>'Late score'!$K$1:$K$2</c:f>
              <c:strCache>
                <c:ptCount val="1"/>
                <c:pt idx="0">
                  <c:v>1 - Aware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'Late score'!$I$3:$I$8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'Late score'!$K$3:$K$8</c:f>
              <c:numCache>
                <c:formatCode>General</c:formatCode>
                <c:ptCount val="5"/>
                <c:pt idx="0">
                  <c:v>1568</c:v>
                </c:pt>
                <c:pt idx="1">
                  <c:v>1569.6</c:v>
                </c:pt>
                <c:pt idx="2">
                  <c:v>1582.4</c:v>
                </c:pt>
                <c:pt idx="3">
                  <c:v>1586.2</c:v>
                </c:pt>
                <c:pt idx="4">
                  <c:v>1577.6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C-7140-8C01-26F1FB2B08D3}"/>
            </c:ext>
          </c:extLst>
        </c:ser>
        <c:ser>
          <c:idx val="2"/>
          <c:order val="2"/>
          <c:tx>
            <c:strRef>
              <c:f>'Late score'!$L$1:$L$2</c:f>
              <c:strCache>
                <c:ptCount val="1"/>
                <c:pt idx="0">
                  <c:v>2 - 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'Late score'!$I$3:$I$8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'Late score'!$L$3:$L$8</c:f>
              <c:numCache>
                <c:formatCode>General</c:formatCode>
                <c:ptCount val="5"/>
                <c:pt idx="0">
                  <c:v>1582</c:v>
                </c:pt>
                <c:pt idx="1">
                  <c:v>1573.2</c:v>
                </c:pt>
                <c:pt idx="2">
                  <c:v>1581.8</c:v>
                </c:pt>
                <c:pt idx="3">
                  <c:v>1570.4</c:v>
                </c:pt>
                <c:pt idx="4">
                  <c:v>1568.6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C-7140-8C01-26F1FB2B08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7717663"/>
        <c:axId val="457719311"/>
      </c:lineChart>
      <c:catAx>
        <c:axId val="45771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457719311"/>
        <c:crosses val="autoZero"/>
        <c:auto val="1"/>
        <c:lblAlgn val="ctr"/>
        <c:lblOffset val="100"/>
        <c:noMultiLvlLbl val="0"/>
      </c:catAx>
      <c:valAx>
        <c:axId val="45771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45771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[TODO.xlsx]New score!PivotTable1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'New score'!$S$1:$S$2</c:f>
              <c:strCache>
                <c:ptCount val="1"/>
                <c:pt idx="0">
                  <c:v>Aware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'New score'!$R$3:$R$8</c:f>
              <c:strCach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NA</c:v>
                </c:pt>
              </c:strCache>
            </c:strRef>
          </c:cat>
          <c:val>
            <c:numRef>
              <c:f>'New score'!$S$3:$S$8</c:f>
              <c:numCache>
                <c:formatCode>General</c:formatCode>
                <c:ptCount val="5"/>
                <c:pt idx="0">
                  <c:v>2068</c:v>
                </c:pt>
                <c:pt idx="1">
                  <c:v>2082.1999999999998</c:v>
                </c:pt>
                <c:pt idx="2">
                  <c:v>2084.6</c:v>
                </c:pt>
                <c:pt idx="3">
                  <c:v>2078</c:v>
                </c:pt>
                <c:pt idx="4">
                  <c:v>2072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EA-1B4A-A990-BF6A66C752E7}"/>
            </c:ext>
          </c:extLst>
        </c:ser>
        <c:ser>
          <c:idx val="1"/>
          <c:order val="1"/>
          <c:tx>
            <c:strRef>
              <c:f>'New score'!$T$1:$T$2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'New score'!$R$3:$R$8</c:f>
              <c:strCach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NA</c:v>
                </c:pt>
              </c:strCache>
            </c:strRef>
          </c:cat>
          <c:val>
            <c:numRef>
              <c:f>'New score'!$T$3:$T$8</c:f>
              <c:numCache>
                <c:formatCode>General</c:formatCode>
                <c:ptCount val="5"/>
                <c:pt idx="0">
                  <c:v>2075.1999999999998</c:v>
                </c:pt>
                <c:pt idx="1">
                  <c:v>2076.8000000000002</c:v>
                </c:pt>
                <c:pt idx="2">
                  <c:v>2088.4</c:v>
                </c:pt>
                <c:pt idx="3">
                  <c:v>2070.1999999999998</c:v>
                </c:pt>
                <c:pt idx="4">
                  <c:v>2101.6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EA-1B4A-A990-BF6A66C752E7}"/>
            </c:ext>
          </c:extLst>
        </c:ser>
        <c:ser>
          <c:idx val="2"/>
          <c:order val="2"/>
          <c:tx>
            <c:strRef>
              <c:f>'New score'!$U$1:$U$2</c:f>
              <c:strCache>
                <c:ptCount val="1"/>
                <c:pt idx="0">
                  <c:v>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'New score'!$R$3:$R$8</c:f>
              <c:strCach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NA</c:v>
                </c:pt>
              </c:strCache>
            </c:strRef>
          </c:cat>
          <c:val>
            <c:numRef>
              <c:f>'New score'!$U$3:$U$8</c:f>
              <c:numCache>
                <c:formatCode>General</c:formatCode>
                <c:ptCount val="5"/>
                <c:pt idx="0">
                  <c:v>2077.8000000000002</c:v>
                </c:pt>
                <c:pt idx="1">
                  <c:v>2078.8000000000002</c:v>
                </c:pt>
                <c:pt idx="2">
                  <c:v>2074</c:v>
                </c:pt>
                <c:pt idx="3">
                  <c:v>2078.8000000000002</c:v>
                </c:pt>
                <c:pt idx="4">
                  <c:v>2088.75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EA-1B4A-A990-BF6A66C752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7565231"/>
        <c:axId val="1314516239"/>
      </c:lineChart>
      <c:catAx>
        <c:axId val="1347565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314516239"/>
        <c:crosses val="autoZero"/>
        <c:auto val="1"/>
        <c:lblAlgn val="ctr"/>
        <c:lblOffset val="100"/>
        <c:noMultiLvlLbl val="0"/>
      </c:catAx>
      <c:valAx>
        <c:axId val="131451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347565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[TODO.xlsx]Results!PivotTable4</c:name>
    <c:fmtId val="2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49793775778028"/>
          <c:y val="6.0185185185185182E-2"/>
          <c:w val="0.7170376827896513"/>
          <c:h val="0.8416746864975212"/>
        </c:manualLayout>
      </c:layout>
      <c:lineChart>
        <c:grouping val="standard"/>
        <c:varyColors val="0"/>
        <c:ser>
          <c:idx val="0"/>
          <c:order val="0"/>
          <c:tx>
            <c:strRef>
              <c:f>Results!$N$20:$N$21</c:f>
              <c:strCache>
                <c:ptCount val="1"/>
                <c:pt idx="0">
                  <c:v>0 - None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Results!$M$22:$M$27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Results!$N$22:$N$27</c:f>
              <c:numCache>
                <c:formatCode>General</c:formatCode>
                <c:ptCount val="5"/>
                <c:pt idx="0">
                  <c:v>1939565.2</c:v>
                </c:pt>
                <c:pt idx="1">
                  <c:v>1939526.8</c:v>
                </c:pt>
                <c:pt idx="2">
                  <c:v>1939762.2</c:v>
                </c:pt>
                <c:pt idx="3">
                  <c:v>1939600.4</c:v>
                </c:pt>
                <c:pt idx="4">
                  <c:v>1939914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7C-4142-B902-6F7F5E30E7EE}"/>
            </c:ext>
          </c:extLst>
        </c:ser>
        <c:ser>
          <c:idx val="1"/>
          <c:order val="1"/>
          <c:tx>
            <c:strRef>
              <c:f>Results!$O$20:$O$21</c:f>
              <c:strCache>
                <c:ptCount val="1"/>
                <c:pt idx="0">
                  <c:v>1 - Aware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Results!$M$22:$M$27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Results!$O$22:$O$27</c:f>
              <c:numCache>
                <c:formatCode>General</c:formatCode>
                <c:ptCount val="5"/>
                <c:pt idx="0">
                  <c:v>1939667.2</c:v>
                </c:pt>
                <c:pt idx="1">
                  <c:v>1939173</c:v>
                </c:pt>
                <c:pt idx="2">
                  <c:v>1939582.6</c:v>
                </c:pt>
                <c:pt idx="3">
                  <c:v>1939948.8</c:v>
                </c:pt>
                <c:pt idx="4">
                  <c:v>1940164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7C-4142-B902-6F7F5E30E7EE}"/>
            </c:ext>
          </c:extLst>
        </c:ser>
        <c:ser>
          <c:idx val="2"/>
          <c:order val="2"/>
          <c:tx>
            <c:strRef>
              <c:f>Results!$P$20:$P$21</c:f>
              <c:strCache>
                <c:ptCount val="1"/>
                <c:pt idx="0">
                  <c:v>2 - 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Results!$M$22:$M$27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Results!$P$22:$P$27</c:f>
              <c:numCache>
                <c:formatCode>General</c:formatCode>
                <c:ptCount val="5"/>
                <c:pt idx="0">
                  <c:v>1939149</c:v>
                </c:pt>
                <c:pt idx="1">
                  <c:v>1939591.6</c:v>
                </c:pt>
                <c:pt idx="2">
                  <c:v>1940757</c:v>
                </c:pt>
                <c:pt idx="3">
                  <c:v>1939503</c:v>
                </c:pt>
                <c:pt idx="4">
                  <c:v>1940169.6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7C-4142-B902-6F7F5E30E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1281184"/>
        <c:axId val="1801282832"/>
      </c:lineChart>
      <c:catAx>
        <c:axId val="180128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801282832"/>
        <c:crosses val="autoZero"/>
        <c:auto val="1"/>
        <c:lblAlgn val="ctr"/>
        <c:lblOffset val="100"/>
        <c:noMultiLvlLbl val="0"/>
      </c:catAx>
      <c:valAx>
        <c:axId val="180128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80128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[TODO.xlsx]Control traffic!PivotTable9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'Control traffic'!$L$1:$L$2</c:f>
              <c:strCache>
                <c:ptCount val="1"/>
                <c:pt idx="0">
                  <c:v>0 - None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'Control traffic'!$K$3:$K$8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'Control traffic'!$L$3:$L$8</c:f>
              <c:numCache>
                <c:formatCode>General</c:formatCode>
                <c:ptCount val="5"/>
                <c:pt idx="0">
                  <c:v>821537.6</c:v>
                </c:pt>
                <c:pt idx="1">
                  <c:v>962376.6</c:v>
                </c:pt>
                <c:pt idx="2">
                  <c:v>1007117.2</c:v>
                </c:pt>
                <c:pt idx="3">
                  <c:v>989626.8</c:v>
                </c:pt>
                <c:pt idx="4">
                  <c:v>1002441.6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43-3542-B6DD-7E1AD68AD064}"/>
            </c:ext>
          </c:extLst>
        </c:ser>
        <c:ser>
          <c:idx val="1"/>
          <c:order val="1"/>
          <c:tx>
            <c:strRef>
              <c:f>'Control traffic'!$M$1:$M$2</c:f>
              <c:strCache>
                <c:ptCount val="1"/>
                <c:pt idx="0">
                  <c:v>1 - Aware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'Control traffic'!$K$3:$K$8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'Control traffic'!$M$3:$M$8</c:f>
              <c:numCache>
                <c:formatCode>General</c:formatCode>
                <c:ptCount val="5"/>
                <c:pt idx="0">
                  <c:v>749362.6</c:v>
                </c:pt>
                <c:pt idx="1">
                  <c:v>779289.4</c:v>
                </c:pt>
                <c:pt idx="2">
                  <c:v>840525.2</c:v>
                </c:pt>
                <c:pt idx="3">
                  <c:v>834986.8</c:v>
                </c:pt>
                <c:pt idx="4">
                  <c:v>890840.6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43-3542-B6DD-7E1AD68AD064}"/>
            </c:ext>
          </c:extLst>
        </c:ser>
        <c:ser>
          <c:idx val="2"/>
          <c:order val="2"/>
          <c:tx>
            <c:strRef>
              <c:f>'Control traffic'!$N$1:$N$2</c:f>
              <c:strCache>
                <c:ptCount val="1"/>
                <c:pt idx="0">
                  <c:v>3 - 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'Control traffic'!$K$3:$K$8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'Control traffic'!$N$3:$N$8</c:f>
              <c:numCache>
                <c:formatCode>General</c:formatCode>
                <c:ptCount val="5"/>
                <c:pt idx="0">
                  <c:v>727346.8</c:v>
                </c:pt>
                <c:pt idx="1">
                  <c:v>775035.4</c:v>
                </c:pt>
                <c:pt idx="2">
                  <c:v>792798.8</c:v>
                </c:pt>
                <c:pt idx="3">
                  <c:v>815782.40000000002</c:v>
                </c:pt>
                <c:pt idx="4">
                  <c:v>844131.2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43-3542-B6DD-7E1AD68AD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9477360"/>
        <c:axId val="2059479040"/>
      </c:lineChart>
      <c:catAx>
        <c:axId val="205947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2059479040"/>
        <c:crosses val="autoZero"/>
        <c:auto val="1"/>
        <c:lblAlgn val="ctr"/>
        <c:lblOffset val="100"/>
        <c:noMultiLvlLbl val="0"/>
      </c:catAx>
      <c:valAx>
        <c:axId val="205947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205947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[TODO.xlsx]Results!PivotTable3</c:name>
    <c:fmtId val="1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Results!$N$3:$N$4</c:f>
              <c:strCache>
                <c:ptCount val="1"/>
                <c:pt idx="0">
                  <c:v>0 - None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Results!$M$5:$M$10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Results!$N$5:$N$10</c:f>
              <c:numCache>
                <c:formatCode>General</c:formatCode>
                <c:ptCount val="5"/>
                <c:pt idx="0">
                  <c:v>0.40424538695759998</c:v>
                </c:pt>
                <c:pt idx="1">
                  <c:v>0.40434310977080001</c:v>
                </c:pt>
                <c:pt idx="2">
                  <c:v>0.40594720128459993</c:v>
                </c:pt>
                <c:pt idx="3">
                  <c:v>0.4046850997068</c:v>
                </c:pt>
                <c:pt idx="4">
                  <c:v>0.40469617108460004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54-CD40-A122-6E03BE32A2F9}"/>
            </c:ext>
          </c:extLst>
        </c:ser>
        <c:ser>
          <c:idx val="1"/>
          <c:order val="1"/>
          <c:tx>
            <c:strRef>
              <c:f>Results!$O$3:$O$4</c:f>
              <c:strCache>
                <c:ptCount val="1"/>
                <c:pt idx="0">
                  <c:v>1 - Aware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Results!$M$5:$M$10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Results!$O$5:$O$10</c:f>
              <c:numCache>
                <c:formatCode>General</c:formatCode>
                <c:ptCount val="5"/>
                <c:pt idx="0">
                  <c:v>0.4039124937454</c:v>
                </c:pt>
                <c:pt idx="1">
                  <c:v>0.40361543810119993</c:v>
                </c:pt>
                <c:pt idx="2">
                  <c:v>0.40401065547760001</c:v>
                </c:pt>
                <c:pt idx="3">
                  <c:v>0.40469090088719994</c:v>
                </c:pt>
                <c:pt idx="4">
                  <c:v>0.40459495564600001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54-CD40-A122-6E03BE32A2F9}"/>
            </c:ext>
          </c:extLst>
        </c:ser>
        <c:ser>
          <c:idx val="2"/>
          <c:order val="2"/>
          <c:tx>
            <c:strRef>
              <c:f>Results!$P$3:$P$4</c:f>
              <c:strCache>
                <c:ptCount val="1"/>
                <c:pt idx="0">
                  <c:v>2 - 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Results!$M$5:$M$10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Results!$P$5:$P$10</c:f>
              <c:numCache>
                <c:formatCode>General</c:formatCode>
                <c:ptCount val="5"/>
                <c:pt idx="0">
                  <c:v>0.40458764103859995</c:v>
                </c:pt>
                <c:pt idx="1">
                  <c:v>0.40409702456039998</c:v>
                </c:pt>
                <c:pt idx="2">
                  <c:v>0.40446749312619995</c:v>
                </c:pt>
                <c:pt idx="3">
                  <c:v>0.40424579939880001</c:v>
                </c:pt>
                <c:pt idx="4">
                  <c:v>0.404735019498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54-CD40-A122-6E03BE32A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5946735"/>
        <c:axId val="1295880287"/>
      </c:lineChart>
      <c:catAx>
        <c:axId val="1295946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295880287"/>
        <c:crosses val="autoZero"/>
        <c:auto val="1"/>
        <c:lblAlgn val="ctr"/>
        <c:lblOffset val="100"/>
        <c:noMultiLvlLbl val="0"/>
      </c:catAx>
      <c:valAx>
        <c:axId val="129588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295946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[TODO.xlsx]Freeze!PivotTable5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Migration</a:t>
            </a:r>
            <a:r>
              <a:rPr lang="en-GB" baseline="0"/>
              <a:t> Time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Freeze!$N$10:$N$11</c:f>
              <c:strCache>
                <c:ptCount val="1"/>
                <c:pt idx="0">
                  <c:v>0 - None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Freeze!$M$12:$M$17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Freeze!$N$12:$N$17</c:f>
              <c:numCache>
                <c:formatCode>General</c:formatCode>
                <c:ptCount val="5"/>
                <c:pt idx="0">
                  <c:v>710</c:v>
                </c:pt>
                <c:pt idx="1">
                  <c:v>598</c:v>
                </c:pt>
                <c:pt idx="2">
                  <c:v>465</c:v>
                </c:pt>
                <c:pt idx="3">
                  <c:v>441</c:v>
                </c:pt>
                <c:pt idx="4">
                  <c:v>433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D1-EA4F-B5BD-198CA0340559}"/>
            </c:ext>
          </c:extLst>
        </c:ser>
        <c:ser>
          <c:idx val="1"/>
          <c:order val="1"/>
          <c:tx>
            <c:strRef>
              <c:f>Freeze!$O$10:$O$11</c:f>
              <c:strCache>
                <c:ptCount val="1"/>
                <c:pt idx="0">
                  <c:v>1 - Aware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Freeze!$M$12:$M$17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Freeze!$O$12:$O$17</c:f>
              <c:numCache>
                <c:formatCode>General</c:formatCode>
                <c:ptCount val="5"/>
                <c:pt idx="0">
                  <c:v>1276</c:v>
                </c:pt>
                <c:pt idx="1">
                  <c:v>1020</c:v>
                </c:pt>
                <c:pt idx="2">
                  <c:v>1005</c:v>
                </c:pt>
                <c:pt idx="3">
                  <c:v>769</c:v>
                </c:pt>
                <c:pt idx="4">
                  <c:v>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D1-EA4F-B5BD-198CA0340559}"/>
            </c:ext>
          </c:extLst>
        </c:ser>
        <c:ser>
          <c:idx val="2"/>
          <c:order val="2"/>
          <c:tx>
            <c:strRef>
              <c:f>Freeze!$P$10:$P$11</c:f>
              <c:strCache>
                <c:ptCount val="1"/>
                <c:pt idx="0">
                  <c:v>2 - 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Freeze!$M$12:$M$17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Freeze!$P$12:$P$17</c:f>
              <c:numCache>
                <c:formatCode>General</c:formatCode>
                <c:ptCount val="5"/>
                <c:pt idx="0">
                  <c:v>1706</c:v>
                </c:pt>
                <c:pt idx="1">
                  <c:v>1817</c:v>
                </c:pt>
                <c:pt idx="2">
                  <c:v>1334</c:v>
                </c:pt>
                <c:pt idx="3">
                  <c:v>1326</c:v>
                </c:pt>
                <c:pt idx="4">
                  <c:v>1235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D1-EA4F-B5BD-198CA03405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544751"/>
        <c:axId val="555988767"/>
      </c:lineChart>
      <c:catAx>
        <c:axId val="6754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555988767"/>
        <c:crosses val="autoZero"/>
        <c:auto val="1"/>
        <c:lblAlgn val="ctr"/>
        <c:lblOffset val="100"/>
        <c:noMultiLvlLbl val="0"/>
      </c:catAx>
      <c:valAx>
        <c:axId val="55598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6754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[TODO.xlsx]Freeze!PivotTable4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 freeze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Freeze!$N$1:$N$2</c:f>
              <c:strCache>
                <c:ptCount val="1"/>
                <c:pt idx="0">
                  <c:v>0 - None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Freeze!$M$3:$M$8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Freeze!$N$3:$N$8</c:f>
              <c:numCache>
                <c:formatCode>General</c:formatCode>
                <c:ptCount val="5"/>
                <c:pt idx="0">
                  <c:v>142</c:v>
                </c:pt>
                <c:pt idx="1">
                  <c:v>149.5</c:v>
                </c:pt>
                <c:pt idx="2">
                  <c:v>155</c:v>
                </c:pt>
                <c:pt idx="3">
                  <c:v>147</c:v>
                </c:pt>
                <c:pt idx="4">
                  <c:v>144.33333333333334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64-6F41-AD32-375239A1569D}"/>
            </c:ext>
          </c:extLst>
        </c:ser>
        <c:ser>
          <c:idx val="1"/>
          <c:order val="1"/>
          <c:tx>
            <c:strRef>
              <c:f>Freeze!$O$1:$O$2</c:f>
              <c:strCache>
                <c:ptCount val="1"/>
                <c:pt idx="0">
                  <c:v>1 - Aware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Freeze!$M$3:$M$8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Freeze!$O$3:$O$8</c:f>
              <c:numCache>
                <c:formatCode>General</c:formatCode>
                <c:ptCount val="5"/>
                <c:pt idx="0">
                  <c:v>182.4</c:v>
                </c:pt>
                <c:pt idx="1">
                  <c:v>184.5</c:v>
                </c:pt>
                <c:pt idx="2">
                  <c:v>186.5</c:v>
                </c:pt>
                <c:pt idx="3">
                  <c:v>177.66666666666666</c:v>
                </c:pt>
                <c:pt idx="4">
                  <c:v>181.33333333333334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64-6F41-AD32-375239A1569D}"/>
            </c:ext>
          </c:extLst>
        </c:ser>
        <c:ser>
          <c:idx val="2"/>
          <c:order val="2"/>
          <c:tx>
            <c:strRef>
              <c:f>Freeze!$P$1:$P$2</c:f>
              <c:strCache>
                <c:ptCount val="1"/>
                <c:pt idx="0">
                  <c:v>2 - 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Freeze!$M$3:$M$8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Freeze!$P$3:$P$8</c:f>
              <c:numCache>
                <c:formatCode>General</c:formatCode>
                <c:ptCount val="5"/>
                <c:pt idx="0">
                  <c:v>178.2</c:v>
                </c:pt>
                <c:pt idx="1">
                  <c:v>182</c:v>
                </c:pt>
                <c:pt idx="2">
                  <c:v>183.66666666666666</c:v>
                </c:pt>
                <c:pt idx="3">
                  <c:v>174.66666666666666</c:v>
                </c:pt>
                <c:pt idx="4">
                  <c:v>173.33333333333334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64-6F41-AD32-375239A156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2461903"/>
        <c:axId val="571876495"/>
      </c:lineChart>
      <c:catAx>
        <c:axId val="572461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571876495"/>
        <c:crosses val="autoZero"/>
        <c:auto val="1"/>
        <c:lblAlgn val="ctr"/>
        <c:lblOffset val="100"/>
        <c:noMultiLvlLbl val="0"/>
      </c:catAx>
      <c:valAx>
        <c:axId val="57187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572461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[TODO.xlsx]Pamap Snapshot size!PivotTable8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'Pamap Snapshot size'!$N$3:$N$4</c:f>
              <c:strCache>
                <c:ptCount val="1"/>
                <c:pt idx="0">
                  <c:v>0 - None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'Pamap Snapshot size'!$M$5:$M$9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'Pamap Snapshot size'!$N$5:$N$9</c:f>
              <c:numCache>
                <c:formatCode>General</c:formatCode>
                <c:ptCount val="4"/>
                <c:pt idx="0">
                  <c:v>1725900</c:v>
                </c:pt>
                <c:pt idx="1">
                  <c:v>1960252</c:v>
                </c:pt>
                <c:pt idx="2">
                  <c:v>1854057</c:v>
                </c:pt>
                <c:pt idx="3">
                  <c:v>1936869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77-CC41-BB9C-E2E3F781B801}"/>
            </c:ext>
          </c:extLst>
        </c:ser>
        <c:ser>
          <c:idx val="1"/>
          <c:order val="1"/>
          <c:tx>
            <c:strRef>
              <c:f>'Pamap Snapshot size'!$O$3:$O$4</c:f>
              <c:strCache>
                <c:ptCount val="1"/>
                <c:pt idx="0">
                  <c:v>1 - Aware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'Pamap Snapshot size'!$M$5:$M$9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'Pamap Snapshot size'!$O$5:$O$9</c:f>
              <c:numCache>
                <c:formatCode>General</c:formatCode>
                <c:ptCount val="4"/>
                <c:pt idx="0">
                  <c:v>1248525</c:v>
                </c:pt>
                <c:pt idx="1">
                  <c:v>1414872</c:v>
                </c:pt>
                <c:pt idx="2">
                  <c:v>1343383</c:v>
                </c:pt>
                <c:pt idx="3">
                  <c:v>1513697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77-CC41-BB9C-E2E3F781B801}"/>
            </c:ext>
          </c:extLst>
        </c:ser>
        <c:ser>
          <c:idx val="2"/>
          <c:order val="2"/>
          <c:tx>
            <c:strRef>
              <c:f>'Pamap Snapshot size'!$P$3:$P$4</c:f>
              <c:strCache>
                <c:ptCount val="1"/>
                <c:pt idx="0">
                  <c:v>2 - 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'Pamap Snapshot size'!$M$5:$M$9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'Pamap Snapshot size'!$P$5:$P$9</c:f>
              <c:numCache>
                <c:formatCode>General</c:formatCode>
                <c:ptCount val="4"/>
                <c:pt idx="0">
                  <c:v>1163904</c:v>
                </c:pt>
                <c:pt idx="1">
                  <c:v>1229215</c:v>
                </c:pt>
                <c:pt idx="2">
                  <c:v>1230421</c:v>
                </c:pt>
                <c:pt idx="3">
                  <c:v>1300637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77-CC41-BB9C-E2E3F781B8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1102768"/>
        <c:axId val="2081323904"/>
      </c:lineChart>
      <c:catAx>
        <c:axId val="208110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2081323904"/>
        <c:crosses val="autoZero"/>
        <c:auto val="1"/>
        <c:lblAlgn val="ctr"/>
        <c:lblOffset val="100"/>
        <c:noMultiLvlLbl val="0"/>
      </c:catAx>
      <c:valAx>
        <c:axId val="208132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208110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[TODO.xlsx]Control traffic!PivotTable9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ln w="28575" cap="rnd">
            <a:solidFill>
              <a:schemeClr val="accent2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ln w="28575" cap="rnd">
            <a:solidFill>
              <a:schemeClr val="accent3"/>
            </a:solidFill>
            <a:round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'Control traffic'!$L$1:$L$2</c:f>
              <c:strCache>
                <c:ptCount val="1"/>
                <c:pt idx="0">
                  <c:v>0 - None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'Control traffic'!$K$3:$K$8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'Control traffic'!$L$3:$L$8</c:f>
              <c:numCache>
                <c:formatCode>General</c:formatCode>
                <c:ptCount val="5"/>
                <c:pt idx="0">
                  <c:v>821537.6</c:v>
                </c:pt>
                <c:pt idx="1">
                  <c:v>947877.2</c:v>
                </c:pt>
                <c:pt idx="2">
                  <c:v>1007117.2</c:v>
                </c:pt>
                <c:pt idx="3">
                  <c:v>989626.8</c:v>
                </c:pt>
                <c:pt idx="4">
                  <c:v>1002441.6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9E-D24F-B837-5F7B0B3485F5}"/>
            </c:ext>
          </c:extLst>
        </c:ser>
        <c:ser>
          <c:idx val="1"/>
          <c:order val="1"/>
          <c:tx>
            <c:strRef>
              <c:f>'Control traffic'!$M$1:$M$2</c:f>
              <c:strCache>
                <c:ptCount val="1"/>
                <c:pt idx="0">
                  <c:v>1 - Aware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'Control traffic'!$K$3:$K$8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'Control traffic'!$M$3:$M$8</c:f>
              <c:numCache>
                <c:formatCode>General</c:formatCode>
                <c:ptCount val="5"/>
                <c:pt idx="0">
                  <c:v>749362.6</c:v>
                </c:pt>
                <c:pt idx="1">
                  <c:v>779289.4</c:v>
                </c:pt>
                <c:pt idx="2">
                  <c:v>840525.2</c:v>
                </c:pt>
                <c:pt idx="3">
                  <c:v>834986.8</c:v>
                </c:pt>
                <c:pt idx="4">
                  <c:v>890840.6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9E-D24F-B837-5F7B0B3485F5}"/>
            </c:ext>
          </c:extLst>
        </c:ser>
        <c:ser>
          <c:idx val="2"/>
          <c:order val="2"/>
          <c:tx>
            <c:strRef>
              <c:f>'Control traffic'!$N$1:$N$2</c:f>
              <c:strCache>
                <c:ptCount val="1"/>
                <c:pt idx="0">
                  <c:v>3 - 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'Control traffic'!$K$3:$K$8</c:f>
              <c:strCache>
                <c:ptCount val="5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</c:strCache>
            </c:strRef>
          </c:cat>
          <c:val>
            <c:numRef>
              <c:f>'Control traffic'!$N$3:$N$8</c:f>
              <c:numCache>
                <c:formatCode>General</c:formatCode>
                <c:ptCount val="5"/>
                <c:pt idx="0">
                  <c:v>727346.8</c:v>
                </c:pt>
                <c:pt idx="1">
                  <c:v>775035.4</c:v>
                </c:pt>
                <c:pt idx="2">
                  <c:v>792798.8</c:v>
                </c:pt>
                <c:pt idx="3">
                  <c:v>815782.40000000002</c:v>
                </c:pt>
                <c:pt idx="4">
                  <c:v>844131.2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9E-D24F-B837-5F7B0B348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9477360"/>
        <c:axId val="2059479040"/>
      </c:lineChart>
      <c:catAx>
        <c:axId val="205947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2059479040"/>
        <c:crosses val="autoZero"/>
        <c:auto val="1"/>
        <c:lblAlgn val="ctr"/>
        <c:lblOffset val="100"/>
        <c:noMultiLvlLbl val="0"/>
      </c:catAx>
      <c:valAx>
        <c:axId val="205947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2059477360"/>
        <c:crosses val="autoZero"/>
        <c:crossBetween val="between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NO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[TODO.xlsx]Results!PivotTable4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O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49793775778028"/>
          <c:y val="6.0185185185185182E-2"/>
          <c:w val="0.7170376827896513"/>
          <c:h val="0.8416746864975212"/>
        </c:manualLayout>
      </c:layout>
      <c:lineChart>
        <c:grouping val="standard"/>
        <c:varyColors val="0"/>
        <c:ser>
          <c:idx val="0"/>
          <c:order val="0"/>
          <c:tx>
            <c:strRef>
              <c:f>Results!$N$20:$N$21</c:f>
              <c:strCache>
                <c:ptCount val="1"/>
                <c:pt idx="0">
                  <c:v>Aware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Results!$M$22:$M$27</c:f>
              <c:strCach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NA</c:v>
                </c:pt>
              </c:strCache>
            </c:strRef>
          </c:cat>
          <c:val>
            <c:numRef>
              <c:f>Results!$N$22:$N$27</c:f>
              <c:numCache>
                <c:formatCode>General</c:formatCode>
                <c:ptCount val="5"/>
                <c:pt idx="0">
                  <c:v>1939173</c:v>
                </c:pt>
                <c:pt idx="1">
                  <c:v>1939582.6</c:v>
                </c:pt>
                <c:pt idx="2">
                  <c:v>1939891</c:v>
                </c:pt>
                <c:pt idx="3">
                  <c:v>1940164</c:v>
                </c:pt>
                <c:pt idx="4">
                  <c:v>1939510.5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2C-6E4D-BCBC-B9E04E79A670}"/>
            </c:ext>
          </c:extLst>
        </c:ser>
        <c:ser>
          <c:idx val="1"/>
          <c:order val="1"/>
          <c:tx>
            <c:strRef>
              <c:f>Results!$O$20:$O$21</c:f>
              <c:strCache>
                <c:ptCount val="1"/>
                <c:pt idx="0">
                  <c:v>None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Results!$M$22:$M$27</c:f>
              <c:strCach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NA</c:v>
                </c:pt>
              </c:strCache>
            </c:strRef>
          </c:cat>
          <c:val>
            <c:numRef>
              <c:f>Results!$O$22:$O$27</c:f>
              <c:numCache>
                <c:formatCode>General</c:formatCode>
                <c:ptCount val="5"/>
                <c:pt idx="0">
                  <c:v>1939505.8</c:v>
                </c:pt>
                <c:pt idx="1">
                  <c:v>1939762.2</c:v>
                </c:pt>
                <c:pt idx="2">
                  <c:v>1939600.4</c:v>
                </c:pt>
                <c:pt idx="3">
                  <c:v>1939914</c:v>
                </c:pt>
                <c:pt idx="4">
                  <c:v>1939565.2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2C-6E4D-BCBC-B9E04E79A670}"/>
            </c:ext>
          </c:extLst>
        </c:ser>
        <c:ser>
          <c:idx val="2"/>
          <c:order val="2"/>
          <c:tx>
            <c:strRef>
              <c:f>Results!$P$20:$P$21</c:f>
              <c:strCache>
                <c:ptCount val="1"/>
                <c:pt idx="0">
                  <c:v>Wait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Results!$M$22:$M$27</c:f>
              <c:strCache>
                <c:ptCount val="5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NA</c:v>
                </c:pt>
              </c:strCache>
            </c:strRef>
          </c:cat>
          <c:val>
            <c:numRef>
              <c:f>Results!$P$22:$P$27</c:f>
              <c:numCache>
                <c:formatCode>General</c:formatCode>
                <c:ptCount val="5"/>
                <c:pt idx="0">
                  <c:v>1939591.6</c:v>
                </c:pt>
                <c:pt idx="1">
                  <c:v>1940757</c:v>
                </c:pt>
                <c:pt idx="2">
                  <c:v>1939503</c:v>
                </c:pt>
                <c:pt idx="3">
                  <c:v>1940169.6</c:v>
                </c:pt>
                <c:pt idx="4">
                  <c:v>1939110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2C-6E4D-BCBC-B9E04E79A6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1281184"/>
        <c:axId val="1801282832"/>
      </c:lineChart>
      <c:catAx>
        <c:axId val="180128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801282832"/>
        <c:crosses val="autoZero"/>
        <c:auto val="1"/>
        <c:lblAlgn val="ctr"/>
        <c:lblOffset val="100"/>
        <c:noMultiLvlLbl val="0"/>
      </c:catAx>
      <c:valAx>
        <c:axId val="180128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O"/>
          </a:p>
        </c:txPr>
        <c:crossAx val="180128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O"/>
        </a:p>
      </c:txPr>
    </c:legend>
    <c:plotVisOnly val="1"/>
    <c:dispBlanksAs val="span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2:00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673 3 24575,'-7'3'0,"-15"1"0,-20-2 0,-14 1 0,-14-1 0,6 0 0,4 1 0,10 1 0,8 4 0,12 2 0,3 6 0,3 2 0,1 4 0,-3 3 0,2-1 0,0 2 0,3-3 0,1-1 0,5-4 0,4-3 0,3 0 0,5 3 0,1 6 0,1 1 0,2 4 0,2-4 0,1-2 0,2-1 0,0 3 0,2 3 0,1 4 0,1-1 0,0-2 0,1-2 0,1-1 0,0-3 0,0-1 0,-2-4 0,2-1 0,1 2 0,3 1 0,3 0 0,7 2 0,10-2 0,7-1 0,9-3 0,2 0 0,-5-2 0,-11-2 0,-8-3 0,-10 0 0,2-2 0,3 0 0,18 0 0,5-1 0,11-1 0,1-1 0,-9-2 0,-3-1 0,-11 0 0,3-3 0,-3 1 0,8-2 0,-5 1 0,5-2 0,-1-1 0,-3-1 0,-10-2 0,-9 1 0,-10 1 0,-2 1 0,-2 1 0,5-2 0,0-2 0,2-3 0,0-3 0,-4-2 0,1-3 0,-1 0 0,1 1 0,1-2 0,-1 1 0,1-2 0,-2-3 0,-2-1 0,-1-5 0,-4 2 0,-1-4 0,-3 4 0,0 1 0,-1 3 0,0 1 0,-1 4 0,0 1 0,-1 1 0,-3 0 0,2 2 0,-2-1 0,3 1 0,-1 2 0,1-3 0,-1 5 0,0-1 0,-1 0 0,-1-1 0,0 1 0,1 0 0,1 2 0,0-2 0,-1 2 0,-3-4 0,-1 2 0,-6-3 0,-6-2 0,-2 1 0,-4 0 0,2 3 0,6 3 0,6 3 0,6 4 0,4 0 0,0 1 0,-1-1 0,-3-1 0,-2 0 0,-1 1 0,-2 0 0,-1 0 0,-3 0 0,-4 0 0,-1 1 0,-1 0 0,3 1 0,3 0 0,2 0 0,1 0 0,-3 0 0,-1-1 0,-3 1 0,2-1 0,3 2 0,4-1 0,3 0 0,2 1 0,-2-2 0,-4-4 0,-7-2 0,-3-4 0,3 2 0,1 3 0,6 2 0,4 3 0,3 0 0,-14 2 0,-14-1 0,-22-1 0,4 1 0,8-2 0,24 2 0,11 1 0,6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2:1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1 397 24575,'4'-5'0,"3"-1"0,6 0 0,5-4 0,6-4 0,0-2 0,1-2 0,-5 2 0,0 0 0,-1 0 0,2-2 0,4-3 0,0 0 0,3-2 0,-4 4 0,-5 3 0,-4 2 0,-5 2 0,0 0 0,-1 2 0,0 1 0,-1 1 0,1 1 0,-3 0 0,-1 0 0,-2 2 0,-1 2 0,-1 0 0,3 1 0,-1-1 0,3-1 0,-2 1 0,1-1 0,-1 0 0,0 1 0,-1-1 0,0 1 0,2-2 0,2-1 0,0-1 0,-3 1 0,-1 3 0,-2 2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2:1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24575,'0'6'0,"1"0"0,1 0 0,3 1 0,5 1 0,29 7 0,15 3 0,24 5 0,-2 1 0,-13-6 0,-18-2 0,-13-7 0,-13-4 0,1-2 0,-3-2 0,1 1 0,-1 1 0,-3-1 0,-1 2 0,0-1 0,3 3 0,2 0 0,6 3 0,3 0 0,1 1 0,-7-3 0,-8-4 0,-8-2 0,-4-2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3:1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24575,'-3'7'0,"0"2"0,-3 6 0,2 1 0,0 7 0,2 0 0,1 6 0,-1 6 0,0 6 0,0 11 0,-1 2 0,0 8 0,-2-5 0,2 2 0,1-7 0,1-6 0,1-5 0,0-10 0,0 0 0,0-3 0,-1-2 0,1 0 0,-2-5 0,0 2 0,0 0 0,0-1 0,1-1 0,1-7 0,0-4 0,0-5 0,0-2 0,-1-1 0,1 0 0,-1 0 0,1 0 0,0 1 0,0 3 0,1-1 0,0 0 0,-1-2 0,1 0 0,-1 3 0,0 4 0,-1 2 0,1 2 0,-1-2 0,1-4 0,0-3 0,0 2 0,0 1 0,0 2 0,0-4 0,2-3 0,7-2 0,11-1 0,15 0 0,22 2 0,2-1 0,18 3 0,-8-1 0,3-1 0,-8 0 0,-7-1 0,3 0 0,-7 1 0,5-2 0,-7 0 0,-3-1 0,-2-1 0,-3 0 0,0-2 0,-2 1 0,-2-2 0,-5-3 0,-10-1 0,-9 2 0,-8 1 0,0 2 0,-1 2 0,9-1 0,6 2 0,7 1 0,3-1 0,-3 1 0,-6-1 0,-7 0 0,1 0 0,3 0 0,3 0 0,4 0 0,0 3 0,10-1 0,-6 1 0,-1-1 0,-16-7 0,-9-11 0,-10-10 0,-1-5 0,-4 0 0,3 1 0,1-3 0,0-5 0,0-7 0,-3 1 0,2-3 0,1 3 0,3 1 0,2 1 0,0 6 0,1 4 0,0-3 0,1 4 0,-1-6 0,0 6 0,0 1 0,0 3 0,1 1 0,0 3 0,0 0 0,-2 3 0,1 2 0,1-1 0,-1 2 0,1-2 0,0 2 0,0 2 0,-1 4 0,1 5 0,0 4 0,-2 3 0,-10 5 0,-15 0 0,-9 2 0,-13-1 0,2-2 0,-7 0 0,-4-3 0,-1 2 0,11-2 0,13 1 0,10 0 0,4-2 0,-2 1 0,-2 0 0,2 0 0,1 1 0,5-1 0,0 0 0,1 0 0,-5-1 0,-4-1 0,-6 1 0,-1-1 0,-2 2 0,5-1 0,4 2 0,4-1 0,3-1 0,1 0 0,-1 0 0,0 0 0,-5 0 0,1 0 0,-3 0 0,1 0 0,2-1 0,5 0 0,3 0 0,4 1 0,1 0 0,5 0 0,-4-1 0,-9 1 0,-6 0 0,-6 0 0,3 0 0,4 0 0,5 0 0,3 0 0,2 0 0,3 0 0,0 0 0,-1 0 0,1 0 0,-2-1 0,1 1 0,0 0 0,1 0 0,0 0 0,-1 1 0,1 0 0,3-3 0,4 2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1:51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773 41 24575,'-10'0'0,"-2"0"0,1 0 0,-3 0 0,-3 0 0,-4 0 0,-3 0 0,-6 0 0,-6 0 0,-2 0 0,-2 0 0,6 1 0,3-1 0,5 3 0,2-1 0,2 2 0,1-1 0,0 3 0,-2 3 0,-1 2 0,-1 2 0,-1 4 0,3 0 0,-2 2 0,3-3 0,3-4 0,3-1 0,1 2 0,2 2 0,-3 4 0,0 5 0,0 2 0,1 0 0,3 1 0,2-4 0,3 1 0,1-2 0,2 0 0,0 3 0,1 4 0,2 1 0,2 1 0,2-2 0,1-5 0,3-3 0,1-5 0,3 0 0,2-1 0,7 3 0,5 1 0,7-1 0,5-3 0,9 1 0,-8-6 0,2 3 0,-12-5 0,-1 0 0,1 0 0,5-3 0,7 1 0,11-4 0,6-2 0,2 0 0,-10-1 0,-13 1 0,-10 0 0,-10 0 0,-1 1 0,0-1 0,5 1 0,5-1 0,3 0 0,-5-1 0,-5 1 0,-9-2 0,-5 2 0,1-1 0,6-2 0,7-4 0,7-1 0,3-3 0,-2-1 0,-6 0 0,0-3 0,-2-3 0,4-4 0,2-3 0,0-2 0,-1-2 0,-3 2 0,-4-3 0,-5 6 0,-3-3 0,-4 6 0,-2 2 0,-1 2 0,0 1 0,-1 1 0,-1 0 0,-2 2 0,-2-1 0,-2 2 0,-2-4 0,-1 1 0,1-1 0,0 4 0,2 0 0,0 4 0,1-3 0,-1 3 0,-1-4 0,0 2 0,-2-1 0,2 0 0,0-1 0,0-1 0,2 1 0,-2-1 0,2 3 0,2 3 0,1 2 0,1 0 0,0-1 0,-1-2 0,-2-2 0,0 1 0,-3-1 0,0 1 0,2 2 0,1 1 0,1 2 0,0-1 0,-2-1 0,-1-1 0,-5 0 0,-1-1 0,-3 0 0,0 1 0,1 1 0,5 2 0,3 1 0,1 1 0,-2 0 0,-4 0 0,-2 0 0,-1 0 0,0 1 0,2-1 0,0 0 0,-2 1 0,-3 0 0,0 1 0,-1 0 0,7 0 0,3 1 0,5-1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1:53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781 25 24575,'-8'5'0,"-2"-1"0,0 1 0,-3-1 0,-4-1 0,-7-1 0,-14-2 0,-9 1 0,-17 0 0,3 2 0,-6 4 0,9 6 0,1 3 0,4 5 0,3 5 0,7 1 0,2 5 0,10 0 0,5 3 0,5 2 0,4 5 0,4-3 0,6 4 0,4-2 0,2 5 0,5 4 0,10 12 0,9-3 0,14 7 0,4-7 0,7-1 0,2-1 0,8 2 0,16 7 0,0-9 0,-31-27 0,2-1 0,34 11 0,8-5 0,8-8 0,-33-12 0,2-1 0,-3-3 0,0-1 0,6 1 0,-2-1 0,34 1 0,-12-5 0,-18-10 0,-2-10 0,-2-12 0,-7-9 0,-1-10 0,-8-4 0,-5-2 0,-8 1 0,-6-1 0,-12 7 0,-8-6 0,-10 4 0,-8-3 0,-7-2 0,-6-6 0,-1 6 0,-3-2 0,-3 4 0,-7 1 0,-5-1 0,-3 5 0,11 7 0,1 4 0,11 6 0,-2-2 0,0 2 0,-3-1 0,-1 1 0,-3 0 0,0 3 0,-3-1 0,-7 3 0,-4-1 0,-5 4 0,10 6 0,4 1 0,12 6 0,4-2 0,5 3 0,3 2 0,5 0 0,1 1 0,1 0 0,-2-1 0,-3 0 0,-2-1 0,-2-1 0,4 3 0,1 0 0,-14 1 0,-13-1 0,-19-1 0,-4 0 0,17 1 0,14 0 0,13 2 0,6-1 0,2 1 0,1-1 0,4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2:04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5272 1053 24575,'-25'10'0,"2"-2"0,-2-3 0,-2-3 0,-2 1 0,-3-1 0,3 0 0,2 0 0,4 0 0,-1 1 0,2 1 0,-5 2 0,1-1 0,-7-1 0,-1 0 0,-7 0 0,2 0 0,-4 2 0,3 0 0,0 0 0,0 0 0,0 1 0,-2-1 0,0 1 0,-1 1 0,5 1 0,2-1 0,6-1 0,-1 0 0,2-2 0,-10 0 0,-3 0 0,-4 1 0,-2-1 0,3 1 0,-5-1 0,6-1 0,-8 1 0,4-3 0,1 2 0,-6-1 0,-6 2 0,0-2 0,-7-1 0,0-1 0,-1 0 0,-5-2 0,4 1 0,9-1 0,12 1 0,13 0 0,7 1 0,-3-1 0,-3 1 0,-17-1 0,-5 0 0,-14-1 0,3 0 0,5-1 0,9 0 0,2 1 0,3-1 0,-18 2 0,-6-3 0,-18-1 0,4-3 0,-5 0 0,24 0 0,5 1 0,13 0 0,1 0 0,-12-1 0,-8-3 0,-31-6 0,1-3 0,41 6 0,-1-1 0,5 0 0,0 0 0,2-1 0,1-2 0,-2 0 0,0-1 0,3-1 0,1-1 0,-39-16 0,6 0 0,14 7 0,4 1 0,5 2 0,3 0 0,5 1 0,6 0 0,8 1 0,8 3 0,1 2 0,-2-2 0,-9-2 0,0 1 0,1-3 0,4 5 0,7-1 0,2 1 0,2-1 0,3 0 0,-2 0 0,-2 2 0,-3-1 0,-2 0 0,-1-2 0,4 5 0,7 3 0,5 2 0,7 3 0,1 1 0,3 1 0,0 2 0,1 1 0,0-3 0,-2-1 0,-1-2 0,1 1 0,-2 1 0,2 1 0,-1 0 0,-2-4 0,0 0 0,-3-3 0,-1 1 0,-2-1 0,2 4 0,0 1 0,5 4 0,0 1 0,2-1 0,-1 0 0,1 0 0,0-1 0,1 3 0,-1-1 0,0 0 0,0-1 0,-2-1 0,2 0 0,-1 2 0,2 1 0,0 1 0,-3-4 0,1 0 0,-2-2 0,2 3 0,2 0 0,0 2 0,-2-3 0,0 0 0,-1-1 0,-1 0 0,2 2 0,-2-1 0,4 2 0,-1 1 0,2-1 0,-1 1 0,1 1 0,-1 1 0,1-1 0,0 1 0,-1-1 0,1 0 0,0 0 0,0-4 0,-1 2 0,0-7 0,0 5 0,0 1 0,8 2 0,0 2 0,1 1 0,-4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2:0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24575,'0'7'0,"0"1"0,0 3 0,0 2 0,0 3 0,0 3 0,0 3 0,0 0 0,0 1 0,0-1 0,0 1 0,0 0 0,0 0 0,-1-3 0,-1-1 0,0-2 0,-1-2 0,1 0 0,-1-4 0,1-3 0,2-5 0,7-7 0,-4 1 0,4-3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2:07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24575,'25'3'0,"14"2"0,16-3 0,14 2 0,4-2 0,-13-1 0,-13 0 0,-17-1 0,-9 0 0,-5 0 0,2-1 0,7 1 0,15-1 0,0 0 0,7 0 0,-16 1 0,-10 0 0,-9 0 0,-8 0 0,3-1 0,3 0 0,-1 0 0,-1-1 0,-6 2 0,-2-1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2:0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1 124 24575,'13'1'0,"5"0"0,8-1 0,10 1 0,21 1 0,3-1 0,5 1 0,-11-2 0,-7 1 0,0-1 0,10-1 0,32 0 0,-36 0 0,4-1-219,16 0 1,1 1 218,-4 0 0,-3 0 0,-5 0 0,-4 0 0,24 1 0,-24-3 0,-14 0 0,3-3 0,12 2 0,22-1 0,16 1 0,-33 3 0,0 0 0,-10-1 0,-1 1 218,2 1 1,-2-1-219,20 0 0,-9-2 0,3-3 0,19-3 0,-23 3 0,4 0-344,4 0 0,3 0 344,8 1 0,1 2 0,-8 0 0,-3 1 0,-1 1 0,0 1 0,-2-1 0,2 2 0,11 0 0,1 1 0,-4 0 0,-1 0 0,8 0 0,0 1 0,-11-1 0,-1-1 0,0 0 0,-1 0 0,1-1 0,-1 1 0,-2-1 0,-1 0 0,3 0 0,-2 1 0,-13-1 0,-2 0 0,-3 1 0,-2-1 0,27-2 0,-3 0 0,9-1 0,-32 2 0,2 0 0,-2 0 0,1 1 344,8 0 0,0 0-344,-10 0 0,-1 0 0,39-2 0,-17 0 0,-10-3 0,-5 0 0,13-1 0,7-2 0,-27 4 0,3 1 0,5 0 0,2 1 0,1 1 0,3-1 0,7 3 0,0-1 0,-14 1 0,0 0 0,5-1 0,-2 1 0,-9 0 0,0 1 0,5-2 0,2 0 0,2 1 0,2 0 0,5-1 0,2 0-310,6 0 1,1 0 309,-4 0 0,0 0 0,6 0 0,0 0 0,-9 1 0,-2 0 0,1 0 0,-2 0 0,-3 1 0,-1 0 0,4 2 0,0-1 0,-6 0 0,-1 0 0,1 0 0,-3 1 0,35-2 0,-15-2 0,-1-1 0,-26-1 0,3 0 0,-1 3 0,2-1 0,8-1 0,0 1 0,-7 2 0,-2 0 0,40-1 619,-12 0-619,-20-1 0,-13-1 0,-23 0 0,-4-1 0,-1 1 0,10 1 0,10 1 0,13 1 0,-2 0 0,5 0 0,-8-1 0,-3-1 0,1 0 0,6 0 0,12 0 0,5 2 0,3-2 0,-8 3 0,-5-2 0,2 0 0,12 2 0,-5 0 0,4 0 0,-17 0 0,-11-2 0,-8 0 0,0-1 0,-2 0 0,10 1 0,8 5 0,17 4 0,9 4 0,0 1 0,-6-5 0,-23-3 0,-8-3 0,-6-3 0,4 2 0,12 1 0,8 3 0,0 0 0,-12-1 0,-18-3 0,-17-2 0,-4-1 0,8 0 0,12 2 0,5 1 0,-2 0 0,-11 0 0,-8-3 0,6 1 0,9 2 0,26 5 0,5 3 0,0-1 0,-23-2 0,-16-5 0,-6-3 0,20 4 0,22 4 0,20 4 0,-7 2 0,-22-6 0,-18-4 0,-7-2 0,-11-2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2:1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459 360 24575,'-18'-12'0,"-7"-4"0,-12-5 0,-9-5 0,-10-5 0,4 1 0,8 3 0,8 2 0,6-1 0,7 4 0,2-2 0,9 5 0,3 4 0,2 2 0,-1 1 0,-1-1 0,-2 2 0,2 3 0,4 2 0,6 4 0,16 1 0,7 5 0,-4-3 0,-5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6T10:52:1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0 24575,'-15'5'0,"2"-3"0,-3 2 0,0-2 0,1 2 0,-4 0 0,0 2 0,-3 1 0,0 0 0,-6 1 0,-4 0 0,-5 3 0,1 0 0,8-1 0,6 0 0,7-3 0,0 0 0,-8 2 0,-3-3 0,-8 6 0,0-2 0,3 0 0,7 0 0,5-3 0,6-1 0,-3-1 0,0 1 0,-3 1 0,-1 0 0,-3 4 0,4-3 0,2 1 0,6-3 0,4-2 0,4-2 0,0 1 0,2-2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F59D-37B1-2C45-826B-4CB1515EEB26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8A707-7591-8842-9CAD-4B1694BBA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8A707-7591-8842-9CAD-4B1694BBA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43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8A707-7591-8842-9CAD-4B1694BBA1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F617B5-04D3-1A49-BD32-97E5A6B05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5A552B2-5160-C746-A3C5-52CCF2455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DDD3DD1-2EAA-594D-B533-C89F6B5F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E8EFD3F-7102-FC42-B848-80862513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F624F2A-4D05-7348-AB36-F5A90615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149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0D1938-A081-244D-8332-0FBC7D94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3183D58-D5AA-794C-A035-80B66C98D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A5E36B-247A-2149-8DEF-444482E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2796F31-D646-6344-8DBB-525C7CD4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5D46785-F75F-2B42-A022-CE2920D4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740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7A9C867-A9F3-6941-A942-49B73B07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ECCC8A0-DBDE-BF42-A871-FD5B7F1FA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F9073FE-9BAA-9F46-99D5-05B039F4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0758B0-5574-E94E-8935-91961F02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AA5D63F-875A-7C4C-8F8F-2A8F365F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3106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A07C3C-AF62-8442-9C05-D5E05715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AD9F98-ACC7-EF47-95CE-A94504111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195F95F-BAF2-4743-8218-605DA0286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687155-A0B1-C647-A7C8-58FA18A4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A5AE866-5E4F-CD4C-8E0F-946BCD61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849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582312-4386-D943-A851-CB084FA3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31FAF4C-5A50-134A-8BF6-F70D73A7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75B7FC2-C2AB-8149-B2C3-FB8A371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CE3D013-4F76-AA42-89B8-EF249D25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3D84B8-43AF-0444-B06F-67A22B44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42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C4494F-7A26-AF4B-B524-46F9BB50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9B2B7CC-8A5A-4F46-950B-8086B1082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53FAFB7-E879-DE49-9580-A1535F169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6DDEC84-CCD3-E845-8082-3BA15574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897925A-8638-2B45-99C5-88C6C872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73C6815-B09D-EC48-A473-42EF5D40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92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BE84BC-5CE5-C94C-9AE6-4FF96128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31703C2-ABB5-054D-BBA1-15D59B55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B0EF8779-2306-2A4A-AEE1-3C099D62D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ADE2CBE-215A-6341-9047-C83A3A140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81656259-C934-9846-AD2D-7641C376B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9037F6DA-5F09-9A47-97D3-83E7B6E2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9477C8EB-4490-E546-BB4E-7A31E93E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58ED26E-FB62-F441-A5DE-0B35F6D9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882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67D4DD-7607-434C-A402-7BAD1198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10E6883E-03BE-204C-ABD5-3EF74A5C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B42FBA4-AD85-DE4B-807C-B16D4B3C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EB8BD89-61EC-5D4F-B2CF-891EF0AE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808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BAAA9F7-A18D-3340-A594-154E5B90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0AA8FE7-095F-834F-947E-2CF91A1F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8FAFE53-6B4E-5E44-B431-E7845595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104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DA62EED-79C0-E04C-81CC-9656EF1E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CE48B3-B2A7-754C-B618-16C6741A2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4962B95-DDAF-4B47-8E55-0C3A77843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525C7A6-B4E4-3F4A-8B32-174C18DD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27CEFC5-6C35-5545-8175-06922F3A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6C6390E-CAE7-A845-9FCC-9FD22DED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284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1836AA-A81A-F343-9835-8D7A3920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689B554-20B4-E148-9B74-A7EABB106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2C92EFA-6956-A743-A391-AF0FE594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6AC7F05-58ED-DF41-A9B5-2BBC407F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A2D9C68-C4B0-A441-A611-E0485243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1C35F20-9FF1-064E-A3B9-94F0D0229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5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6DD2517-89FA-8F4B-81AA-7310E898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19E8A32-C468-EC49-9686-F88B238F1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A7E5CF4-C478-674E-BD51-89BC668A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48448-0582-844A-B1BF-BD389B06C8D1}" type="datetimeFigureOut">
              <a:rPr lang="nb-NO" smtClean="0"/>
              <a:t>03.06.2021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C7ABFFA-ACCD-EE4F-B642-4E8A58AB0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39D90CE-64F7-E844-B7E0-6ECD498B9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05DD-F78D-B04E-9746-9BEF7C299D8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48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640D7E0-291D-0849-96BE-AE5BE56E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97931"/>
            <a:ext cx="11470574" cy="638340"/>
          </a:xfrm>
        </p:spPr>
        <p:txBody>
          <a:bodyPr>
            <a:noAutofit/>
          </a:bodyPr>
          <a:lstStyle/>
          <a:p>
            <a:r>
              <a:rPr lang="en-US" sz="3200" b="1" dirty="0"/>
              <a:t>WHAT</a:t>
            </a:r>
            <a:r>
              <a:rPr lang="en-US" sz="3200" dirty="0"/>
              <a:t>: Demonstrate proactive migration in a “real scenario”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4C6604F-694D-8F4F-8D87-A0B5D2E72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384"/>
            <a:ext cx="10515600" cy="35525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Real-world dataset: </a:t>
            </a:r>
          </a:p>
          <a:p>
            <a:pPr lvl="1"/>
            <a:r>
              <a:rPr lang="en-US" dirty="0"/>
              <a:t>PAMAP (Physical activity monitoring) – academic paper originally for machine learning =&gt; activity classification</a:t>
            </a:r>
          </a:p>
          <a:p>
            <a:pPr lvl="1"/>
            <a:r>
              <a:rPr lang="en-US" dirty="0"/>
              <a:t>High rate streams</a:t>
            </a:r>
          </a:p>
          <a:p>
            <a:pPr lvl="1"/>
            <a:r>
              <a:rPr lang="en-US" dirty="0"/>
              <a:t>8 subjects, with multiple high rate sensors</a:t>
            </a:r>
          </a:p>
          <a:p>
            <a:pPr lvl="2"/>
            <a:r>
              <a:rPr lang="en-US" dirty="0"/>
              <a:t>Heart-rate: 9 Hz (extrapolated to 100 Hz)</a:t>
            </a:r>
          </a:p>
          <a:p>
            <a:pPr lvl="2"/>
            <a:r>
              <a:rPr lang="en-US" dirty="0"/>
              <a:t>Temperature: </a:t>
            </a:r>
            <a:r>
              <a:rPr lang="en-GB" dirty="0"/>
              <a:t>100 Hz</a:t>
            </a:r>
            <a:endParaRPr lang="en-US" dirty="0"/>
          </a:p>
          <a:p>
            <a:r>
              <a:rPr lang="en-US" dirty="0"/>
              <a:t>Topology – 8 persons (P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.. 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) with two sensors each</a:t>
            </a:r>
          </a:p>
          <a:p>
            <a:r>
              <a:rPr lang="en-US" dirty="0"/>
              <a:t>New Query:</a:t>
            </a:r>
          </a:p>
          <a:p>
            <a:pPr lvl="1"/>
            <a:r>
              <a:rPr lang="en-US" dirty="0"/>
              <a:t>For all measures below a certain threshold (source filter)</a:t>
            </a:r>
          </a:p>
          <a:p>
            <a:pPr lvl="1"/>
            <a:r>
              <a:rPr lang="en-US" dirty="0"/>
              <a:t>Find the minimum measured value of heartrate among the persons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WHY</a:t>
            </a:r>
            <a:r>
              <a:rPr lang="en-US" dirty="0"/>
              <a:t>: Provoke “imbalance” in data streams (source filter) – thus that it actually makes sense to migrate the JOIN operator to intermediate nodes J1 and J2</a:t>
            </a:r>
          </a:p>
          <a:p>
            <a:pPr lvl="1"/>
            <a:r>
              <a:rPr lang="en-US" dirty="0"/>
              <a:t>Use larger window size because reviewer said so..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A589EC0-7C6B-C64B-B85B-1F4973B8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038"/>
            <a:ext cx="12192000" cy="16387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A74423-C5D0-FC42-8AA0-6646A9C092FB}"/>
                  </a:ext>
                </a:extLst>
              </p14:cNvPr>
              <p14:cNvContentPartPr/>
              <p14:nvPr/>
            </p14:nvContentPartPr>
            <p14:xfrm>
              <a:off x="5820157" y="1997154"/>
              <a:ext cx="527760" cy="34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A74423-C5D0-FC42-8AA0-6646A9C092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11517" y="1988514"/>
                <a:ext cx="545400" cy="35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01C8AAE-3FEA-5E43-9843-DEF0BE61CBFA}"/>
              </a:ext>
            </a:extLst>
          </p:cNvPr>
          <p:cNvGrpSpPr/>
          <p:nvPr/>
        </p:nvGrpSpPr>
        <p:grpSpPr>
          <a:xfrm>
            <a:off x="3524797" y="1609794"/>
            <a:ext cx="5267160" cy="692640"/>
            <a:chOff x="3524797" y="1609794"/>
            <a:chExt cx="52671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470A2AF-6500-EC4D-99B1-52BD7C61F3A2}"/>
                    </a:ext>
                  </a:extLst>
                </p14:cNvPr>
                <p14:cNvContentPartPr/>
                <p14:nvPr/>
              </p14:nvContentPartPr>
              <p14:xfrm>
                <a:off x="3524797" y="1610514"/>
                <a:ext cx="439200" cy="291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470A2AF-6500-EC4D-99B1-52BD7C61F3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5797" y="1601514"/>
                  <a:ext cx="456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84AE2FC-DBC6-9343-B047-A53CB0DC42A3}"/>
                    </a:ext>
                  </a:extLst>
                </p14:cNvPr>
                <p14:cNvContentPartPr/>
                <p14:nvPr/>
              </p14:nvContentPartPr>
              <p14:xfrm>
                <a:off x="8128837" y="1609794"/>
                <a:ext cx="663120" cy="487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84AE2FC-DBC6-9343-B047-A53CB0DC42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0197" y="1600794"/>
                  <a:ext cx="6807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C907CE-3980-3B41-8F8B-4284D2AE0F41}"/>
                    </a:ext>
                  </a:extLst>
                </p14:cNvPr>
                <p14:cNvContentPartPr/>
                <p14:nvPr/>
              </p14:nvContentPartPr>
              <p14:xfrm>
                <a:off x="3935557" y="1844154"/>
                <a:ext cx="1897920" cy="458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C907CE-3980-3B41-8F8B-4284D2AE0F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26557" y="1835514"/>
                  <a:ext cx="19155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08CFF3-A1B7-1349-8C1C-FDB6FE8361B8}"/>
                    </a:ext>
                  </a:extLst>
                </p14:cNvPr>
                <p14:cNvContentPartPr/>
                <p14:nvPr/>
              </p14:nvContentPartPr>
              <p14:xfrm>
                <a:off x="4133197" y="2108394"/>
                <a:ext cx="6480" cy="12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08CFF3-A1B7-1349-8C1C-FDB6FE8361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24557" y="2099394"/>
                  <a:ext cx="24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DE6475-8364-F64D-A6C6-79CE0F541FE4}"/>
                    </a:ext>
                  </a:extLst>
                </p14:cNvPr>
                <p14:cNvContentPartPr/>
                <p14:nvPr/>
              </p14:nvContentPartPr>
              <p14:xfrm>
                <a:off x="4160917" y="2102274"/>
                <a:ext cx="255600" cy="6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DE6475-8364-F64D-A6C6-79CE0F541F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2277" y="2093274"/>
                  <a:ext cx="273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C10EC4-40E0-0D4D-AC83-582F9B778FB5}"/>
                    </a:ext>
                  </a:extLst>
                </p14:cNvPr>
                <p14:cNvContentPartPr/>
                <p14:nvPr/>
              </p14:nvContentPartPr>
              <p14:xfrm>
                <a:off x="3969757" y="1720314"/>
                <a:ext cx="4269960" cy="9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C10EC4-40E0-0D4D-AC83-582F9B778F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61117" y="1711314"/>
                  <a:ext cx="4287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351860-2DFA-EF45-8514-44B3FD8B8FF4}"/>
                    </a:ext>
                  </a:extLst>
                </p14:cNvPr>
                <p14:cNvContentPartPr/>
                <p14:nvPr/>
              </p14:nvContentPartPr>
              <p14:xfrm>
                <a:off x="7350157" y="1617714"/>
                <a:ext cx="165240" cy="129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351860-2DFA-EF45-8514-44B3FD8B8F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41517" y="1608714"/>
                  <a:ext cx="182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7849D6-4463-8949-BABD-2F10AB1276C6}"/>
                    </a:ext>
                  </a:extLst>
                </p14:cNvPr>
                <p14:cNvContentPartPr/>
                <p14:nvPr/>
              </p14:nvContentPartPr>
              <p14:xfrm>
                <a:off x="7239277" y="1753434"/>
                <a:ext cx="262800" cy="91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7849D6-4463-8949-BABD-2F10AB1276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30277" y="1744434"/>
                  <a:ext cx="28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552B8-5C91-0C47-945C-5208F02AFADE}"/>
              </a:ext>
            </a:extLst>
          </p:cNvPr>
          <p:cNvGrpSpPr/>
          <p:nvPr/>
        </p:nvGrpSpPr>
        <p:grpSpPr>
          <a:xfrm>
            <a:off x="4799197" y="1595394"/>
            <a:ext cx="264960" cy="239400"/>
            <a:chOff x="4799197" y="1595394"/>
            <a:chExt cx="26496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439D4C-D83F-D448-80B0-C0798052BC7A}"/>
                    </a:ext>
                  </a:extLst>
                </p14:cNvPr>
                <p14:cNvContentPartPr/>
                <p14:nvPr/>
              </p14:nvContentPartPr>
              <p14:xfrm>
                <a:off x="4799197" y="1595394"/>
                <a:ext cx="168480" cy="142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439D4C-D83F-D448-80B0-C0798052BC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90557" y="1586394"/>
                  <a:ext cx="1861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5C05D9-D518-1849-9A9D-8F348CF991C9}"/>
                    </a:ext>
                  </a:extLst>
                </p14:cNvPr>
                <p14:cNvContentPartPr/>
                <p14:nvPr/>
              </p14:nvContentPartPr>
              <p14:xfrm>
                <a:off x="4815757" y="1751634"/>
                <a:ext cx="248400" cy="83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5C05D9-D518-1849-9A9D-8F348CF991C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07117" y="1742634"/>
                  <a:ext cx="266040" cy="10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203C60-CED7-E343-B83B-01B26C705751}"/>
                  </a:ext>
                </a:extLst>
              </p14:cNvPr>
              <p14:cNvContentPartPr/>
              <p14:nvPr/>
            </p14:nvContentPartPr>
            <p14:xfrm>
              <a:off x="5885677" y="1973754"/>
              <a:ext cx="532080" cy="381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203C60-CED7-E343-B83B-01B26C7057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76677" y="1964754"/>
                <a:ext cx="549720" cy="39888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CBC3CA21-2DA2-2344-A407-C4DBFF56A3A0}"/>
              </a:ext>
            </a:extLst>
          </p:cNvPr>
          <p:cNvSpPr txBox="1"/>
          <p:nvPr/>
        </p:nvSpPr>
        <p:spPr>
          <a:xfrm>
            <a:off x="6615202" y="1979268"/>
            <a:ext cx="421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 placement depending on inbound rate to J1 and J2</a:t>
            </a:r>
          </a:p>
        </p:txBody>
      </p:sp>
    </p:spTree>
    <p:extLst>
      <p:ext uri="{BB962C8B-B14F-4D97-AF65-F5344CB8AC3E}">
        <p14:creationId xmlns:p14="http://schemas.microsoft.com/office/powerpoint/2010/main" val="85536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232E-B842-D54E-9CE5-8FBD8AB5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604D6-A590-3E4B-B727-424D6E1F9A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No window awareness in a reactive setting (F</a:t>
            </a:r>
            <a:r>
              <a:rPr lang="en-US" baseline="-25000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=0) achieve higher performance than others</a:t>
            </a:r>
          </a:p>
          <a:p>
            <a:r>
              <a:rPr lang="en-US" dirty="0">
                <a:solidFill>
                  <a:srgbClr val="00B050"/>
                </a:solidFill>
              </a:rPr>
              <a:t>Aware achieve higher score with Fw=30, indicate that this value matches well with the amount of sleep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Unexpectedly high performance of 2 – Wait Reactive (Fw=0), and  None with Fw=30</a:t>
            </a:r>
          </a:p>
          <a:p>
            <a:r>
              <a:rPr lang="en-US" dirty="0">
                <a:solidFill>
                  <a:srgbClr val="FF0000"/>
                </a:solidFill>
              </a:rPr>
              <a:t>Expected that Wait would benefit from a higher FW than Aware</a:t>
            </a:r>
          </a:p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951190A-A2F2-484D-95CD-177ED89800F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685924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823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27B0-5767-CC4D-AFA0-C8673102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Bandwidth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38FF7E-A5F6-7A44-B6CA-D549AD2036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Not able to achieve as low consumption as others, since state probably larger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Less variation in results with increasing F</a:t>
            </a:r>
            <a:r>
              <a:rPr lang="en-US" baseline="-25000" dirty="0">
                <a:solidFill>
                  <a:srgbClr val="00B050"/>
                </a:solidFill>
              </a:rPr>
              <a:t>w - </a:t>
            </a:r>
            <a:r>
              <a:rPr lang="en-US" dirty="0">
                <a:solidFill>
                  <a:srgbClr val="00B050"/>
                </a:solidFill>
              </a:rPr>
              <a:t>migration time sees less variability</a:t>
            </a:r>
          </a:p>
          <a:p>
            <a:endParaRPr lang="en-US" dirty="0"/>
          </a:p>
          <a:p>
            <a:r>
              <a:rPr lang="en-US" dirty="0"/>
              <a:t>Aware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Able to achieve low bandwidth with F</a:t>
            </a:r>
            <a:r>
              <a:rPr lang="en-US" baseline="-25000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=10, comparable with the best performing Wait strategy, but E2E latency is lower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Performance dependent on tuning of Fw, “V shape” expected</a:t>
            </a:r>
          </a:p>
          <a:p>
            <a:r>
              <a:rPr lang="en-US" dirty="0"/>
              <a:t>Wait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Able to achieve the lowest bandwidth consumption (with the cost of increased E2E latency)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High variability because of high variability in migration time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Potential outliers/ high standard variation in F</a:t>
            </a:r>
            <a:r>
              <a:rPr lang="en-US" baseline="-25000" dirty="0">
                <a:solidFill>
                  <a:srgbClr val="FFC000"/>
                </a:solidFill>
              </a:rPr>
              <a:t>w</a:t>
            </a:r>
            <a:r>
              <a:rPr lang="en-US" dirty="0">
                <a:solidFill>
                  <a:srgbClr val="FFC000"/>
                </a:solidFill>
              </a:rPr>
              <a:t>=20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9FD4B58-6375-3F40-905A-D8C781359A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167719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837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A1E1-9ECF-BD46-A3E2-07877623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from control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ED7E-932A-1142-8AE1-9F26724EC2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Wait achieve the lowest bandwidth consumption from control traffic, as expected</a:t>
            </a:r>
          </a:p>
          <a:p>
            <a:r>
              <a:rPr lang="en-US" dirty="0">
                <a:solidFill>
                  <a:srgbClr val="FFC000"/>
                </a:solidFill>
              </a:rPr>
              <a:t>Impact from F</a:t>
            </a:r>
            <a:r>
              <a:rPr lang="en-US" baseline="-25000" dirty="0">
                <a:solidFill>
                  <a:srgbClr val="FFC000"/>
                </a:solidFill>
              </a:rPr>
              <a:t>w </a:t>
            </a:r>
            <a:r>
              <a:rPr lang="en-US" dirty="0">
                <a:solidFill>
                  <a:srgbClr val="FFC000"/>
                </a:solidFill>
              </a:rPr>
              <a:t>comes from the fact that number of migrations is different (impacted by F</a:t>
            </a:r>
            <a:r>
              <a:rPr lang="en-US" baseline="-25000" dirty="0">
                <a:solidFill>
                  <a:srgbClr val="FFC000"/>
                </a:solidFill>
              </a:rPr>
              <a:t>w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w</a:t>
            </a:r>
            <a:r>
              <a:rPr lang="en-US" dirty="0"/>
              <a:t>=0 (Reactive): 20 migrations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w</a:t>
            </a:r>
            <a:r>
              <a:rPr lang="en-US" dirty="0"/>
              <a:t>= 10: 22 migrations</a:t>
            </a:r>
          </a:p>
          <a:p>
            <a:pPr lvl="1"/>
            <a:r>
              <a:rPr lang="en-US" dirty="0"/>
              <a:t>F</a:t>
            </a:r>
            <a:r>
              <a:rPr lang="en-US" baseline="-25000" dirty="0"/>
              <a:t>w</a:t>
            </a:r>
            <a:r>
              <a:rPr lang="en-US" dirty="0"/>
              <a:t>= 20, 30, 40: 24 migrations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1756CA-ECED-A347-9D19-83299C03497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474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1BEB-3C33-654A-8828-12169D0E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E2E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0434-8AEE-A946-AFC4-65C2150CA3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FFC000"/>
                </a:solidFill>
              </a:rPr>
              <a:t>Potential outlier in None F</a:t>
            </a:r>
            <a:r>
              <a:rPr lang="en-US" baseline="-25000" dirty="0">
                <a:solidFill>
                  <a:srgbClr val="FFC000"/>
                </a:solidFill>
              </a:rPr>
              <a:t>w</a:t>
            </a:r>
            <a:r>
              <a:rPr lang="en-US" dirty="0">
                <a:solidFill>
                  <a:srgbClr val="FFC000"/>
                </a:solidFill>
              </a:rPr>
              <a:t> = 10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Very high </a:t>
            </a:r>
            <a:r>
              <a:rPr lang="en-US" dirty="0" err="1">
                <a:solidFill>
                  <a:srgbClr val="FFC000"/>
                </a:solidFill>
              </a:rPr>
              <a:t>stddev</a:t>
            </a:r>
            <a:r>
              <a:rPr lang="en-US" dirty="0">
                <a:solidFill>
                  <a:srgbClr val="FFC000"/>
                </a:solidFill>
              </a:rPr>
              <a:t> (x9) caused by one strange run, re-run?</a:t>
            </a:r>
          </a:p>
          <a:p>
            <a:r>
              <a:rPr lang="en-US" dirty="0">
                <a:solidFill>
                  <a:srgbClr val="00B050"/>
                </a:solidFill>
              </a:rPr>
              <a:t>Aware generally perform the best, as long F</a:t>
            </a:r>
            <a:r>
              <a:rPr lang="en-US" baseline="-25000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 &lt; 30 </a:t>
            </a:r>
          </a:p>
          <a:p>
            <a:r>
              <a:rPr lang="en-US" dirty="0">
                <a:solidFill>
                  <a:srgbClr val="00B050"/>
                </a:solidFill>
              </a:rPr>
              <a:t>Aware and Wait achieves the lowest latency at F</a:t>
            </a:r>
            <a:r>
              <a:rPr lang="en-US" baseline="-25000" dirty="0">
                <a:solidFill>
                  <a:srgbClr val="00B050"/>
                </a:solidFill>
              </a:rPr>
              <a:t>w</a:t>
            </a:r>
            <a:r>
              <a:rPr lang="en-US" dirty="0">
                <a:solidFill>
                  <a:srgbClr val="00B050"/>
                </a:solidFill>
              </a:rPr>
              <a:t> = 10, indicates that this fits well to migration time</a:t>
            </a:r>
          </a:p>
          <a:p>
            <a:r>
              <a:rPr lang="en-US" dirty="0">
                <a:solidFill>
                  <a:srgbClr val="FFC000"/>
                </a:solidFill>
              </a:rPr>
              <a:t>But very low margin, re-use count of delayed tuples metric from simple </a:t>
            </a:r>
            <a:r>
              <a:rPr lang="en-US" dirty="0" err="1">
                <a:solidFill>
                  <a:srgbClr val="FFC000"/>
                </a:solidFill>
              </a:rPr>
              <a:t>pamap</a:t>
            </a:r>
            <a:r>
              <a:rPr lang="en-US" dirty="0">
                <a:solidFill>
                  <a:srgbClr val="FFC000"/>
                </a:solidFill>
              </a:rPr>
              <a:t> experiments?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5552ED-8B06-C044-8B5C-27F4B65630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8558245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87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4706-B6C0-4345-A0C2-396E5C55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Migration vs. freeze time and Migration count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924FF3CF-E0E7-114C-AF89-AEB11189CE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831785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5A51EB65-C04C-6546-AA6A-123FFDC73C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891665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482984D-EDBB-584B-BB37-D8AB9648F108}"/>
              </a:ext>
            </a:extLst>
          </p:cNvPr>
          <p:cNvSpPr txBox="1"/>
          <p:nvPr/>
        </p:nvSpPr>
        <p:spPr>
          <a:xfrm>
            <a:off x="5308270" y="4791694"/>
            <a:ext cx="5998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Statement: Even though state size is smaller, Aware and Wait has a larger freeze time because of the way that the algorithm works (one step extra), where the node with the operator does the redirects et instead of the decider node..</a:t>
            </a:r>
          </a:p>
        </p:txBody>
      </p:sp>
    </p:spTree>
    <p:extLst>
      <p:ext uri="{BB962C8B-B14F-4D97-AF65-F5344CB8AC3E}">
        <p14:creationId xmlns:p14="http://schemas.microsoft.com/office/powerpoint/2010/main" val="1854710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52D495-9E9A-E249-9773-BFFFBF67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B2E94-9140-BC4E-8C75-8BBA7540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Varying link rate between J1 and J2:</a:t>
            </a:r>
          </a:p>
          <a:p>
            <a:r>
              <a:rPr lang="en-US" dirty="0"/>
              <a:t>2 Mbps (1Mbps leads to full stop), 5 Mbps (exists) and 10 Mbps</a:t>
            </a:r>
          </a:p>
          <a:p>
            <a:pPr lvl="1"/>
            <a:r>
              <a:rPr lang="en-US" dirty="0"/>
              <a:t>FW = 0</a:t>
            </a:r>
          </a:p>
          <a:p>
            <a:pPr lvl="1"/>
            <a:r>
              <a:rPr lang="en-US" dirty="0"/>
              <a:t>Strat = 27</a:t>
            </a:r>
          </a:p>
          <a:p>
            <a:pPr lvl="1"/>
            <a:r>
              <a:rPr lang="en-US" dirty="0"/>
              <a:t>W Strat= Wait, Aware </a:t>
            </a:r>
            <a:r>
              <a:rPr lang="en-US"/>
              <a:t>and 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6973-CEAD-3147-833B-39B4036F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654"/>
            <a:ext cx="10515600" cy="1325563"/>
          </a:xfrm>
        </p:spPr>
        <p:txBody>
          <a:bodyPr/>
          <a:lstStyle/>
          <a:p>
            <a:r>
              <a:rPr lang="en-US" dirty="0"/>
              <a:t>Paper structure: Evaluation of timing strategies for migration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9F63D7-D5CD-DE41-849C-8784A023C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54919"/>
              </p:ext>
            </p:extLst>
          </p:nvPr>
        </p:nvGraphicFramePr>
        <p:xfrm>
          <a:off x="267195" y="1246909"/>
          <a:ext cx="11086602" cy="5677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534">
                  <a:extLst>
                    <a:ext uri="{9D8B030D-6E8A-4147-A177-3AD203B41FA5}">
                      <a16:colId xmlns:a16="http://schemas.microsoft.com/office/drawing/2014/main" val="700339296"/>
                    </a:ext>
                  </a:extLst>
                </a:gridCol>
                <a:gridCol w="3695534">
                  <a:extLst>
                    <a:ext uri="{9D8B030D-6E8A-4147-A177-3AD203B41FA5}">
                      <a16:colId xmlns:a16="http://schemas.microsoft.com/office/drawing/2014/main" val="1025986889"/>
                    </a:ext>
                  </a:extLst>
                </a:gridCol>
                <a:gridCol w="3695534">
                  <a:extLst>
                    <a:ext uri="{9D8B030D-6E8A-4147-A177-3AD203B41FA5}">
                      <a16:colId xmlns:a16="http://schemas.microsoft.com/office/drawing/2014/main" val="1038405901"/>
                    </a:ext>
                  </a:extLst>
                </a:gridCol>
              </a:tblGrid>
              <a:tr h="375739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08066"/>
                  </a:ext>
                </a:extLst>
              </a:tr>
              <a:tr h="37573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1.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Rewrite with new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99494"/>
                  </a:ext>
                </a:extLst>
              </a:tr>
              <a:tr h="375739">
                <a:tc>
                  <a:txBody>
                    <a:bodyPr/>
                    <a:lstStyle/>
                    <a:p>
                      <a:r>
                        <a:rPr lang="en-US" dirty="0"/>
                        <a:t>2. Background and related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Update with new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297506"/>
                  </a:ext>
                </a:extLst>
              </a:tr>
              <a:tr h="375739">
                <a:tc>
                  <a:txBody>
                    <a:bodyPr/>
                    <a:lstStyle/>
                    <a:p>
                      <a:r>
                        <a:rPr lang="en-US" dirty="0"/>
                        <a:t>3. Strategies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Mostly 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036730"/>
                  </a:ext>
                </a:extLst>
              </a:tr>
              <a:tr h="375739">
                <a:tc>
                  <a:txBody>
                    <a:bodyPr/>
                    <a:lstStyle/>
                    <a:p>
                      <a:r>
                        <a:rPr lang="en-US" dirty="0"/>
                        <a:t>4. Testbed and </a:t>
                      </a:r>
                      <a:r>
                        <a:rPr lang="en-US" dirty="0" err="1"/>
                        <a:t>CEPOverlay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Reuse from DEBS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815493"/>
                  </a:ext>
                </a:extLst>
              </a:tr>
              <a:tr h="1760309">
                <a:tc>
                  <a:txBody>
                    <a:bodyPr/>
                    <a:lstStyle/>
                    <a:p>
                      <a:r>
                        <a:rPr lang="en-US" dirty="0"/>
                        <a:t>5. Experiments -&gt; 5.1 Synthetic</a:t>
                      </a:r>
                    </a:p>
                    <a:p>
                      <a:pPr lvl="2"/>
                      <a:r>
                        <a:rPr lang="en-US" dirty="0"/>
                        <a:t>Workloads</a:t>
                      </a:r>
                    </a:p>
                    <a:p>
                      <a:pPr lvl="2"/>
                      <a:r>
                        <a:rPr lang="en-US" dirty="0"/>
                        <a:t>Topology</a:t>
                      </a:r>
                    </a:p>
                    <a:p>
                      <a:pPr lvl="2"/>
                      <a:r>
                        <a:rPr lang="en-US" dirty="0"/>
                        <a:t>Results</a:t>
                      </a:r>
                    </a:p>
                    <a:p>
                      <a:pPr lvl="2"/>
                      <a:r>
                        <a:rPr lang="en-US" dirty="0"/>
                        <a:t>Discussion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Reuse from DEBS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30323"/>
                  </a:ext>
                </a:extLst>
              </a:tr>
              <a:tr h="2038253"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5. Experiments -&gt; Real-world PAMAP</a:t>
                      </a:r>
                    </a:p>
                    <a:p>
                      <a:pPr lvl="2"/>
                      <a:r>
                        <a:rPr lang="en-US" dirty="0"/>
                        <a:t>Workloads</a:t>
                      </a:r>
                    </a:p>
                    <a:p>
                      <a:pPr lvl="2"/>
                      <a:r>
                        <a:rPr lang="en-US" dirty="0"/>
                        <a:t>Topology</a:t>
                      </a:r>
                    </a:p>
                    <a:p>
                      <a:pPr lvl="2"/>
                      <a:r>
                        <a:rPr lang="en-US" dirty="0"/>
                        <a:t>Results</a:t>
                      </a:r>
                    </a:p>
                    <a:p>
                      <a:pPr lvl="2"/>
                      <a:r>
                        <a:rPr lang="en-US" dirty="0"/>
                        <a:t>Discussion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Mostly 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45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13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9887-123E-E240-AB50-D3FC660D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size and control traffic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AA2A0-A3B0-B648-984B-E2663633E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Overall control traffic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5F12D-5569-144A-86F8-63AF41F3B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Average snapshot/state size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E47169D-2B1D-CC4C-A001-5B87C41D7C1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92313834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91756CA-ECED-A347-9D19-83299C03497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5746433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6256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958A-0A6F-2E47-9EB5-5FE6CAAD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84901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E241B7-AAD4-7F47-9D07-E282FF124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373471"/>
              </p:ext>
            </p:extLst>
          </p:nvPr>
        </p:nvGraphicFramePr>
        <p:xfrm>
          <a:off x="0" y="540327"/>
          <a:ext cx="12192000" cy="655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888">
                  <a:extLst>
                    <a:ext uri="{9D8B030D-6E8A-4147-A177-3AD203B41FA5}">
                      <a16:colId xmlns:a16="http://schemas.microsoft.com/office/drawing/2014/main" val="2060443874"/>
                    </a:ext>
                  </a:extLst>
                </a:gridCol>
                <a:gridCol w="3778112">
                  <a:extLst>
                    <a:ext uri="{9D8B030D-6E8A-4147-A177-3AD203B41FA5}">
                      <a16:colId xmlns:a16="http://schemas.microsoft.com/office/drawing/2014/main" val="11180965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8798316"/>
                    </a:ext>
                  </a:extLst>
                </a:gridCol>
                <a:gridCol w="845127">
                  <a:extLst>
                    <a:ext uri="{9D8B030D-6E8A-4147-A177-3AD203B41FA5}">
                      <a16:colId xmlns:a16="http://schemas.microsoft.com/office/drawing/2014/main" val="1842331845"/>
                    </a:ext>
                  </a:extLst>
                </a:gridCol>
                <a:gridCol w="3218873">
                  <a:extLst>
                    <a:ext uri="{9D8B030D-6E8A-4147-A177-3AD203B41FA5}">
                      <a16:colId xmlns:a16="http://schemas.microsoft.com/office/drawing/2014/main" val="1951085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4248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Align with synthetic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42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Wait and Aware achieves the lowest E2E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Avoids negatively impacting results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 But with very low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6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Wait and Aware benefits from proactivity to make up for the ”wait for flush” time, benefits this on both score and lower </a:t>
                      </a:r>
                      <a:r>
                        <a:rPr lang="en-US" sz="1400"/>
                        <a:t>bandwidth consumption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Future window parameter gives us time to do the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Partly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There is a high variability in the duration of the “wait for flush” time period, and therefore this is not true 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Aware scores better than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Wait compromise score for lower end to end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 But BW is not obvious because state size is smaller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30245"/>
                  </a:ext>
                </a:extLst>
              </a:tr>
              <a:tr h="137036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Wait lowers state size over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Since state is always kept as small as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True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0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score align with configurations that achieve 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score yields optimal 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Partly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Not simply possible to match one to one because of number of migrations changes (impacting Bw)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642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Reactive score higher than proactive in terms of placement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Because the score calculation focus on stream redirection, which happens instantaneously from a triggered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-- as 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 (did not calculate placement score in old paper)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1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Stream redirection constitutes the point in time during migration which impact bandwidth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is when we benefit form shorter distance from high volume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00"/>
                          </a:highlight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fact that Reactive strategy with no window awareness scores the highest builds upon this statement that is also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145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77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9332-8030-8F4B-AEA3-B52DB8F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E3401-021F-4341-B3C4-CD92CD9C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Prepare parameters for a new run with bandwidth variations on link between J1 and J2 to see if this affects the selection of optimal strategy respective to window awareness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writing down all the stuff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up in the results..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5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9A89-E735-8E49-8E42-289B0657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rate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4AEE-70FC-EF4E-AD10-72157A722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Aware protocol assumes migration time / freeze time is known</a:t>
            </a:r>
          </a:p>
          <a:p>
            <a:pPr lvl="1"/>
            <a:r>
              <a:rPr lang="en-US" dirty="0"/>
              <a:t>500 ms – but how does that suit the various link rates?</a:t>
            </a:r>
          </a:p>
          <a:p>
            <a:pPr lvl="1"/>
            <a:r>
              <a:rPr lang="en-US" dirty="0"/>
              <a:t>2 Mbps NA</a:t>
            </a:r>
          </a:p>
          <a:p>
            <a:pPr lvl="1"/>
            <a:r>
              <a:rPr lang="en-US" dirty="0"/>
              <a:t>3.5 Mbps: 850 ms </a:t>
            </a:r>
          </a:p>
          <a:p>
            <a:pPr lvl="1"/>
            <a:r>
              <a:rPr lang="en-US" dirty="0"/>
              <a:t>5 Mbps 250 ms – 5 new runs or keep 500?</a:t>
            </a:r>
          </a:p>
          <a:p>
            <a:pPr lvl="1"/>
            <a:r>
              <a:rPr lang="en-US" dirty="0"/>
              <a:t>7.5 Mbps 200 ms – 5 new runs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209A9B-C90C-1B4A-8FA7-17ED2E998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65841"/>
              </p:ext>
            </p:extLst>
          </p:nvPr>
        </p:nvGraphicFramePr>
        <p:xfrm>
          <a:off x="7350826" y="3099459"/>
          <a:ext cx="33655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599">
                  <a:extLst>
                    <a:ext uri="{9D8B030D-6E8A-4147-A177-3AD203B41FA5}">
                      <a16:colId xmlns:a16="http://schemas.microsoft.com/office/drawing/2014/main" val="3631376909"/>
                    </a:ext>
                  </a:extLst>
                </a:gridCol>
                <a:gridCol w="1179987">
                  <a:extLst>
                    <a:ext uri="{9D8B030D-6E8A-4147-A177-3AD203B41FA5}">
                      <a16:colId xmlns:a16="http://schemas.microsoft.com/office/drawing/2014/main" val="1204154201"/>
                    </a:ext>
                  </a:extLst>
                </a:gridCol>
                <a:gridCol w="469457">
                  <a:extLst>
                    <a:ext uri="{9D8B030D-6E8A-4147-A177-3AD203B41FA5}">
                      <a16:colId xmlns:a16="http://schemas.microsoft.com/office/drawing/2014/main" val="3992704296"/>
                    </a:ext>
                  </a:extLst>
                </a:gridCol>
                <a:gridCol w="469457">
                  <a:extLst>
                    <a:ext uri="{9D8B030D-6E8A-4147-A177-3AD203B41FA5}">
                      <a16:colId xmlns:a16="http://schemas.microsoft.com/office/drawing/2014/main" val="1801102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N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O" sz="1200" u="none" strike="noStrike">
                          <a:effectLst/>
                        </a:rPr>
                        <a:t>35</a:t>
                      </a:r>
                      <a:endParaRPr lang="en-N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O" sz="1200" u="none" strike="noStrike">
                          <a:effectLst/>
                        </a:rPr>
                        <a:t>50</a:t>
                      </a:r>
                      <a:endParaRPr lang="en-N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O" sz="1200" u="none" strike="noStrike">
                          <a:effectLst/>
                        </a:rPr>
                        <a:t>75</a:t>
                      </a:r>
                      <a:endParaRPr lang="en-N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12430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Average of Freeze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O" sz="1200" u="none" strike="noStrike" dirty="0">
                          <a:effectLst/>
                        </a:rPr>
                        <a:t>795,7</a:t>
                      </a:r>
                      <a:endParaRPr lang="en-N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O" sz="1200" u="none" strike="noStrike">
                          <a:effectLst/>
                        </a:rPr>
                        <a:t>182,4</a:t>
                      </a:r>
                      <a:endParaRPr lang="en-NO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O" sz="1200" u="none" strike="noStrike" dirty="0">
                          <a:effectLst/>
                        </a:rPr>
                        <a:t>150,8</a:t>
                      </a:r>
                      <a:endParaRPr lang="en-NO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5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553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2929-9F7A-DA48-89F7-E8E48D00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OUTDATED: Unexpected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C458-282F-8142-9307-9B4192F20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Wait scores higher on than Aware on Reactive strategy!!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Wait should have significant lower freeze time than Aware since state is smaller, but we see only a 2% decrease (F</a:t>
            </a:r>
            <a:r>
              <a:rPr lang="en-US" baseline="-25000" dirty="0"/>
              <a:t>w</a:t>
            </a:r>
            <a:r>
              <a:rPr lang="en-US" dirty="0"/>
              <a:t>=30) in freeze (while we see 8 % decrease in state size)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High score is not aligned with low bandwidth consumption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State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Number of migrations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Static placement has fewer migration than proactive, which is not the same is previous results with older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also seem that Fw=10 gives fewer migrations than Fw=20,30,40 which means they consume less bandwidth, and also does 27!!</a:t>
            </a:r>
          </a:p>
        </p:txBody>
      </p:sp>
    </p:spTree>
    <p:extLst>
      <p:ext uri="{BB962C8B-B14F-4D97-AF65-F5344CB8AC3E}">
        <p14:creationId xmlns:p14="http://schemas.microsoft.com/office/powerpoint/2010/main" val="331452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1316-3146-7142-9C82-EE4A98D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make a new algorithm that fulfills all criteria using prediction?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39C96-101A-3C43-A0C7-238B98502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50777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Find the point in time closest to context change where</a:t>
                </a:r>
              </a:p>
              <a:p>
                <a:pPr lvl="1"/>
                <a:r>
                  <a:rPr lang="en-US" dirty="0"/>
                  <a:t>Migration will not impact window flush</a:t>
                </a:r>
              </a:p>
              <a:p>
                <a:pPr lvl="1"/>
                <a:r>
                  <a:rPr lang="en-US" dirty="0"/>
                  <a:t>State size is at its smallest</a:t>
                </a:r>
              </a:p>
              <a:p>
                <a:r>
                  <a:rPr lang="en-US" dirty="0"/>
                  <a:t>Contradiction: Unlikely that flush happens at the same time as context change, trade off between state size and placement score</a:t>
                </a:r>
              </a:p>
              <a:p>
                <a:r>
                  <a:rPr lang="en-US" dirty="0"/>
                  <a:t>Problem: Migration size vs. score unresolvable without numbers</a:t>
                </a:r>
              </a:p>
              <a:p>
                <a:pPr lvl="1"/>
                <a:r>
                  <a:rPr lang="en-US" dirty="0"/>
                  <a:t>Need to come from placement algorithm?</a:t>
                </a:r>
              </a:p>
              <a:p>
                <a:pPr lvl="1"/>
                <a:r>
                  <a:rPr lang="en-US" dirty="0"/>
                  <a:t>How much consumption do we save by migration from node X to Y per second</a:t>
                </a:r>
              </a:p>
              <a:p>
                <a:pPr lvl="1"/>
                <a:r>
                  <a:rPr lang="en-US" dirty="0"/>
                  <a:t>How much consumption do we ”save” by postponing migration to flush point</a:t>
                </a:r>
              </a:p>
              <a:p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ax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where a is the distance from optimal state size and x is the cost in bits/s that increases per unit of a, and b is the distance from optimal placement, and y is the cost in bit/s that increases per unit of b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139C96-101A-3C43-A0C7-238B98502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50777" cy="4351338"/>
              </a:xfrm>
              <a:blipFill>
                <a:blip r:embed="rId2"/>
                <a:stretch>
                  <a:fillRect l="-852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02A40D-198C-3E47-A54B-CDCE584B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550" y="2910279"/>
            <a:ext cx="4142344" cy="213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9B95-EFA5-0648-A1F4-373A0F13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Proactive Smart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8432-4859-E849-BCD8-DC08DE04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Proactiveness that can make up for sleep imposed by window size</a:t>
            </a:r>
          </a:p>
          <a:p>
            <a:r>
              <a:rPr lang="en-US" dirty="0"/>
              <a:t>Fw = window length</a:t>
            </a:r>
          </a:p>
          <a:p>
            <a:endParaRPr lang="en-US" dirty="0"/>
          </a:p>
          <a:p>
            <a:r>
              <a:rPr lang="en-US" dirty="0"/>
              <a:t>Figure out if </a:t>
            </a:r>
          </a:p>
        </p:txBody>
      </p:sp>
    </p:spTree>
    <p:extLst>
      <p:ext uri="{BB962C8B-B14F-4D97-AF65-F5344CB8AC3E}">
        <p14:creationId xmlns:p14="http://schemas.microsoft.com/office/powerpoint/2010/main" val="405821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B7BD-6E29-9C4A-A022-69EC0EF8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(left) and Bw (right) with variations of future window and window timing strategy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FD4B58-6375-3F40-905A-D8C781359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066371"/>
              </p:ext>
            </p:extLst>
          </p:nvPr>
        </p:nvGraphicFramePr>
        <p:xfrm>
          <a:off x="5545859" y="1986148"/>
          <a:ext cx="533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8252D78-784D-8E4F-BAD5-DBBA111964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163478"/>
              </p:ext>
            </p:extLst>
          </p:nvPr>
        </p:nvGraphicFramePr>
        <p:xfrm>
          <a:off x="560037" y="1986148"/>
          <a:ext cx="46355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4032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E478-FC4D-0448-AE84-9016D9DA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Fine-grained decision making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42E87-6586-7F4A-80BF-8A50452D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argue from a bandwidth reduction viewpoint, migration should be initiated (source redirection) as close to the point in time of context change as possible</a:t>
            </a:r>
          </a:p>
          <a:p>
            <a:r>
              <a:rPr lang="en-US" dirty="0"/>
              <a:t>This may contradict the goal of minimizing delay, where the goal is to prevent late arrival of result tuples, i.e., in periods of times when the operator actually produces results</a:t>
            </a:r>
          </a:p>
          <a:p>
            <a:r>
              <a:rPr lang="en-US" dirty="0"/>
              <a:t>The state is also smaller if we migrate just after a window flush, which dictates when migration should happen</a:t>
            </a:r>
          </a:p>
          <a:p>
            <a:r>
              <a:rPr lang="en-US" dirty="0"/>
              <a:t>But with sufficient FW, we can calculate the point in time of migration that minimize the delay and maximize </a:t>
            </a:r>
            <a:r>
              <a:rPr lang="en-US" dirty="0" err="1"/>
              <a:t>bw</a:t>
            </a:r>
            <a:r>
              <a:rPr lang="en-US" dirty="0"/>
              <a:t> within the timeframe</a:t>
            </a:r>
          </a:p>
        </p:txBody>
      </p:sp>
    </p:spTree>
    <p:extLst>
      <p:ext uri="{BB962C8B-B14F-4D97-AF65-F5344CB8AC3E}">
        <p14:creationId xmlns:p14="http://schemas.microsoft.com/office/powerpoint/2010/main" val="689594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3923-E22E-F246-B516-B0981B25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E1B56-135E-B141-8EB9-02ECDDC1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avoid migrating during flush at any cost</a:t>
            </a:r>
          </a:p>
          <a:p>
            <a:r>
              <a:rPr lang="en-US" dirty="0"/>
              <a:t>Then there is the bandwidth trade-off</a:t>
            </a:r>
          </a:p>
          <a:p>
            <a:pPr lvl="1"/>
            <a:r>
              <a:rPr lang="en-US" dirty="0"/>
              <a:t>Migrate as close as possible to flush to reduce state size transfer</a:t>
            </a:r>
          </a:p>
          <a:p>
            <a:pPr lvl="1"/>
            <a:r>
              <a:rPr lang="en-US" dirty="0"/>
              <a:t>Migrate as close as possible to context switch to optimize placement</a:t>
            </a:r>
          </a:p>
          <a:p>
            <a:pPr lvl="1"/>
            <a:endParaRPr lang="en-US" dirty="0"/>
          </a:p>
          <a:p>
            <a:r>
              <a:rPr lang="en-US" dirty="0"/>
              <a:t>Problem: </a:t>
            </a:r>
          </a:p>
          <a:p>
            <a:pPr lvl="1"/>
            <a:r>
              <a:rPr lang="en-US" dirty="0"/>
              <a:t>We can calculate state size reduction from close to flush migration</a:t>
            </a:r>
          </a:p>
          <a:p>
            <a:pPr lvl="1"/>
            <a:r>
              <a:rPr lang="en-US" dirty="0"/>
              <a:t>We cannot easily calculate the reduction from optimal placement</a:t>
            </a:r>
          </a:p>
          <a:p>
            <a:pPr lvl="1"/>
            <a:r>
              <a:rPr lang="en-US" dirty="0"/>
              <a:t> … but we can measure this perhaps as </a:t>
            </a:r>
            <a:r>
              <a:rPr lang="en-US" dirty="0" err="1"/>
              <a:t>theu</a:t>
            </a:r>
            <a:r>
              <a:rPr lang="en-US" dirty="0"/>
              <a:t> correspond to two current strategies?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7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1A23-101F-7A43-9C05-8A5DABA6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with three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F7D9-564E-A747-BC60-D40DD233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Minimize state size by minimizing M</a:t>
            </a:r>
            <a:r>
              <a:rPr lang="en-US" baseline="-25000" dirty="0"/>
              <a:t>e</a:t>
            </a:r>
            <a:r>
              <a:rPr lang="en-US" dirty="0"/>
              <a:t>-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endParaRPr lang="en-US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Maximize bandwidth reduction goal by minimizing Ms-C</a:t>
            </a:r>
            <a:r>
              <a:rPr lang="en-US" baseline="-25000" dirty="0"/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Avoid that migration happens during a flush </a:t>
            </a:r>
            <a:r>
              <a:rPr lang="en-US" dirty="0" err="1"/>
              <a:t>W</a:t>
            </a:r>
            <a:r>
              <a:rPr lang="en-US" baseline="-25000" dirty="0" err="1"/>
              <a:t>f</a:t>
            </a:r>
            <a:r>
              <a:rPr lang="en-US" dirty="0"/>
              <a:t> &gt;= </a:t>
            </a:r>
            <a:r>
              <a:rPr lang="en-US" dirty="0" err="1"/>
              <a:t>M</a:t>
            </a:r>
            <a:r>
              <a:rPr lang="en-US" baseline="-25000" dirty="0" err="1"/>
              <a:t>s</a:t>
            </a:r>
            <a:r>
              <a:rPr lang="en-US" dirty="0" err="1"/>
              <a:t>+M</a:t>
            </a:r>
            <a:r>
              <a:rPr lang="en-US" baseline="-25000" dirty="0" err="1"/>
              <a:t>t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91485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43ACBF-814A-1648-A100-E45B5ECF62B5}"/>
              </a:ext>
            </a:extLst>
          </p:cNvPr>
          <p:cNvSpPr txBox="1"/>
          <p:nvPr/>
        </p:nvSpPr>
        <p:spPr>
          <a:xfrm>
            <a:off x="285008" y="320633"/>
            <a:ext cx="75807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Context change: the point in time when context changes, for example the change of stream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Window flush: the point in time which the operator produces result in case of tumbling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Freeze time (𝐹𝑡):  </a:t>
            </a:r>
            <a:r>
              <a:rPr lang="en-GB" dirty="0"/>
              <a:t>time during which system is unresponsive due to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Migration time (𝑀𝑡): </a:t>
            </a:r>
            <a:r>
              <a:rPr lang="en-GB" dirty="0"/>
              <a:t>the total time it takes to migrate one operator from one node to another, including stream redirection..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Future window (𝐹𝑤): </a:t>
            </a:r>
            <a:r>
              <a:rPr lang="en-GB" dirty="0"/>
              <a:t>length of the time period into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Window size time-based or count-based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 dirty="0"/>
              <a:t>Placement score (𝑃𝑠): </a:t>
            </a:r>
            <a:r>
              <a:rPr lang="en-GB" dirty="0"/>
              <a:t>number of seconds in which placement is optimal with respect to stream rates (measured post experiment run)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do you calculate Ps? Ultimately should represent how good placement is. At which point in migration does placement matter? Argument, stream redirection!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Realization: </a:t>
            </a:r>
            <a:r>
              <a:rPr lang="en-GB" b="1" dirty="0"/>
              <a:t>Means that proactiveness is not meaningful unless we are window aware / output result aware</a:t>
            </a:r>
            <a:endParaRPr lang="en-US" b="1" dirty="0"/>
          </a:p>
        </p:txBody>
      </p:sp>
      <p:pic>
        <p:nvPicPr>
          <p:cNvPr id="1025" name="Picture 1" descr="page1image394752">
            <a:extLst>
              <a:ext uri="{FF2B5EF4-FFF2-40B4-BE49-F238E27FC236}">
                <a16:creationId xmlns:a16="http://schemas.microsoft.com/office/drawing/2014/main" id="{759FBCE0-CA61-EA44-9C1E-3F8E0A4FC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1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image394944">
            <a:extLst>
              <a:ext uri="{FF2B5EF4-FFF2-40B4-BE49-F238E27FC236}">
                <a16:creationId xmlns:a16="http://schemas.microsoft.com/office/drawing/2014/main" id="{20BC6937-C292-D541-81AA-5827CB345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49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61B0-EBB7-0F44-9FB4-3CE0B804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D4222-0EEB-D342-8805-51750A09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can show that bandwidth is lower for Reactive than proactive measures</a:t>
            </a:r>
          </a:p>
          <a:p>
            <a:r>
              <a:rPr lang="en-US" dirty="0"/>
              <a:t>None still seem to outperform Aware algorithms despite control traffic gains</a:t>
            </a:r>
          </a:p>
          <a:p>
            <a:pPr lvl="1"/>
            <a:r>
              <a:rPr lang="en-US" dirty="0"/>
              <a:t>Do they ‘loose’ optimal placement due to ”waiting time”?</a:t>
            </a:r>
          </a:p>
          <a:p>
            <a:r>
              <a:rPr lang="en-US" dirty="0"/>
              <a:t>We cannot seem to find proof of migration impact on E2E delay</a:t>
            </a:r>
          </a:p>
        </p:txBody>
      </p:sp>
    </p:spTree>
    <p:extLst>
      <p:ext uri="{BB962C8B-B14F-4D97-AF65-F5344CB8AC3E}">
        <p14:creationId xmlns:p14="http://schemas.microsoft.com/office/powerpoint/2010/main" val="414032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5130-A8C2-614A-935F-C8E3BF57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slides: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F7BC-0488-374A-BED4-CFCDDF44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7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8489-D8C2-E34B-AF8B-2D1C3523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Discoveries 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72A4-8A0B-0C46-8723-E0903066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Implemented a placement score metric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Find optimal placement: </a:t>
            </a:r>
            <a:r>
              <a:rPr lang="en-US" dirty="0"/>
              <a:t>Analyze from Wireshark packet captures where placement should be based on real bandwidth consumption outbound from stream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Find real placement: </a:t>
            </a:r>
            <a:r>
              <a:rPr lang="en-US" dirty="0"/>
              <a:t>Read from logs exactly when and to where migration is executed. </a:t>
            </a:r>
            <a:r>
              <a:rPr lang="en-US" u="sng" dirty="0"/>
              <a:t>Point of interest is then the stream redirections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Score: </a:t>
            </a:r>
            <a:r>
              <a:rPr lang="en-US" dirty="0"/>
              <a:t>Number of seconds where real placement matches with optimal placement</a:t>
            </a:r>
          </a:p>
          <a:p>
            <a:r>
              <a:rPr lang="en-US" dirty="0"/>
              <a:t>Discoveries:</a:t>
            </a:r>
          </a:p>
          <a:p>
            <a:pPr lvl="1"/>
            <a:r>
              <a:rPr lang="en-US" dirty="0"/>
              <a:t>Found bug in placement algorithm configuration introduced when switching a window query</a:t>
            </a:r>
          </a:p>
          <a:p>
            <a:pPr lvl="1"/>
            <a:r>
              <a:rPr lang="en-US" dirty="0"/>
              <a:t>Found that reactive strategies perform really really good! (.. And proactive algorithms with small future window (act almost as reactive approaches)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1799-D985-5B46-8E19-97D36CB2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timing criteria / Optimization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4621-57DD-A146-AC11-E6F2F2604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0585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Criterion: Maximize placement score by migrating (stream redirect) close in time to context change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Criterion: Minimize E2E Latency by suspending migration if a flush is expected (collision avoidance)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Criterion: Minimize freeze time by always migrating when state is small (i.e., right after a flush)</a:t>
            </a:r>
          </a:p>
        </p:txBody>
      </p:sp>
    </p:spTree>
    <p:extLst>
      <p:ext uri="{BB962C8B-B14F-4D97-AF65-F5344CB8AC3E}">
        <p14:creationId xmlns:p14="http://schemas.microsoft.com/office/powerpoint/2010/main" val="55971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2F5999-FAE1-524A-A9CB-53EB0C00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C6DE8-10F6-584D-94E3-E9CB5D435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451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Non-Aware: </a:t>
            </a:r>
            <a:r>
              <a:rPr lang="en-US" dirty="0"/>
              <a:t>Schedules instantaneously as new optimal placement is either predicted or found</a:t>
            </a:r>
            <a:endParaRPr lang="en-US" b="1" dirty="0"/>
          </a:p>
          <a:p>
            <a:endParaRPr lang="en-US" b="1" u="sng" dirty="0"/>
          </a:p>
          <a:p>
            <a:r>
              <a:rPr lang="en-US" b="1" u="sng" dirty="0"/>
              <a:t>Aware:</a:t>
            </a:r>
            <a:r>
              <a:rPr lang="en-US" dirty="0"/>
              <a:t> Suspends migration if flush is expected, thus M</a:t>
            </a:r>
            <a:r>
              <a:rPr lang="en-US" baseline="-25000" dirty="0"/>
              <a:t>t</a:t>
            </a:r>
            <a:r>
              <a:rPr lang="en-US" dirty="0"/>
              <a:t> &gt; F</a:t>
            </a:r>
            <a:r>
              <a:rPr lang="en-US" baseline="-25000" dirty="0"/>
              <a:t>t </a:t>
            </a:r>
            <a:r>
              <a:rPr lang="en-US" dirty="0"/>
              <a:t>in many cases</a:t>
            </a:r>
            <a:endParaRPr lang="en-US" b="1" u="sng" baseline="-25000" dirty="0"/>
          </a:p>
          <a:p>
            <a:endParaRPr lang="en-US" b="1" u="sng" dirty="0"/>
          </a:p>
          <a:p>
            <a:r>
              <a:rPr lang="en-US" b="1" u="sng" dirty="0"/>
              <a:t>Wait:</a:t>
            </a:r>
            <a:r>
              <a:rPr lang="en-US" dirty="0"/>
              <a:t> Always suspend migration until next flush is complete, thus is M</a:t>
            </a:r>
            <a:r>
              <a:rPr lang="en-US" baseline="-25000" dirty="0"/>
              <a:t>t</a:t>
            </a:r>
            <a:r>
              <a:rPr lang="en-US" dirty="0"/>
              <a:t> &gt; F</a:t>
            </a:r>
            <a:r>
              <a:rPr lang="en-US" baseline="-25000" dirty="0"/>
              <a:t>t </a:t>
            </a:r>
          </a:p>
          <a:p>
            <a:endParaRPr lang="en-US" dirty="0"/>
          </a:p>
          <a:p>
            <a:r>
              <a:rPr lang="en-US" b="1" u="sng" dirty="0"/>
              <a:t>Smart (Proactive):</a:t>
            </a:r>
            <a:r>
              <a:rPr lang="en-US" b="1" dirty="0"/>
              <a:t> </a:t>
            </a:r>
            <a:r>
              <a:rPr lang="en-US" dirty="0"/>
              <a:t>Sleeps until either window flush does not collide, or until context change (equal to Fw)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All can be run in combinations of proactive and reactive, but not all combinations makes sense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9CB015-7AC6-BE4F-9319-C47DDE8F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02" y="1877209"/>
            <a:ext cx="4510397" cy="400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7425-E8BB-4F4E-8AA0-DDD865B0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Algorithms and Criteria matching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633C3AD-890C-F446-88BB-7AFA948A9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883617"/>
              </p:ext>
            </p:extLst>
          </p:nvPr>
        </p:nvGraphicFramePr>
        <p:xfrm>
          <a:off x="0" y="988415"/>
          <a:ext cx="12191999" cy="5507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478">
                  <a:extLst>
                    <a:ext uri="{9D8B030D-6E8A-4147-A177-3AD203B41FA5}">
                      <a16:colId xmlns:a16="http://schemas.microsoft.com/office/drawing/2014/main" val="2781172498"/>
                    </a:ext>
                  </a:extLst>
                </a:gridCol>
                <a:gridCol w="3220414">
                  <a:extLst>
                    <a:ext uri="{9D8B030D-6E8A-4147-A177-3AD203B41FA5}">
                      <a16:colId xmlns:a16="http://schemas.microsoft.com/office/drawing/2014/main" val="1813043581"/>
                    </a:ext>
                  </a:extLst>
                </a:gridCol>
                <a:gridCol w="3684687">
                  <a:extLst>
                    <a:ext uri="{9D8B030D-6E8A-4147-A177-3AD203B41FA5}">
                      <a16:colId xmlns:a16="http://schemas.microsoft.com/office/drawing/2014/main" val="4122728401"/>
                    </a:ext>
                  </a:extLst>
                </a:gridCol>
                <a:gridCol w="4226420">
                  <a:extLst>
                    <a:ext uri="{9D8B030D-6E8A-4147-A177-3AD203B41FA5}">
                      <a16:colId xmlns:a16="http://schemas.microsoft.com/office/drawing/2014/main" val="3855045562"/>
                    </a:ext>
                  </a:extLst>
                </a:gridCol>
              </a:tblGrid>
              <a:tr h="5256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Aware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791625"/>
                  </a:ext>
                </a:extLst>
              </a:tr>
              <a:tr h="2141651">
                <a:tc>
                  <a:txBody>
                    <a:bodyPr/>
                    <a:lstStyle/>
                    <a:p>
                      <a:r>
                        <a:rPr lang="en-US" dirty="0"/>
                        <a:t>Reactive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C1</a:t>
                      </a:r>
                      <a:r>
                        <a:rPr lang="en-US" dirty="0"/>
                        <a:t> solely, NOT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C2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C3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Reacts to context change with instantaneous stream redirection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C2</a:t>
                      </a:r>
                      <a:r>
                        <a:rPr lang="en-US" dirty="0"/>
                        <a:t> solely, NOT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C1</a:t>
                      </a:r>
                      <a:r>
                        <a:rPr lang="en-US" dirty="0"/>
                        <a:t>. To some degree 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C3.</a:t>
                      </a:r>
                    </a:p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Always avoid migration during window flushing, and state in many cases will be small due to collision avoidance (C3)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C2 and C3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solely</a:t>
                      </a:r>
                      <a:r>
                        <a:rPr lang="en-US" dirty="0"/>
                        <a:t>, NOT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C1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Score suffers from delayed migration. But can reduced state size make up for increase in BW due to lower score and reduce state size?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778115"/>
                  </a:ext>
                </a:extLst>
              </a:tr>
              <a:tr h="2725738">
                <a:tc>
                  <a:txBody>
                    <a:bodyPr/>
                    <a:lstStyle/>
                    <a:p>
                      <a:r>
                        <a:rPr lang="en-US" dirty="0"/>
                        <a:t>Proactive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C1</a:t>
                      </a:r>
                      <a:r>
                        <a:rPr lang="en-US" dirty="0"/>
                        <a:t>, if F</a:t>
                      </a:r>
                      <a:r>
                        <a:rPr lang="en-US" baseline="-25000" dirty="0"/>
                        <a:t>w</a:t>
                      </a:r>
                      <a:r>
                        <a:rPr lang="en-US" dirty="0"/>
                        <a:t> is very small, not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C2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C3</a:t>
                      </a:r>
                    </a:p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Strategy does not perfectly match any criteria, however C1 if F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is small, because it effectively acts like Reactive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Satisfies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C2</a:t>
                      </a:r>
                      <a:r>
                        <a:rPr lang="en-US" dirty="0"/>
                        <a:t>, seldomly 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C1</a:t>
                      </a:r>
                      <a:r>
                        <a:rPr lang="en-US" dirty="0"/>
                        <a:t> to some degree 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C3</a:t>
                      </a:r>
                    </a:p>
                    <a:p>
                      <a:endParaRPr lang="en-US" dirty="0">
                        <a:solidFill>
                          <a:schemeClr val="accent4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C1 can be satisfied because migration statistically is triggered before stream redirection which will occasionally match with context change. state in many cases will be small due to collision avoidance (C3)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Satisfies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C2 and C3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to some degree </a:t>
                      </a:r>
                      <a:r>
                        <a:rPr lang="en-US" dirty="0">
                          <a:solidFill>
                            <a:srgbClr val="FFC000"/>
                          </a:solidFill>
                        </a:rPr>
                        <a:t>C1</a:t>
                      </a:r>
                    </a:p>
                    <a:p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C1 can be satisfied because migration statistically is triggered before stream redirection, which will occasionally match with context change.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20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4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4312-5441-634E-ACA9-5D2EBEA3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9709"/>
          </a:xfrm>
        </p:spPr>
        <p:txBody>
          <a:bodyPr/>
          <a:lstStyle/>
          <a:p>
            <a:r>
              <a:rPr lang="en-US" dirty="0"/>
              <a:t>Experiment 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DC4331-09AA-174A-A15F-D429175F7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905268"/>
              </p:ext>
            </p:extLst>
          </p:nvPr>
        </p:nvGraphicFramePr>
        <p:xfrm>
          <a:off x="273133" y="3681350"/>
          <a:ext cx="11839698" cy="2730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46">
                  <a:extLst>
                    <a:ext uri="{9D8B030D-6E8A-4147-A177-3AD203B41FA5}">
                      <a16:colId xmlns:a16="http://schemas.microsoft.com/office/drawing/2014/main" val="3090748805"/>
                    </a:ext>
                  </a:extLst>
                </a:gridCol>
                <a:gridCol w="3246737">
                  <a:extLst>
                    <a:ext uri="{9D8B030D-6E8A-4147-A177-3AD203B41FA5}">
                      <a16:colId xmlns:a16="http://schemas.microsoft.com/office/drawing/2014/main" val="1490817463"/>
                    </a:ext>
                  </a:extLst>
                </a:gridCol>
                <a:gridCol w="3714805">
                  <a:extLst>
                    <a:ext uri="{9D8B030D-6E8A-4147-A177-3AD203B41FA5}">
                      <a16:colId xmlns:a16="http://schemas.microsoft.com/office/drawing/2014/main" val="3716843083"/>
                    </a:ext>
                  </a:extLst>
                </a:gridCol>
                <a:gridCol w="3809010">
                  <a:extLst>
                    <a:ext uri="{9D8B030D-6E8A-4147-A177-3AD203B41FA5}">
                      <a16:colId xmlns:a16="http://schemas.microsoft.com/office/drawing/2014/main" val="158505001"/>
                    </a:ext>
                  </a:extLst>
                </a:gridCol>
              </a:tblGrid>
              <a:tr h="331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Aware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40167"/>
                  </a:ext>
                </a:extLst>
              </a:tr>
              <a:tr h="921526">
                <a:tc>
                  <a:txBody>
                    <a:bodyPr/>
                    <a:lstStyle/>
                    <a:p>
                      <a:r>
                        <a:rPr lang="en-US" dirty="0"/>
                        <a:t>Reactive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351472"/>
                  </a:ext>
                </a:extLst>
              </a:tr>
              <a:tr h="1168640">
                <a:tc>
                  <a:txBody>
                    <a:bodyPr/>
                    <a:lstStyle/>
                    <a:p>
                      <a:r>
                        <a:rPr lang="en-US" dirty="0"/>
                        <a:t>Proactive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Fw = 10,20,30,40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Fw = 10,20,30,40, 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80,120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Fw = 10,20,30,40, 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80,120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45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F53046-B0FE-294E-B5A2-B6BAB0632E89}"/>
              </a:ext>
            </a:extLst>
          </p:cNvPr>
          <p:cNvSpPr txBox="1"/>
          <p:nvPr/>
        </p:nvSpPr>
        <p:spPr>
          <a:xfrm>
            <a:off x="273133" y="1252847"/>
            <a:ext cx="10788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Metrics: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Score (placement compared to optimal placement calculated post experiment)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Overall Bandwidth consumption and control traffic bandwidth consumption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E2E latency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Migration time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Freeze time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Migration count</a:t>
            </a:r>
          </a:p>
        </p:txBody>
      </p:sp>
    </p:spTree>
    <p:extLst>
      <p:ext uri="{BB962C8B-B14F-4D97-AF65-F5344CB8AC3E}">
        <p14:creationId xmlns:p14="http://schemas.microsoft.com/office/powerpoint/2010/main" val="248694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132891</TotalTime>
  <Words>2253</Words>
  <Application>Microsoft Macintosh PowerPoint</Application>
  <PresentationFormat>Widescreen</PresentationFormat>
  <Paragraphs>276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Office-tema</vt:lpstr>
      <vt:lpstr>WHAT: Demonstrate proactive migration in a “real scenario”</vt:lpstr>
      <vt:lpstr>Link rate experiments</vt:lpstr>
      <vt:lpstr>PowerPoint Presentation</vt:lpstr>
      <vt:lpstr>OLD slides: </vt:lpstr>
      <vt:lpstr>Discoveries since last meeting</vt:lpstr>
      <vt:lpstr>Placement timing criteria / Optimization goals</vt:lpstr>
      <vt:lpstr>Algorithms</vt:lpstr>
      <vt:lpstr>Algorithms and Criteria matching</vt:lpstr>
      <vt:lpstr>Experiment status</vt:lpstr>
      <vt:lpstr>Results: Score</vt:lpstr>
      <vt:lpstr>Overall Bandwidth</vt:lpstr>
      <vt:lpstr>Bandwidth from control traffic</vt:lpstr>
      <vt:lpstr>Results: E2E Latency</vt:lpstr>
      <vt:lpstr>Migration vs. freeze time and Migration count</vt:lpstr>
      <vt:lpstr>PowerPoint Presentation</vt:lpstr>
      <vt:lpstr>Paper structure: Evaluation of timing strategies for migration</vt:lpstr>
      <vt:lpstr>State size and control traffic</vt:lpstr>
      <vt:lpstr>Expected results</vt:lpstr>
      <vt:lpstr>Next steps </vt:lpstr>
      <vt:lpstr>OUTDATED: Unexpected issues</vt:lpstr>
      <vt:lpstr>Can we make a new algorithm that fulfills all criteria using prediction?</vt:lpstr>
      <vt:lpstr>The Proactive Smart Algorithm</vt:lpstr>
      <vt:lpstr>Score (left) and Bw (right) with variations of future window and window timing strategy</vt:lpstr>
      <vt:lpstr>Fine-grained decision making </vt:lpstr>
      <vt:lpstr>Proposal </vt:lpstr>
      <vt:lpstr>Algorithm with three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scenario</dc:title>
  <dc:creator>Microsoft Office User</dc:creator>
  <cp:lastModifiedBy>Microsoft Office User</cp:lastModifiedBy>
  <cp:revision>317</cp:revision>
  <dcterms:created xsi:type="dcterms:W3CDTF">2020-06-05T10:25:39Z</dcterms:created>
  <dcterms:modified xsi:type="dcterms:W3CDTF">2021-06-09T11:43:21Z</dcterms:modified>
</cp:coreProperties>
</file>