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2" r:id="rId3"/>
    <p:sldId id="285" r:id="rId4"/>
    <p:sldId id="289" r:id="rId5"/>
    <p:sldId id="288" r:id="rId6"/>
    <p:sldId id="286" r:id="rId7"/>
    <p:sldId id="287" r:id="rId8"/>
    <p:sldId id="292" r:id="rId9"/>
    <p:sldId id="293" r:id="rId10"/>
    <p:sldId id="291" r:id="rId11"/>
    <p:sldId id="290" r:id="rId12"/>
  </p:sldIdLst>
  <p:sldSz cx="9144000" cy="6858000" type="screen4x3"/>
  <p:notesSz cx="6400800" cy="8686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9" userDrawn="1">
          <p15:clr>
            <a:srgbClr val="A4A3A4"/>
          </p15:clr>
        </p15:guide>
        <p15:guide id="2" orient="horz" pos="1137" userDrawn="1">
          <p15:clr>
            <a:srgbClr val="A4A3A4"/>
          </p15:clr>
        </p15:guide>
        <p15:guide id="3" orient="horz" pos="605" userDrawn="1">
          <p15:clr>
            <a:srgbClr val="A4A3A4"/>
          </p15:clr>
        </p15:guide>
        <p15:guide id="4" orient="horz" pos="3511" userDrawn="1">
          <p15:clr>
            <a:srgbClr val="A4A3A4"/>
          </p15:clr>
        </p15:guide>
        <p15:guide id="5" orient="horz" pos="1585" userDrawn="1">
          <p15:clr>
            <a:srgbClr val="A4A3A4"/>
          </p15:clr>
        </p15:guide>
        <p15:guide id="6" pos="5329" userDrawn="1">
          <p15:clr>
            <a:srgbClr val="A4A3A4"/>
          </p15:clr>
        </p15:guide>
        <p15:guide id="7" pos="790" userDrawn="1">
          <p15:clr>
            <a:srgbClr val="A4A3A4"/>
          </p15:clr>
        </p15:guide>
        <p15:guide id="8" pos="571" userDrawn="1">
          <p15:clr>
            <a:srgbClr val="A4A3A4"/>
          </p15:clr>
        </p15:guide>
        <p15:guide id="9" pos="3179" userDrawn="1">
          <p15:clr>
            <a:srgbClr val="A4A3A4"/>
          </p15:clr>
        </p15:guide>
        <p15:guide id="10" pos="38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4624"/>
  </p:normalViewPr>
  <p:slideViewPr>
    <p:cSldViewPr snapToGrid="0" showGuides="1">
      <p:cViewPr>
        <p:scale>
          <a:sx n="111" d="100"/>
          <a:sy n="111" d="100"/>
        </p:scale>
        <p:origin x="1576" y="40"/>
      </p:cViewPr>
      <p:guideLst>
        <p:guide orient="horz" pos="3699"/>
        <p:guide orient="horz" pos="1137"/>
        <p:guide orient="horz" pos="605"/>
        <p:guide orient="horz" pos="3511"/>
        <p:guide orient="horz" pos="1585"/>
        <p:guide pos="5329"/>
        <p:guide pos="790"/>
        <p:guide pos="571"/>
        <p:guide pos="3179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804" y="-66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EA1D2C0A-7169-4C09-830E-D72EFB62A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97" tIns="43099" rIns="86197" bIns="4309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197" tIns="43099" rIns="86197" bIns="43099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89EF5A62-3B28-4913-B48E-AD11BFE20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59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Generis Sans Com" panose="020B0506040503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79388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F5A62-3B28-4913-B48E-AD11BFE207D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hyperlink" Target="http://www.dhbw-mosbach.de/forschu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hyperlink" Target="http://www.dhbw-mosbach.de/forschu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bmayer\Daten\CR Server\CR Trabanten\MOS\MOS PPT\Material PPT_wirtschaft\Titel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2976" y="1529529"/>
            <a:ext cx="630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52976" y="2732560"/>
            <a:ext cx="6300000" cy="288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7" name="Textfeld 6">
            <a:hlinkClick r:id="rId3"/>
          </p:cNvPr>
          <p:cNvSpPr txBox="1"/>
          <p:nvPr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8" name="Textfeld 7">
            <a:hlinkClick r:id="rId3"/>
          </p:cNvPr>
          <p:cNvSpPr txBox="1"/>
          <p:nvPr userDrawn="1"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2976" y="3496732"/>
            <a:ext cx="6332400" cy="2365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Name Referent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52976" y="3742265"/>
            <a:ext cx="6332400" cy="2365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Datum, Ortsangabe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1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08" y="1743504"/>
            <a:ext cx="3852000" cy="4140000"/>
          </a:xfrm>
        </p:spPr>
        <p:txBody>
          <a:bodyPr/>
          <a:lstStyle>
            <a:lvl1pPr>
              <a:defRPr/>
            </a:lvl1pPr>
            <a:lvl3pPr>
              <a:defRPr sz="1600"/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36025" y="1801813"/>
            <a:ext cx="3420000" cy="352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Bildbreite 9,5 cm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6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bmayer\Daten\CR Server\CR Trabanten\MOS\MOS PPT\MOS_PPT\Material PPT_wirtschaft\Zwischentitel_1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516437"/>
            <a:ext cx="9144001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9808" y="4885888"/>
            <a:ext cx="7740000" cy="720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6"/>
            <a:ext cx="9144000" cy="40764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Bildbreite 25,4 cm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mayer\Daten\CR Server\CR Trabanten\MOS\MOS PPT\MOS_PPT\Material PPT_wirtschaft\Zwischentitel_2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010276"/>
            <a:ext cx="9144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5"/>
            <a:ext cx="9144000" cy="5562251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 smtClean="0"/>
              <a:t>Bildbreit 25,4 cm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3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mayer\Daten\CR Server\CR Trabanten\MOS\MOS PPT\Material PPT_wirtschaft\Schluss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Vielen Dank.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10" y="1743504"/>
            <a:ext cx="4186855" cy="3031696"/>
          </a:xfrm>
        </p:spPr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</p:txBody>
      </p:sp>
      <p:sp>
        <p:nvSpPr>
          <p:cNvPr id="10" name="Textfeld 9">
            <a:hlinkClick r:id="rId3"/>
          </p:cNvPr>
          <p:cNvSpPr txBox="1"/>
          <p:nvPr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hlinkClick r:id="rId3"/>
          </p:cNvPr>
          <p:cNvSpPr txBox="1"/>
          <p:nvPr userDrawn="1"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mayer\Daten\CR Server\CR Trabanten\MOS\MOS PPT\MOS_PPT\Material PPT_wirtschaft\Content_wirtschaf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9476"/>
            <a:ext cx="91440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59808" y="313892"/>
            <a:ext cx="7740000" cy="720000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9808" y="1743504"/>
            <a:ext cx="7740000" cy="414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1953" y="6369420"/>
            <a:ext cx="5586615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2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 indent="0" algn="l" defTabSz="914377" rtl="0" eaLnBrk="1" latinLnBrk="0" hangingPunct="1">
        <a:spcBef>
          <a:spcPts val="0"/>
        </a:spcBef>
        <a:spcAft>
          <a:spcPts val="0"/>
        </a:spcAft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42" indent="-361942" algn="l" defTabSz="914377" rtl="0" eaLnBrk="1" latinLnBrk="0" hangingPunct="1">
        <a:spcBef>
          <a:spcPts val="0"/>
        </a:spcBef>
        <a:spcAft>
          <a:spcPts val="600"/>
        </a:spcAft>
        <a:buFont typeface="Generis Sans Com" panose="020B0506040503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1325" indent="-185734" algn="l" defTabSz="914377" rtl="0" eaLnBrk="1" latinLnBrk="0" hangingPunct="1">
        <a:spcBef>
          <a:spcPts val="0"/>
        </a:spcBef>
        <a:spcAft>
          <a:spcPts val="0"/>
        </a:spcAft>
        <a:buClrTx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55591" indent="-355591" algn="l" defTabSz="914377" rtl="0" eaLnBrk="1" latinLnBrk="0" hangingPunct="1">
        <a:spcBef>
          <a:spcPts val="0"/>
        </a:spcBef>
        <a:spcAft>
          <a:spcPts val="0"/>
        </a:spcAft>
        <a:buFont typeface="Generis Sans Com" panose="020B0506040503020204" pitchFamily="34" charset="0"/>
        <a:buChar char="»"/>
        <a:defRPr sz="1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712770" indent="-177796" algn="l" defTabSz="914377" rtl="0" eaLnBrk="1" latinLnBrk="0" hangingPunct="1">
        <a:spcBef>
          <a:spcPts val="0"/>
        </a:spcBef>
        <a:spcAft>
          <a:spcPts val="1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see.sourceforge.net/" TargetMode="External"/><Relationship Id="rId3" Type="http://schemas.openxmlformats.org/officeDocument/2006/relationships/hyperlink" Target="http://homepages.inf.ed.ac.uk/rbf/CVonline/LOCAL_COPIES/AV0910/henderson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Tob.Siebig.16@lehre.mosbach.dhbw.de" TargetMode="External"/><Relationship Id="rId3" Type="http://schemas.openxmlformats.org/officeDocument/2006/relationships/hyperlink" Target="mailto:Mor.Terhart.16@lehre.mosbach.dhbw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Nichtlineare Projektion mit dem </a:t>
            </a:r>
            <a:r>
              <a:rPr lang="de-DE" dirty="0" err="1" smtClean="0"/>
              <a:t>Sammon</a:t>
            </a:r>
            <a:r>
              <a:rPr lang="de-DE" dirty="0" smtClean="0"/>
              <a:t>-Verfahren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Datenvisualisierung in der Statistik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Tobias </a:t>
            </a:r>
            <a:r>
              <a:rPr lang="de-DE" dirty="0" err="1" smtClean="0"/>
              <a:t>Siebig</a:t>
            </a:r>
            <a:r>
              <a:rPr lang="de-DE" dirty="0" smtClean="0"/>
              <a:t>, Morten Terhart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16.03.2018, Mosbach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9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J.W. </a:t>
            </a:r>
            <a:r>
              <a:rPr lang="de-DE" dirty="0" err="1"/>
              <a:t>Sammon</a:t>
            </a:r>
            <a:r>
              <a:rPr lang="de-DE" dirty="0"/>
              <a:t> (1969). </a:t>
            </a:r>
            <a:r>
              <a:rPr lang="de-DE" i="1" dirty="0"/>
              <a:t>„A </a:t>
            </a:r>
            <a:r>
              <a:rPr lang="de-DE" i="1" dirty="0" err="1"/>
              <a:t>nonlinear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i="1" dirty="0" err="1"/>
              <a:t>structure</a:t>
            </a:r>
            <a:r>
              <a:rPr lang="de-DE" i="1" dirty="0"/>
              <a:t> </a:t>
            </a:r>
            <a:r>
              <a:rPr lang="de-DE" i="1" dirty="0" err="1"/>
              <a:t>analysis</a:t>
            </a:r>
            <a:r>
              <a:rPr lang="de-DE" i="1" dirty="0"/>
              <a:t>"</a:t>
            </a:r>
            <a:r>
              <a:rPr lang="de-DE" dirty="0"/>
              <a:t>. IEEE Transactions on Computers. 18: 401, 402,403–409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Thomas A. </a:t>
            </a:r>
            <a:r>
              <a:rPr lang="de-DE" dirty="0" err="1" smtClean="0"/>
              <a:t>Runkler</a:t>
            </a:r>
            <a:r>
              <a:rPr lang="de-DE" dirty="0" smtClean="0"/>
              <a:t> (2015). „</a:t>
            </a:r>
            <a:r>
              <a:rPr lang="de-DE" i="1" dirty="0" smtClean="0"/>
              <a:t>Data Mining </a:t>
            </a:r>
            <a:r>
              <a:rPr lang="mr-IN" i="1" dirty="0" smtClean="0"/>
              <a:t>–</a:t>
            </a:r>
            <a:r>
              <a:rPr lang="de-DE" i="1" dirty="0" smtClean="0"/>
              <a:t> Modelle und Algorithmen intelligenter Datenanalyse</a:t>
            </a:r>
            <a:r>
              <a:rPr lang="de-DE" dirty="0" smtClean="0"/>
              <a:t>“. In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, S. </a:t>
            </a:r>
            <a:r>
              <a:rPr lang="de-DE" smtClean="0"/>
              <a:t>47-51. </a:t>
            </a:r>
            <a:r>
              <a:rPr lang="de-DE" dirty="0" smtClean="0"/>
              <a:t>2. Auflage. Springer Vieweg. Berlin 2015.</a:t>
            </a:r>
            <a:endParaRPr lang="de-DE" dirty="0"/>
          </a:p>
          <a:p>
            <a:pPr lvl="1"/>
            <a:r>
              <a:rPr lang="de-DE" dirty="0"/>
              <a:t>Elzbieta </a:t>
            </a:r>
            <a:r>
              <a:rPr lang="de-DE" dirty="0" err="1"/>
              <a:t>Pȩkalska</a:t>
            </a:r>
            <a:r>
              <a:rPr lang="de-DE" dirty="0"/>
              <a:t>, Dick de Ridder, Robert P.W. </a:t>
            </a:r>
            <a:r>
              <a:rPr lang="de-DE" dirty="0" err="1"/>
              <a:t>Duin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Martin A. </a:t>
            </a:r>
            <a:r>
              <a:rPr lang="de-DE" dirty="0" err="1"/>
              <a:t>Kraaijveld</a:t>
            </a:r>
            <a:r>
              <a:rPr lang="de-DE" dirty="0"/>
              <a:t> (1999). </a:t>
            </a:r>
            <a:r>
              <a:rPr lang="de-DE" i="1" dirty="0"/>
              <a:t>„A </a:t>
            </a:r>
            <a:r>
              <a:rPr lang="de-DE" i="1" dirty="0" err="1"/>
              <a:t>new</a:t>
            </a:r>
            <a:r>
              <a:rPr lang="de-DE" i="1" dirty="0"/>
              <a:t> </a:t>
            </a:r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generalizing</a:t>
            </a:r>
            <a:r>
              <a:rPr lang="de-DE" i="1" dirty="0"/>
              <a:t> </a:t>
            </a:r>
            <a:r>
              <a:rPr lang="de-DE" i="1" dirty="0" err="1"/>
              <a:t>Sammon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application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algorithm</a:t>
            </a:r>
            <a:r>
              <a:rPr lang="de-DE" i="1" dirty="0"/>
              <a:t> </a:t>
            </a:r>
            <a:r>
              <a:rPr lang="de-DE" i="1" dirty="0" err="1"/>
              <a:t>speed-up</a:t>
            </a:r>
            <a:r>
              <a:rPr lang="de-DE" i="1" dirty="0"/>
              <a:t>“. </a:t>
            </a:r>
            <a:r>
              <a:rPr lang="de-DE" dirty="0" err="1"/>
              <a:t>Proc</a:t>
            </a:r>
            <a:r>
              <a:rPr lang="de-DE" dirty="0"/>
              <a:t>. 5th Annual Conference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School </a:t>
            </a:r>
            <a:r>
              <a:rPr lang="de-DE" dirty="0" err="1"/>
              <a:t>for</a:t>
            </a:r>
            <a:r>
              <a:rPr lang="de-DE" dirty="0"/>
              <a:t> Computing </a:t>
            </a:r>
            <a:r>
              <a:rPr lang="de-DE" dirty="0" err="1"/>
              <a:t>and</a:t>
            </a:r>
            <a:r>
              <a:rPr lang="de-DE" dirty="0"/>
              <a:t> Imaging (ASCI1999).</a:t>
            </a:r>
          </a:p>
          <a:p>
            <a:pPr lvl="1"/>
            <a:r>
              <a:rPr lang="de-DE" dirty="0"/>
              <a:t>Scott </a:t>
            </a:r>
            <a:r>
              <a:rPr lang="de-DE" dirty="0" err="1"/>
              <a:t>Hotton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Jeff </a:t>
            </a:r>
            <a:r>
              <a:rPr lang="de-DE" dirty="0" err="1"/>
              <a:t>Hoshimi</a:t>
            </a:r>
            <a:r>
              <a:rPr lang="de-DE" dirty="0"/>
              <a:t>. „</a:t>
            </a:r>
            <a:r>
              <a:rPr lang="de-DE" i="1" dirty="0" err="1"/>
              <a:t>HiSee</a:t>
            </a:r>
            <a:r>
              <a:rPr lang="de-DE" i="1" dirty="0"/>
              <a:t> </a:t>
            </a:r>
            <a:r>
              <a:rPr lang="mr-IN" i="1" dirty="0"/>
              <a:t>–</a:t>
            </a:r>
            <a:r>
              <a:rPr lang="de-DE" i="1" dirty="0"/>
              <a:t> </a:t>
            </a:r>
            <a:r>
              <a:rPr lang="de-DE" i="1" dirty="0" err="1"/>
              <a:t>Projection</a:t>
            </a:r>
            <a:r>
              <a:rPr lang="de-DE" i="1" dirty="0"/>
              <a:t> </a:t>
            </a:r>
            <a:r>
              <a:rPr lang="de-DE" i="1" dirty="0" err="1"/>
              <a:t>Algorithms</a:t>
            </a:r>
            <a:r>
              <a:rPr lang="de-DE" dirty="0"/>
              <a:t>“. Online: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hisee.sourceforge.net</a:t>
            </a:r>
            <a:r>
              <a:rPr lang="de-DE" dirty="0" smtClean="0"/>
              <a:t> </a:t>
            </a:r>
            <a:r>
              <a:rPr lang="de-DE" dirty="0"/>
              <a:t>(Abrufdatum: 08.03.2018).</a:t>
            </a:r>
          </a:p>
          <a:p>
            <a:pPr lvl="1"/>
            <a:r>
              <a:rPr lang="de-DE" dirty="0"/>
              <a:t>Paul Henderson (2012). „</a:t>
            </a:r>
            <a:r>
              <a:rPr lang="de-DE" i="1" dirty="0" err="1"/>
              <a:t>Sammon</a:t>
            </a:r>
            <a:r>
              <a:rPr lang="de-DE" i="1" dirty="0"/>
              <a:t> Mapping</a:t>
            </a:r>
            <a:r>
              <a:rPr lang="de-DE" dirty="0"/>
              <a:t>“. Online: </a:t>
            </a:r>
            <a:r>
              <a:rPr lang="de-DE" dirty="0">
                <a:hlinkClick r:id="rId3"/>
              </a:rPr>
              <a:t>http://homepages.inf.ed.ac.uk/rbf/CVonline/LOCAL_COPIES/AV0910/henderson.pdf</a:t>
            </a:r>
            <a:r>
              <a:rPr lang="de-DE" dirty="0"/>
              <a:t> (Abrufdatum: 08.03.2018</a:t>
            </a:r>
            <a:r>
              <a:rPr lang="de-DE" dirty="0" smtClean="0"/>
              <a:t>).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9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Aufmerksamkeit.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59808" y="1743504"/>
            <a:ext cx="4552701" cy="3031696"/>
          </a:xfrm>
        </p:spPr>
        <p:txBody>
          <a:bodyPr/>
          <a:lstStyle/>
          <a:p>
            <a:r>
              <a:rPr lang="de-DE" dirty="0"/>
              <a:t>Duale </a:t>
            </a:r>
            <a:r>
              <a:rPr lang="de-DE" dirty="0" smtClean="0"/>
              <a:t>Hochschule Baden-Württemberg </a:t>
            </a:r>
            <a:r>
              <a:rPr lang="de-DE" dirty="0"/>
              <a:t>Mosbach</a:t>
            </a:r>
          </a:p>
          <a:p>
            <a:r>
              <a:rPr lang="de-DE" dirty="0" err="1"/>
              <a:t>Lohrtalweg</a:t>
            </a:r>
            <a:r>
              <a:rPr lang="de-DE" dirty="0"/>
              <a:t> </a:t>
            </a:r>
            <a:r>
              <a:rPr lang="de-DE" dirty="0" smtClean="0"/>
              <a:t>10</a:t>
            </a:r>
            <a:br>
              <a:rPr lang="de-DE" dirty="0" smtClean="0"/>
            </a:br>
            <a:r>
              <a:rPr lang="de-DE" dirty="0" smtClean="0"/>
              <a:t>74821 Mosbach</a:t>
            </a:r>
          </a:p>
          <a:p>
            <a:endParaRPr lang="de-DE" dirty="0"/>
          </a:p>
          <a:p>
            <a:pPr lvl="1"/>
            <a:r>
              <a:rPr lang="de-DE" dirty="0" smtClean="0"/>
              <a:t>Tobias </a:t>
            </a:r>
            <a:r>
              <a:rPr lang="de-DE" dirty="0" err="1" smtClean="0"/>
              <a:t>Siebig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2"/>
              </a:rPr>
              <a:t>Tob.Siebig.16@lehre.mosbach.dhbw.de</a:t>
            </a:r>
            <a:endParaRPr lang="de-DE" dirty="0" smtClean="0"/>
          </a:p>
          <a:p>
            <a:endParaRPr lang="de-DE" dirty="0"/>
          </a:p>
          <a:p>
            <a:pPr lvl="1"/>
            <a:r>
              <a:rPr lang="de-DE" dirty="0" smtClean="0"/>
              <a:t>Morten Terhart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Mor.Terhart.16@lehre.mosbach.dhbw.de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7692" lvl="1" indent="-285750" defTabSz="914400"/>
            <a:r>
              <a:rPr lang="de-DE" dirty="0" smtClean="0"/>
              <a:t>Zielsetzung</a:t>
            </a:r>
          </a:p>
          <a:p>
            <a:pPr marL="647692" lvl="1" indent="-285750" defTabSz="914400"/>
            <a:r>
              <a:rPr lang="de-DE" dirty="0" smtClean="0"/>
              <a:t>Methodik</a:t>
            </a:r>
          </a:p>
          <a:p>
            <a:pPr marL="647692" lvl="1" indent="-285750" defTabSz="914400"/>
            <a:r>
              <a:rPr lang="de-DE" dirty="0" smtClean="0"/>
              <a:t>Einordnung in den statistischen Kontext</a:t>
            </a:r>
          </a:p>
          <a:p>
            <a:pPr marL="647692" lvl="1" indent="-285750" defTabSz="914400"/>
            <a:r>
              <a:rPr lang="de-DE" dirty="0" smtClean="0"/>
              <a:t>Anwendung an Beispielen</a:t>
            </a:r>
          </a:p>
          <a:p>
            <a:pPr marL="647692" lvl="1" indent="-285750" defTabSz="914400"/>
            <a:r>
              <a:rPr lang="de-DE" dirty="0" smtClean="0"/>
              <a:t>Literatur</a:t>
            </a:r>
          </a:p>
          <a:p>
            <a:pPr marL="647692" lvl="1" indent="-285750" defTabSz="914400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8587"/>
          <a:stretch>
            <a:fillRect/>
          </a:stretch>
        </p:blipFill>
        <p:spPr>
          <a:xfrm>
            <a:off x="0" y="436452"/>
            <a:ext cx="9144000" cy="407647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1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9808" y="1743504"/>
            <a:ext cx="7740000" cy="4140000"/>
          </a:xfrm>
        </p:spPr>
        <p:txBody>
          <a:bodyPr/>
          <a:lstStyle/>
          <a:p>
            <a:pPr marL="647692" lvl="1" indent="-285750" defTabSz="914400">
              <a:spcAft>
                <a:spcPts val="0"/>
              </a:spcAft>
            </a:pPr>
            <a:r>
              <a:rPr lang="de-DE" dirty="0" smtClean="0"/>
              <a:t>Skalierung von hochdimensionalen Datensätzen zu einfachen Darstellungen</a:t>
            </a:r>
          </a:p>
          <a:p>
            <a:pPr marL="827075" lvl="2" indent="-285750" defTabSz="914400"/>
            <a:r>
              <a:rPr lang="de-DE" dirty="0"/>
              <a:t>l</a:t>
            </a:r>
            <a:r>
              <a:rPr lang="de-DE" dirty="0" smtClean="0"/>
              <a:t>eichter verständlich</a:t>
            </a:r>
          </a:p>
          <a:p>
            <a:pPr marL="827075" lvl="2" indent="-285750" defTabSz="914400"/>
            <a:r>
              <a:rPr lang="de-DE" dirty="0" smtClean="0"/>
              <a:t>Erkennung von Mustern (Struktur)</a:t>
            </a:r>
          </a:p>
          <a:p>
            <a:pPr marL="827075" lvl="2" indent="-285750" defTabSz="914400"/>
            <a:r>
              <a:rPr lang="de-DE" dirty="0" smtClean="0"/>
              <a:t>Abbildung der Relationen zwischen Objekten</a:t>
            </a:r>
          </a:p>
          <a:p>
            <a:pPr marL="827075" lvl="2" indent="-285750" defTabSz="91440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8587"/>
          <a:stretch>
            <a:fillRect/>
          </a:stretch>
        </p:blipFill>
        <p:spPr>
          <a:xfrm>
            <a:off x="0" y="436452"/>
            <a:ext cx="9144000" cy="407647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5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577787" y="780349"/>
                <a:ext cx="2328009" cy="7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charset="0"/>
                        </a:rPr>
                        <m:t>𝐸</m:t>
                      </m:r>
                      <m:r>
                        <a:rPr lang="de-DE" sz="16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de-DE" sz="1600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 smtClean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87" y="780349"/>
                <a:ext cx="2328009" cy="720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in den statistischen Kontext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Bild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93"/>
          <a:stretch>
            <a:fillRect/>
          </a:stretch>
        </p:blipFill>
        <p:spPr>
          <a:xfrm>
            <a:off x="0" y="439224"/>
            <a:ext cx="9144000" cy="4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an Beispielen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35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an Beispielen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Screenshots von </a:t>
            </a:r>
            <a:r>
              <a:rPr lang="de-DE" dirty="0" err="1" smtClean="0"/>
              <a:t>HiSee</a:t>
            </a:r>
            <a:r>
              <a:rPr lang="de-DE" dirty="0" smtClean="0"/>
              <a:t> (ggf. Verlauf anzeigen)</a:t>
            </a:r>
          </a:p>
          <a:p>
            <a:endParaRPr lang="de-DE" dirty="0"/>
          </a:p>
          <a:p>
            <a:r>
              <a:rPr lang="de-DE" dirty="0" smtClean="0"/>
              <a:t>Abbildungen aus dem Data Mining Buch und den Online-Quellen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938992"/>
      </p:ext>
    </p:extLst>
  </p:cSld>
  <p:clrMapOvr>
    <a:masterClrMapping/>
  </p:clrMapOvr>
</p:sld>
</file>

<file path=ppt/theme/theme1.xml><?xml version="1.0" encoding="utf-8"?>
<a:theme xmlns:a="http://schemas.openxmlformats.org/drawingml/2006/main" name="DHBW_Allgemein">
  <a:themeElements>
    <a:clrScheme name="DHBW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Benutzerdefiniert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MOS-PPT</Template>
  <TotalTime>0</TotalTime>
  <Words>427</Words>
  <Application>Microsoft Macintosh PowerPoint</Application>
  <PresentationFormat>Bildschirmpräsentation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Generis Sans Com</vt:lpstr>
      <vt:lpstr>Symbol</vt:lpstr>
      <vt:lpstr>Times New Roman</vt:lpstr>
      <vt:lpstr>DHBW_Allgemein</vt:lpstr>
      <vt:lpstr>Nichtlineare Projektion mit dem Sammon-Verfahren</vt:lpstr>
      <vt:lpstr>Gliederung</vt:lpstr>
      <vt:lpstr>Zielsetzung</vt:lpstr>
      <vt:lpstr>Zielsetzung</vt:lpstr>
      <vt:lpstr>Methodik</vt:lpstr>
      <vt:lpstr>Methodik</vt:lpstr>
      <vt:lpstr>Einordnung in den statistischen Kontext</vt:lpstr>
      <vt:lpstr>Anwendung an Beispielen</vt:lpstr>
      <vt:lpstr>Anwendung an Beispielen</vt:lpstr>
      <vt:lpstr>Literatur</vt:lpstr>
      <vt:lpstr>Vielen Dank für eure Aufmerksamkeit.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bmayer</dc:creator>
  <cp:lastModifiedBy>Terhart Morten</cp:lastModifiedBy>
  <cp:revision>71</cp:revision>
  <cp:lastPrinted>2014-07-17T07:23:02Z</cp:lastPrinted>
  <dcterms:created xsi:type="dcterms:W3CDTF">2014-07-03T16:58:23Z</dcterms:created>
  <dcterms:modified xsi:type="dcterms:W3CDTF">2018-03-08T23:07:21Z</dcterms:modified>
</cp:coreProperties>
</file>