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951CF-0B1F-4516-A2B5-F86B0538E0C5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C680-425C-4628-B6D6-35E92CC57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AB6E-3A64-44B0-A3CE-B7370C619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83171-E58F-4635-8E96-7EF69824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02EE-2630-4C38-90E8-DF6194FB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D8F3-41BF-4CAB-9928-4322E454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625B-A25C-4D29-8B57-21057A41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73EA-88E6-428C-814D-E7B1263A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D2C03-FC4A-4459-92A0-9307802AF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9149-B4B1-4C2F-BD66-65D2C3CE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38FE-075B-4B41-BEDF-CB488068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55DA-7289-4AA9-8DD6-3D5AFE34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CA171-4435-4BFE-8A47-F2D111E40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8B3D0-3F34-499C-94BC-AEDD4E1B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A620-B2BB-4CA1-AFB1-37175468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94CD-64E3-4B4C-B5F9-5ED62B3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BA96E-DC95-45D3-B311-6AA8B7F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F79A-3557-42B8-948F-F9C4A290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92B1-8197-44C2-AF66-D8448B26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3A605-6FBB-456A-AF8D-D892E6E9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C0E4C-C0EA-42ED-8720-E0F6F2D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7756-4BA7-4B26-B294-450A8942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815C-F922-47B3-AE1E-509262BD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3E22C-6F66-4E5F-B2B6-A9101F7F7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01E4-26DD-4D15-ADB7-68D0D2E2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AE29-030F-4C7D-B5EC-758ED8A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E92E-DD8B-4AF5-A3B0-7436332D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95F1-D582-4D8D-8D1F-EAB6F0E7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7B472-5ABC-4CB1-B8D4-318314B23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0C58F-63F9-4089-BB7C-0C2DCF5C4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F370F-CD5A-4EAF-A5EB-4ADE41F0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98C3B-C1BC-40B2-AD12-5B5D6A45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D898-D740-4D93-A323-27D3593F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D6B-7FB9-4784-9D70-EE2BD11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5713-5659-4EE4-95E1-58747B3D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59672-5BAE-463B-B69D-BAA5E1C60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D5DD8-EB89-4D88-A0FC-7A7178AF6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3024-E2F4-4BAF-B19B-5B90D839F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96412-56FE-485F-9FA0-AAABF754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F2AFD-AF33-4B55-8181-83F7D775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EE6D1-5EB4-4538-AB6D-8A052C29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6F53-F2A1-4CE9-BF0A-B46A48CD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FCFB-70E8-481F-BD58-C781BDF6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79DD6-24B5-4755-A54E-F8CEC61B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87EF0-958C-4B6E-A47F-088608A9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0BEC4-A2E5-4ED7-83DD-F6160E17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5C827-5545-4497-A2AF-8E7C4871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07C5-84B5-457A-8B1A-9E91B533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0BA0-5B9B-44C1-B25A-F5967620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D87-3870-4E01-8638-E8E219FB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3901-F3E7-4DF9-BC32-9A01ADCE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4953C-2095-44D6-94FF-15D9F176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55CA6-CA84-4C4D-9D5E-03F4A87B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8A6D6-1E68-4693-A33D-273BB923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6291-2493-4122-A951-1E02A185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794E9-F6E7-46D6-AC78-0EF2A87E7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8DFCB-B4D0-48DE-A750-65EF64636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3258-92DB-4D11-BF91-DE055C50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C25D-AABD-4966-9FB3-0491CE12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B6B1-9A44-47C7-988B-1A6A1635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F269A-535D-4D6C-8CBE-09E550D4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D2863-592B-4FE3-A122-D4A3A836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BCA9-45E9-4BC2-960A-9C76E78FB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032A-017C-45D0-8440-FD26BD8CF05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8A5-5102-40E3-BCC5-0C66C2989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DEE9D-E167-4584-9C07-DA733F422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21A24-14D5-4078-93DF-7571021D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569671/#B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cbi.nlm.nih.gov/pmc/articles/PMC3569671/#B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pstate.edu/radiology/education/rsna/ct/reconstruction.ph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6CA41-397E-48D8-BF7F-EE4C7BD9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4" y="1263781"/>
            <a:ext cx="4011700" cy="2270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FEF7E-7D09-4FF6-AC82-9BEA844C43DE}"/>
              </a:ext>
            </a:extLst>
          </p:cNvPr>
          <p:cNvSpPr txBox="1"/>
          <p:nvPr/>
        </p:nvSpPr>
        <p:spPr>
          <a:xfrm>
            <a:off x="284085" y="443882"/>
            <a:ext cx="1117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need to find case with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Slice_interval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Slice_thickness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E6B09-6F1F-40CF-BA7F-3F936553CD60}"/>
              </a:ext>
            </a:extLst>
          </p:cNvPr>
          <p:cNvSpPr/>
          <p:nvPr/>
        </p:nvSpPr>
        <p:spPr>
          <a:xfrm>
            <a:off x="7261934" y="3796766"/>
            <a:ext cx="45009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dcms</a:t>
            </a:r>
            <a:r>
              <a:rPr lang="en-US" sz="1200" dirty="0"/>
              <a:t> = </a:t>
            </a:r>
            <a:r>
              <a:rPr lang="en-US" sz="1200" dirty="0" err="1"/>
              <a:t>dir</a:t>
            </a:r>
            <a:r>
              <a:rPr lang="en-US" sz="1200" dirty="0"/>
              <a:t>([</a:t>
            </a:r>
            <a:r>
              <a:rPr lang="en-US" sz="1200" dirty="0" err="1"/>
              <a:t>ipath</a:t>
            </a:r>
            <a:r>
              <a:rPr lang="en-US" sz="1200" dirty="0"/>
              <a:t> '\CT*']); %get the 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  <a:p>
            <a:r>
              <a:rPr lang="en-US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num</a:t>
            </a:r>
            <a:r>
              <a:rPr lang="en-US" sz="1200" dirty="0"/>
              <a:t> = size(</a:t>
            </a:r>
            <a:r>
              <a:rPr lang="en-US" sz="1200" dirty="0" err="1"/>
              <a:t>dcms</a:t>
            </a:r>
            <a:r>
              <a:rPr lang="en-US" sz="1200" dirty="0"/>
              <a:t>, 1);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dicom_tags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{i}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dicominfo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'\'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dcms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(i).name]);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Slice_interval</a:t>
            </a:r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abs((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dicom_tags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{end}.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ImagePositionPatient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- 	   </a:t>
            </a:r>
            <a:r>
              <a:rPr lang="en-US" sz="1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dicom_tags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{1}.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ImagePositionPatient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(3))/(</a:t>
            </a: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- 1));</a:t>
            </a:r>
          </a:p>
          <a:p>
            <a:r>
              <a:rPr lang="en-US" sz="1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Slice_thickness</a:t>
            </a:r>
            <a:r>
              <a:rPr lang="en-US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dicom_tags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{1}.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SliceThickness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734815-97D0-4423-A46D-79990AEF28B9}"/>
              </a:ext>
            </a:extLst>
          </p:cNvPr>
          <p:cNvCxnSpPr/>
          <p:nvPr/>
        </p:nvCxnSpPr>
        <p:spPr>
          <a:xfrm>
            <a:off x="541538" y="1713390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001B2B-070A-44B5-AAE5-D8BB82196656}"/>
              </a:ext>
            </a:extLst>
          </p:cNvPr>
          <p:cNvCxnSpPr/>
          <p:nvPr/>
        </p:nvCxnSpPr>
        <p:spPr>
          <a:xfrm>
            <a:off x="541538" y="1858392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52B01-0CBE-4F8B-AD72-8A5DA9B6B123}"/>
              </a:ext>
            </a:extLst>
          </p:cNvPr>
          <p:cNvCxnSpPr/>
          <p:nvPr/>
        </p:nvCxnSpPr>
        <p:spPr>
          <a:xfrm>
            <a:off x="541538" y="2018190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F042D8-1BBA-45DD-98A9-A5BDF79F4010}"/>
              </a:ext>
            </a:extLst>
          </p:cNvPr>
          <p:cNvCxnSpPr/>
          <p:nvPr/>
        </p:nvCxnSpPr>
        <p:spPr>
          <a:xfrm>
            <a:off x="541538" y="2158753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D7ACB-52F5-4A73-A51A-D4FA4A1FC25A}"/>
              </a:ext>
            </a:extLst>
          </p:cNvPr>
          <p:cNvCxnSpPr/>
          <p:nvPr/>
        </p:nvCxnSpPr>
        <p:spPr>
          <a:xfrm>
            <a:off x="541538" y="2303755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6553F5-8DE8-43E3-9613-B3ABEAD3551C}"/>
              </a:ext>
            </a:extLst>
          </p:cNvPr>
          <p:cNvCxnSpPr/>
          <p:nvPr/>
        </p:nvCxnSpPr>
        <p:spPr>
          <a:xfrm>
            <a:off x="541538" y="2463553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1E29F1-8728-4334-BD3B-211E5823E70B}"/>
              </a:ext>
            </a:extLst>
          </p:cNvPr>
          <p:cNvCxnSpPr/>
          <p:nvPr/>
        </p:nvCxnSpPr>
        <p:spPr>
          <a:xfrm>
            <a:off x="541538" y="2593759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2902-98C9-4BCF-B426-6A8CF9BD2B91}"/>
              </a:ext>
            </a:extLst>
          </p:cNvPr>
          <p:cNvCxnSpPr/>
          <p:nvPr/>
        </p:nvCxnSpPr>
        <p:spPr>
          <a:xfrm>
            <a:off x="541538" y="2738761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DA8028-F605-483A-9596-D0AE567897C9}"/>
              </a:ext>
            </a:extLst>
          </p:cNvPr>
          <p:cNvCxnSpPr/>
          <p:nvPr/>
        </p:nvCxnSpPr>
        <p:spPr>
          <a:xfrm>
            <a:off x="541538" y="2898559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7722A3-5273-4FDA-851A-BDD77612A295}"/>
              </a:ext>
            </a:extLst>
          </p:cNvPr>
          <p:cNvCxnSpPr/>
          <p:nvPr/>
        </p:nvCxnSpPr>
        <p:spPr>
          <a:xfrm>
            <a:off x="541538" y="3028765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DF1531-0CC8-4052-B0DF-8496FEBDCE14}"/>
              </a:ext>
            </a:extLst>
          </p:cNvPr>
          <p:cNvCxnSpPr/>
          <p:nvPr/>
        </p:nvCxnSpPr>
        <p:spPr>
          <a:xfrm>
            <a:off x="541538" y="3173767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5204C-A78F-4760-A694-B933FFA83674}"/>
              </a:ext>
            </a:extLst>
          </p:cNvPr>
          <p:cNvCxnSpPr/>
          <p:nvPr/>
        </p:nvCxnSpPr>
        <p:spPr>
          <a:xfrm>
            <a:off x="541538" y="3333565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591F8B-F9C5-482A-BD97-58D663E723A0}"/>
              </a:ext>
            </a:extLst>
          </p:cNvPr>
          <p:cNvCxnSpPr/>
          <p:nvPr/>
        </p:nvCxnSpPr>
        <p:spPr>
          <a:xfrm>
            <a:off x="541538" y="3491966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C88497-02DC-4DFA-8ED8-AA82364A356B}"/>
              </a:ext>
            </a:extLst>
          </p:cNvPr>
          <p:cNvCxnSpPr/>
          <p:nvPr/>
        </p:nvCxnSpPr>
        <p:spPr>
          <a:xfrm>
            <a:off x="541538" y="3636968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7C6F2-AB28-4673-83B9-6C9850A56138}"/>
              </a:ext>
            </a:extLst>
          </p:cNvPr>
          <p:cNvCxnSpPr/>
          <p:nvPr/>
        </p:nvCxnSpPr>
        <p:spPr>
          <a:xfrm>
            <a:off x="541538" y="3796766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CA07C2-94C4-427A-AF54-7D2733D78183}"/>
              </a:ext>
            </a:extLst>
          </p:cNvPr>
          <p:cNvCxnSpPr/>
          <p:nvPr/>
        </p:nvCxnSpPr>
        <p:spPr>
          <a:xfrm>
            <a:off x="1597947" y="1852178"/>
            <a:ext cx="82562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F4E6E3D-2524-4EB8-80B1-FDCA5C155DD8}"/>
              </a:ext>
            </a:extLst>
          </p:cNvPr>
          <p:cNvSpPr/>
          <p:nvPr/>
        </p:nvSpPr>
        <p:spPr>
          <a:xfrm>
            <a:off x="1393138" y="1636568"/>
            <a:ext cx="134326" cy="431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6A2FDB-BCC2-4B16-811E-028BDEBF3D5A}"/>
              </a:ext>
            </a:extLst>
          </p:cNvPr>
          <p:cNvSpPr txBox="1"/>
          <p:nvPr/>
        </p:nvSpPr>
        <p:spPr>
          <a:xfrm>
            <a:off x="1393138" y="1629411"/>
            <a:ext cx="48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mean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18B367-E069-494B-A9CF-9027A642E271}"/>
              </a:ext>
            </a:extLst>
          </p:cNvPr>
          <p:cNvCxnSpPr/>
          <p:nvPr/>
        </p:nvCxnSpPr>
        <p:spPr>
          <a:xfrm>
            <a:off x="1597947" y="2303755"/>
            <a:ext cx="82562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3988152-C071-4291-9739-7D7F1E3456F8}"/>
              </a:ext>
            </a:extLst>
          </p:cNvPr>
          <p:cNvSpPr/>
          <p:nvPr/>
        </p:nvSpPr>
        <p:spPr>
          <a:xfrm>
            <a:off x="1393138" y="2088145"/>
            <a:ext cx="134326" cy="431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ADFF4C-6B3D-4D23-BA16-A6AA4ADEA30B}"/>
              </a:ext>
            </a:extLst>
          </p:cNvPr>
          <p:cNvCxnSpPr/>
          <p:nvPr/>
        </p:nvCxnSpPr>
        <p:spPr>
          <a:xfrm>
            <a:off x="1597947" y="2755332"/>
            <a:ext cx="82562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863F757-02BE-44CA-8366-EEFA7C9D5560}"/>
              </a:ext>
            </a:extLst>
          </p:cNvPr>
          <p:cNvSpPr/>
          <p:nvPr/>
        </p:nvSpPr>
        <p:spPr>
          <a:xfrm>
            <a:off x="1393138" y="2539722"/>
            <a:ext cx="134326" cy="431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BE0623-FC72-400C-8606-B1D46A8636F7}"/>
              </a:ext>
            </a:extLst>
          </p:cNvPr>
          <p:cNvCxnSpPr/>
          <p:nvPr/>
        </p:nvCxnSpPr>
        <p:spPr>
          <a:xfrm>
            <a:off x="1597947" y="3206909"/>
            <a:ext cx="82562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CB399956-35E6-47C8-B547-0F6D5DFE356D}"/>
              </a:ext>
            </a:extLst>
          </p:cNvPr>
          <p:cNvSpPr/>
          <p:nvPr/>
        </p:nvSpPr>
        <p:spPr>
          <a:xfrm>
            <a:off x="1393138" y="2991299"/>
            <a:ext cx="134326" cy="431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9A84BEC-3D4F-4D21-A13B-E544B9749F44}"/>
              </a:ext>
            </a:extLst>
          </p:cNvPr>
          <p:cNvCxnSpPr/>
          <p:nvPr/>
        </p:nvCxnSpPr>
        <p:spPr>
          <a:xfrm>
            <a:off x="1597947" y="3639001"/>
            <a:ext cx="825623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F536146-732E-42FB-BBCA-B91E89544A21}"/>
              </a:ext>
            </a:extLst>
          </p:cNvPr>
          <p:cNvSpPr/>
          <p:nvPr/>
        </p:nvSpPr>
        <p:spPr>
          <a:xfrm>
            <a:off x="1393138" y="3423391"/>
            <a:ext cx="134326" cy="431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DCBE18-744C-47CB-B188-D5258BE562E5}"/>
              </a:ext>
            </a:extLst>
          </p:cNvPr>
          <p:cNvSpPr txBox="1"/>
          <p:nvPr/>
        </p:nvSpPr>
        <p:spPr>
          <a:xfrm>
            <a:off x="1419491" y="2088145"/>
            <a:ext cx="48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mean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FEC410-C7C4-4DA4-A19B-C9F052C9B7D3}"/>
              </a:ext>
            </a:extLst>
          </p:cNvPr>
          <p:cNvSpPr txBox="1"/>
          <p:nvPr/>
        </p:nvSpPr>
        <p:spPr>
          <a:xfrm>
            <a:off x="1419491" y="2529710"/>
            <a:ext cx="48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mean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6404FF-F6D9-47A5-B046-7FE1F1D59790}"/>
              </a:ext>
            </a:extLst>
          </p:cNvPr>
          <p:cNvSpPr txBox="1"/>
          <p:nvPr/>
        </p:nvSpPr>
        <p:spPr>
          <a:xfrm>
            <a:off x="1460301" y="2967692"/>
            <a:ext cx="48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mean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347C69-A2E0-40F7-9559-E11E683A7B70}"/>
              </a:ext>
            </a:extLst>
          </p:cNvPr>
          <p:cNvSpPr txBox="1"/>
          <p:nvPr/>
        </p:nvSpPr>
        <p:spPr>
          <a:xfrm>
            <a:off x="1459513" y="3403034"/>
            <a:ext cx="48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mean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C81B2F-B6F6-4CCD-AF7E-45B2E365DE8E}"/>
              </a:ext>
            </a:extLst>
          </p:cNvPr>
          <p:cNvCxnSpPr/>
          <p:nvPr/>
        </p:nvCxnSpPr>
        <p:spPr>
          <a:xfrm>
            <a:off x="2896810" y="1852178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3084BA-71C5-42D6-A396-77F788810A94}"/>
              </a:ext>
            </a:extLst>
          </p:cNvPr>
          <p:cNvCxnSpPr/>
          <p:nvPr/>
        </p:nvCxnSpPr>
        <p:spPr>
          <a:xfrm>
            <a:off x="2896810" y="2297526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B680E8-8CB4-47B1-873B-06B02AC3CD69}"/>
              </a:ext>
            </a:extLst>
          </p:cNvPr>
          <p:cNvCxnSpPr/>
          <p:nvPr/>
        </p:nvCxnSpPr>
        <p:spPr>
          <a:xfrm>
            <a:off x="2896809" y="2755332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FD7D8C-774A-4D50-BFAB-EBC2C496B301}"/>
              </a:ext>
            </a:extLst>
          </p:cNvPr>
          <p:cNvCxnSpPr/>
          <p:nvPr/>
        </p:nvCxnSpPr>
        <p:spPr>
          <a:xfrm>
            <a:off x="2896808" y="3206909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5DAFEB-A2CD-453F-B922-A84D0A8C3EC8}"/>
              </a:ext>
            </a:extLst>
          </p:cNvPr>
          <p:cNvCxnSpPr/>
          <p:nvPr/>
        </p:nvCxnSpPr>
        <p:spPr>
          <a:xfrm>
            <a:off x="2896807" y="3636968"/>
            <a:ext cx="8256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AF4A54-6CE5-4AFB-977F-7DCD0C1ECD41}"/>
              </a:ext>
            </a:extLst>
          </p:cNvPr>
          <p:cNvSpPr txBox="1"/>
          <p:nvPr/>
        </p:nvSpPr>
        <p:spPr>
          <a:xfrm>
            <a:off x="2947859" y="118603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03883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0D131D-C881-4C6F-9097-E34B1F423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t="7371" r="8757" b="10957"/>
          <a:stretch/>
        </p:blipFill>
        <p:spPr>
          <a:xfrm>
            <a:off x="5810078" y="4921939"/>
            <a:ext cx="1564587" cy="12139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6C960C-CED1-4860-97DE-6017C8BBF8A5}"/>
              </a:ext>
            </a:extLst>
          </p:cNvPr>
          <p:cNvSpPr txBox="1"/>
          <p:nvPr/>
        </p:nvSpPr>
        <p:spPr>
          <a:xfrm>
            <a:off x="6736410" y="4151009"/>
            <a:ext cx="108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FBP on each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D3D895-0225-4731-AC85-D6AC2BDEE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4" y="3360231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C02351-DB32-405F-9F7D-2230F207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4" y="3147346"/>
            <a:ext cx="1302796" cy="1288460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43F48B-0236-4DBD-ACF0-D84B295B7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5" y="2934460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97CC08-88D2-453D-A25F-0E5C47E5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5" y="2708832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557CA7-B093-4F8E-9BCC-4A0AC41F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2" y="2489576"/>
            <a:ext cx="1302796" cy="1288460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F5E915-E879-45E7-BD7D-7B2EFA39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2" y="2276691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729095-E88A-4404-A8B1-E937F6E2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3" y="2063805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56460D-E917-4814-AD76-9158BB1A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3" y="1838177"/>
            <a:ext cx="1302796" cy="1288460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1C5E16-96E1-41C6-8C00-320EEDAD6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5883" y="1625291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10FF7D1F-9B6D-40A9-8120-EEF031C5D2FD}"/>
              </a:ext>
            </a:extLst>
          </p:cNvPr>
          <p:cNvSpPr/>
          <p:nvPr/>
        </p:nvSpPr>
        <p:spPr>
          <a:xfrm>
            <a:off x="1562008" y="1772809"/>
            <a:ext cx="134326" cy="649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6B1EDA3-141B-4F5E-93BE-627067873C05}"/>
              </a:ext>
            </a:extLst>
          </p:cNvPr>
          <p:cNvSpPr/>
          <p:nvPr/>
        </p:nvSpPr>
        <p:spPr>
          <a:xfrm>
            <a:off x="1569283" y="2465094"/>
            <a:ext cx="134326" cy="569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8283C726-44D3-4518-8B68-88F7166E91B3}"/>
              </a:ext>
            </a:extLst>
          </p:cNvPr>
          <p:cNvSpPr/>
          <p:nvPr/>
        </p:nvSpPr>
        <p:spPr>
          <a:xfrm>
            <a:off x="1562005" y="3110437"/>
            <a:ext cx="134326" cy="569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155AA97-3AC2-4D8C-9927-8250677B56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3248" y="3618229"/>
            <a:ext cx="2511053" cy="2344557"/>
          </a:xfrm>
          <a:prstGeom prst="curvedConnector3">
            <a:avLst>
              <a:gd name="adj1" fmla="val 995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BF30711E-E6FC-4602-85B3-AF7209297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t="7371" r="8757" b="10957"/>
          <a:stretch/>
        </p:blipFill>
        <p:spPr>
          <a:xfrm>
            <a:off x="5962478" y="5074339"/>
            <a:ext cx="1564587" cy="12139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2958BBA-EB08-48B7-9021-F42A3FDCC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t="7371" r="8757" b="10957"/>
          <a:stretch/>
        </p:blipFill>
        <p:spPr>
          <a:xfrm>
            <a:off x="6114878" y="5226739"/>
            <a:ext cx="1564587" cy="1213946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69B0DBE8-1AF0-468D-9B10-4BB9EE518F53}"/>
              </a:ext>
            </a:extLst>
          </p:cNvPr>
          <p:cNvGrpSpPr/>
          <p:nvPr/>
        </p:nvGrpSpPr>
        <p:grpSpPr>
          <a:xfrm>
            <a:off x="2467344" y="5064784"/>
            <a:ext cx="1715910" cy="1077219"/>
            <a:chOff x="5161694" y="222813"/>
            <a:chExt cx="1715910" cy="107721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C8C5AD-9C68-443F-BA1F-F66CD30D0972}"/>
                </a:ext>
              </a:extLst>
            </p:cNvPr>
            <p:cNvSpPr/>
            <p:nvPr/>
          </p:nvSpPr>
          <p:spPr>
            <a:xfrm>
              <a:off x="5161694" y="222813"/>
              <a:ext cx="1715910" cy="1077219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FDD393-CDE4-4F01-AB37-20570B34A310}"/>
                </a:ext>
              </a:extLst>
            </p:cNvPr>
            <p:cNvSpPr txBox="1"/>
            <p:nvPr/>
          </p:nvSpPr>
          <p:spPr>
            <a:xfrm>
              <a:off x="5317660" y="345923"/>
              <a:ext cx="1302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Low-dose CT </a:t>
              </a:r>
            </a:p>
            <a:p>
              <a:pPr algn="ctr"/>
              <a:r>
                <a:rPr lang="en-US" sz="1600" dirty="0"/>
                <a:t>configuration (random)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10789745-A668-423A-B463-623152781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t="7371" r="8757" b="10957"/>
          <a:stretch/>
        </p:blipFill>
        <p:spPr>
          <a:xfrm>
            <a:off x="6267278" y="5379139"/>
            <a:ext cx="1564587" cy="12139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D613339-9080-4FBA-AB57-165268C42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6" t="7371" r="8757" b="10957"/>
          <a:stretch/>
        </p:blipFill>
        <p:spPr>
          <a:xfrm>
            <a:off x="6419678" y="5531539"/>
            <a:ext cx="1564587" cy="121394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8ABAB9C-7FBB-49A9-9B96-6458FBBBB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0482" y="1398050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883E508D-5066-4BCD-8522-896EB00D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0483" y="1185164"/>
            <a:ext cx="1302796" cy="1288460"/>
          </a:xfrm>
          <a:prstGeom prst="rect">
            <a:avLst/>
          </a:prstGeom>
          <a:ln>
            <a:solidFill>
              <a:srgbClr val="FF0000"/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FCEF9E9-1E19-4928-A6B1-A34AF3B4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0483" y="959536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0" name="Right Brace 69">
            <a:extLst>
              <a:ext uri="{FF2B5EF4-FFF2-40B4-BE49-F238E27FC236}">
                <a16:creationId xmlns:a16="http://schemas.microsoft.com/office/drawing/2014/main" id="{2D050C8D-CB16-4F97-AB8B-DDEAD1C36E6A}"/>
              </a:ext>
            </a:extLst>
          </p:cNvPr>
          <p:cNvSpPr/>
          <p:nvPr/>
        </p:nvSpPr>
        <p:spPr>
          <a:xfrm>
            <a:off x="1555830" y="1057932"/>
            <a:ext cx="134326" cy="6494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AE4B41B-3B76-4AF0-807D-10955791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6141" y="732295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3AB5FF5-619B-4907-9A4B-4E13F390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6142" y="519409"/>
            <a:ext cx="1302796" cy="1288460"/>
          </a:xfrm>
          <a:prstGeom prst="rect">
            <a:avLst/>
          </a:prstGeom>
          <a:ln>
            <a:solidFill>
              <a:srgbClr val="C00000"/>
            </a:solidFill>
          </a:ln>
          <a:scene3d>
            <a:camera prst="isometricOffAxis2Right"/>
            <a:lightRig rig="threePt" dir="t"/>
          </a:scene3d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1C6A14C-D3F6-4BAD-87E0-6F017C24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6142" y="293781"/>
            <a:ext cx="1302796" cy="128846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75" name="Right Brace 74">
            <a:extLst>
              <a:ext uri="{FF2B5EF4-FFF2-40B4-BE49-F238E27FC236}">
                <a16:creationId xmlns:a16="http://schemas.microsoft.com/office/drawing/2014/main" id="{D820CBC2-544C-467E-8A52-5F61E4ADA642}"/>
              </a:ext>
            </a:extLst>
          </p:cNvPr>
          <p:cNvSpPr/>
          <p:nvPr/>
        </p:nvSpPr>
        <p:spPr>
          <a:xfrm>
            <a:off x="1569283" y="3743103"/>
            <a:ext cx="134326" cy="569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A70798A-E6CA-4652-946B-6A61E79643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956092" y="1926516"/>
            <a:ext cx="4313636" cy="2301220"/>
          </a:xfrm>
          <a:prstGeom prst="curvedConnector3">
            <a:avLst>
              <a:gd name="adj1" fmla="val 993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98FA3B0-EAFA-4845-B399-C702B5FC78BB}"/>
              </a:ext>
            </a:extLst>
          </p:cNvPr>
          <p:cNvSpPr txBox="1"/>
          <p:nvPr/>
        </p:nvSpPr>
        <p:spPr>
          <a:xfrm rot="5400000">
            <a:off x="2081872" y="5249450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41C283F-0FB3-45A1-9FC0-9AF1140D2305}"/>
              </a:ext>
            </a:extLst>
          </p:cNvPr>
          <p:cNvCxnSpPr>
            <a:cxnSpLocks/>
          </p:cNvCxnSpPr>
          <p:nvPr/>
        </p:nvCxnSpPr>
        <p:spPr>
          <a:xfrm>
            <a:off x="4316636" y="5675878"/>
            <a:ext cx="13812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EAD35C5-B7CA-4A43-AF92-BC006E0B1892}"/>
              </a:ext>
            </a:extLst>
          </p:cNvPr>
          <p:cNvSpPr txBox="1"/>
          <p:nvPr/>
        </p:nvSpPr>
        <p:spPr>
          <a:xfrm>
            <a:off x="4094167" y="5768291"/>
            <a:ext cx="1715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 projection (Adding random Poisson noise)</a:t>
            </a:r>
          </a:p>
          <a:p>
            <a:pPr algn="ctr"/>
            <a:endParaRPr lang="en-US" sz="16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9F6A246-E899-4E6C-A6F1-3AB20D4A30B4}"/>
              </a:ext>
            </a:extLst>
          </p:cNvPr>
          <p:cNvCxnSpPr>
            <a:cxnSpLocks/>
          </p:cNvCxnSpPr>
          <p:nvPr/>
        </p:nvCxnSpPr>
        <p:spPr>
          <a:xfrm flipV="1">
            <a:off x="6781243" y="3785204"/>
            <a:ext cx="0" cy="1028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AE20E57-8805-46DD-AEEE-71B4ECE792A8}"/>
              </a:ext>
            </a:extLst>
          </p:cNvPr>
          <p:cNvCxnSpPr>
            <a:stCxn id="75" idx="1"/>
            <a:endCxn id="38" idx="0"/>
          </p:cNvCxnSpPr>
          <p:nvPr/>
        </p:nvCxnSpPr>
        <p:spPr>
          <a:xfrm flipV="1">
            <a:off x="1703609" y="3178486"/>
            <a:ext cx="703320" cy="84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2E5F5AD-EF72-417E-ABB0-A0C20D32188E}"/>
              </a:ext>
            </a:extLst>
          </p:cNvPr>
          <p:cNvCxnSpPr>
            <a:cxnSpLocks/>
            <a:stCxn id="70" idx="1"/>
            <a:endCxn id="77" idx="0"/>
          </p:cNvCxnSpPr>
          <p:nvPr/>
        </p:nvCxnSpPr>
        <p:spPr>
          <a:xfrm>
            <a:off x="1690156" y="1382638"/>
            <a:ext cx="725142" cy="87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12EBC5-0849-4D77-B39D-736F240FF486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1687734" y="2070065"/>
            <a:ext cx="719195" cy="41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07B9B5D-CD2E-47BD-B2B7-8B3BEB8EC2E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1696331" y="2937261"/>
            <a:ext cx="698342" cy="458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1A7DBF5-06D0-408B-B20D-9CBCA416FBB4}"/>
              </a:ext>
            </a:extLst>
          </p:cNvPr>
          <p:cNvCxnSpPr>
            <a:cxnSpLocks/>
          </p:cNvCxnSpPr>
          <p:nvPr/>
        </p:nvCxnSpPr>
        <p:spPr>
          <a:xfrm flipV="1">
            <a:off x="1724284" y="2708034"/>
            <a:ext cx="688852" cy="2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A226FC1-3DC2-4AE7-92BF-FD7DB75A6486}"/>
              </a:ext>
            </a:extLst>
          </p:cNvPr>
          <p:cNvGrpSpPr/>
          <p:nvPr/>
        </p:nvGrpSpPr>
        <p:grpSpPr>
          <a:xfrm>
            <a:off x="1955706" y="1502738"/>
            <a:ext cx="5876160" cy="2229382"/>
            <a:chOff x="3453226" y="1444372"/>
            <a:chExt cx="5876160" cy="222938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C2AE640-0B06-46C8-B549-C517510BE001}"/>
                </a:ext>
              </a:extLst>
            </p:cNvPr>
            <p:cNvGrpSpPr/>
            <p:nvPr/>
          </p:nvGrpSpPr>
          <p:grpSpPr>
            <a:xfrm>
              <a:off x="5830233" y="2196798"/>
              <a:ext cx="1093875" cy="812813"/>
              <a:chOff x="8774349" y="1142447"/>
              <a:chExt cx="1093875" cy="812813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1EF1B62-DD7B-454C-82A4-258FA968E8D7}"/>
                  </a:ext>
                </a:extLst>
              </p:cNvPr>
              <p:cNvSpPr txBox="1"/>
              <p:nvPr/>
            </p:nvSpPr>
            <p:spPr>
              <a:xfrm>
                <a:off x="8774350" y="1286287"/>
                <a:ext cx="10876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CNN</a:t>
                </a:r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C2BED201-0E58-4C62-B85A-2702DDADDA77}"/>
                  </a:ext>
                </a:extLst>
              </p:cNvPr>
              <p:cNvSpPr/>
              <p:nvPr/>
            </p:nvSpPr>
            <p:spPr>
              <a:xfrm>
                <a:off x="8774349" y="1142447"/>
                <a:ext cx="1093875" cy="812813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A232383-AAE5-4BFE-BFF9-980CFAA2124D}"/>
                </a:ext>
              </a:extLst>
            </p:cNvPr>
            <p:cNvGrpSpPr/>
            <p:nvPr/>
          </p:nvGrpSpPr>
          <p:grpSpPr>
            <a:xfrm>
              <a:off x="7579825" y="1506916"/>
              <a:ext cx="1412187" cy="2166838"/>
              <a:chOff x="6076530" y="1983574"/>
              <a:chExt cx="1412187" cy="2166838"/>
            </a:xfrm>
          </p:grpSpPr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2C8F96E1-C0B7-456F-B492-36ED20029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encilGrayscale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200000">
                <a:off x="6265865" y="3058340"/>
                <a:ext cx="1098114" cy="1086030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15F63C07-C7E6-4E78-80A1-E72F5F9B43A7}"/>
                  </a:ext>
                </a:extLst>
              </p:cNvPr>
              <p:cNvGrpSpPr/>
              <p:nvPr/>
            </p:nvGrpSpPr>
            <p:grpSpPr>
              <a:xfrm>
                <a:off x="6076530" y="1983574"/>
                <a:ext cx="1412187" cy="1916084"/>
                <a:chOff x="6076530" y="1983574"/>
                <a:chExt cx="1412187" cy="1916084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AAABE5ED-3632-4662-A6EA-C687F2EA8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encilGrayscale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88047" y="1989616"/>
                  <a:ext cx="1098114" cy="1086030"/>
                </a:xfrm>
                <a:prstGeom prst="rect">
                  <a:avLst/>
                </a:prstGeom>
                <a:scene3d>
                  <a:camera prst="isometricOffAxis2Right"/>
                  <a:lightRig rig="threePt" dir="t"/>
                </a:scene3d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5F76D587-2013-4EB4-8B05-C967E26BC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encilGrayscale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64424" y="2228941"/>
                  <a:ext cx="1098114" cy="1086030"/>
                </a:xfrm>
                <a:prstGeom prst="rect">
                  <a:avLst/>
                </a:prstGeom>
                <a:scene3d>
                  <a:camera prst="isometricOffAxis2Right"/>
                  <a:lightRig rig="threePt" dir="t"/>
                </a:scene3d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DA78899C-80C2-4AF9-A77B-3443B8D4A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encilGrayscale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76956" y="2497927"/>
                  <a:ext cx="1098114" cy="1086030"/>
                </a:xfrm>
                <a:prstGeom prst="rect">
                  <a:avLst/>
                </a:prstGeom>
                <a:scene3d>
                  <a:camera prst="isometricOffAxis2Right"/>
                  <a:lightRig rig="threePt" dir="t"/>
                </a:scene3d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50007E7A-7878-43B8-A2B3-672BF3FF1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encilGrayscale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6276956" y="2777999"/>
                  <a:ext cx="1098114" cy="1086030"/>
                </a:xfrm>
                <a:prstGeom prst="rect">
                  <a:avLst/>
                </a:prstGeom>
                <a:scene3d>
                  <a:camera prst="isometricOffAxis2Right"/>
                  <a:lightRig rig="threePt" dir="t"/>
                </a:scene3d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3B618DE-6AA9-4A9F-94ED-245CF8206651}"/>
                    </a:ext>
                  </a:extLst>
                </p:cNvPr>
                <p:cNvSpPr/>
                <p:nvPr/>
              </p:nvSpPr>
              <p:spPr>
                <a:xfrm>
                  <a:off x="6076530" y="2222898"/>
                  <a:ext cx="1412187" cy="167676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026D94D-00CF-403B-9177-53BBEEE90F05}"/>
                </a:ext>
              </a:extLst>
            </p:cNvPr>
            <p:cNvGrpSpPr/>
            <p:nvPr/>
          </p:nvGrpSpPr>
          <p:grpSpPr>
            <a:xfrm>
              <a:off x="3714820" y="1678818"/>
              <a:ext cx="1412187" cy="1959282"/>
              <a:chOff x="3714820" y="1678818"/>
              <a:chExt cx="1412187" cy="1959282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A03D0289-2D1A-403B-B102-0F1747E59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898749" y="2607840"/>
                <a:ext cx="1035960" cy="1024560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58ABBC6-B2B4-45BE-9138-0825E82B24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879847" y="2348532"/>
                <a:ext cx="1035960" cy="1024560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F6801643-EC66-44D7-8F5D-25705BB62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888216" y="2127969"/>
                <a:ext cx="1035960" cy="1024560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AA8CC0B-C95F-4773-924A-0D8E0856B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898749" y="1910498"/>
                <a:ext cx="1035960" cy="1024560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9128ACE-A218-4538-826F-3AF70B22F4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907118" y="1684518"/>
                <a:ext cx="1035960" cy="1024560"/>
              </a:xfrm>
              <a:prstGeom prst="rect">
                <a:avLst/>
              </a:prstGeom>
              <a:scene3d>
                <a:camera prst="isometricOffAxis2Right"/>
                <a:lightRig rig="threePt" dir="t"/>
              </a:scene3d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6224719-E931-414B-AAAD-7E010F7866AF}"/>
                  </a:ext>
                </a:extLst>
              </p:cNvPr>
              <p:cNvSpPr/>
              <p:nvPr/>
            </p:nvSpPr>
            <p:spPr>
              <a:xfrm>
                <a:off x="3714820" y="1864194"/>
                <a:ext cx="1412187" cy="154792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0AC3EBC-4AD8-4DE0-A69D-5CD5C672B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0932" y="2584619"/>
              <a:ext cx="54206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1F99270C-930F-4C1A-845E-394361573D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8476" y="2567832"/>
              <a:ext cx="54206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44E75E6-225F-4B1F-9F77-074C027E9A92}"/>
                </a:ext>
              </a:extLst>
            </p:cNvPr>
            <p:cNvSpPr/>
            <p:nvPr/>
          </p:nvSpPr>
          <p:spPr>
            <a:xfrm>
              <a:off x="3453226" y="1444372"/>
              <a:ext cx="5876160" cy="22001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B0AA77-704F-4437-9A5B-D6FCE79CF599}"/>
              </a:ext>
            </a:extLst>
          </p:cNvPr>
          <p:cNvSpPr txBox="1"/>
          <p:nvPr/>
        </p:nvSpPr>
        <p:spPr>
          <a:xfrm>
            <a:off x="13785" y="23057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079E5EC-C2EA-49AA-B19E-122AC751AEB4}"/>
              </a:ext>
            </a:extLst>
          </p:cNvPr>
          <p:cNvSpPr txBox="1"/>
          <p:nvPr/>
        </p:nvSpPr>
        <p:spPr>
          <a:xfrm>
            <a:off x="1569283" y="9959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5718747-F74F-4A81-9B67-C15CAB376DC5}"/>
              </a:ext>
            </a:extLst>
          </p:cNvPr>
          <p:cNvSpPr txBox="1"/>
          <p:nvPr/>
        </p:nvSpPr>
        <p:spPr>
          <a:xfrm>
            <a:off x="1248823" y="485213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AC89C63-0739-457F-B046-8B79C6C2F725}"/>
              </a:ext>
            </a:extLst>
          </p:cNvPr>
          <p:cNvSpPr txBox="1"/>
          <p:nvPr/>
        </p:nvSpPr>
        <p:spPr>
          <a:xfrm>
            <a:off x="6566983" y="14241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CF9960-48DF-42E4-A7F6-1F3E449F7CF1}"/>
              </a:ext>
            </a:extLst>
          </p:cNvPr>
          <p:cNvSpPr txBox="1"/>
          <p:nvPr/>
        </p:nvSpPr>
        <p:spPr>
          <a:xfrm>
            <a:off x="2667395" y="14532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DDCCEFE-A5B0-4423-8268-EDB779100FDB}"/>
              </a:ext>
            </a:extLst>
          </p:cNvPr>
          <p:cNvSpPr txBox="1"/>
          <p:nvPr/>
        </p:nvSpPr>
        <p:spPr>
          <a:xfrm>
            <a:off x="8546893" y="633292"/>
            <a:ext cx="4166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Selecting 15 consecutive slides from regular CT where the interval for example is less than 1mm, for example, let’s fix it to 1mm for here.</a:t>
            </a:r>
          </a:p>
          <a:p>
            <a:pPr marL="342900" indent="-342900">
              <a:buAutoNum type="alphaLcPeriod"/>
            </a:pPr>
            <a:r>
              <a:rPr lang="en-US" sz="1400" dirty="0"/>
              <a:t>The mean of 3 slides leaves 5 good quality slides with interval of 3mm for example. (these 5 slides or only their middle one will be the output of the CNN). </a:t>
            </a:r>
          </a:p>
          <a:p>
            <a:pPr marL="342900" indent="-342900">
              <a:buAutoNum type="alphaLcPeriod"/>
            </a:pPr>
            <a:r>
              <a:rPr lang="en-US" sz="1400" dirty="0"/>
              <a:t>The 5 middle slides (with the interval of 3mm) are selected to get noisier and finally become the input of the CNN.</a:t>
            </a:r>
          </a:p>
        </p:txBody>
      </p:sp>
    </p:spTree>
    <p:extLst>
      <p:ext uri="{BB962C8B-B14F-4D97-AF65-F5344CB8AC3E}">
        <p14:creationId xmlns:p14="http://schemas.microsoft.com/office/powerpoint/2010/main" val="334002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39A331-C43B-40F4-8186-AEFBB3B5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3" y="1882036"/>
            <a:ext cx="5020044" cy="4786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EDF5F8-BAA1-4F3D-82CA-3A7D7D134FA8}"/>
              </a:ext>
            </a:extLst>
          </p:cNvPr>
          <p:cNvSpPr txBox="1"/>
          <p:nvPr/>
        </p:nvSpPr>
        <p:spPr>
          <a:xfrm>
            <a:off x="5457218" y="612841"/>
            <a:ext cx="57490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collimation of LDCT should be set with the purpose of achieving</a:t>
            </a:r>
            <a:br>
              <a:rPr lang="en-US" sz="1400" dirty="0"/>
            </a:br>
            <a:r>
              <a:rPr lang="en-US" sz="1400" dirty="0"/>
              <a:t> thin-section reconstruction images, which allow the use of CAD and</a:t>
            </a:r>
            <a:br>
              <a:rPr lang="en-US" sz="1400" dirty="0"/>
            </a:br>
            <a:r>
              <a:rPr lang="en-US" sz="1400" dirty="0"/>
              <a:t> an optimal volumetric analysis. Therefore, reconstructed slice thickness,</a:t>
            </a:r>
            <a:br>
              <a:rPr lang="en-US" sz="1400" dirty="0"/>
            </a:br>
            <a:r>
              <a:rPr lang="en-US" sz="1400" dirty="0"/>
              <a:t> at least equal to or lower than 1.5 mm, should be used</a:t>
            </a:r>
            <a:r>
              <a:rPr lang="en-US" sz="1400" baseline="30000" dirty="0"/>
              <a:t>[</a:t>
            </a:r>
            <a:r>
              <a:rPr lang="en-US" sz="1400" u="sng" baseline="30000" dirty="0">
                <a:hlinkClick r:id="rId3"/>
              </a:rPr>
              <a:t>2</a:t>
            </a:r>
            <a:r>
              <a:rPr lang="en-US" sz="1400" baseline="30000" dirty="0"/>
              <a:t>]</a:t>
            </a:r>
            <a:r>
              <a:rPr lang="en-US" sz="1400" dirty="0"/>
              <a:t>. </a:t>
            </a:r>
            <a:br>
              <a:rPr lang="en-US" sz="1400" dirty="0"/>
            </a:br>
            <a:r>
              <a:rPr lang="en-US" sz="1400" dirty="0"/>
              <a:t>It is advisable to set the section interval lower than the slice thickness</a:t>
            </a:r>
            <a:br>
              <a:rPr lang="en-US" sz="1400" dirty="0"/>
            </a:br>
            <a:r>
              <a:rPr lang="en-US" sz="1400" dirty="0"/>
              <a:t> in order to reduce partial volume artifacts. This is critical for accurate</a:t>
            </a:r>
            <a:br>
              <a:rPr lang="en-US" sz="1400" dirty="0"/>
            </a:br>
            <a:r>
              <a:rPr lang="en-US" sz="1400" dirty="0"/>
              <a:t> nodule volume assessment.</a:t>
            </a:r>
          </a:p>
          <a:p>
            <a:endParaRPr lang="en-US" sz="1400" dirty="0"/>
          </a:p>
          <a:p>
            <a:r>
              <a:rPr lang="en-US" sz="1400" dirty="0"/>
              <a:t>The reconstruction kernel can affect the volume measurement</a:t>
            </a:r>
            <a:br>
              <a:rPr lang="en-US" sz="1400" dirty="0"/>
            </a:br>
            <a:r>
              <a:rPr lang="en-US" sz="1400" dirty="0"/>
              <a:t> of pulmonary nodules from LDCT examinations. In a previous study,</a:t>
            </a:r>
            <a:br>
              <a:rPr lang="en-US" sz="1400" dirty="0"/>
            </a:br>
            <a:r>
              <a:rPr lang="en-US" sz="1400" dirty="0"/>
              <a:t> the repeatability of volume measurements of pulmonary nodules</a:t>
            </a:r>
            <a:br>
              <a:rPr lang="en-US" sz="1400" dirty="0"/>
            </a:br>
            <a:r>
              <a:rPr lang="en-US" sz="1400" dirty="0"/>
              <a:t> obtained at 1-mm section thickness combined with a soft kernel</a:t>
            </a:r>
            <a:br>
              <a:rPr lang="en-US" sz="1400" dirty="0"/>
            </a:br>
            <a:r>
              <a:rPr lang="en-US" sz="1400" dirty="0"/>
              <a:t> was almost twice as good as the reconstruction obtained with a</a:t>
            </a:r>
            <a:br>
              <a:rPr lang="en-US" sz="1400" dirty="0"/>
            </a:br>
            <a:r>
              <a:rPr lang="en-US" sz="1400" dirty="0"/>
              <a:t> 2-mm section thickness combined with a soft kernel, and almost</a:t>
            </a:r>
            <a:br>
              <a:rPr lang="en-US" sz="1400" dirty="0"/>
            </a:br>
            <a:r>
              <a:rPr lang="en-US" sz="1400" dirty="0"/>
              <a:t> 4 times better than those obtained at 2-mm section thickness</a:t>
            </a:r>
            <a:br>
              <a:rPr lang="en-US" sz="1400" dirty="0"/>
            </a:br>
            <a:r>
              <a:rPr lang="en-US" sz="1400" dirty="0"/>
              <a:t> combined with a sharp kernel</a:t>
            </a:r>
            <a:r>
              <a:rPr lang="en-US" sz="1400" baseline="30000" dirty="0"/>
              <a:t>[</a:t>
            </a:r>
            <a:r>
              <a:rPr lang="en-US" sz="1400" u="sng" baseline="30000" dirty="0">
                <a:hlinkClick r:id="rId4"/>
              </a:rPr>
              <a:t>10</a:t>
            </a:r>
            <a:r>
              <a:rPr lang="en-US" sz="1400" baseline="30000" dirty="0"/>
              <a:t>]</a:t>
            </a:r>
            <a:r>
              <a:rPr lang="en-US" sz="14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10D91-54CF-402B-9A26-CEC5BB39E7A0}"/>
              </a:ext>
            </a:extLst>
          </p:cNvPr>
          <p:cNvSpPr/>
          <p:nvPr/>
        </p:nvSpPr>
        <p:spPr>
          <a:xfrm>
            <a:off x="90791" y="189955"/>
            <a:ext cx="6096000" cy="660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Low-dose CT: technique, reading methods and image interpretation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36CEC-4956-4399-A15F-A1C5BA245130}"/>
              </a:ext>
            </a:extLst>
          </p:cNvPr>
          <p:cNvSpPr/>
          <p:nvPr/>
        </p:nvSpPr>
        <p:spPr>
          <a:xfrm>
            <a:off x="90791" y="1009643"/>
            <a:ext cx="4889771" cy="660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1798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Influence of CT acquisition and reconstruction parameters on radiomic feature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92618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83CF17-B8BC-43DC-B5D9-99D0E70A65BD}"/>
              </a:ext>
            </a:extLst>
          </p:cNvPr>
          <p:cNvSpPr txBox="1"/>
          <p:nvPr/>
        </p:nvSpPr>
        <p:spPr>
          <a:xfrm>
            <a:off x="470263" y="226423"/>
            <a:ext cx="3326674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01.1232773 160209    ;   Interval:2.50  thichness:3.00 </a:t>
            </a:r>
          </a:p>
          <a:p>
            <a:r>
              <a:rPr lang="en-US" sz="1100" dirty="0"/>
              <a:t> 01.1232773 160912    ;   Interval:1.00  thichness:2.00 </a:t>
            </a:r>
          </a:p>
          <a:p>
            <a:r>
              <a:rPr lang="en-US" sz="1100" dirty="0"/>
              <a:t> 01.1232773 170313    ;   Interval:2.00  thichness:3.00 </a:t>
            </a:r>
          </a:p>
          <a:p>
            <a:r>
              <a:rPr lang="en-US" sz="1100" dirty="0"/>
              <a:t> </a:t>
            </a:r>
            <a:r>
              <a:rPr lang="en-US" sz="1100" dirty="0">
                <a:solidFill>
                  <a:srgbClr val="0070C0"/>
                </a:solidFill>
              </a:rPr>
              <a:t>01.1232773 180521    ;   Interval:0.80  thichness:1.00 </a:t>
            </a:r>
          </a:p>
          <a:p>
            <a:r>
              <a:rPr lang="en-US" sz="1100" dirty="0"/>
              <a:t> 01.1232773 190916    ;   Interval:3.27  thichness:3.75 </a:t>
            </a:r>
          </a:p>
          <a:p>
            <a:r>
              <a:rPr lang="en-US" sz="1100" dirty="0"/>
              <a:t> 01.1232773 200113    ;   Interval:0.80  thichness:1.00 </a:t>
            </a:r>
          </a:p>
          <a:p>
            <a:endParaRPr lang="en-US" sz="1100" dirty="0"/>
          </a:p>
          <a:p>
            <a:r>
              <a:rPr lang="en-US" sz="1100" dirty="0"/>
              <a:t> 03.660237 131018    ;   Interval:2.00  thichness:2.50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03.660237 191208    ;   Interval:0.80  thichness:1.00 </a:t>
            </a:r>
          </a:p>
          <a:p>
            <a:r>
              <a:rPr lang="en-US" sz="1100" dirty="0"/>
              <a:t> 03.660237 200916    ;   Interval:1.00  thichness:1.25 </a:t>
            </a:r>
          </a:p>
          <a:p>
            <a:r>
              <a:rPr lang="en-US" sz="1100" dirty="0"/>
              <a:t> 03.660237 210320    ;   Interval:1.00  thichness:1.25 </a:t>
            </a:r>
          </a:p>
          <a:p>
            <a:r>
              <a:rPr lang="en-US" sz="1100" dirty="0"/>
              <a:t> 03.660237 211107    ;   Interval:0.80  thichness:1.00 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70C0"/>
                </a:solidFill>
              </a:rPr>
              <a:t> 07.2066870 160811    ;   Interval:0.80  thichness:1.00 </a:t>
            </a:r>
          </a:p>
          <a:p>
            <a:r>
              <a:rPr lang="en-US" sz="1100" dirty="0"/>
              <a:t> 07.2066870 190604    ;   Interval:1.00  thichness:1.25 </a:t>
            </a:r>
          </a:p>
          <a:p>
            <a:r>
              <a:rPr lang="en-US" sz="1100" dirty="0"/>
              <a:t> 07.2066870 220518    ;   Interval:1.00  thichness:1.25 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70C0"/>
                </a:solidFill>
              </a:rPr>
              <a:t> 08.2115615 171209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190501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191204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200615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201214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210607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210917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220118    ;   Interval:0.80  thichness:1.00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08.2115615 220418    ;   Interval:0.80  thichness:1.00 </a:t>
            </a:r>
          </a:p>
          <a:p>
            <a:endParaRPr lang="en-US" sz="1100" dirty="0"/>
          </a:p>
          <a:p>
            <a:r>
              <a:rPr lang="en-US" sz="1100" dirty="0"/>
              <a:t> 09.375590 110913    ;   Interval:1.35  thichness:2.50 </a:t>
            </a:r>
          </a:p>
          <a:p>
            <a:endParaRPr lang="en-US" sz="1100" dirty="0"/>
          </a:p>
          <a:p>
            <a:r>
              <a:rPr lang="en-US" sz="1100" dirty="0"/>
              <a:t> 10.2374256 190523    ;   Interval:1.25  thichness:2.50 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B050"/>
                </a:solidFill>
              </a:rPr>
              <a:t> 11.868417 150814    ;   Interval:0.63  thichness:1.25 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11.868417 180910    ;   Interval:0.80  thichness:1.00 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accent1"/>
                </a:solidFill>
              </a:rPr>
              <a:t> 15.1055725 151009    ;   Interval:1.00  thichness:2.00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 15.1055725 160408    ;   Interval:1.00  thichness:2.00 </a:t>
            </a:r>
          </a:p>
          <a:p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42E0D-9010-4098-A66A-00775CCF50FD}"/>
              </a:ext>
            </a:extLst>
          </p:cNvPr>
          <p:cNvSpPr txBox="1"/>
          <p:nvPr/>
        </p:nvSpPr>
        <p:spPr>
          <a:xfrm>
            <a:off x="3901440" y="261257"/>
            <a:ext cx="37969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19.1080879 150519    ;   Interval:1.00  thichness:2.00 </a:t>
            </a:r>
          </a:p>
          <a:p>
            <a:r>
              <a:rPr lang="en-US" sz="1100" dirty="0"/>
              <a:t> 19.1080879 210426    ;   Interval:1.00  thichness:1.25 </a:t>
            </a:r>
          </a:p>
          <a:p>
            <a:r>
              <a:rPr lang="en-US" sz="1100" dirty="0"/>
              <a:t> 19.1080879 210823    ;   Interval:1.00  thichness:1.25 </a:t>
            </a:r>
          </a:p>
          <a:p>
            <a:r>
              <a:rPr lang="en-US" sz="1100" dirty="0"/>
              <a:t> 19.1080879 220131    ;   Interval:1.00  thichness:1.25 </a:t>
            </a:r>
          </a:p>
          <a:p>
            <a:r>
              <a:rPr lang="en-US" sz="1100" dirty="0"/>
              <a:t> 19.1080879 221003    ;   Interval:1.00  thichness:1.25 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 23.756949 180823    ;   Interval:3.27  thichness:3.75 </a:t>
            </a:r>
          </a:p>
          <a:p>
            <a:r>
              <a:rPr lang="en-US" sz="1100" dirty="0"/>
              <a:t> 23.756949 200905    ;   Interval:1.00  thichness:1.25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 23.756949 210306    ;   Interval:0.80  thichness:1.00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 23.756949 210918    ;   Interval:0.80  thichness:1.00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 23.756949 220319    ;   Interval:0.80  thichness:1.00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 23.756949 220917    ;   Interval:0.80  thichness:1.00 </a:t>
            </a:r>
          </a:p>
          <a:p>
            <a:endParaRPr lang="en-US" sz="1100" dirty="0"/>
          </a:p>
          <a:p>
            <a:r>
              <a:rPr lang="en-US" sz="1100" dirty="0"/>
              <a:t> 26.1100559 150123    ;   Interval:3.27  thichness:3.75 </a:t>
            </a:r>
          </a:p>
          <a:p>
            <a:r>
              <a:rPr lang="en-US" sz="1100" dirty="0"/>
              <a:t> 26.1100559 150330    ;   Interval:1.00  thichness:2.00 </a:t>
            </a:r>
          </a:p>
          <a:p>
            <a:r>
              <a:rPr lang="en-US" sz="1100" dirty="0"/>
              <a:t> 26.1100559 170419    ;   Interval:2.50  thichness:2.50 </a:t>
            </a:r>
          </a:p>
          <a:p>
            <a:r>
              <a:rPr lang="en-US" sz="1100" dirty="0"/>
              <a:t> 26.1100559 190717    ;   Interval:2.00  thichness:3.00 </a:t>
            </a:r>
          </a:p>
          <a:p>
            <a:r>
              <a:rPr lang="en-US" sz="1100" dirty="0"/>
              <a:t> 26.1100559 200611    ;   Interval:1.00  thichness:1.25 </a:t>
            </a:r>
          </a:p>
          <a:p>
            <a:r>
              <a:rPr lang="en-US" sz="1100" dirty="0"/>
              <a:t> 26.1100559 210120    ;   Interval:1.00  thichness:1.25 </a:t>
            </a:r>
          </a:p>
          <a:p>
            <a:r>
              <a:rPr lang="en-US" sz="1100" dirty="0"/>
              <a:t> 26.1100559 210407    ;   Interval:1.00  thichness:1.25 </a:t>
            </a:r>
          </a:p>
          <a:p>
            <a:r>
              <a:rPr lang="en-US" sz="1100" dirty="0"/>
              <a:t> 26.1100559 210728    ;   Interval:1.00  thichness:1.25 </a:t>
            </a:r>
          </a:p>
          <a:p>
            <a:r>
              <a:rPr lang="en-US" sz="1100" dirty="0"/>
              <a:t> 26.1100559 220106    ;   Interval:1.00  thichness:1.25 </a:t>
            </a:r>
          </a:p>
          <a:p>
            <a:r>
              <a:rPr lang="en-US" sz="1100" dirty="0"/>
              <a:t> 26.1100559 220413    ;   Interval:1.00  thichness:1.25 </a:t>
            </a:r>
          </a:p>
          <a:p>
            <a:r>
              <a:rPr lang="en-US" sz="1100" dirty="0"/>
              <a:t> 26.1100559 220727    ;   Interval:1.00  thichness:1.25 </a:t>
            </a:r>
          </a:p>
          <a:p>
            <a:endParaRPr lang="en-US" sz="1100" dirty="0"/>
          </a:p>
          <a:p>
            <a:r>
              <a:rPr lang="en-US" sz="1100" dirty="0"/>
              <a:t> 32.944982 150330    ;   Interval:1.00  thichness:2.00 </a:t>
            </a:r>
          </a:p>
          <a:p>
            <a:r>
              <a:rPr lang="en-US" sz="1100" dirty="0"/>
              <a:t> 32.944982 180319    ;   Interval:2.48  thichness:2.50 </a:t>
            </a:r>
          </a:p>
          <a:p>
            <a:r>
              <a:rPr lang="en-US" sz="1100" dirty="0"/>
              <a:t> 32.944982 180917    ;   Interval:2.48  thichness:2.50 </a:t>
            </a:r>
          </a:p>
          <a:p>
            <a:r>
              <a:rPr lang="en-US" sz="1100" dirty="0"/>
              <a:t> 32.944982 220523    ;   Interval:2.00  thichness:2.00 </a:t>
            </a:r>
          </a:p>
          <a:p>
            <a:endParaRPr lang="en-US" sz="1100" dirty="0"/>
          </a:p>
          <a:p>
            <a:r>
              <a:rPr lang="en-US" sz="1100" dirty="0">
                <a:solidFill>
                  <a:srgbClr val="00B050"/>
                </a:solidFill>
              </a:rPr>
              <a:t> 34.863978 160628    ;   Interval:0.63  thichness:1.25</a:t>
            </a:r>
            <a:r>
              <a:rPr lang="en-US" sz="11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1100" dirty="0"/>
              <a:t> 34.863978 201230    ;   Interval:1.00  thichness:1.25 </a:t>
            </a:r>
          </a:p>
          <a:p>
            <a:endParaRPr lang="en-US" sz="1100" dirty="0"/>
          </a:p>
          <a:p>
            <a:r>
              <a:rPr lang="en-US" sz="1100" dirty="0">
                <a:solidFill>
                  <a:schemeClr val="accent1"/>
                </a:solidFill>
              </a:rPr>
              <a:t> 40.1055725 151009    ;   Interval:1.00  thichness:2.00 </a:t>
            </a:r>
          </a:p>
          <a:p>
            <a:r>
              <a:rPr lang="en-US" sz="1100" dirty="0">
                <a:solidFill>
                  <a:schemeClr val="accent1"/>
                </a:solidFill>
              </a:rPr>
              <a:t> 40.1055725 160408    ;   Interval:1.00  thichness:2.00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933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42ED0-3E4C-49DB-AF2B-B7F4CC623AF6}"/>
              </a:ext>
            </a:extLst>
          </p:cNvPr>
          <p:cNvSpPr txBox="1"/>
          <p:nvPr/>
        </p:nvSpPr>
        <p:spPr>
          <a:xfrm>
            <a:off x="389107" y="272374"/>
            <a:ext cx="105934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https://www.upstate.edu/radiology/education/rsna/ct/reconstruction.php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CT images are reconstructed from approximately </a:t>
            </a:r>
            <a:r>
              <a:rPr lang="en-US" dirty="0">
                <a:highlight>
                  <a:srgbClr val="FFFF00"/>
                </a:highlight>
              </a:rPr>
              <a:t>1000 projections </a:t>
            </a:r>
            <a:r>
              <a:rPr lang="en-US" dirty="0"/>
              <a:t>that are acquired as the x-ray tube rotates through 360º around the object (patient).</a:t>
            </a:r>
          </a:p>
          <a:p>
            <a:endParaRPr lang="en-US" dirty="0"/>
          </a:p>
          <a:p>
            <a:r>
              <a:rPr lang="en-US" dirty="0"/>
              <a:t>The acquisition FOV is typically 250 mm for head CT scans, but can be as large as </a:t>
            </a:r>
            <a:r>
              <a:rPr lang="en-US" dirty="0">
                <a:highlight>
                  <a:srgbClr val="FFFF00"/>
                </a:highlight>
              </a:rPr>
              <a:t>500 mm for body imaging</a:t>
            </a:r>
            <a:r>
              <a:rPr lang="en-US" dirty="0"/>
              <a:t>. </a:t>
            </a:r>
          </a:p>
          <a:p>
            <a:r>
              <a:rPr lang="en-US" dirty="0"/>
              <a:t>the achievable spatial resolution performance in normal CT imaging is ~ 0.7 </a:t>
            </a:r>
            <a:r>
              <a:rPr lang="en-US" dirty="0" err="1"/>
              <a:t>lp</a:t>
            </a:r>
            <a:r>
              <a:rPr lang="en-US" dirty="0"/>
              <a:t>/mm</a:t>
            </a:r>
          </a:p>
          <a:p>
            <a:endParaRPr lang="en-US" dirty="0"/>
          </a:p>
          <a:p>
            <a:r>
              <a:rPr lang="en-US" dirty="0"/>
              <a:t> A corollary of this finding is that if the reconstructed FOV is selected so that it is larger than the object being imaged (Figure H), there will be a loss of spatial resolution performance being of the increased pixel size.</a:t>
            </a:r>
          </a:p>
          <a:p>
            <a:endParaRPr lang="en-US" dirty="0"/>
          </a:p>
          <a:p>
            <a:r>
              <a:rPr lang="en-US" dirty="0"/>
              <a:t>A special filter, known as </a:t>
            </a:r>
            <a:r>
              <a:rPr lang="en-US" dirty="0">
                <a:highlight>
                  <a:srgbClr val="FFFF00"/>
                </a:highlight>
              </a:rPr>
              <a:t>the ramp filter</a:t>
            </a:r>
            <a:r>
              <a:rPr lang="en-US" dirty="0"/>
              <a:t>, will achieve a perfect reconstruction, but will also contain </a:t>
            </a:r>
            <a:r>
              <a:rPr lang="en-US" dirty="0">
                <a:highlight>
                  <a:srgbClr val="FFFF00"/>
                </a:highlight>
              </a:rPr>
              <a:t>high levels of </a:t>
            </a:r>
            <a:r>
              <a:rPr lang="en-US" dirty="0"/>
              <a:t>image </a:t>
            </a:r>
            <a:r>
              <a:rPr lang="en-US" dirty="0">
                <a:highlight>
                  <a:srgbClr val="FFFF00"/>
                </a:highlight>
              </a:rPr>
              <a:t>noise</a:t>
            </a:r>
            <a:r>
              <a:rPr lang="en-US" dirty="0"/>
              <a:t>. It is possible to modify the shape of the reconstruction filter to reduce the amount of image noise, but at the price of </a:t>
            </a:r>
            <a:r>
              <a:rPr lang="en-US" dirty="0">
                <a:highlight>
                  <a:srgbClr val="FFFF00"/>
                </a:highlight>
              </a:rPr>
              <a:t>some loss in spatial resolution </a:t>
            </a:r>
            <a:r>
              <a:rPr lang="en-US" dirty="0"/>
              <a:t>performance. Most commercial CT scanners offer the user a choice of reconstruction filters where each filter offers varying degrees of image noise, but at the price of some loss of spatial resolution performance.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CEBDF-B6F3-4460-A55E-82AD578F8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74" y="4608073"/>
            <a:ext cx="3599883" cy="22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D463D-E3D2-4E6D-8FD0-0E789D33B360}"/>
              </a:ext>
            </a:extLst>
          </p:cNvPr>
          <p:cNvSpPr txBox="1"/>
          <p:nvPr/>
        </p:nvSpPr>
        <p:spPr>
          <a:xfrm>
            <a:off x="145915" y="661481"/>
            <a:ext cx="68871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What are your achievements since joining, and are we on track for your career dream? </a:t>
            </a:r>
            <a:br>
              <a:rPr lang="en-US" sz="1400" dirty="0"/>
            </a:b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Your evaluation of the research performance so far. How can we learn from past experiences?</a:t>
            </a:r>
            <a:br>
              <a:rPr lang="en-US" sz="1400" dirty="0"/>
            </a:b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In your current projects, are you anticipating of significant contribution on the technological, clinical, or translational sides? </a:t>
            </a:r>
            <a:br>
              <a:rPr lang="en-US" sz="1400" dirty="0"/>
            </a:br>
            <a:r>
              <a:rPr lang="en-US" sz="1400" dirty="0"/>
              <a:t>What will be the expected timeline for these projects? </a:t>
            </a:r>
            <a:br>
              <a:rPr lang="en-US" sz="1400" dirty="0"/>
            </a:br>
            <a:r>
              <a:rPr lang="en-US" sz="1400" dirty="0"/>
              <a:t>Any bottleneck we need to address?</a:t>
            </a:r>
            <a:br>
              <a:rPr lang="en-US" sz="1400" dirty="0"/>
            </a:br>
            <a:endParaRPr lang="en-US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What will be the research plan for this year? Let’s list some milestones and deliverables.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F1B53-A072-46E7-AD91-0412BD28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395" y="147130"/>
            <a:ext cx="4741625" cy="64163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7D4525-7181-4B1B-A30E-8EFF029005B8}"/>
              </a:ext>
            </a:extLst>
          </p:cNvPr>
          <p:cNvSpPr/>
          <p:nvPr/>
        </p:nvSpPr>
        <p:spPr>
          <a:xfrm>
            <a:off x="7124700" y="2752726"/>
            <a:ext cx="4286250" cy="4953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1C17E-EDE2-4E5A-9410-CB79EAC907F2}"/>
              </a:ext>
            </a:extLst>
          </p:cNvPr>
          <p:cNvSpPr/>
          <p:nvPr/>
        </p:nvSpPr>
        <p:spPr>
          <a:xfrm>
            <a:off x="7124700" y="5162551"/>
            <a:ext cx="4286250" cy="10382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44438-1165-4529-A9C2-93560C2D84D6}"/>
              </a:ext>
            </a:extLst>
          </p:cNvPr>
          <p:cNvSpPr/>
          <p:nvPr/>
        </p:nvSpPr>
        <p:spPr>
          <a:xfrm>
            <a:off x="7124700" y="1535399"/>
            <a:ext cx="4286250" cy="71437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D0199-7FAB-4437-8C83-3C7801FC4A07}"/>
              </a:ext>
            </a:extLst>
          </p:cNvPr>
          <p:cNvSpPr txBox="1"/>
          <p:nvPr/>
        </p:nvSpPr>
        <p:spPr>
          <a:xfrm>
            <a:off x="535021" y="535021"/>
            <a:ext cx="103599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CT denoising code</a:t>
            </a:r>
          </a:p>
          <a:p>
            <a:endParaRPr lang="en-US" dirty="0"/>
          </a:p>
          <a:p>
            <a:r>
              <a:rPr lang="en-US" dirty="0"/>
              <a:t>Photo (what to were?)</a:t>
            </a:r>
          </a:p>
          <a:p>
            <a:endParaRPr lang="en-US" dirty="0"/>
          </a:p>
          <a:p>
            <a:r>
              <a:rPr lang="en-US" dirty="0"/>
              <a:t>Card</a:t>
            </a:r>
          </a:p>
          <a:p>
            <a:r>
              <a:rPr lang="en-US" dirty="0"/>
              <a:t>Muhammad</a:t>
            </a:r>
          </a:p>
          <a:p>
            <a:r>
              <a:rPr lang="en-US" dirty="0"/>
              <a:t>Iman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15559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14229</TotalTime>
  <Words>913</Words>
  <Application>Microsoft Office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Salehjahromi,Morteza</dc:creator>
  <cp:lastModifiedBy>Salehjahromi,Morteza</cp:lastModifiedBy>
  <cp:revision>33</cp:revision>
  <dcterms:created xsi:type="dcterms:W3CDTF">2023-01-23T22:24:28Z</dcterms:created>
  <dcterms:modified xsi:type="dcterms:W3CDTF">2023-02-02T19:33:59Z</dcterms:modified>
</cp:coreProperties>
</file>