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quickStyle3.xml" ContentType="application/vnd.openxmlformats-officedocument.drawingml.diagramStyle+xml"/>
  <Override PartName="/ppt/diagrams/colors2.xml" ContentType="application/vnd.openxmlformats-officedocument.drawingml.diagramColors+xml"/>
  <Override PartName="/ppt/diagrams/drawing3.xml" ContentType="application/vnd.ms-office.drawingml.diagramDrawing+xml"/>
  <Override PartName="/ppt/diagrams/colors3.xml" ContentType="application/vnd.openxmlformats-officedocument.drawingml.diagramColors+xml"/>
  <Override PartName="/ppt/diagrams/data1.xml" ContentType="application/vnd.openxmlformats-officedocument.drawingml.diagramData+xml"/>
  <Override PartName="/ppt/diagrams/layout2.xml" ContentType="application/vnd.openxmlformats-officedocument.drawingml.diagramLayout+xml"/>
  <Override PartName="/ppt/diagrams/layout1.xml" ContentType="application/vnd.openxmlformats-officedocument.drawingml.diagramLayout+xml"/>
  <Override PartName="/ppt/diagrams/quickStyle1.xml" ContentType="application/vnd.openxmlformats-officedocument.drawingml.diagramStyle+xml"/>
  <Override PartName="/ppt/diagrams/drawing1.xml" ContentType="application/vnd.ms-office.drawingml.diagramDrawing+xml"/>
  <Override PartName="/ppt/diagrams/data2.xml" ContentType="application/vnd.openxmlformats-officedocument.drawingml.diagramData+xml"/>
  <Override PartName="/ppt/diagrams/layout3.xml" ContentType="application/vnd.openxmlformats-officedocument.drawingml.diagramLayout+xml"/>
  <Override PartName="/ppt/diagrams/colors1.xml" ContentType="application/vnd.openxmlformats-officedocument.drawingml.diagramColors+xml"/>
  <Override PartName="/ppt/diagrams/quickStyle2.xml" ContentType="application/vnd.openxmlformats-officedocument.drawingml.diagramStyle+xml"/>
  <Override PartName="/ppt/diagrams/drawing2.xml" ContentType="application/vnd.ms-office.drawingml.diagramDrawing+xml"/>
  <Override PartName="/ppt/diagrams/data3.xml" ContentType="application/vnd.openxmlformats-officedocument.drawingml.diagramData+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26.xml.rels" ContentType="application/vnd.openxmlformats-package.relationships+xml"/>
  <Override PartName="/ppt/notesSlides/_rels/notesSlide2.xml.rels" ContentType="application/vnd.openxmlformats-package.relationships+xml"/>
  <Override PartName="/ppt/notesSlides/_rels/notesSlide11.xml.rels" ContentType="application/vnd.openxmlformats-package.relationships+xml"/>
  <Override PartName="/ppt/notesSlides/_rels/notesSlide23.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22.xml.rels" ContentType="application/vnd.openxmlformats-package.relationships+xml"/>
  <Override PartName="/ppt/notesSlides/_rels/notesSlide28.xml.rels" ContentType="application/vnd.openxmlformats-package.relationships+xml"/>
  <Override PartName="/ppt/notesSlides/_rels/notesSlide32.xml.rels" ContentType="application/vnd.openxmlformats-package.relationships+xml"/>
  <Override PartName="/ppt/notesSlides/_rels/notesSlide16.xml.rels" ContentType="application/vnd.openxmlformats-package.relationships+xml"/>
  <Override PartName="/ppt/notesSlides/_rels/notesSlide33.xml.rels" ContentType="application/vnd.openxmlformats-package.relationships+xml"/>
  <Override PartName="/ppt/notesSlides/_rels/notesSlide27.xml.rels" ContentType="application/vnd.openxmlformats-package.relationships+xml"/>
  <Override PartName="/ppt/notesSlides/_rels/notesSlide3.xml.rels" ContentType="application/vnd.openxmlformats-package.relationships+xml"/>
  <Override PartName="/ppt/notesSlides/_rels/notesSlide18.xml.rels" ContentType="application/vnd.openxmlformats-package.relationships+xml"/>
  <Override PartName="/ppt/notesSlides/_rels/notesSlide12.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9.xml.rels" ContentType="application/vnd.openxmlformats-package.relationships+xml"/>
  <Override PartName="/ppt/notesSlides/_rels/notesSlide34.xml.rels" ContentType="application/vnd.openxmlformats-package.relationships+xml"/>
  <Override PartName="/ppt/notesSlides/_rels/notesSlide31.xml.rels" ContentType="application/vnd.openxmlformats-package.relationships+xml"/>
  <Override PartName="/ppt/notesSlides/_rels/notesSlide15.xml.rels" ContentType="application/vnd.openxmlformats-package.relationship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22.xml" ContentType="application/vnd.openxmlformats-officedocument.presentationml.notesSlide+xml"/>
  <Override PartName="/ppt/notesSlides/notesSlide34.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30.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6.xml" ContentType="application/vnd.openxmlformats-officedocument.presentationml.notesSlide+xml"/>
  <Override PartName="/ppt/notesSlides/notesSlide8.xml" ContentType="application/vnd.openxmlformats-officedocument.presentationml.notesSlide+xml"/>
  <Override PartName="/ppt/notesSlides/notesSlide17.xml" ContentType="application/vnd.openxmlformats-officedocument.presentationml.notesSlide+xml"/>
  <Override PartName="/ppt/notesSlides/notesSlide20.xml" ContentType="application/vnd.openxmlformats-officedocument.presentationml.notesSlide+xml"/>
  <Override PartName="/ppt/notesSlides/notesSlide9.xml" ContentType="application/vnd.openxmlformats-officedocument.presentationml.notesSlide+xml"/>
  <Override PartName="/ppt/notesSlides/notesSlide18.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2.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9.xml.rels" ContentType="application/vnd.openxmlformats-package.relationships+xml"/>
  <Override PartName="/ppt/slides/_rels/slide3.xml.rels" ContentType="application/vnd.openxmlformats-package.relationships+xml"/>
  <Override PartName="/ppt/slides/_rels/slide28.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6.xml" ContentType="application/vnd.openxmlformats-officedocument.presentationml.slide+xml"/>
  <Override PartName="/ppt/slides/slide3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 Id="rId32" Type="http://schemas.openxmlformats.org/officeDocument/2006/relationships/slide" Target="slides/slide27.xml"/><Relationship Id="rId33" Type="http://schemas.openxmlformats.org/officeDocument/2006/relationships/slide" Target="slides/slide28.xml"/><Relationship Id="rId34" Type="http://schemas.openxmlformats.org/officeDocument/2006/relationships/slide" Target="slides/slide29.xml"/><Relationship Id="rId35" Type="http://schemas.openxmlformats.org/officeDocument/2006/relationships/slide" Target="slides/slide30.xml"/><Relationship Id="rId36" Type="http://schemas.openxmlformats.org/officeDocument/2006/relationships/slide" Target="slides/slide31.xml"/><Relationship Id="rId37" Type="http://schemas.openxmlformats.org/officeDocument/2006/relationships/slide" Target="slides/slide32.xml"/><Relationship Id="rId38" Type="http://schemas.openxmlformats.org/officeDocument/2006/relationships/slide" Target="slides/slide33.xml"/><Relationship Id="rId39" Type="http://schemas.openxmlformats.org/officeDocument/2006/relationships/slide" Target="slides/slide34.xml"/><Relationship Id="rId40"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83351C-89A8-4FC2-8385-B2E7D33A7E1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0FE3A2F-5BA1-4318-A5D8-C77FEC542004}">
      <dgm:prSet phldrT="[Text]"/>
      <dgm:spPr/>
      <dgm:t>
        <a:bodyPr/>
        <a:lstStyle/>
        <a:p>
          <a:r>
            <a:rPr lang="es-ES" dirty="0" err="1"/>
            <a:t>Fixed</a:t>
          </a:r>
          <a:r>
            <a:rPr lang="es-ES" dirty="0"/>
            <a:t> </a:t>
          </a:r>
          <a:r>
            <a:rPr lang="es-ES" dirty="0" err="1"/>
            <a:t>Cost</a:t>
          </a:r>
          <a:endParaRPr lang="en-US" dirty="0"/>
        </a:p>
      </dgm:t>
    </dgm:pt>
    <dgm:pt modelId="{63B940C4-BAE7-401A-82FF-E7BA5687D5DC}" type="parTrans" cxnId="{3BFF9190-B9F0-47F6-BBF0-1FE935228FC4}">
      <dgm:prSet/>
      <dgm:spPr/>
      <dgm:t>
        <a:bodyPr/>
        <a:lstStyle/>
        <a:p>
          <a:endParaRPr lang="en-US"/>
        </a:p>
      </dgm:t>
    </dgm:pt>
    <dgm:pt modelId="{67EF4DCA-9447-424C-8240-CF991522785E}" type="sibTrans" cxnId="{3BFF9190-B9F0-47F6-BBF0-1FE935228FC4}">
      <dgm:prSet/>
      <dgm:spPr/>
      <dgm:t>
        <a:bodyPr/>
        <a:lstStyle/>
        <a:p>
          <a:endParaRPr lang="en-US"/>
        </a:p>
      </dgm:t>
    </dgm:pt>
    <dgm:pt modelId="{10699298-C1EF-494B-84C4-AA7C64F456A8}">
      <dgm:prSet phldrT="[Text]"/>
      <dgm:spPr/>
      <dgm:t>
        <a:bodyPr/>
        <a:lstStyle/>
        <a:p>
          <a:r>
            <a:rPr lang="en-US" dirty="0"/>
            <a:t>Unavoidable operating expense that does not change in total over the short term nor depends on the level of activity.</a:t>
          </a:r>
        </a:p>
      </dgm:t>
    </dgm:pt>
    <dgm:pt modelId="{8C30C8A9-988F-4739-996A-36351D7E0339}" type="parTrans" cxnId="{8867B8A6-8EFA-4DBC-B664-1A34CFF6686E}">
      <dgm:prSet/>
      <dgm:spPr/>
      <dgm:t>
        <a:bodyPr/>
        <a:lstStyle/>
        <a:p>
          <a:endParaRPr lang="en-US"/>
        </a:p>
      </dgm:t>
    </dgm:pt>
    <dgm:pt modelId="{F8BD16F0-6316-4998-B16D-28203B74A47A}" type="sibTrans" cxnId="{8867B8A6-8EFA-4DBC-B664-1A34CFF6686E}">
      <dgm:prSet/>
      <dgm:spPr/>
      <dgm:t>
        <a:bodyPr/>
        <a:lstStyle/>
        <a:p>
          <a:endParaRPr lang="en-US"/>
        </a:p>
      </dgm:t>
    </dgm:pt>
    <dgm:pt modelId="{631EDF5C-B759-46EC-9B5B-BD44045FBCCA}">
      <dgm:prSet phldrT="[Text]"/>
      <dgm:spPr/>
      <dgm:t>
        <a:bodyPr/>
        <a:lstStyle/>
        <a:p>
          <a:r>
            <a:rPr lang="es-ES" dirty="0" err="1"/>
            <a:t>Rent</a:t>
          </a:r>
          <a:r>
            <a:rPr lang="es-ES" dirty="0"/>
            <a:t>, </a:t>
          </a:r>
          <a:r>
            <a:rPr lang="es-ES" dirty="0" err="1"/>
            <a:t>insurance</a:t>
          </a:r>
          <a:r>
            <a:rPr lang="es-ES" dirty="0"/>
            <a:t>, managers' salaries, </a:t>
          </a:r>
          <a:r>
            <a:rPr lang="es-ES" dirty="0" err="1"/>
            <a:t>equipment</a:t>
          </a:r>
          <a:r>
            <a:rPr lang="es-ES" dirty="0"/>
            <a:t> </a:t>
          </a:r>
          <a:r>
            <a:rPr lang="es-ES" dirty="0" err="1"/>
            <a:t>leases</a:t>
          </a:r>
          <a:r>
            <a:rPr lang="es-ES" dirty="0"/>
            <a:t>.</a:t>
          </a:r>
          <a:endParaRPr lang="en-US" dirty="0"/>
        </a:p>
      </dgm:t>
    </dgm:pt>
    <dgm:pt modelId="{BA969045-305D-4D6C-B17A-97A3221ACFC7}" type="parTrans" cxnId="{177F4729-39D0-43FE-8A98-27EC7A2DFAB9}">
      <dgm:prSet/>
      <dgm:spPr/>
      <dgm:t>
        <a:bodyPr/>
        <a:lstStyle/>
        <a:p>
          <a:endParaRPr lang="en-US"/>
        </a:p>
      </dgm:t>
    </dgm:pt>
    <dgm:pt modelId="{43026C51-F4E6-4340-9088-09AFB06121AE}" type="sibTrans" cxnId="{177F4729-39D0-43FE-8A98-27EC7A2DFAB9}">
      <dgm:prSet/>
      <dgm:spPr/>
      <dgm:t>
        <a:bodyPr/>
        <a:lstStyle/>
        <a:p>
          <a:endParaRPr lang="en-US"/>
        </a:p>
      </dgm:t>
    </dgm:pt>
    <dgm:pt modelId="{FA8322DD-1DF0-4325-944A-C515BA6CBC8A}">
      <dgm:prSet phldrT="[Text]"/>
      <dgm:spPr/>
      <dgm:t>
        <a:bodyPr/>
        <a:lstStyle/>
        <a:p>
          <a:r>
            <a:rPr lang="es-ES" dirty="0" err="1"/>
            <a:t>Committed</a:t>
          </a:r>
          <a:r>
            <a:rPr lang="es-ES" dirty="0"/>
            <a:t>  vs </a:t>
          </a:r>
          <a:r>
            <a:rPr lang="es-ES" dirty="0" err="1"/>
            <a:t>discretionary</a:t>
          </a:r>
          <a:r>
            <a:rPr lang="es-ES" dirty="0"/>
            <a:t> </a:t>
          </a:r>
          <a:r>
            <a:rPr lang="es-ES" dirty="0" err="1"/>
            <a:t>fixed</a:t>
          </a:r>
          <a:r>
            <a:rPr lang="es-ES" dirty="0"/>
            <a:t> </a:t>
          </a:r>
          <a:r>
            <a:rPr lang="es-ES" dirty="0" err="1"/>
            <a:t>costs</a:t>
          </a:r>
          <a:r>
            <a:rPr lang="es-ES" dirty="0"/>
            <a:t>.</a:t>
          </a:r>
          <a:endParaRPr lang="en-US" dirty="0"/>
        </a:p>
      </dgm:t>
    </dgm:pt>
    <dgm:pt modelId="{6E8F0D7F-D9EE-4162-88D9-4ABE9FF1E5E7}" type="parTrans" cxnId="{099F6E3B-AB01-4D12-8DF0-0B5F14E2AED9}">
      <dgm:prSet/>
      <dgm:spPr/>
      <dgm:t>
        <a:bodyPr/>
        <a:lstStyle/>
        <a:p>
          <a:endParaRPr lang="en-US"/>
        </a:p>
      </dgm:t>
    </dgm:pt>
    <dgm:pt modelId="{ECFA4883-A131-4175-9C63-593389B2C883}" type="sibTrans" cxnId="{099F6E3B-AB01-4D12-8DF0-0B5F14E2AED9}">
      <dgm:prSet/>
      <dgm:spPr/>
      <dgm:t>
        <a:bodyPr/>
        <a:lstStyle/>
        <a:p>
          <a:endParaRPr lang="en-US"/>
        </a:p>
      </dgm:t>
    </dgm:pt>
    <dgm:pt modelId="{5CD57087-5DDC-4434-B2A4-D7D00FB82F9C}">
      <dgm:prSet phldrT="[Text]"/>
      <dgm:spPr/>
      <dgm:t>
        <a:bodyPr/>
        <a:lstStyle/>
        <a:p>
          <a:r>
            <a:rPr lang="es-ES" dirty="0"/>
            <a:t>Variable </a:t>
          </a:r>
          <a:r>
            <a:rPr lang="es-ES" dirty="0" err="1"/>
            <a:t>Cost</a:t>
          </a:r>
          <a:endParaRPr lang="en-US" dirty="0"/>
        </a:p>
      </dgm:t>
    </dgm:pt>
    <dgm:pt modelId="{306D239E-0381-423C-AA05-01BBE335BD2E}" type="parTrans" cxnId="{1F9C4835-934E-4152-8E7E-EA16B4076AF1}">
      <dgm:prSet/>
      <dgm:spPr/>
      <dgm:t>
        <a:bodyPr/>
        <a:lstStyle/>
        <a:p>
          <a:endParaRPr lang="en-US"/>
        </a:p>
      </dgm:t>
    </dgm:pt>
    <dgm:pt modelId="{567E2DF9-4D77-4825-8D2B-2A7C7A26B31B}" type="sibTrans" cxnId="{1F9C4835-934E-4152-8E7E-EA16B4076AF1}">
      <dgm:prSet/>
      <dgm:spPr/>
      <dgm:t>
        <a:bodyPr/>
        <a:lstStyle/>
        <a:p>
          <a:endParaRPr lang="en-US"/>
        </a:p>
      </dgm:t>
    </dgm:pt>
    <dgm:pt modelId="{47B8E323-D5DB-4A9F-907B-AC8D292C4450}">
      <dgm:prSet phldrT="[Text]"/>
      <dgm:spPr/>
      <dgm:t>
        <a:bodyPr/>
        <a:lstStyle/>
        <a:p>
          <a:r>
            <a:rPr lang="es-ES" dirty="0"/>
            <a:t>Expenses </a:t>
          </a:r>
          <a:r>
            <a:rPr lang="es-ES" dirty="0" err="1"/>
            <a:t>that</a:t>
          </a:r>
          <a:r>
            <a:rPr lang="es-ES" dirty="0"/>
            <a:t> </a:t>
          </a:r>
          <a:r>
            <a:rPr lang="es-ES" dirty="0" err="1"/>
            <a:t>vary</a:t>
          </a:r>
          <a:r>
            <a:rPr lang="es-ES" dirty="0"/>
            <a:t> </a:t>
          </a:r>
          <a:r>
            <a:rPr lang="es-ES" dirty="0" err="1"/>
            <a:t>directly</a:t>
          </a:r>
          <a:r>
            <a:rPr lang="es-ES" dirty="0"/>
            <a:t> </a:t>
          </a:r>
          <a:r>
            <a:rPr lang="es-ES" dirty="0" err="1"/>
            <a:t>proportion</a:t>
          </a:r>
          <a:r>
            <a:rPr lang="es-ES" dirty="0"/>
            <a:t> </a:t>
          </a:r>
          <a:r>
            <a:rPr lang="es-ES" dirty="0" err="1"/>
            <a:t>to</a:t>
          </a:r>
          <a:r>
            <a:rPr lang="es-ES" dirty="0"/>
            <a:t> </a:t>
          </a:r>
          <a:r>
            <a:rPr lang="es-ES" dirty="0" err="1"/>
            <a:t>the</a:t>
          </a:r>
          <a:r>
            <a:rPr lang="es-ES" dirty="0"/>
            <a:t> </a:t>
          </a:r>
          <a:r>
            <a:rPr lang="es-ES" dirty="0" err="1"/>
            <a:t>level</a:t>
          </a:r>
          <a:r>
            <a:rPr lang="es-ES" dirty="0"/>
            <a:t> </a:t>
          </a:r>
          <a:r>
            <a:rPr lang="es-ES" dirty="0" err="1"/>
            <a:t>of</a:t>
          </a:r>
          <a:r>
            <a:rPr lang="es-ES" dirty="0"/>
            <a:t> </a:t>
          </a:r>
          <a:r>
            <a:rPr lang="es-ES" dirty="0" err="1"/>
            <a:t>activity</a:t>
          </a:r>
          <a:r>
            <a:rPr lang="es-ES" dirty="0"/>
            <a:t> in </a:t>
          </a:r>
          <a:r>
            <a:rPr lang="es-ES" dirty="0" err="1"/>
            <a:t>the</a:t>
          </a:r>
          <a:r>
            <a:rPr lang="es-ES" dirty="0"/>
            <a:t> </a:t>
          </a:r>
          <a:r>
            <a:rPr lang="es-ES" dirty="0" err="1"/>
            <a:t>business</a:t>
          </a:r>
          <a:r>
            <a:rPr lang="es-ES" dirty="0"/>
            <a:t>.</a:t>
          </a:r>
          <a:endParaRPr lang="en-US" dirty="0"/>
        </a:p>
      </dgm:t>
    </dgm:pt>
    <dgm:pt modelId="{B8A6778B-3CE5-4FDD-976B-308E7CC65AA0}" type="parTrans" cxnId="{211023CE-88E6-4451-9CB2-BDDC974EDA22}">
      <dgm:prSet/>
      <dgm:spPr/>
      <dgm:t>
        <a:bodyPr/>
        <a:lstStyle/>
        <a:p>
          <a:endParaRPr lang="en-US"/>
        </a:p>
      </dgm:t>
    </dgm:pt>
    <dgm:pt modelId="{9A0E168F-8908-4A6D-8F45-3A1F901334CA}" type="sibTrans" cxnId="{211023CE-88E6-4451-9CB2-BDDC974EDA22}">
      <dgm:prSet/>
      <dgm:spPr/>
      <dgm:t>
        <a:bodyPr/>
        <a:lstStyle/>
        <a:p>
          <a:endParaRPr lang="en-US"/>
        </a:p>
      </dgm:t>
    </dgm:pt>
    <dgm:pt modelId="{C416500B-7D2E-438F-85BE-83C370FF8995}">
      <dgm:prSet phldrT="[Text]"/>
      <dgm:spPr/>
      <dgm:t>
        <a:bodyPr/>
        <a:lstStyle/>
        <a:p>
          <a:r>
            <a:rPr lang="es-ES" dirty="0"/>
            <a:t>Raw </a:t>
          </a:r>
          <a:r>
            <a:rPr lang="es-ES" dirty="0" err="1"/>
            <a:t>materials</a:t>
          </a:r>
          <a:r>
            <a:rPr lang="es-ES" dirty="0"/>
            <a:t>, sales </a:t>
          </a:r>
          <a:r>
            <a:rPr lang="es-ES" dirty="0" err="1"/>
            <a:t>agent</a:t>
          </a:r>
          <a:r>
            <a:rPr lang="es-ES" dirty="0"/>
            <a:t> </a:t>
          </a:r>
          <a:r>
            <a:rPr lang="es-ES" dirty="0" err="1"/>
            <a:t>bonuses</a:t>
          </a:r>
          <a:r>
            <a:rPr lang="es-ES" dirty="0"/>
            <a:t>.</a:t>
          </a:r>
          <a:endParaRPr lang="en-US" dirty="0"/>
        </a:p>
      </dgm:t>
    </dgm:pt>
    <dgm:pt modelId="{D61AF384-9C57-4DA4-9C09-BD3CB92627AE}" type="parTrans" cxnId="{5ACA16A0-3F4F-48C8-BF9A-85044DBF896A}">
      <dgm:prSet/>
      <dgm:spPr/>
      <dgm:t>
        <a:bodyPr/>
        <a:lstStyle/>
        <a:p>
          <a:endParaRPr lang="en-US"/>
        </a:p>
      </dgm:t>
    </dgm:pt>
    <dgm:pt modelId="{94483D19-307A-4100-AE42-1FDB75BAEF68}" type="sibTrans" cxnId="{5ACA16A0-3F4F-48C8-BF9A-85044DBF896A}">
      <dgm:prSet/>
      <dgm:spPr/>
      <dgm:t>
        <a:bodyPr/>
        <a:lstStyle/>
        <a:p>
          <a:endParaRPr lang="en-US"/>
        </a:p>
      </dgm:t>
    </dgm:pt>
    <dgm:pt modelId="{A644CC00-1B86-4C05-B6A0-B538F4597810}">
      <dgm:prSet phldrT="[Text]"/>
      <dgm:spPr/>
      <dgm:t>
        <a:bodyPr/>
        <a:lstStyle/>
        <a:p>
          <a:r>
            <a:rPr lang="es-ES" dirty="0" err="1"/>
            <a:t>Cost</a:t>
          </a:r>
          <a:r>
            <a:rPr lang="es-ES" dirty="0"/>
            <a:t> driver: </a:t>
          </a:r>
          <a:r>
            <a:rPr lang="en-US" dirty="0"/>
            <a:t>any </a:t>
          </a:r>
          <a:r>
            <a:rPr lang="en-US" b="1" dirty="0"/>
            <a:t>activity</a:t>
          </a:r>
          <a:r>
            <a:rPr lang="en-US" dirty="0"/>
            <a:t> that causes the organization to incur a variable cost: direct labor hours, machine hours.</a:t>
          </a:r>
        </a:p>
      </dgm:t>
    </dgm:pt>
    <dgm:pt modelId="{8541B40A-2C10-4A6A-9812-4C82042C0315}" type="parTrans" cxnId="{A6F7F8EC-375C-4014-BF33-061C0A60A8D8}">
      <dgm:prSet/>
      <dgm:spPr/>
      <dgm:t>
        <a:bodyPr/>
        <a:lstStyle/>
        <a:p>
          <a:endParaRPr lang="en-US"/>
        </a:p>
      </dgm:t>
    </dgm:pt>
    <dgm:pt modelId="{95BE31E1-C804-45E9-A4F6-0E6F4EEA70B9}" type="sibTrans" cxnId="{A6F7F8EC-375C-4014-BF33-061C0A60A8D8}">
      <dgm:prSet/>
      <dgm:spPr/>
      <dgm:t>
        <a:bodyPr/>
        <a:lstStyle/>
        <a:p>
          <a:endParaRPr lang="en-US"/>
        </a:p>
      </dgm:t>
    </dgm:pt>
    <dgm:pt modelId="{F6551F49-0FB8-4ABB-A871-8D090CADFB8B}">
      <dgm:prSet phldrT="[Text]"/>
      <dgm:spPr/>
      <dgm:t>
        <a:bodyPr/>
        <a:lstStyle/>
        <a:p>
          <a:r>
            <a:rPr lang="en-US" dirty="0"/>
            <a:t>Remain fixed in total but change on a per-unit basis</a:t>
          </a:r>
        </a:p>
      </dgm:t>
    </dgm:pt>
    <dgm:pt modelId="{D04E0AF3-FBB7-4EDC-BD2E-D9C1A3CCA6E5}" type="parTrans" cxnId="{6A89114A-510D-4527-BC80-9EC909031512}">
      <dgm:prSet/>
      <dgm:spPr/>
      <dgm:t>
        <a:bodyPr/>
        <a:lstStyle/>
        <a:p>
          <a:endParaRPr lang="en-US"/>
        </a:p>
      </dgm:t>
    </dgm:pt>
    <dgm:pt modelId="{860AAA91-0723-4DF4-A415-17FBEBA56D72}" type="sibTrans" cxnId="{6A89114A-510D-4527-BC80-9EC909031512}">
      <dgm:prSet/>
      <dgm:spPr/>
      <dgm:t>
        <a:bodyPr/>
        <a:lstStyle/>
        <a:p>
          <a:endParaRPr lang="en-US"/>
        </a:p>
      </dgm:t>
    </dgm:pt>
    <dgm:pt modelId="{FEAFA731-B47E-44CF-BCA0-165FE202B7A9}">
      <dgm:prSet phldrT="[Text]"/>
      <dgm:spPr/>
      <dgm:t>
        <a:bodyPr/>
        <a:lstStyle/>
        <a:p>
          <a:r>
            <a:rPr lang="en-US" dirty="0"/>
            <a:t>Remain the same per unit, but change in total relative to the level of activity in the business</a:t>
          </a:r>
        </a:p>
      </dgm:t>
    </dgm:pt>
    <dgm:pt modelId="{07CD5C76-5BF7-4ECA-A486-C303DC239EBE}" type="parTrans" cxnId="{749ACEB5-436A-4A27-A6B2-6F10D3ABBE0B}">
      <dgm:prSet/>
      <dgm:spPr/>
      <dgm:t>
        <a:bodyPr/>
        <a:lstStyle/>
        <a:p>
          <a:endParaRPr lang="en-US"/>
        </a:p>
      </dgm:t>
    </dgm:pt>
    <dgm:pt modelId="{0FA302DD-D381-40B3-B6AE-488BEDE21889}" type="sibTrans" cxnId="{749ACEB5-436A-4A27-A6B2-6F10D3ABBE0B}">
      <dgm:prSet/>
      <dgm:spPr/>
      <dgm:t>
        <a:bodyPr/>
        <a:lstStyle/>
        <a:p>
          <a:endParaRPr lang="en-US"/>
        </a:p>
      </dgm:t>
    </dgm:pt>
    <dgm:pt modelId="{2CAD3D6E-37D6-4620-96B4-CCC99F2CE283}" type="pres">
      <dgm:prSet presAssocID="{6E83351C-89A8-4FC2-8385-B2E7D33A7E14}" presName="Name0" presStyleCnt="0">
        <dgm:presLayoutVars>
          <dgm:dir/>
          <dgm:animLvl val="lvl"/>
          <dgm:resizeHandles val="exact"/>
        </dgm:presLayoutVars>
      </dgm:prSet>
      <dgm:spPr/>
    </dgm:pt>
    <dgm:pt modelId="{36E70C1B-E6DF-46A8-805B-3805D83602B0}" type="pres">
      <dgm:prSet presAssocID="{A0FE3A2F-5BA1-4318-A5D8-C77FEC542004}" presName="composite" presStyleCnt="0"/>
      <dgm:spPr/>
    </dgm:pt>
    <dgm:pt modelId="{380A2EEA-3ADE-4353-BD1C-283C23AAE27B}" type="pres">
      <dgm:prSet presAssocID="{A0FE3A2F-5BA1-4318-A5D8-C77FEC542004}" presName="parTx" presStyleLbl="alignNode1" presStyleIdx="0" presStyleCnt="2">
        <dgm:presLayoutVars>
          <dgm:chMax val="0"/>
          <dgm:chPref val="0"/>
          <dgm:bulletEnabled val="1"/>
        </dgm:presLayoutVars>
      </dgm:prSet>
      <dgm:spPr/>
    </dgm:pt>
    <dgm:pt modelId="{A2C44E1A-AE14-4338-9303-22DCAE05D91F}" type="pres">
      <dgm:prSet presAssocID="{A0FE3A2F-5BA1-4318-A5D8-C77FEC542004}" presName="desTx" presStyleLbl="alignAccFollowNode1" presStyleIdx="0" presStyleCnt="2">
        <dgm:presLayoutVars>
          <dgm:bulletEnabled val="1"/>
        </dgm:presLayoutVars>
      </dgm:prSet>
      <dgm:spPr/>
    </dgm:pt>
    <dgm:pt modelId="{00E23D6A-6C34-4C63-ACF5-5EDF5E4E5F13}" type="pres">
      <dgm:prSet presAssocID="{67EF4DCA-9447-424C-8240-CF991522785E}" presName="space" presStyleCnt="0"/>
      <dgm:spPr/>
    </dgm:pt>
    <dgm:pt modelId="{DDA99750-6D6E-4653-BDC5-D964E8235C8C}" type="pres">
      <dgm:prSet presAssocID="{5CD57087-5DDC-4434-B2A4-D7D00FB82F9C}" presName="composite" presStyleCnt="0"/>
      <dgm:spPr/>
    </dgm:pt>
    <dgm:pt modelId="{F3DF5045-E490-4B01-B1C0-E989374CC8E0}" type="pres">
      <dgm:prSet presAssocID="{5CD57087-5DDC-4434-B2A4-D7D00FB82F9C}" presName="parTx" presStyleLbl="alignNode1" presStyleIdx="1" presStyleCnt="2">
        <dgm:presLayoutVars>
          <dgm:chMax val="0"/>
          <dgm:chPref val="0"/>
          <dgm:bulletEnabled val="1"/>
        </dgm:presLayoutVars>
      </dgm:prSet>
      <dgm:spPr/>
    </dgm:pt>
    <dgm:pt modelId="{D14499BB-540F-45AB-955D-142407B2DD20}" type="pres">
      <dgm:prSet presAssocID="{5CD57087-5DDC-4434-B2A4-D7D00FB82F9C}" presName="desTx" presStyleLbl="alignAccFollowNode1" presStyleIdx="1" presStyleCnt="2">
        <dgm:presLayoutVars>
          <dgm:bulletEnabled val="1"/>
        </dgm:presLayoutVars>
      </dgm:prSet>
      <dgm:spPr/>
    </dgm:pt>
  </dgm:ptLst>
  <dgm:cxnLst>
    <dgm:cxn modelId="{D7AAED10-F64A-4C60-845F-A1732756C534}" type="presOf" srcId="{FEAFA731-B47E-44CF-BCA0-165FE202B7A9}" destId="{D14499BB-540F-45AB-955D-142407B2DD20}" srcOrd="0" destOrd="3" presId="urn:microsoft.com/office/officeart/2005/8/layout/hList1"/>
    <dgm:cxn modelId="{DB378215-472E-4089-B19A-03A8E956F543}" type="presOf" srcId="{5CD57087-5DDC-4434-B2A4-D7D00FB82F9C}" destId="{F3DF5045-E490-4B01-B1C0-E989374CC8E0}" srcOrd="0" destOrd="0" presId="urn:microsoft.com/office/officeart/2005/8/layout/hList1"/>
    <dgm:cxn modelId="{177F4729-39D0-43FE-8A98-27EC7A2DFAB9}" srcId="{A0FE3A2F-5BA1-4318-A5D8-C77FEC542004}" destId="{631EDF5C-B759-46EC-9B5B-BD44045FBCCA}" srcOrd="1" destOrd="0" parTransId="{BA969045-305D-4D6C-B17A-97A3221ACFC7}" sibTransId="{43026C51-F4E6-4340-9088-09AFB06121AE}"/>
    <dgm:cxn modelId="{18621735-4BA4-4D24-AC69-F59288D4AA36}" type="presOf" srcId="{631EDF5C-B759-46EC-9B5B-BD44045FBCCA}" destId="{A2C44E1A-AE14-4338-9303-22DCAE05D91F}" srcOrd="0" destOrd="1" presId="urn:microsoft.com/office/officeart/2005/8/layout/hList1"/>
    <dgm:cxn modelId="{1F9C4835-934E-4152-8E7E-EA16B4076AF1}" srcId="{6E83351C-89A8-4FC2-8385-B2E7D33A7E14}" destId="{5CD57087-5DDC-4434-B2A4-D7D00FB82F9C}" srcOrd="1" destOrd="0" parTransId="{306D239E-0381-423C-AA05-01BBE335BD2E}" sibTransId="{567E2DF9-4D77-4825-8D2B-2A7C7A26B31B}"/>
    <dgm:cxn modelId="{D1F36336-3451-4BB0-BEE5-6C9E41DA1BB8}" type="presOf" srcId="{C416500B-7D2E-438F-85BE-83C370FF8995}" destId="{D14499BB-540F-45AB-955D-142407B2DD20}" srcOrd="0" destOrd="1" presId="urn:microsoft.com/office/officeart/2005/8/layout/hList1"/>
    <dgm:cxn modelId="{099F6E3B-AB01-4D12-8DF0-0B5F14E2AED9}" srcId="{A0FE3A2F-5BA1-4318-A5D8-C77FEC542004}" destId="{FA8322DD-1DF0-4325-944A-C515BA6CBC8A}" srcOrd="2" destOrd="0" parTransId="{6E8F0D7F-D9EE-4162-88D9-4ABE9FF1E5E7}" sibTransId="{ECFA4883-A131-4175-9C63-593389B2C883}"/>
    <dgm:cxn modelId="{01DA7041-3942-49C2-B31E-172D79A9B5B1}" type="presOf" srcId="{FA8322DD-1DF0-4325-944A-C515BA6CBC8A}" destId="{A2C44E1A-AE14-4338-9303-22DCAE05D91F}" srcOrd="0" destOrd="2" presId="urn:microsoft.com/office/officeart/2005/8/layout/hList1"/>
    <dgm:cxn modelId="{9E26D368-0868-4971-85CD-BCAD4E7F5421}" type="presOf" srcId="{A0FE3A2F-5BA1-4318-A5D8-C77FEC542004}" destId="{380A2EEA-3ADE-4353-BD1C-283C23AAE27B}" srcOrd="0" destOrd="0" presId="urn:microsoft.com/office/officeart/2005/8/layout/hList1"/>
    <dgm:cxn modelId="{6A89114A-510D-4527-BC80-9EC909031512}" srcId="{A0FE3A2F-5BA1-4318-A5D8-C77FEC542004}" destId="{F6551F49-0FB8-4ABB-A871-8D090CADFB8B}" srcOrd="3" destOrd="0" parTransId="{D04E0AF3-FBB7-4EDC-BD2E-D9C1A3CCA6E5}" sibTransId="{860AAA91-0723-4DF4-A415-17FBEBA56D72}"/>
    <dgm:cxn modelId="{E961366E-2EF0-4A34-AA9F-0F72EBBD89F1}" type="presOf" srcId="{47B8E323-D5DB-4A9F-907B-AC8D292C4450}" destId="{D14499BB-540F-45AB-955D-142407B2DD20}" srcOrd="0" destOrd="0" presId="urn:microsoft.com/office/officeart/2005/8/layout/hList1"/>
    <dgm:cxn modelId="{3C497775-588C-4715-B157-287D332E2427}" type="presOf" srcId="{6E83351C-89A8-4FC2-8385-B2E7D33A7E14}" destId="{2CAD3D6E-37D6-4620-96B4-CCC99F2CE283}" srcOrd="0" destOrd="0" presId="urn:microsoft.com/office/officeart/2005/8/layout/hList1"/>
    <dgm:cxn modelId="{7BB7147F-38E1-4B41-A6A0-5113ED67996A}" type="presOf" srcId="{A644CC00-1B86-4C05-B6A0-B538F4597810}" destId="{D14499BB-540F-45AB-955D-142407B2DD20}" srcOrd="0" destOrd="2" presId="urn:microsoft.com/office/officeart/2005/8/layout/hList1"/>
    <dgm:cxn modelId="{21106988-6B7D-43BD-9E87-84A5054B5300}" type="presOf" srcId="{10699298-C1EF-494B-84C4-AA7C64F456A8}" destId="{A2C44E1A-AE14-4338-9303-22DCAE05D91F}" srcOrd="0" destOrd="0" presId="urn:microsoft.com/office/officeart/2005/8/layout/hList1"/>
    <dgm:cxn modelId="{3DED5F8F-9263-468C-8EAA-1585AE7EC1E9}" type="presOf" srcId="{F6551F49-0FB8-4ABB-A871-8D090CADFB8B}" destId="{A2C44E1A-AE14-4338-9303-22DCAE05D91F}" srcOrd="0" destOrd="3" presId="urn:microsoft.com/office/officeart/2005/8/layout/hList1"/>
    <dgm:cxn modelId="{3BFF9190-B9F0-47F6-BBF0-1FE935228FC4}" srcId="{6E83351C-89A8-4FC2-8385-B2E7D33A7E14}" destId="{A0FE3A2F-5BA1-4318-A5D8-C77FEC542004}" srcOrd="0" destOrd="0" parTransId="{63B940C4-BAE7-401A-82FF-E7BA5687D5DC}" sibTransId="{67EF4DCA-9447-424C-8240-CF991522785E}"/>
    <dgm:cxn modelId="{5ACA16A0-3F4F-48C8-BF9A-85044DBF896A}" srcId="{5CD57087-5DDC-4434-B2A4-D7D00FB82F9C}" destId="{C416500B-7D2E-438F-85BE-83C370FF8995}" srcOrd="1" destOrd="0" parTransId="{D61AF384-9C57-4DA4-9C09-BD3CB92627AE}" sibTransId="{94483D19-307A-4100-AE42-1FDB75BAEF68}"/>
    <dgm:cxn modelId="{8867B8A6-8EFA-4DBC-B664-1A34CFF6686E}" srcId="{A0FE3A2F-5BA1-4318-A5D8-C77FEC542004}" destId="{10699298-C1EF-494B-84C4-AA7C64F456A8}" srcOrd="0" destOrd="0" parTransId="{8C30C8A9-988F-4739-996A-36351D7E0339}" sibTransId="{F8BD16F0-6316-4998-B16D-28203B74A47A}"/>
    <dgm:cxn modelId="{749ACEB5-436A-4A27-A6B2-6F10D3ABBE0B}" srcId="{5CD57087-5DDC-4434-B2A4-D7D00FB82F9C}" destId="{FEAFA731-B47E-44CF-BCA0-165FE202B7A9}" srcOrd="3" destOrd="0" parTransId="{07CD5C76-5BF7-4ECA-A486-C303DC239EBE}" sibTransId="{0FA302DD-D381-40B3-B6AE-488BEDE21889}"/>
    <dgm:cxn modelId="{211023CE-88E6-4451-9CB2-BDDC974EDA22}" srcId="{5CD57087-5DDC-4434-B2A4-D7D00FB82F9C}" destId="{47B8E323-D5DB-4A9F-907B-AC8D292C4450}" srcOrd="0" destOrd="0" parTransId="{B8A6778B-3CE5-4FDD-976B-308E7CC65AA0}" sibTransId="{9A0E168F-8908-4A6D-8F45-3A1F901334CA}"/>
    <dgm:cxn modelId="{A6F7F8EC-375C-4014-BF33-061C0A60A8D8}" srcId="{5CD57087-5DDC-4434-B2A4-D7D00FB82F9C}" destId="{A644CC00-1B86-4C05-B6A0-B538F4597810}" srcOrd="2" destOrd="0" parTransId="{8541B40A-2C10-4A6A-9812-4C82042C0315}" sibTransId="{95BE31E1-C804-45E9-A4F6-0E6F4EEA70B9}"/>
    <dgm:cxn modelId="{3F27FE3A-F940-4549-8169-1F0B75106378}" type="presParOf" srcId="{2CAD3D6E-37D6-4620-96B4-CCC99F2CE283}" destId="{36E70C1B-E6DF-46A8-805B-3805D83602B0}" srcOrd="0" destOrd="0" presId="urn:microsoft.com/office/officeart/2005/8/layout/hList1"/>
    <dgm:cxn modelId="{A9D0F5E1-46C3-4451-92FF-1EA55FBC96CD}" type="presParOf" srcId="{36E70C1B-E6DF-46A8-805B-3805D83602B0}" destId="{380A2EEA-3ADE-4353-BD1C-283C23AAE27B}" srcOrd="0" destOrd="0" presId="urn:microsoft.com/office/officeart/2005/8/layout/hList1"/>
    <dgm:cxn modelId="{C9098665-A5A7-4689-8AC2-2BFFD594009C}" type="presParOf" srcId="{36E70C1B-E6DF-46A8-805B-3805D83602B0}" destId="{A2C44E1A-AE14-4338-9303-22DCAE05D91F}" srcOrd="1" destOrd="0" presId="urn:microsoft.com/office/officeart/2005/8/layout/hList1"/>
    <dgm:cxn modelId="{8385730A-B7E8-46AF-B8C7-8303797FF805}" type="presParOf" srcId="{2CAD3D6E-37D6-4620-96B4-CCC99F2CE283}" destId="{00E23D6A-6C34-4C63-ACF5-5EDF5E4E5F13}" srcOrd="1" destOrd="0" presId="urn:microsoft.com/office/officeart/2005/8/layout/hList1"/>
    <dgm:cxn modelId="{F14D4E7F-2D1D-4544-814F-CFF8C9DEE2C7}" type="presParOf" srcId="{2CAD3D6E-37D6-4620-96B4-CCC99F2CE283}" destId="{DDA99750-6D6E-4653-BDC5-D964E8235C8C}" srcOrd="2" destOrd="0" presId="urn:microsoft.com/office/officeart/2005/8/layout/hList1"/>
    <dgm:cxn modelId="{AEC6F562-3110-4E02-AAD0-AE4CC623EF90}" type="presParOf" srcId="{DDA99750-6D6E-4653-BDC5-D964E8235C8C}" destId="{F3DF5045-E490-4B01-B1C0-E989374CC8E0}" srcOrd="0" destOrd="0" presId="urn:microsoft.com/office/officeart/2005/8/layout/hList1"/>
    <dgm:cxn modelId="{ED72A7E9-5836-41C5-B010-11671B922D92}" type="presParOf" srcId="{DDA99750-6D6E-4653-BDC5-D964E8235C8C}" destId="{D14499BB-540F-45AB-955D-142407B2DD20}"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83351C-89A8-4FC2-8385-B2E7D33A7E14}"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A0FE3A2F-5BA1-4318-A5D8-C77FEC542004}">
      <dgm:prSet phldrT="[Text]"/>
      <dgm:spPr/>
      <dgm:t>
        <a:bodyPr/>
        <a:lstStyle/>
        <a:p>
          <a:r>
            <a:rPr lang="es-ES" dirty="0" err="1"/>
            <a:t>Product</a:t>
          </a:r>
          <a:r>
            <a:rPr lang="es-ES" dirty="0"/>
            <a:t> </a:t>
          </a:r>
          <a:r>
            <a:rPr lang="es-ES" dirty="0" err="1"/>
            <a:t>Cost</a:t>
          </a:r>
          <a:endParaRPr lang="en-US" dirty="0"/>
        </a:p>
      </dgm:t>
    </dgm:pt>
    <dgm:pt modelId="{63B940C4-BAE7-401A-82FF-E7BA5687D5DC}" type="parTrans" cxnId="{3BFF9190-B9F0-47F6-BBF0-1FE935228FC4}">
      <dgm:prSet/>
      <dgm:spPr/>
      <dgm:t>
        <a:bodyPr/>
        <a:lstStyle/>
        <a:p>
          <a:endParaRPr lang="en-US"/>
        </a:p>
      </dgm:t>
    </dgm:pt>
    <dgm:pt modelId="{67EF4DCA-9447-424C-8240-CF991522785E}" type="sibTrans" cxnId="{3BFF9190-B9F0-47F6-BBF0-1FE935228FC4}">
      <dgm:prSet/>
      <dgm:spPr/>
      <dgm:t>
        <a:bodyPr/>
        <a:lstStyle/>
        <a:p>
          <a:endParaRPr lang="en-US"/>
        </a:p>
      </dgm:t>
    </dgm:pt>
    <dgm:pt modelId="{10699298-C1EF-494B-84C4-AA7C64F456A8}">
      <dgm:prSet phldrT="[Text]"/>
      <dgm:spPr/>
      <dgm:t>
        <a:bodyPr/>
        <a:lstStyle/>
        <a:p>
          <a:r>
            <a:rPr lang="en-US" dirty="0"/>
            <a:t>All costs associated with the acquisition or production of goods and products.</a:t>
          </a:r>
        </a:p>
      </dgm:t>
    </dgm:pt>
    <dgm:pt modelId="{8C30C8A9-988F-4739-996A-36351D7E0339}" type="parTrans" cxnId="{8867B8A6-8EFA-4DBC-B664-1A34CFF6686E}">
      <dgm:prSet/>
      <dgm:spPr/>
      <dgm:t>
        <a:bodyPr/>
        <a:lstStyle/>
        <a:p>
          <a:endParaRPr lang="en-US"/>
        </a:p>
      </dgm:t>
    </dgm:pt>
    <dgm:pt modelId="{F8BD16F0-6316-4998-B16D-28203B74A47A}" type="sibTrans" cxnId="{8867B8A6-8EFA-4DBC-B664-1A34CFF6686E}">
      <dgm:prSet/>
      <dgm:spPr/>
      <dgm:t>
        <a:bodyPr/>
        <a:lstStyle/>
        <a:p>
          <a:endParaRPr lang="en-US"/>
        </a:p>
      </dgm:t>
    </dgm:pt>
    <dgm:pt modelId="{5CD57087-5DDC-4434-B2A4-D7D00FB82F9C}">
      <dgm:prSet phldrT="[Text]"/>
      <dgm:spPr/>
      <dgm:t>
        <a:bodyPr/>
        <a:lstStyle/>
        <a:p>
          <a:r>
            <a:rPr lang="es-ES" dirty="0" err="1"/>
            <a:t>Period</a:t>
          </a:r>
          <a:r>
            <a:rPr lang="es-ES" dirty="0"/>
            <a:t> </a:t>
          </a:r>
          <a:r>
            <a:rPr lang="es-ES" dirty="0" err="1"/>
            <a:t>Cost</a:t>
          </a:r>
          <a:endParaRPr lang="en-US" dirty="0"/>
        </a:p>
      </dgm:t>
    </dgm:pt>
    <dgm:pt modelId="{306D239E-0381-423C-AA05-01BBE335BD2E}" type="parTrans" cxnId="{1F9C4835-934E-4152-8E7E-EA16B4076AF1}">
      <dgm:prSet/>
      <dgm:spPr/>
      <dgm:t>
        <a:bodyPr/>
        <a:lstStyle/>
        <a:p>
          <a:endParaRPr lang="en-US"/>
        </a:p>
      </dgm:t>
    </dgm:pt>
    <dgm:pt modelId="{567E2DF9-4D77-4825-8D2B-2A7C7A26B31B}" type="sibTrans" cxnId="{1F9C4835-934E-4152-8E7E-EA16B4076AF1}">
      <dgm:prSet/>
      <dgm:spPr/>
      <dgm:t>
        <a:bodyPr/>
        <a:lstStyle/>
        <a:p>
          <a:endParaRPr lang="en-US"/>
        </a:p>
      </dgm:t>
    </dgm:pt>
    <dgm:pt modelId="{47B8E323-D5DB-4A9F-907B-AC8D292C4450}">
      <dgm:prSet phldrT="[Text]"/>
      <dgm:spPr/>
      <dgm:t>
        <a:bodyPr/>
        <a:lstStyle/>
        <a:p>
          <a:r>
            <a:rPr lang="en-US" dirty="0"/>
            <a:t>All of the expenses that are not product costs.</a:t>
          </a:r>
        </a:p>
      </dgm:t>
    </dgm:pt>
    <dgm:pt modelId="{B8A6778B-3CE5-4FDD-976B-308E7CC65AA0}" type="parTrans" cxnId="{211023CE-88E6-4451-9CB2-BDDC974EDA22}">
      <dgm:prSet/>
      <dgm:spPr/>
      <dgm:t>
        <a:bodyPr/>
        <a:lstStyle/>
        <a:p>
          <a:endParaRPr lang="en-US"/>
        </a:p>
      </dgm:t>
    </dgm:pt>
    <dgm:pt modelId="{9A0E168F-8908-4A6D-8F45-3A1F901334CA}" type="sibTrans" cxnId="{211023CE-88E6-4451-9CB2-BDDC974EDA22}">
      <dgm:prSet/>
      <dgm:spPr/>
      <dgm:t>
        <a:bodyPr/>
        <a:lstStyle/>
        <a:p>
          <a:endParaRPr lang="en-US"/>
        </a:p>
      </dgm:t>
    </dgm:pt>
    <dgm:pt modelId="{6C689194-55B2-4091-A025-5A1A474D783B}">
      <dgm:prSet phldrT="[Text]"/>
      <dgm:spPr/>
      <dgm:t>
        <a:bodyPr/>
        <a:lstStyle/>
        <a:p>
          <a:r>
            <a:rPr lang="es-ES" dirty="0"/>
            <a:t>Easy </a:t>
          </a:r>
          <a:r>
            <a:rPr lang="es-ES" dirty="0" err="1"/>
            <a:t>matching</a:t>
          </a:r>
          <a:r>
            <a:rPr lang="es-ES" dirty="0"/>
            <a:t> </a:t>
          </a:r>
          <a:r>
            <a:rPr lang="es-ES" dirty="0" err="1"/>
            <a:t>with</a:t>
          </a:r>
          <a:r>
            <a:rPr lang="es-ES" dirty="0"/>
            <a:t> </a:t>
          </a:r>
          <a:r>
            <a:rPr lang="es-ES" dirty="0" err="1"/>
            <a:t>the</a:t>
          </a:r>
          <a:r>
            <a:rPr lang="es-ES" dirty="0"/>
            <a:t> respective sales </a:t>
          </a:r>
          <a:r>
            <a:rPr lang="es-ES" dirty="0" err="1"/>
            <a:t>revenues</a:t>
          </a:r>
          <a:r>
            <a:rPr lang="es-ES" dirty="0"/>
            <a:t> in </a:t>
          </a:r>
          <a:r>
            <a:rPr lang="es-ES" dirty="0" err="1"/>
            <a:t>the</a:t>
          </a:r>
          <a:r>
            <a:rPr lang="es-ES" dirty="0"/>
            <a:t> </a:t>
          </a:r>
          <a:r>
            <a:rPr lang="es-ES" dirty="0" err="1"/>
            <a:t>Income</a:t>
          </a:r>
          <a:r>
            <a:rPr lang="es-ES" dirty="0"/>
            <a:t> </a:t>
          </a:r>
          <a:r>
            <a:rPr lang="es-ES" dirty="0" err="1"/>
            <a:t>Statement</a:t>
          </a:r>
          <a:r>
            <a:rPr lang="es-ES" dirty="0"/>
            <a:t>.</a:t>
          </a:r>
          <a:endParaRPr lang="en-US" dirty="0"/>
        </a:p>
      </dgm:t>
    </dgm:pt>
    <dgm:pt modelId="{B63A3785-B114-4F41-833E-C891ADB2E212}" type="parTrans" cxnId="{130F97B3-5D61-4E4B-AEC1-7568C5096971}">
      <dgm:prSet/>
      <dgm:spPr/>
      <dgm:t>
        <a:bodyPr/>
        <a:lstStyle/>
        <a:p>
          <a:endParaRPr lang="en-US"/>
        </a:p>
      </dgm:t>
    </dgm:pt>
    <dgm:pt modelId="{064502F1-1654-40A7-85D6-8AC32ECF07A3}" type="sibTrans" cxnId="{130F97B3-5D61-4E4B-AEC1-7568C5096971}">
      <dgm:prSet/>
      <dgm:spPr/>
      <dgm:t>
        <a:bodyPr/>
        <a:lstStyle/>
        <a:p>
          <a:endParaRPr lang="en-US"/>
        </a:p>
      </dgm:t>
    </dgm:pt>
    <dgm:pt modelId="{BC5641E2-EB71-4AC4-846C-2563A348987F}">
      <dgm:prSet phldrT="[Text]"/>
      <dgm:spPr/>
      <dgm:t>
        <a:bodyPr/>
        <a:lstStyle/>
        <a:p>
          <a:r>
            <a:rPr lang="en-US" dirty="0"/>
            <a:t>selling and administrative expenses.</a:t>
          </a:r>
        </a:p>
      </dgm:t>
    </dgm:pt>
    <dgm:pt modelId="{97F2CD47-87CA-4344-99B2-E168CAA7C1A6}" type="parTrans" cxnId="{A959F3B6-A2C6-4B80-81EA-C751080FBA54}">
      <dgm:prSet/>
      <dgm:spPr/>
      <dgm:t>
        <a:bodyPr/>
        <a:lstStyle/>
        <a:p>
          <a:endParaRPr lang="en-US"/>
        </a:p>
      </dgm:t>
    </dgm:pt>
    <dgm:pt modelId="{CC68A074-6CB2-4D7F-A42F-0A742E60BC7E}" type="sibTrans" cxnId="{A959F3B6-A2C6-4B80-81EA-C751080FBA54}">
      <dgm:prSet/>
      <dgm:spPr/>
      <dgm:t>
        <a:bodyPr/>
        <a:lstStyle/>
        <a:p>
          <a:endParaRPr lang="en-US"/>
        </a:p>
      </dgm:t>
    </dgm:pt>
    <dgm:pt modelId="{49965102-9F00-4E75-A6C1-6ABF7D4EFCD2}">
      <dgm:prSet phldrT="[Text]"/>
      <dgm:spPr/>
      <dgm:t>
        <a:bodyPr/>
        <a:lstStyle/>
        <a:p>
          <a:r>
            <a:rPr lang="en-US" dirty="0"/>
            <a:t>period costs are treated as expenses in the period in which they occur (accruals).</a:t>
          </a:r>
        </a:p>
      </dgm:t>
    </dgm:pt>
    <dgm:pt modelId="{1D1C2CB5-5103-4FA1-BAF8-F4BB1175D1CA}" type="parTrans" cxnId="{B5840DEF-87BE-4703-832E-EF32B1E07FA3}">
      <dgm:prSet/>
      <dgm:spPr/>
      <dgm:t>
        <a:bodyPr/>
        <a:lstStyle/>
        <a:p>
          <a:endParaRPr lang="en-US"/>
        </a:p>
      </dgm:t>
    </dgm:pt>
    <dgm:pt modelId="{159554A5-3998-45B5-8124-9EF1C24929F0}" type="sibTrans" cxnId="{B5840DEF-87BE-4703-832E-EF32B1E07FA3}">
      <dgm:prSet/>
      <dgm:spPr/>
      <dgm:t>
        <a:bodyPr/>
        <a:lstStyle/>
        <a:p>
          <a:endParaRPr lang="en-US"/>
        </a:p>
      </dgm:t>
    </dgm:pt>
    <dgm:pt modelId="{38BD7DEC-6DCA-42CA-90A6-CF05119AF639}">
      <dgm:prSet/>
      <dgm:spPr/>
      <dgm:t>
        <a:bodyPr/>
        <a:lstStyle/>
        <a:p>
          <a:r>
            <a:rPr lang="es-ES" dirty="0" err="1"/>
            <a:t>Manufacturing</a:t>
          </a:r>
          <a:r>
            <a:rPr lang="es-ES" dirty="0"/>
            <a:t> </a:t>
          </a:r>
          <a:r>
            <a:rPr lang="es-ES" dirty="0" err="1"/>
            <a:t>firms</a:t>
          </a:r>
          <a:r>
            <a:rPr lang="es-ES" dirty="0"/>
            <a:t>: </a:t>
          </a:r>
          <a:r>
            <a:rPr lang="es-ES" dirty="0" err="1"/>
            <a:t>materials</a:t>
          </a:r>
          <a:r>
            <a:rPr lang="es-ES" dirty="0"/>
            <a:t>, labor, and </a:t>
          </a:r>
          <a:r>
            <a:rPr lang="es-ES" dirty="0" err="1"/>
            <a:t>overhead</a:t>
          </a:r>
          <a:r>
            <a:rPr lang="es-ES" dirty="0"/>
            <a:t>.</a:t>
          </a:r>
          <a:endParaRPr lang="en-US" dirty="0"/>
        </a:p>
      </dgm:t>
    </dgm:pt>
    <dgm:pt modelId="{2C1121A3-95FD-4EFB-BE5F-9CA63FD753C6}" type="parTrans" cxnId="{99CB2FA9-9009-473D-8748-7081110BA332}">
      <dgm:prSet/>
      <dgm:spPr/>
      <dgm:t>
        <a:bodyPr/>
        <a:lstStyle/>
        <a:p>
          <a:endParaRPr lang="en-US"/>
        </a:p>
      </dgm:t>
    </dgm:pt>
    <dgm:pt modelId="{CDD50372-E277-4FF5-8E9E-0C61E8CAEE50}" type="sibTrans" cxnId="{99CB2FA9-9009-473D-8748-7081110BA332}">
      <dgm:prSet/>
      <dgm:spPr/>
      <dgm:t>
        <a:bodyPr/>
        <a:lstStyle/>
        <a:p>
          <a:endParaRPr lang="en-US"/>
        </a:p>
      </dgm:t>
    </dgm:pt>
    <dgm:pt modelId="{9FD12958-132F-4C73-9D7A-27606DA62110}">
      <dgm:prSet/>
      <dgm:spPr/>
      <dgm:t>
        <a:bodyPr/>
        <a:lstStyle/>
        <a:p>
          <a:r>
            <a:rPr lang="es-ES" dirty="0" err="1"/>
            <a:t>Merchandising</a:t>
          </a:r>
          <a:r>
            <a:rPr lang="es-ES" dirty="0"/>
            <a:t> </a:t>
          </a:r>
          <a:r>
            <a:rPr lang="es-ES" dirty="0" err="1"/>
            <a:t>firms</a:t>
          </a:r>
          <a:r>
            <a:rPr lang="es-ES" dirty="0"/>
            <a:t>: </a:t>
          </a:r>
          <a:r>
            <a:rPr lang="es-ES" dirty="0" err="1"/>
            <a:t>acquisition</a:t>
          </a:r>
          <a:r>
            <a:rPr lang="es-ES" dirty="0"/>
            <a:t> </a:t>
          </a:r>
          <a:r>
            <a:rPr lang="es-ES" dirty="0" err="1"/>
            <a:t>costs</a:t>
          </a:r>
          <a:r>
            <a:rPr lang="es-ES" dirty="0"/>
            <a:t>.</a:t>
          </a:r>
          <a:endParaRPr lang="en-US" dirty="0"/>
        </a:p>
      </dgm:t>
    </dgm:pt>
    <dgm:pt modelId="{70C8A16C-1947-4E00-8EEC-20F51717F62A}" type="parTrans" cxnId="{6C18229E-7E64-4AA4-8C92-D59901848362}">
      <dgm:prSet/>
      <dgm:spPr/>
      <dgm:t>
        <a:bodyPr/>
        <a:lstStyle/>
        <a:p>
          <a:endParaRPr lang="en-US"/>
        </a:p>
      </dgm:t>
    </dgm:pt>
    <dgm:pt modelId="{BB92E14D-870D-4EA8-B581-FBA38336CD6D}" type="sibTrans" cxnId="{6C18229E-7E64-4AA4-8C92-D59901848362}">
      <dgm:prSet/>
      <dgm:spPr/>
      <dgm:t>
        <a:bodyPr/>
        <a:lstStyle/>
        <a:p>
          <a:endParaRPr lang="en-US"/>
        </a:p>
      </dgm:t>
    </dgm:pt>
    <dgm:pt modelId="{207857DB-1B36-4821-A4E0-9F890CB120DE}">
      <dgm:prSet/>
      <dgm:spPr/>
      <dgm:t>
        <a:bodyPr/>
        <a:lstStyle/>
        <a:p>
          <a:r>
            <a:rPr lang="es-ES" dirty="0"/>
            <a:t>Direct material: Cake: </a:t>
          </a:r>
          <a:r>
            <a:rPr lang="es-ES" dirty="0" err="1"/>
            <a:t>flour</a:t>
          </a:r>
          <a:r>
            <a:rPr lang="es-ES" dirty="0"/>
            <a:t>, </a:t>
          </a:r>
          <a:r>
            <a:rPr lang="es-ES" dirty="0" err="1"/>
            <a:t>sugar</a:t>
          </a:r>
          <a:r>
            <a:rPr lang="es-ES" dirty="0"/>
            <a:t>, </a:t>
          </a:r>
          <a:r>
            <a:rPr lang="es-ES" dirty="0" err="1"/>
            <a:t>eggs</a:t>
          </a:r>
          <a:r>
            <a:rPr lang="es-ES" dirty="0"/>
            <a:t>, </a:t>
          </a:r>
          <a:r>
            <a:rPr lang="es-ES" dirty="0" err="1"/>
            <a:t>milk</a:t>
          </a:r>
          <a:r>
            <a:rPr lang="es-ES" dirty="0"/>
            <a:t>. </a:t>
          </a:r>
          <a:r>
            <a:rPr lang="es-ES" dirty="0" err="1"/>
            <a:t>They</a:t>
          </a:r>
          <a:r>
            <a:rPr lang="es-ES" dirty="0"/>
            <a:t> are </a:t>
          </a:r>
          <a:r>
            <a:rPr lang="es-ES" dirty="0" err="1"/>
            <a:t>traceable</a:t>
          </a:r>
          <a:r>
            <a:rPr lang="es-ES" dirty="0"/>
            <a:t> </a:t>
          </a:r>
          <a:r>
            <a:rPr lang="es-ES" dirty="0" err="1"/>
            <a:t>to</a:t>
          </a:r>
          <a:r>
            <a:rPr lang="es-ES" dirty="0"/>
            <a:t> a </a:t>
          </a:r>
          <a:r>
            <a:rPr lang="es-ES" dirty="0" err="1"/>
            <a:t>specific</a:t>
          </a:r>
          <a:r>
            <a:rPr lang="es-ES" dirty="0"/>
            <a:t> </a:t>
          </a:r>
          <a:r>
            <a:rPr lang="es-ES" dirty="0" err="1"/>
            <a:t>unit</a:t>
          </a:r>
          <a:r>
            <a:rPr lang="es-ES" dirty="0"/>
            <a:t>.</a:t>
          </a:r>
          <a:endParaRPr lang="en-US" dirty="0"/>
        </a:p>
      </dgm:t>
    </dgm:pt>
    <dgm:pt modelId="{B10695DA-08C0-4C82-AFC3-B587A4E9509B}" type="parTrans" cxnId="{C09A78EA-4930-4343-8B4B-3DCDA51D9984}">
      <dgm:prSet/>
      <dgm:spPr/>
      <dgm:t>
        <a:bodyPr/>
        <a:lstStyle/>
        <a:p>
          <a:endParaRPr lang="en-US"/>
        </a:p>
      </dgm:t>
    </dgm:pt>
    <dgm:pt modelId="{002D66D3-1EE4-4B6D-BCF1-7C9E7D0E5C98}" type="sibTrans" cxnId="{C09A78EA-4930-4343-8B4B-3DCDA51D9984}">
      <dgm:prSet/>
      <dgm:spPr/>
      <dgm:t>
        <a:bodyPr/>
        <a:lstStyle/>
        <a:p>
          <a:endParaRPr lang="en-US"/>
        </a:p>
      </dgm:t>
    </dgm:pt>
    <dgm:pt modelId="{2EEAEDF5-B804-4B1A-98C8-F75508F792DF}">
      <dgm:prSet/>
      <dgm:spPr/>
      <dgm:t>
        <a:bodyPr/>
        <a:lstStyle/>
        <a:p>
          <a:r>
            <a:rPr lang="es-ES" dirty="0"/>
            <a:t>Direct labor.</a:t>
          </a:r>
          <a:endParaRPr lang="en-US" dirty="0"/>
        </a:p>
      </dgm:t>
    </dgm:pt>
    <dgm:pt modelId="{2593B4E4-2322-4BC4-9BBA-1C95AA5E9229}" type="parTrans" cxnId="{EC9DDA46-3A6E-46B3-9A8D-DE0F8C765C26}">
      <dgm:prSet/>
      <dgm:spPr/>
      <dgm:t>
        <a:bodyPr/>
        <a:lstStyle/>
        <a:p>
          <a:endParaRPr lang="en-US"/>
        </a:p>
      </dgm:t>
    </dgm:pt>
    <dgm:pt modelId="{0B47C60A-6DAD-46DC-85D9-5D203CE1B14A}" type="sibTrans" cxnId="{EC9DDA46-3A6E-46B3-9A8D-DE0F8C765C26}">
      <dgm:prSet/>
      <dgm:spPr/>
      <dgm:t>
        <a:bodyPr/>
        <a:lstStyle/>
        <a:p>
          <a:endParaRPr lang="en-US"/>
        </a:p>
      </dgm:t>
    </dgm:pt>
    <dgm:pt modelId="{5CDA9AC7-273E-4F35-83E3-002F756D8537}">
      <dgm:prSet/>
      <dgm:spPr/>
      <dgm:t>
        <a:bodyPr/>
        <a:lstStyle/>
        <a:p>
          <a:r>
            <a:rPr lang="es-ES" dirty="0" err="1"/>
            <a:t>Overhead</a:t>
          </a:r>
          <a:r>
            <a:rPr lang="es-ES" dirty="0"/>
            <a:t>: </a:t>
          </a:r>
          <a:r>
            <a:rPr lang="es-ES" dirty="0" err="1"/>
            <a:t>not</a:t>
          </a:r>
          <a:r>
            <a:rPr lang="es-ES" dirty="0"/>
            <a:t> </a:t>
          </a:r>
          <a:r>
            <a:rPr lang="es-ES" dirty="0" err="1"/>
            <a:t>traceable</a:t>
          </a:r>
          <a:r>
            <a:rPr lang="es-ES" dirty="0"/>
            <a:t> </a:t>
          </a:r>
          <a:r>
            <a:rPr lang="es-ES" dirty="0" err="1"/>
            <a:t>but</a:t>
          </a:r>
          <a:r>
            <a:rPr lang="es-ES" dirty="0"/>
            <a:t> </a:t>
          </a:r>
          <a:r>
            <a:rPr lang="es-ES" dirty="0" err="1"/>
            <a:t>support</a:t>
          </a:r>
          <a:r>
            <a:rPr lang="es-ES" dirty="0"/>
            <a:t> </a:t>
          </a:r>
          <a:r>
            <a:rPr lang="es-ES" dirty="0" err="1"/>
            <a:t>the</a:t>
          </a:r>
          <a:r>
            <a:rPr lang="es-ES" dirty="0"/>
            <a:t> </a:t>
          </a:r>
          <a:r>
            <a:rPr lang="es-ES" dirty="0" err="1"/>
            <a:t>production</a:t>
          </a:r>
          <a:r>
            <a:rPr lang="es-ES" dirty="0"/>
            <a:t> </a:t>
          </a:r>
          <a:r>
            <a:rPr lang="es-ES" dirty="0" err="1"/>
            <a:t>of</a:t>
          </a:r>
          <a:r>
            <a:rPr lang="es-ES" dirty="0"/>
            <a:t> Good: supervisor salaries, </a:t>
          </a:r>
          <a:r>
            <a:rPr lang="es-ES" dirty="0" err="1"/>
            <a:t>depreciation</a:t>
          </a:r>
          <a:r>
            <a:rPr lang="es-ES" dirty="0"/>
            <a:t> </a:t>
          </a:r>
          <a:r>
            <a:rPr lang="es-ES" dirty="0" err="1"/>
            <a:t>of</a:t>
          </a:r>
          <a:r>
            <a:rPr lang="es-ES" dirty="0"/>
            <a:t> </a:t>
          </a:r>
          <a:r>
            <a:rPr lang="es-ES" dirty="0" err="1"/>
            <a:t>the</a:t>
          </a:r>
          <a:r>
            <a:rPr lang="es-ES" dirty="0"/>
            <a:t> </a:t>
          </a:r>
          <a:r>
            <a:rPr lang="es-ES" dirty="0" err="1"/>
            <a:t>factory</a:t>
          </a:r>
          <a:r>
            <a:rPr lang="es-ES" dirty="0"/>
            <a:t>, </a:t>
          </a:r>
          <a:r>
            <a:rPr lang="es-ES" dirty="0" err="1"/>
            <a:t>insurance</a:t>
          </a:r>
          <a:r>
            <a:rPr lang="es-ES" dirty="0"/>
            <a:t>, </a:t>
          </a:r>
          <a:r>
            <a:rPr lang="es-ES" dirty="0" err="1"/>
            <a:t>utilities</a:t>
          </a:r>
          <a:endParaRPr lang="en-US" dirty="0"/>
        </a:p>
      </dgm:t>
    </dgm:pt>
    <dgm:pt modelId="{F0DDB7B8-69CF-4226-B82D-022E24AB7CC1}" type="parTrans" cxnId="{3BD20BEF-2D43-4D8D-A8C7-BD8C1B36CFF4}">
      <dgm:prSet/>
      <dgm:spPr/>
      <dgm:t>
        <a:bodyPr/>
        <a:lstStyle/>
        <a:p>
          <a:endParaRPr lang="en-US"/>
        </a:p>
      </dgm:t>
    </dgm:pt>
    <dgm:pt modelId="{E90ADC3D-9C6C-4A40-9D45-5735841D8D38}" type="sibTrans" cxnId="{3BD20BEF-2D43-4D8D-A8C7-BD8C1B36CFF4}">
      <dgm:prSet/>
      <dgm:spPr/>
      <dgm:t>
        <a:bodyPr/>
        <a:lstStyle/>
        <a:p>
          <a:endParaRPr lang="en-US"/>
        </a:p>
      </dgm:t>
    </dgm:pt>
    <dgm:pt modelId="{2CAD3D6E-37D6-4620-96B4-CCC99F2CE283}" type="pres">
      <dgm:prSet presAssocID="{6E83351C-89A8-4FC2-8385-B2E7D33A7E14}" presName="Name0" presStyleCnt="0">
        <dgm:presLayoutVars>
          <dgm:dir/>
          <dgm:animLvl val="lvl"/>
          <dgm:resizeHandles val="exact"/>
        </dgm:presLayoutVars>
      </dgm:prSet>
      <dgm:spPr/>
    </dgm:pt>
    <dgm:pt modelId="{36E70C1B-E6DF-46A8-805B-3805D83602B0}" type="pres">
      <dgm:prSet presAssocID="{A0FE3A2F-5BA1-4318-A5D8-C77FEC542004}" presName="composite" presStyleCnt="0"/>
      <dgm:spPr/>
    </dgm:pt>
    <dgm:pt modelId="{380A2EEA-3ADE-4353-BD1C-283C23AAE27B}" type="pres">
      <dgm:prSet presAssocID="{A0FE3A2F-5BA1-4318-A5D8-C77FEC542004}" presName="parTx" presStyleLbl="alignNode1" presStyleIdx="0" presStyleCnt="2">
        <dgm:presLayoutVars>
          <dgm:chMax val="0"/>
          <dgm:chPref val="0"/>
          <dgm:bulletEnabled val="1"/>
        </dgm:presLayoutVars>
      </dgm:prSet>
      <dgm:spPr/>
    </dgm:pt>
    <dgm:pt modelId="{A2C44E1A-AE14-4338-9303-22DCAE05D91F}" type="pres">
      <dgm:prSet presAssocID="{A0FE3A2F-5BA1-4318-A5D8-C77FEC542004}" presName="desTx" presStyleLbl="alignAccFollowNode1" presStyleIdx="0" presStyleCnt="2">
        <dgm:presLayoutVars>
          <dgm:bulletEnabled val="1"/>
        </dgm:presLayoutVars>
      </dgm:prSet>
      <dgm:spPr/>
    </dgm:pt>
    <dgm:pt modelId="{00E23D6A-6C34-4C63-ACF5-5EDF5E4E5F13}" type="pres">
      <dgm:prSet presAssocID="{67EF4DCA-9447-424C-8240-CF991522785E}" presName="space" presStyleCnt="0"/>
      <dgm:spPr/>
    </dgm:pt>
    <dgm:pt modelId="{DDA99750-6D6E-4653-BDC5-D964E8235C8C}" type="pres">
      <dgm:prSet presAssocID="{5CD57087-5DDC-4434-B2A4-D7D00FB82F9C}" presName="composite" presStyleCnt="0"/>
      <dgm:spPr/>
    </dgm:pt>
    <dgm:pt modelId="{F3DF5045-E490-4B01-B1C0-E989374CC8E0}" type="pres">
      <dgm:prSet presAssocID="{5CD57087-5DDC-4434-B2A4-D7D00FB82F9C}" presName="parTx" presStyleLbl="alignNode1" presStyleIdx="1" presStyleCnt="2">
        <dgm:presLayoutVars>
          <dgm:chMax val="0"/>
          <dgm:chPref val="0"/>
          <dgm:bulletEnabled val="1"/>
        </dgm:presLayoutVars>
      </dgm:prSet>
      <dgm:spPr/>
    </dgm:pt>
    <dgm:pt modelId="{D14499BB-540F-45AB-955D-142407B2DD20}" type="pres">
      <dgm:prSet presAssocID="{5CD57087-5DDC-4434-B2A4-D7D00FB82F9C}" presName="desTx" presStyleLbl="alignAccFollowNode1" presStyleIdx="1" presStyleCnt="2">
        <dgm:presLayoutVars>
          <dgm:bulletEnabled val="1"/>
        </dgm:presLayoutVars>
      </dgm:prSet>
      <dgm:spPr/>
    </dgm:pt>
  </dgm:ptLst>
  <dgm:cxnLst>
    <dgm:cxn modelId="{DB378215-472E-4089-B19A-03A8E956F543}" type="presOf" srcId="{5CD57087-5DDC-4434-B2A4-D7D00FB82F9C}" destId="{F3DF5045-E490-4B01-B1C0-E989374CC8E0}" srcOrd="0" destOrd="0" presId="urn:microsoft.com/office/officeart/2005/8/layout/hList1"/>
    <dgm:cxn modelId="{1F9C4835-934E-4152-8E7E-EA16B4076AF1}" srcId="{6E83351C-89A8-4FC2-8385-B2E7D33A7E14}" destId="{5CD57087-5DDC-4434-B2A4-D7D00FB82F9C}" srcOrd="1" destOrd="0" parTransId="{306D239E-0381-423C-AA05-01BBE335BD2E}" sibTransId="{567E2DF9-4D77-4825-8D2B-2A7C7A26B31B}"/>
    <dgm:cxn modelId="{EC9DDA46-3A6E-46B3-9A8D-DE0F8C765C26}" srcId="{38BD7DEC-6DCA-42CA-90A6-CF05119AF639}" destId="{2EEAEDF5-B804-4B1A-98C8-F75508F792DF}" srcOrd="1" destOrd="0" parTransId="{2593B4E4-2322-4BC4-9BBA-1C95AA5E9229}" sibTransId="{0B47C60A-6DAD-46DC-85D9-5D203CE1B14A}"/>
    <dgm:cxn modelId="{A256AF48-5AF3-4E86-BDEC-0ED3F9EA0AD3}" type="presOf" srcId="{49965102-9F00-4E75-A6C1-6ABF7D4EFCD2}" destId="{D14499BB-540F-45AB-955D-142407B2DD20}" srcOrd="0" destOrd="2" presId="urn:microsoft.com/office/officeart/2005/8/layout/hList1"/>
    <dgm:cxn modelId="{9E26D368-0868-4971-85CD-BCAD4E7F5421}" type="presOf" srcId="{A0FE3A2F-5BA1-4318-A5D8-C77FEC542004}" destId="{380A2EEA-3ADE-4353-BD1C-283C23AAE27B}" srcOrd="0" destOrd="0" presId="urn:microsoft.com/office/officeart/2005/8/layout/hList1"/>
    <dgm:cxn modelId="{632B304C-06AB-4521-B0D6-EF497751EF11}" type="presOf" srcId="{2EEAEDF5-B804-4B1A-98C8-F75508F792DF}" destId="{A2C44E1A-AE14-4338-9303-22DCAE05D91F}" srcOrd="0" destOrd="4" presId="urn:microsoft.com/office/officeart/2005/8/layout/hList1"/>
    <dgm:cxn modelId="{E961366E-2EF0-4A34-AA9F-0F72EBBD89F1}" type="presOf" srcId="{47B8E323-D5DB-4A9F-907B-AC8D292C4450}" destId="{D14499BB-540F-45AB-955D-142407B2DD20}" srcOrd="0" destOrd="0" presId="urn:microsoft.com/office/officeart/2005/8/layout/hList1"/>
    <dgm:cxn modelId="{3C497775-588C-4715-B157-287D332E2427}" type="presOf" srcId="{6E83351C-89A8-4FC2-8385-B2E7D33A7E14}" destId="{2CAD3D6E-37D6-4620-96B4-CCC99F2CE283}" srcOrd="0" destOrd="0" presId="urn:microsoft.com/office/officeart/2005/8/layout/hList1"/>
    <dgm:cxn modelId="{5EF11A77-54D5-4594-A3FA-7F91A94DC9BB}" type="presOf" srcId="{5CDA9AC7-273E-4F35-83E3-002F756D8537}" destId="{A2C44E1A-AE14-4338-9303-22DCAE05D91F}" srcOrd="0" destOrd="5" presId="urn:microsoft.com/office/officeart/2005/8/layout/hList1"/>
    <dgm:cxn modelId="{CCA10E58-0C54-426C-8DC1-4D727B0F3277}" type="presOf" srcId="{6C689194-55B2-4091-A025-5A1A474D783B}" destId="{A2C44E1A-AE14-4338-9303-22DCAE05D91F}" srcOrd="0" destOrd="1" presId="urn:microsoft.com/office/officeart/2005/8/layout/hList1"/>
    <dgm:cxn modelId="{0715017D-2C5E-4F69-A08F-F9039F2796D0}" type="presOf" srcId="{38BD7DEC-6DCA-42CA-90A6-CF05119AF639}" destId="{A2C44E1A-AE14-4338-9303-22DCAE05D91F}" srcOrd="0" destOrd="2" presId="urn:microsoft.com/office/officeart/2005/8/layout/hList1"/>
    <dgm:cxn modelId="{21106988-6B7D-43BD-9E87-84A5054B5300}" type="presOf" srcId="{10699298-C1EF-494B-84C4-AA7C64F456A8}" destId="{A2C44E1A-AE14-4338-9303-22DCAE05D91F}" srcOrd="0" destOrd="0" presId="urn:microsoft.com/office/officeart/2005/8/layout/hList1"/>
    <dgm:cxn modelId="{3BFF9190-B9F0-47F6-BBF0-1FE935228FC4}" srcId="{6E83351C-89A8-4FC2-8385-B2E7D33A7E14}" destId="{A0FE3A2F-5BA1-4318-A5D8-C77FEC542004}" srcOrd="0" destOrd="0" parTransId="{63B940C4-BAE7-401A-82FF-E7BA5687D5DC}" sibTransId="{67EF4DCA-9447-424C-8240-CF991522785E}"/>
    <dgm:cxn modelId="{6C18229E-7E64-4AA4-8C92-D59901848362}" srcId="{A0FE3A2F-5BA1-4318-A5D8-C77FEC542004}" destId="{9FD12958-132F-4C73-9D7A-27606DA62110}" srcOrd="3" destOrd="0" parTransId="{70C8A16C-1947-4E00-8EEC-20F51717F62A}" sibTransId="{BB92E14D-870D-4EA8-B581-FBA38336CD6D}"/>
    <dgm:cxn modelId="{8867B8A6-8EFA-4DBC-B664-1A34CFF6686E}" srcId="{A0FE3A2F-5BA1-4318-A5D8-C77FEC542004}" destId="{10699298-C1EF-494B-84C4-AA7C64F456A8}" srcOrd="0" destOrd="0" parTransId="{8C30C8A9-988F-4739-996A-36351D7E0339}" sibTransId="{F8BD16F0-6316-4998-B16D-28203B74A47A}"/>
    <dgm:cxn modelId="{99CB2FA9-9009-473D-8748-7081110BA332}" srcId="{A0FE3A2F-5BA1-4318-A5D8-C77FEC542004}" destId="{38BD7DEC-6DCA-42CA-90A6-CF05119AF639}" srcOrd="2" destOrd="0" parTransId="{2C1121A3-95FD-4EFB-BE5F-9CA63FD753C6}" sibTransId="{CDD50372-E277-4FF5-8E9E-0C61E8CAEE50}"/>
    <dgm:cxn modelId="{111D58AD-6F28-4CB4-B602-BD5FB52B2200}" type="presOf" srcId="{9FD12958-132F-4C73-9D7A-27606DA62110}" destId="{A2C44E1A-AE14-4338-9303-22DCAE05D91F}" srcOrd="0" destOrd="6" presId="urn:microsoft.com/office/officeart/2005/8/layout/hList1"/>
    <dgm:cxn modelId="{130F97B3-5D61-4E4B-AEC1-7568C5096971}" srcId="{A0FE3A2F-5BA1-4318-A5D8-C77FEC542004}" destId="{6C689194-55B2-4091-A025-5A1A474D783B}" srcOrd="1" destOrd="0" parTransId="{B63A3785-B114-4F41-833E-C891ADB2E212}" sibTransId="{064502F1-1654-40A7-85D6-8AC32ECF07A3}"/>
    <dgm:cxn modelId="{A959F3B6-A2C6-4B80-81EA-C751080FBA54}" srcId="{5CD57087-5DDC-4434-B2A4-D7D00FB82F9C}" destId="{BC5641E2-EB71-4AC4-846C-2563A348987F}" srcOrd="1" destOrd="0" parTransId="{97F2CD47-87CA-4344-99B2-E168CAA7C1A6}" sibTransId="{CC68A074-6CB2-4D7F-A42F-0A742E60BC7E}"/>
    <dgm:cxn modelId="{EF6AD6BD-6037-40FD-9B44-9EDB57C4E30C}" type="presOf" srcId="{207857DB-1B36-4821-A4E0-9F890CB120DE}" destId="{A2C44E1A-AE14-4338-9303-22DCAE05D91F}" srcOrd="0" destOrd="3" presId="urn:microsoft.com/office/officeart/2005/8/layout/hList1"/>
    <dgm:cxn modelId="{211023CE-88E6-4451-9CB2-BDDC974EDA22}" srcId="{5CD57087-5DDC-4434-B2A4-D7D00FB82F9C}" destId="{47B8E323-D5DB-4A9F-907B-AC8D292C4450}" srcOrd="0" destOrd="0" parTransId="{B8A6778B-3CE5-4FDD-976B-308E7CC65AA0}" sibTransId="{9A0E168F-8908-4A6D-8F45-3A1F901334CA}"/>
    <dgm:cxn modelId="{3742D6E0-7F36-44A6-ACCE-4BFD22836CED}" type="presOf" srcId="{BC5641E2-EB71-4AC4-846C-2563A348987F}" destId="{D14499BB-540F-45AB-955D-142407B2DD20}" srcOrd="0" destOrd="1" presId="urn:microsoft.com/office/officeart/2005/8/layout/hList1"/>
    <dgm:cxn modelId="{C09A78EA-4930-4343-8B4B-3DCDA51D9984}" srcId="{38BD7DEC-6DCA-42CA-90A6-CF05119AF639}" destId="{207857DB-1B36-4821-A4E0-9F890CB120DE}" srcOrd="0" destOrd="0" parTransId="{B10695DA-08C0-4C82-AFC3-B587A4E9509B}" sibTransId="{002D66D3-1EE4-4B6D-BCF1-7C9E7D0E5C98}"/>
    <dgm:cxn modelId="{3BD20BEF-2D43-4D8D-A8C7-BD8C1B36CFF4}" srcId="{38BD7DEC-6DCA-42CA-90A6-CF05119AF639}" destId="{5CDA9AC7-273E-4F35-83E3-002F756D8537}" srcOrd="2" destOrd="0" parTransId="{F0DDB7B8-69CF-4226-B82D-022E24AB7CC1}" sibTransId="{E90ADC3D-9C6C-4A40-9D45-5735841D8D38}"/>
    <dgm:cxn modelId="{B5840DEF-87BE-4703-832E-EF32B1E07FA3}" srcId="{5CD57087-5DDC-4434-B2A4-D7D00FB82F9C}" destId="{49965102-9F00-4E75-A6C1-6ABF7D4EFCD2}" srcOrd="2" destOrd="0" parTransId="{1D1C2CB5-5103-4FA1-BAF8-F4BB1175D1CA}" sibTransId="{159554A5-3998-45B5-8124-9EF1C24929F0}"/>
    <dgm:cxn modelId="{3F27FE3A-F940-4549-8169-1F0B75106378}" type="presParOf" srcId="{2CAD3D6E-37D6-4620-96B4-CCC99F2CE283}" destId="{36E70C1B-E6DF-46A8-805B-3805D83602B0}" srcOrd="0" destOrd="0" presId="urn:microsoft.com/office/officeart/2005/8/layout/hList1"/>
    <dgm:cxn modelId="{A9D0F5E1-46C3-4451-92FF-1EA55FBC96CD}" type="presParOf" srcId="{36E70C1B-E6DF-46A8-805B-3805D83602B0}" destId="{380A2EEA-3ADE-4353-BD1C-283C23AAE27B}" srcOrd="0" destOrd="0" presId="urn:microsoft.com/office/officeart/2005/8/layout/hList1"/>
    <dgm:cxn modelId="{C9098665-A5A7-4689-8AC2-2BFFD594009C}" type="presParOf" srcId="{36E70C1B-E6DF-46A8-805B-3805D83602B0}" destId="{A2C44E1A-AE14-4338-9303-22DCAE05D91F}" srcOrd="1" destOrd="0" presId="urn:microsoft.com/office/officeart/2005/8/layout/hList1"/>
    <dgm:cxn modelId="{8385730A-B7E8-46AF-B8C7-8303797FF805}" type="presParOf" srcId="{2CAD3D6E-37D6-4620-96B4-CCC99F2CE283}" destId="{00E23D6A-6C34-4C63-ACF5-5EDF5E4E5F13}" srcOrd="1" destOrd="0" presId="urn:microsoft.com/office/officeart/2005/8/layout/hList1"/>
    <dgm:cxn modelId="{F14D4E7F-2D1D-4544-814F-CFF8C9DEE2C7}" type="presParOf" srcId="{2CAD3D6E-37D6-4620-96B4-CCC99F2CE283}" destId="{DDA99750-6D6E-4653-BDC5-D964E8235C8C}" srcOrd="2" destOrd="0" presId="urn:microsoft.com/office/officeart/2005/8/layout/hList1"/>
    <dgm:cxn modelId="{AEC6F562-3110-4E02-AAD0-AE4CC623EF90}" type="presParOf" srcId="{DDA99750-6D6E-4653-BDC5-D964E8235C8C}" destId="{F3DF5045-E490-4B01-B1C0-E989374CC8E0}" srcOrd="0" destOrd="0" presId="urn:microsoft.com/office/officeart/2005/8/layout/hList1"/>
    <dgm:cxn modelId="{ED72A7E9-5836-41C5-B010-11671B922D92}" type="presParOf" srcId="{DDA99750-6D6E-4653-BDC5-D964E8235C8C}" destId="{D14499BB-540F-45AB-955D-142407B2DD20}"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6E56EE-8FAB-4343-A18B-A8B3D5E1EC79}" type="doc">
      <dgm:prSet loTypeId="urn:microsoft.com/office/officeart/2005/8/layout/hList3" loCatId="list" qsTypeId="urn:microsoft.com/office/officeart/2005/8/quickstyle/simple1" qsCatId="simple" csTypeId="urn:microsoft.com/office/officeart/2005/8/colors/accent1_2" csCatId="accent1" phldr="1"/>
      <dgm:spPr/>
      <dgm:t>
        <a:bodyPr/>
        <a:lstStyle/>
        <a:p>
          <a:endParaRPr lang="en-US"/>
        </a:p>
      </dgm:t>
    </dgm:pt>
    <dgm:pt modelId="{8E307F0B-6298-4DDA-A85C-6FAEBF7A7D81}">
      <dgm:prSet phldrT="[Text]"/>
      <dgm:spPr/>
      <dgm:t>
        <a:bodyPr/>
        <a:lstStyle/>
        <a:p>
          <a:r>
            <a:rPr lang="es-ES" dirty="0"/>
            <a:t>Total </a:t>
          </a:r>
          <a:r>
            <a:rPr lang="es-ES" dirty="0" err="1"/>
            <a:t>Cost</a:t>
          </a:r>
          <a:endParaRPr lang="en-US" dirty="0"/>
        </a:p>
      </dgm:t>
    </dgm:pt>
    <dgm:pt modelId="{92AA84C1-2FD9-494E-9E59-1A73275B8A26}" type="parTrans" cxnId="{E82D902D-CFFB-4A25-AA78-179AF4C87463}">
      <dgm:prSet/>
      <dgm:spPr/>
      <dgm:t>
        <a:bodyPr/>
        <a:lstStyle/>
        <a:p>
          <a:endParaRPr lang="en-US"/>
        </a:p>
      </dgm:t>
    </dgm:pt>
    <dgm:pt modelId="{F0F0823C-E0D6-4676-92BF-D76063219875}" type="sibTrans" cxnId="{E82D902D-CFFB-4A25-AA78-179AF4C87463}">
      <dgm:prSet/>
      <dgm:spPr/>
      <dgm:t>
        <a:bodyPr/>
        <a:lstStyle/>
        <a:p>
          <a:endParaRPr lang="en-US"/>
        </a:p>
      </dgm:t>
    </dgm:pt>
    <dgm:pt modelId="{CD00BAE6-5DB0-4B40-8290-68946204FA8A}">
      <dgm:prSet phldrT="[Text]"/>
      <dgm:spPr/>
      <dgm:t>
        <a:bodyPr/>
        <a:lstStyle/>
        <a:p>
          <a:r>
            <a:rPr lang="es-ES" dirty="0"/>
            <a:t>Direct </a:t>
          </a:r>
          <a:r>
            <a:rPr lang="es-ES" dirty="0" err="1"/>
            <a:t>Costs</a:t>
          </a:r>
          <a:endParaRPr lang="en-US" dirty="0"/>
        </a:p>
      </dgm:t>
    </dgm:pt>
    <dgm:pt modelId="{0EB0BC49-E3BA-4B49-B9B6-EFEFCCA5AABA}" type="parTrans" cxnId="{40996F89-AFAF-4319-B838-1D34B202E580}">
      <dgm:prSet/>
      <dgm:spPr/>
      <dgm:t>
        <a:bodyPr/>
        <a:lstStyle/>
        <a:p>
          <a:endParaRPr lang="en-US"/>
        </a:p>
      </dgm:t>
    </dgm:pt>
    <dgm:pt modelId="{AB1D8E7C-55A4-4637-9AF1-FC337C713851}" type="sibTrans" cxnId="{40996F89-AFAF-4319-B838-1D34B202E580}">
      <dgm:prSet/>
      <dgm:spPr/>
      <dgm:t>
        <a:bodyPr/>
        <a:lstStyle/>
        <a:p>
          <a:endParaRPr lang="en-US"/>
        </a:p>
      </dgm:t>
    </dgm:pt>
    <dgm:pt modelId="{C542AC79-6715-4D73-AA9B-623A4524FCAD}">
      <dgm:prSet phldrT="[Text]"/>
      <dgm:spPr/>
      <dgm:t>
        <a:bodyPr/>
        <a:lstStyle/>
        <a:p>
          <a:r>
            <a:rPr lang="es-ES" dirty="0" err="1"/>
            <a:t>Overhead</a:t>
          </a:r>
          <a:r>
            <a:rPr lang="es-ES" dirty="0"/>
            <a:t> </a:t>
          </a:r>
          <a:r>
            <a:rPr lang="es-ES" dirty="0" err="1"/>
            <a:t>cost</a:t>
          </a:r>
          <a:r>
            <a:rPr lang="es-ES" dirty="0"/>
            <a:t>:</a:t>
          </a:r>
          <a:endParaRPr lang="en-US" dirty="0"/>
        </a:p>
      </dgm:t>
    </dgm:pt>
    <dgm:pt modelId="{B57D219C-6832-4051-B9EC-1EF6E76864C1}" type="parTrans" cxnId="{156F41BF-9733-48DD-B120-7E5FEECEE905}">
      <dgm:prSet/>
      <dgm:spPr/>
      <dgm:t>
        <a:bodyPr/>
        <a:lstStyle/>
        <a:p>
          <a:endParaRPr lang="en-US"/>
        </a:p>
      </dgm:t>
    </dgm:pt>
    <dgm:pt modelId="{20900F12-83C3-4E99-9EF2-22CDA66E5663}" type="sibTrans" cxnId="{156F41BF-9733-48DD-B120-7E5FEECEE905}">
      <dgm:prSet/>
      <dgm:spPr/>
      <dgm:t>
        <a:bodyPr/>
        <a:lstStyle/>
        <a:p>
          <a:endParaRPr lang="en-US"/>
        </a:p>
      </dgm:t>
    </dgm:pt>
    <dgm:pt modelId="{37E138E8-9A18-4229-8D71-210C8544861C}">
      <dgm:prSet/>
      <dgm:spPr/>
      <dgm:t>
        <a:bodyPr/>
        <a:lstStyle/>
        <a:p>
          <a:r>
            <a:rPr lang="es-ES" dirty="0"/>
            <a:t>Labor </a:t>
          </a:r>
          <a:endParaRPr lang="en-US" dirty="0"/>
        </a:p>
      </dgm:t>
    </dgm:pt>
    <dgm:pt modelId="{0A1C9AD9-18A5-4D84-BE96-A6FB110C4AFD}" type="parTrans" cxnId="{EAF74839-EB8E-41FC-B159-B00CB6FC6BD9}">
      <dgm:prSet/>
      <dgm:spPr/>
      <dgm:t>
        <a:bodyPr/>
        <a:lstStyle/>
        <a:p>
          <a:endParaRPr lang="en-US"/>
        </a:p>
      </dgm:t>
    </dgm:pt>
    <dgm:pt modelId="{E469B3F7-3C91-4D00-B973-7646C4F152A7}" type="sibTrans" cxnId="{EAF74839-EB8E-41FC-B159-B00CB6FC6BD9}">
      <dgm:prSet/>
      <dgm:spPr/>
      <dgm:t>
        <a:bodyPr/>
        <a:lstStyle/>
        <a:p>
          <a:endParaRPr lang="en-US"/>
        </a:p>
      </dgm:t>
    </dgm:pt>
    <dgm:pt modelId="{ACCA77B7-B705-4517-BFBB-9CCB708434FC}">
      <dgm:prSet/>
      <dgm:spPr/>
      <dgm:t>
        <a:bodyPr/>
        <a:lstStyle/>
        <a:p>
          <a:r>
            <a:rPr lang="es-ES" dirty="0" err="1"/>
            <a:t>Materials</a:t>
          </a:r>
          <a:endParaRPr lang="en-US" dirty="0"/>
        </a:p>
      </dgm:t>
    </dgm:pt>
    <dgm:pt modelId="{7AF8E97B-B2B1-4638-BBEE-70D7819E4787}" type="parTrans" cxnId="{9B6C3838-9672-44C5-B86F-AE75D00CF6C3}">
      <dgm:prSet/>
      <dgm:spPr/>
      <dgm:t>
        <a:bodyPr/>
        <a:lstStyle/>
        <a:p>
          <a:endParaRPr lang="en-US"/>
        </a:p>
      </dgm:t>
    </dgm:pt>
    <dgm:pt modelId="{20D684F6-7F2C-4F35-B426-1004097B75C5}" type="sibTrans" cxnId="{9B6C3838-9672-44C5-B86F-AE75D00CF6C3}">
      <dgm:prSet/>
      <dgm:spPr/>
      <dgm:t>
        <a:bodyPr/>
        <a:lstStyle/>
        <a:p>
          <a:endParaRPr lang="en-US"/>
        </a:p>
      </dgm:t>
    </dgm:pt>
    <dgm:pt modelId="{906694B1-480E-4FBD-A050-B7344667D907}">
      <dgm:prSet phldrT="[Text]"/>
      <dgm:spPr/>
      <dgm:t>
        <a:bodyPr/>
        <a:lstStyle/>
        <a:p>
          <a:r>
            <a:rPr lang="en-US" dirty="0"/>
            <a:t>All costs other than direct material, direct labor, or selling and administrative costs</a:t>
          </a:r>
          <a:endParaRPr lang="es-ES" dirty="0"/>
        </a:p>
        <a:p>
          <a:endParaRPr lang="en-US" dirty="0"/>
        </a:p>
      </dgm:t>
    </dgm:pt>
    <dgm:pt modelId="{BDA27C48-EFE7-48C8-9727-5A2E77AB8127}" type="parTrans" cxnId="{B6D95128-8F83-439D-AF06-23DE092FF85F}">
      <dgm:prSet/>
      <dgm:spPr/>
      <dgm:t>
        <a:bodyPr/>
        <a:lstStyle/>
        <a:p>
          <a:endParaRPr lang="en-US"/>
        </a:p>
      </dgm:t>
    </dgm:pt>
    <dgm:pt modelId="{239EBF8C-70FA-4366-B06A-4E9CE80BCEBB}" type="sibTrans" cxnId="{B6D95128-8F83-439D-AF06-23DE092FF85F}">
      <dgm:prSet/>
      <dgm:spPr/>
      <dgm:t>
        <a:bodyPr/>
        <a:lstStyle/>
        <a:p>
          <a:endParaRPr lang="en-US"/>
        </a:p>
      </dgm:t>
    </dgm:pt>
    <dgm:pt modelId="{CF821CBB-B4B3-4C67-8172-23FAD960B882}" type="pres">
      <dgm:prSet presAssocID="{D46E56EE-8FAB-4343-A18B-A8B3D5E1EC79}" presName="composite" presStyleCnt="0">
        <dgm:presLayoutVars>
          <dgm:chMax val="1"/>
          <dgm:dir/>
          <dgm:resizeHandles val="exact"/>
        </dgm:presLayoutVars>
      </dgm:prSet>
      <dgm:spPr/>
    </dgm:pt>
    <dgm:pt modelId="{34FF3E06-E17E-4A8C-9BAD-FFEF1249E567}" type="pres">
      <dgm:prSet presAssocID="{8E307F0B-6298-4DDA-A85C-6FAEBF7A7D81}" presName="roof" presStyleLbl="dkBgShp" presStyleIdx="0" presStyleCnt="2"/>
      <dgm:spPr/>
    </dgm:pt>
    <dgm:pt modelId="{4764E765-98B0-41B9-B6A6-56852B65A5A4}" type="pres">
      <dgm:prSet presAssocID="{8E307F0B-6298-4DDA-A85C-6FAEBF7A7D81}" presName="pillars" presStyleCnt="0"/>
      <dgm:spPr/>
    </dgm:pt>
    <dgm:pt modelId="{B3F075EC-131A-4D25-95FC-6F88475C6DBF}" type="pres">
      <dgm:prSet presAssocID="{8E307F0B-6298-4DDA-A85C-6FAEBF7A7D81}" presName="pillar1" presStyleLbl="node1" presStyleIdx="0" presStyleCnt="2">
        <dgm:presLayoutVars>
          <dgm:bulletEnabled val="1"/>
        </dgm:presLayoutVars>
      </dgm:prSet>
      <dgm:spPr/>
    </dgm:pt>
    <dgm:pt modelId="{B37F5E01-7EC1-400C-863B-4AE078E6F689}" type="pres">
      <dgm:prSet presAssocID="{C542AC79-6715-4D73-AA9B-623A4524FCAD}" presName="pillarX" presStyleLbl="node1" presStyleIdx="1" presStyleCnt="2">
        <dgm:presLayoutVars>
          <dgm:bulletEnabled val="1"/>
        </dgm:presLayoutVars>
      </dgm:prSet>
      <dgm:spPr/>
    </dgm:pt>
    <dgm:pt modelId="{F58A5C7E-596F-4DD2-A6AA-798DF131BFCF}" type="pres">
      <dgm:prSet presAssocID="{8E307F0B-6298-4DDA-A85C-6FAEBF7A7D81}" presName="base" presStyleLbl="dkBgShp" presStyleIdx="1" presStyleCnt="2"/>
      <dgm:spPr/>
    </dgm:pt>
  </dgm:ptLst>
  <dgm:cxnLst>
    <dgm:cxn modelId="{B6D95128-8F83-439D-AF06-23DE092FF85F}" srcId="{C542AC79-6715-4D73-AA9B-623A4524FCAD}" destId="{906694B1-480E-4FBD-A050-B7344667D907}" srcOrd="0" destOrd="0" parTransId="{BDA27C48-EFE7-48C8-9727-5A2E77AB8127}" sibTransId="{239EBF8C-70FA-4366-B06A-4E9CE80BCEBB}"/>
    <dgm:cxn modelId="{E82D902D-CFFB-4A25-AA78-179AF4C87463}" srcId="{D46E56EE-8FAB-4343-A18B-A8B3D5E1EC79}" destId="{8E307F0B-6298-4DDA-A85C-6FAEBF7A7D81}" srcOrd="0" destOrd="0" parTransId="{92AA84C1-2FD9-494E-9E59-1A73275B8A26}" sibTransId="{F0F0823C-E0D6-4676-92BF-D76063219875}"/>
    <dgm:cxn modelId="{9B6C3838-9672-44C5-B86F-AE75D00CF6C3}" srcId="{CD00BAE6-5DB0-4B40-8290-68946204FA8A}" destId="{ACCA77B7-B705-4517-BFBB-9CCB708434FC}" srcOrd="1" destOrd="0" parTransId="{7AF8E97B-B2B1-4638-BBEE-70D7819E4787}" sibTransId="{20D684F6-7F2C-4F35-B426-1004097B75C5}"/>
    <dgm:cxn modelId="{EAF74839-EB8E-41FC-B159-B00CB6FC6BD9}" srcId="{CD00BAE6-5DB0-4B40-8290-68946204FA8A}" destId="{37E138E8-9A18-4229-8D71-210C8544861C}" srcOrd="0" destOrd="0" parTransId="{0A1C9AD9-18A5-4D84-BE96-A6FB110C4AFD}" sibTransId="{E469B3F7-3C91-4D00-B973-7646C4F152A7}"/>
    <dgm:cxn modelId="{250E8F40-E761-4355-867C-6AB8EE46023C}" type="presOf" srcId="{906694B1-480E-4FBD-A050-B7344667D907}" destId="{B37F5E01-7EC1-400C-863B-4AE078E6F689}" srcOrd="0" destOrd="1" presId="urn:microsoft.com/office/officeart/2005/8/layout/hList3"/>
    <dgm:cxn modelId="{FCAEC248-36BB-4F61-AE78-1E9480AFCA06}" type="presOf" srcId="{CD00BAE6-5DB0-4B40-8290-68946204FA8A}" destId="{B3F075EC-131A-4D25-95FC-6F88475C6DBF}" srcOrd="0" destOrd="0" presId="urn:microsoft.com/office/officeart/2005/8/layout/hList3"/>
    <dgm:cxn modelId="{D40B3B7E-D54A-4F06-8A21-B94A3AA1813F}" type="presOf" srcId="{37E138E8-9A18-4229-8D71-210C8544861C}" destId="{B3F075EC-131A-4D25-95FC-6F88475C6DBF}" srcOrd="0" destOrd="1" presId="urn:microsoft.com/office/officeart/2005/8/layout/hList3"/>
    <dgm:cxn modelId="{40996F89-AFAF-4319-B838-1D34B202E580}" srcId="{8E307F0B-6298-4DDA-A85C-6FAEBF7A7D81}" destId="{CD00BAE6-5DB0-4B40-8290-68946204FA8A}" srcOrd="0" destOrd="0" parTransId="{0EB0BC49-E3BA-4B49-B9B6-EFEFCCA5AABA}" sibTransId="{AB1D8E7C-55A4-4637-9AF1-FC337C713851}"/>
    <dgm:cxn modelId="{FA94C1A6-A04E-4CC3-99D5-C6B70D250D88}" type="presOf" srcId="{D46E56EE-8FAB-4343-A18B-A8B3D5E1EC79}" destId="{CF821CBB-B4B3-4C67-8172-23FAD960B882}" srcOrd="0" destOrd="0" presId="urn:microsoft.com/office/officeart/2005/8/layout/hList3"/>
    <dgm:cxn modelId="{CFC9E6BC-C007-428F-A734-11BC2CCB650C}" type="presOf" srcId="{ACCA77B7-B705-4517-BFBB-9CCB708434FC}" destId="{B3F075EC-131A-4D25-95FC-6F88475C6DBF}" srcOrd="0" destOrd="2" presId="urn:microsoft.com/office/officeart/2005/8/layout/hList3"/>
    <dgm:cxn modelId="{156F41BF-9733-48DD-B120-7E5FEECEE905}" srcId="{8E307F0B-6298-4DDA-A85C-6FAEBF7A7D81}" destId="{C542AC79-6715-4D73-AA9B-623A4524FCAD}" srcOrd="1" destOrd="0" parTransId="{B57D219C-6832-4051-B9EC-1EF6E76864C1}" sibTransId="{20900F12-83C3-4E99-9EF2-22CDA66E5663}"/>
    <dgm:cxn modelId="{9B76A8D8-AD55-4D7F-81D2-3EB143EB7193}" type="presOf" srcId="{C542AC79-6715-4D73-AA9B-623A4524FCAD}" destId="{B37F5E01-7EC1-400C-863B-4AE078E6F689}" srcOrd="0" destOrd="0" presId="urn:microsoft.com/office/officeart/2005/8/layout/hList3"/>
    <dgm:cxn modelId="{0A631EF7-9B7D-4C84-AA8E-A065C5ACE3AA}" type="presOf" srcId="{8E307F0B-6298-4DDA-A85C-6FAEBF7A7D81}" destId="{34FF3E06-E17E-4A8C-9BAD-FFEF1249E567}" srcOrd="0" destOrd="0" presId="urn:microsoft.com/office/officeart/2005/8/layout/hList3"/>
    <dgm:cxn modelId="{FE95AAF6-47B4-40C4-B53C-515C0C3DE1E7}" type="presParOf" srcId="{CF821CBB-B4B3-4C67-8172-23FAD960B882}" destId="{34FF3E06-E17E-4A8C-9BAD-FFEF1249E567}" srcOrd="0" destOrd="0" presId="urn:microsoft.com/office/officeart/2005/8/layout/hList3"/>
    <dgm:cxn modelId="{566C496F-B743-4CDC-B114-AAC2C8F49855}" type="presParOf" srcId="{CF821CBB-B4B3-4C67-8172-23FAD960B882}" destId="{4764E765-98B0-41B9-B6A6-56852B65A5A4}" srcOrd="1" destOrd="0" presId="urn:microsoft.com/office/officeart/2005/8/layout/hList3"/>
    <dgm:cxn modelId="{10ACCEB6-CF4D-409C-8A21-1B3B65F49B9F}" type="presParOf" srcId="{4764E765-98B0-41B9-B6A6-56852B65A5A4}" destId="{B3F075EC-131A-4D25-95FC-6F88475C6DBF}" srcOrd="0" destOrd="0" presId="urn:microsoft.com/office/officeart/2005/8/layout/hList3"/>
    <dgm:cxn modelId="{49E93B30-8C27-4B3A-AA0F-DEA6519CCD27}" type="presParOf" srcId="{4764E765-98B0-41B9-B6A6-56852B65A5A4}" destId="{B37F5E01-7EC1-400C-863B-4AE078E6F689}" srcOrd="1" destOrd="0" presId="urn:microsoft.com/office/officeart/2005/8/layout/hList3"/>
    <dgm:cxn modelId="{52696C4C-E140-4CA5-92AE-0AE0CF826CE1}" type="presParOf" srcId="{CF821CBB-B4B3-4C67-8172-23FAD960B882}" destId="{F58A5C7E-596F-4DD2-A6AA-798DF131BFCF}" srcOrd="2" destOrd="0" presId="urn:microsoft.com/office/officeart/2005/8/layout/h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A2EEA-3ADE-4353-BD1C-283C23AAE27B}">
      <dsp:nvSpPr>
        <dsp:cNvPr id="0" name=""/>
        <dsp:cNvSpPr/>
      </dsp:nvSpPr>
      <dsp:spPr>
        <a:xfrm>
          <a:off x="54" y="17938"/>
          <a:ext cx="5193064"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kern="1200" dirty="0" err="1"/>
            <a:t>Fixed</a:t>
          </a:r>
          <a:r>
            <a:rPr lang="es-ES" sz="1900" kern="1200" dirty="0"/>
            <a:t> </a:t>
          </a:r>
          <a:r>
            <a:rPr lang="es-ES" sz="1900" kern="1200" dirty="0" err="1"/>
            <a:t>Cost</a:t>
          </a:r>
          <a:endParaRPr lang="en-US" sz="1900" kern="1200" dirty="0"/>
        </a:p>
      </dsp:txBody>
      <dsp:txXfrm>
        <a:off x="54" y="17938"/>
        <a:ext cx="5193064" cy="547200"/>
      </dsp:txXfrm>
    </dsp:sp>
    <dsp:sp modelId="{A2C44E1A-AE14-4338-9303-22DCAE05D91F}">
      <dsp:nvSpPr>
        <dsp:cNvPr id="0" name=""/>
        <dsp:cNvSpPr/>
      </dsp:nvSpPr>
      <dsp:spPr>
        <a:xfrm>
          <a:off x="54" y="565138"/>
          <a:ext cx="5193064" cy="23469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Unavoidable operating expense that does not change in total over the short term nor depends on the level of activity.</a:t>
          </a:r>
        </a:p>
        <a:p>
          <a:pPr marL="171450" lvl="1" indent="-171450" algn="l" defTabSz="844550">
            <a:lnSpc>
              <a:spcPct val="90000"/>
            </a:lnSpc>
            <a:spcBef>
              <a:spcPct val="0"/>
            </a:spcBef>
            <a:spcAft>
              <a:spcPct val="15000"/>
            </a:spcAft>
            <a:buChar char="•"/>
          </a:pPr>
          <a:r>
            <a:rPr lang="es-ES" sz="1900" kern="1200" dirty="0" err="1"/>
            <a:t>Rent</a:t>
          </a:r>
          <a:r>
            <a:rPr lang="es-ES" sz="1900" kern="1200" dirty="0"/>
            <a:t>, </a:t>
          </a:r>
          <a:r>
            <a:rPr lang="es-ES" sz="1900" kern="1200" dirty="0" err="1"/>
            <a:t>insurance</a:t>
          </a:r>
          <a:r>
            <a:rPr lang="es-ES" sz="1900" kern="1200" dirty="0"/>
            <a:t>, managers' salaries, </a:t>
          </a:r>
          <a:r>
            <a:rPr lang="es-ES" sz="1900" kern="1200" dirty="0" err="1"/>
            <a:t>equipment</a:t>
          </a:r>
          <a:r>
            <a:rPr lang="es-ES" sz="1900" kern="1200" dirty="0"/>
            <a:t> </a:t>
          </a:r>
          <a:r>
            <a:rPr lang="es-ES" sz="1900" kern="1200" dirty="0" err="1"/>
            <a:t>leases</a:t>
          </a:r>
          <a:r>
            <a:rPr lang="es-ES" sz="1900" kern="1200" dirty="0"/>
            <a:t>.</a:t>
          </a:r>
          <a:endParaRPr lang="en-US" sz="1900" kern="1200" dirty="0"/>
        </a:p>
        <a:p>
          <a:pPr marL="171450" lvl="1" indent="-171450" algn="l" defTabSz="844550">
            <a:lnSpc>
              <a:spcPct val="90000"/>
            </a:lnSpc>
            <a:spcBef>
              <a:spcPct val="0"/>
            </a:spcBef>
            <a:spcAft>
              <a:spcPct val="15000"/>
            </a:spcAft>
            <a:buChar char="•"/>
          </a:pPr>
          <a:r>
            <a:rPr lang="es-ES" sz="1900" kern="1200" dirty="0" err="1"/>
            <a:t>Committed</a:t>
          </a:r>
          <a:r>
            <a:rPr lang="es-ES" sz="1900" kern="1200" dirty="0"/>
            <a:t>  vs </a:t>
          </a:r>
          <a:r>
            <a:rPr lang="es-ES" sz="1900" kern="1200" dirty="0" err="1"/>
            <a:t>discretionary</a:t>
          </a:r>
          <a:r>
            <a:rPr lang="es-ES" sz="1900" kern="1200" dirty="0"/>
            <a:t> </a:t>
          </a:r>
          <a:r>
            <a:rPr lang="es-ES" sz="1900" kern="1200" dirty="0" err="1"/>
            <a:t>fixed</a:t>
          </a:r>
          <a:r>
            <a:rPr lang="es-ES" sz="1900" kern="1200" dirty="0"/>
            <a:t> </a:t>
          </a:r>
          <a:r>
            <a:rPr lang="es-ES" sz="1900" kern="1200" dirty="0" err="1"/>
            <a:t>costs</a:t>
          </a:r>
          <a:r>
            <a:rPr lang="es-ES" sz="1900" kern="1200" dirty="0"/>
            <a:t>.</a:t>
          </a:r>
          <a:endParaRPr lang="en-US" sz="1900" kern="1200" dirty="0"/>
        </a:p>
        <a:p>
          <a:pPr marL="171450" lvl="1" indent="-171450" algn="l" defTabSz="844550">
            <a:lnSpc>
              <a:spcPct val="90000"/>
            </a:lnSpc>
            <a:spcBef>
              <a:spcPct val="0"/>
            </a:spcBef>
            <a:spcAft>
              <a:spcPct val="15000"/>
            </a:spcAft>
            <a:buChar char="•"/>
          </a:pPr>
          <a:r>
            <a:rPr lang="en-US" sz="1900" kern="1200" dirty="0"/>
            <a:t>Remain fixed in total but change on a per-unit basis</a:t>
          </a:r>
        </a:p>
      </dsp:txBody>
      <dsp:txXfrm>
        <a:off x="54" y="565138"/>
        <a:ext cx="5193064" cy="2346974"/>
      </dsp:txXfrm>
    </dsp:sp>
    <dsp:sp modelId="{F3DF5045-E490-4B01-B1C0-E989374CC8E0}">
      <dsp:nvSpPr>
        <dsp:cNvPr id="0" name=""/>
        <dsp:cNvSpPr/>
      </dsp:nvSpPr>
      <dsp:spPr>
        <a:xfrm>
          <a:off x="5920147" y="17938"/>
          <a:ext cx="5193064" cy="5472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s-ES" sz="1900" kern="1200" dirty="0"/>
            <a:t>Variable </a:t>
          </a:r>
          <a:r>
            <a:rPr lang="es-ES" sz="1900" kern="1200" dirty="0" err="1"/>
            <a:t>Cost</a:t>
          </a:r>
          <a:endParaRPr lang="en-US" sz="1900" kern="1200" dirty="0"/>
        </a:p>
      </dsp:txBody>
      <dsp:txXfrm>
        <a:off x="5920147" y="17938"/>
        <a:ext cx="5193064" cy="547200"/>
      </dsp:txXfrm>
    </dsp:sp>
    <dsp:sp modelId="{D14499BB-540F-45AB-955D-142407B2DD20}">
      <dsp:nvSpPr>
        <dsp:cNvPr id="0" name=""/>
        <dsp:cNvSpPr/>
      </dsp:nvSpPr>
      <dsp:spPr>
        <a:xfrm>
          <a:off x="5920147" y="565138"/>
          <a:ext cx="5193064" cy="234697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s-ES" sz="1900" kern="1200" dirty="0"/>
            <a:t>Expenses </a:t>
          </a:r>
          <a:r>
            <a:rPr lang="es-ES" sz="1900" kern="1200" dirty="0" err="1"/>
            <a:t>that</a:t>
          </a:r>
          <a:r>
            <a:rPr lang="es-ES" sz="1900" kern="1200" dirty="0"/>
            <a:t> </a:t>
          </a:r>
          <a:r>
            <a:rPr lang="es-ES" sz="1900" kern="1200" dirty="0" err="1"/>
            <a:t>vary</a:t>
          </a:r>
          <a:r>
            <a:rPr lang="es-ES" sz="1900" kern="1200" dirty="0"/>
            <a:t> </a:t>
          </a:r>
          <a:r>
            <a:rPr lang="es-ES" sz="1900" kern="1200" dirty="0" err="1"/>
            <a:t>directly</a:t>
          </a:r>
          <a:r>
            <a:rPr lang="es-ES" sz="1900" kern="1200" dirty="0"/>
            <a:t> </a:t>
          </a:r>
          <a:r>
            <a:rPr lang="es-ES" sz="1900" kern="1200" dirty="0" err="1"/>
            <a:t>proportion</a:t>
          </a:r>
          <a:r>
            <a:rPr lang="es-ES" sz="1900" kern="1200" dirty="0"/>
            <a:t> </a:t>
          </a:r>
          <a:r>
            <a:rPr lang="es-ES" sz="1900" kern="1200" dirty="0" err="1"/>
            <a:t>to</a:t>
          </a:r>
          <a:r>
            <a:rPr lang="es-ES" sz="1900" kern="1200" dirty="0"/>
            <a:t> </a:t>
          </a:r>
          <a:r>
            <a:rPr lang="es-ES" sz="1900" kern="1200" dirty="0" err="1"/>
            <a:t>the</a:t>
          </a:r>
          <a:r>
            <a:rPr lang="es-ES" sz="1900" kern="1200" dirty="0"/>
            <a:t> </a:t>
          </a:r>
          <a:r>
            <a:rPr lang="es-ES" sz="1900" kern="1200" dirty="0" err="1"/>
            <a:t>level</a:t>
          </a:r>
          <a:r>
            <a:rPr lang="es-ES" sz="1900" kern="1200" dirty="0"/>
            <a:t> </a:t>
          </a:r>
          <a:r>
            <a:rPr lang="es-ES" sz="1900" kern="1200" dirty="0" err="1"/>
            <a:t>of</a:t>
          </a:r>
          <a:r>
            <a:rPr lang="es-ES" sz="1900" kern="1200" dirty="0"/>
            <a:t> </a:t>
          </a:r>
          <a:r>
            <a:rPr lang="es-ES" sz="1900" kern="1200" dirty="0" err="1"/>
            <a:t>activity</a:t>
          </a:r>
          <a:r>
            <a:rPr lang="es-ES" sz="1900" kern="1200" dirty="0"/>
            <a:t> in </a:t>
          </a:r>
          <a:r>
            <a:rPr lang="es-ES" sz="1900" kern="1200" dirty="0" err="1"/>
            <a:t>the</a:t>
          </a:r>
          <a:r>
            <a:rPr lang="es-ES" sz="1900" kern="1200" dirty="0"/>
            <a:t> </a:t>
          </a:r>
          <a:r>
            <a:rPr lang="es-ES" sz="1900" kern="1200" dirty="0" err="1"/>
            <a:t>business</a:t>
          </a:r>
          <a:r>
            <a:rPr lang="es-ES" sz="1900" kern="1200" dirty="0"/>
            <a:t>.</a:t>
          </a:r>
          <a:endParaRPr lang="en-US" sz="1900" kern="1200" dirty="0"/>
        </a:p>
        <a:p>
          <a:pPr marL="171450" lvl="1" indent="-171450" algn="l" defTabSz="844550">
            <a:lnSpc>
              <a:spcPct val="90000"/>
            </a:lnSpc>
            <a:spcBef>
              <a:spcPct val="0"/>
            </a:spcBef>
            <a:spcAft>
              <a:spcPct val="15000"/>
            </a:spcAft>
            <a:buChar char="•"/>
          </a:pPr>
          <a:r>
            <a:rPr lang="es-ES" sz="1900" kern="1200" dirty="0"/>
            <a:t>Raw </a:t>
          </a:r>
          <a:r>
            <a:rPr lang="es-ES" sz="1900" kern="1200" dirty="0" err="1"/>
            <a:t>materials</a:t>
          </a:r>
          <a:r>
            <a:rPr lang="es-ES" sz="1900" kern="1200" dirty="0"/>
            <a:t>, sales </a:t>
          </a:r>
          <a:r>
            <a:rPr lang="es-ES" sz="1900" kern="1200" dirty="0" err="1"/>
            <a:t>agent</a:t>
          </a:r>
          <a:r>
            <a:rPr lang="es-ES" sz="1900" kern="1200" dirty="0"/>
            <a:t> </a:t>
          </a:r>
          <a:r>
            <a:rPr lang="es-ES" sz="1900" kern="1200" dirty="0" err="1"/>
            <a:t>bonuses</a:t>
          </a:r>
          <a:r>
            <a:rPr lang="es-ES" sz="1900" kern="1200" dirty="0"/>
            <a:t>.</a:t>
          </a:r>
          <a:endParaRPr lang="en-US" sz="1900" kern="1200" dirty="0"/>
        </a:p>
        <a:p>
          <a:pPr marL="171450" lvl="1" indent="-171450" algn="l" defTabSz="844550">
            <a:lnSpc>
              <a:spcPct val="90000"/>
            </a:lnSpc>
            <a:spcBef>
              <a:spcPct val="0"/>
            </a:spcBef>
            <a:spcAft>
              <a:spcPct val="15000"/>
            </a:spcAft>
            <a:buChar char="•"/>
          </a:pPr>
          <a:r>
            <a:rPr lang="es-ES" sz="1900" kern="1200" dirty="0" err="1"/>
            <a:t>Cost</a:t>
          </a:r>
          <a:r>
            <a:rPr lang="es-ES" sz="1900" kern="1200" dirty="0"/>
            <a:t> driver: </a:t>
          </a:r>
          <a:r>
            <a:rPr lang="en-US" sz="1900" kern="1200" dirty="0"/>
            <a:t>any </a:t>
          </a:r>
          <a:r>
            <a:rPr lang="en-US" sz="1900" b="1" kern="1200" dirty="0"/>
            <a:t>activity</a:t>
          </a:r>
          <a:r>
            <a:rPr lang="en-US" sz="1900" kern="1200" dirty="0"/>
            <a:t> that causes the organization to incur a variable cost: direct labor hours, machine hours.</a:t>
          </a:r>
        </a:p>
        <a:p>
          <a:pPr marL="171450" lvl="1" indent="-171450" algn="l" defTabSz="844550">
            <a:lnSpc>
              <a:spcPct val="90000"/>
            </a:lnSpc>
            <a:spcBef>
              <a:spcPct val="0"/>
            </a:spcBef>
            <a:spcAft>
              <a:spcPct val="15000"/>
            </a:spcAft>
            <a:buChar char="•"/>
          </a:pPr>
          <a:r>
            <a:rPr lang="en-US" sz="1900" kern="1200" dirty="0"/>
            <a:t>Remain the same per unit, but change in total relative to the level of activity in the business</a:t>
          </a:r>
        </a:p>
      </dsp:txBody>
      <dsp:txXfrm>
        <a:off x="5920147" y="565138"/>
        <a:ext cx="5193064" cy="2346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A2EEA-3ADE-4353-BD1C-283C23AAE27B}">
      <dsp:nvSpPr>
        <dsp:cNvPr id="0" name=""/>
        <dsp:cNvSpPr/>
      </dsp:nvSpPr>
      <dsp:spPr>
        <a:xfrm>
          <a:off x="55" y="84519"/>
          <a:ext cx="5272944"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ES" sz="2000" kern="1200" dirty="0" err="1"/>
            <a:t>Product</a:t>
          </a:r>
          <a:r>
            <a:rPr lang="es-ES" sz="2000" kern="1200" dirty="0"/>
            <a:t> </a:t>
          </a:r>
          <a:r>
            <a:rPr lang="es-ES" sz="2000" kern="1200" dirty="0" err="1"/>
            <a:t>Cost</a:t>
          </a:r>
          <a:endParaRPr lang="en-US" sz="2000" kern="1200" dirty="0"/>
        </a:p>
      </dsp:txBody>
      <dsp:txXfrm>
        <a:off x="55" y="84519"/>
        <a:ext cx="5272944" cy="576000"/>
      </dsp:txXfrm>
    </dsp:sp>
    <dsp:sp modelId="{A2C44E1A-AE14-4338-9303-22DCAE05D91F}">
      <dsp:nvSpPr>
        <dsp:cNvPr id="0" name=""/>
        <dsp:cNvSpPr/>
      </dsp:nvSpPr>
      <dsp:spPr>
        <a:xfrm>
          <a:off x="55" y="660519"/>
          <a:ext cx="5272944" cy="41723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All costs associated with the acquisition or production of goods and products.</a:t>
          </a:r>
        </a:p>
        <a:p>
          <a:pPr marL="228600" lvl="1" indent="-228600" algn="l" defTabSz="889000">
            <a:lnSpc>
              <a:spcPct val="90000"/>
            </a:lnSpc>
            <a:spcBef>
              <a:spcPct val="0"/>
            </a:spcBef>
            <a:spcAft>
              <a:spcPct val="15000"/>
            </a:spcAft>
            <a:buChar char="•"/>
          </a:pPr>
          <a:r>
            <a:rPr lang="es-ES" sz="2000" kern="1200" dirty="0"/>
            <a:t>Easy </a:t>
          </a:r>
          <a:r>
            <a:rPr lang="es-ES" sz="2000" kern="1200" dirty="0" err="1"/>
            <a:t>matching</a:t>
          </a:r>
          <a:r>
            <a:rPr lang="es-ES" sz="2000" kern="1200" dirty="0"/>
            <a:t> </a:t>
          </a:r>
          <a:r>
            <a:rPr lang="es-ES" sz="2000" kern="1200" dirty="0" err="1"/>
            <a:t>with</a:t>
          </a:r>
          <a:r>
            <a:rPr lang="es-ES" sz="2000" kern="1200" dirty="0"/>
            <a:t> </a:t>
          </a:r>
          <a:r>
            <a:rPr lang="es-ES" sz="2000" kern="1200" dirty="0" err="1"/>
            <a:t>the</a:t>
          </a:r>
          <a:r>
            <a:rPr lang="es-ES" sz="2000" kern="1200" dirty="0"/>
            <a:t> respective sales </a:t>
          </a:r>
          <a:r>
            <a:rPr lang="es-ES" sz="2000" kern="1200" dirty="0" err="1"/>
            <a:t>revenues</a:t>
          </a:r>
          <a:r>
            <a:rPr lang="es-ES" sz="2000" kern="1200" dirty="0"/>
            <a:t> in </a:t>
          </a:r>
          <a:r>
            <a:rPr lang="es-ES" sz="2000" kern="1200" dirty="0" err="1"/>
            <a:t>the</a:t>
          </a:r>
          <a:r>
            <a:rPr lang="es-ES" sz="2000" kern="1200" dirty="0"/>
            <a:t> </a:t>
          </a:r>
          <a:r>
            <a:rPr lang="es-ES" sz="2000" kern="1200" dirty="0" err="1"/>
            <a:t>Income</a:t>
          </a:r>
          <a:r>
            <a:rPr lang="es-ES" sz="2000" kern="1200" dirty="0"/>
            <a:t> </a:t>
          </a:r>
          <a:r>
            <a:rPr lang="es-ES" sz="2000" kern="1200" dirty="0" err="1"/>
            <a:t>Statement</a:t>
          </a:r>
          <a:r>
            <a:rPr lang="es-ES" sz="2000" kern="1200" dirty="0"/>
            <a:t>.</a:t>
          </a:r>
          <a:endParaRPr lang="en-US" sz="2000" kern="1200" dirty="0"/>
        </a:p>
        <a:p>
          <a:pPr marL="228600" lvl="1" indent="-228600" algn="l" defTabSz="889000">
            <a:lnSpc>
              <a:spcPct val="90000"/>
            </a:lnSpc>
            <a:spcBef>
              <a:spcPct val="0"/>
            </a:spcBef>
            <a:spcAft>
              <a:spcPct val="15000"/>
            </a:spcAft>
            <a:buChar char="•"/>
          </a:pPr>
          <a:r>
            <a:rPr lang="es-ES" sz="2000" kern="1200" dirty="0" err="1"/>
            <a:t>Manufacturing</a:t>
          </a:r>
          <a:r>
            <a:rPr lang="es-ES" sz="2000" kern="1200" dirty="0"/>
            <a:t> </a:t>
          </a:r>
          <a:r>
            <a:rPr lang="es-ES" sz="2000" kern="1200" dirty="0" err="1"/>
            <a:t>firms</a:t>
          </a:r>
          <a:r>
            <a:rPr lang="es-ES" sz="2000" kern="1200" dirty="0"/>
            <a:t>: </a:t>
          </a:r>
          <a:r>
            <a:rPr lang="es-ES" sz="2000" kern="1200" dirty="0" err="1"/>
            <a:t>materials</a:t>
          </a:r>
          <a:r>
            <a:rPr lang="es-ES" sz="2000" kern="1200" dirty="0"/>
            <a:t>, labor, and </a:t>
          </a:r>
          <a:r>
            <a:rPr lang="es-ES" sz="2000" kern="1200" dirty="0" err="1"/>
            <a:t>overhead</a:t>
          </a:r>
          <a:r>
            <a:rPr lang="es-ES" sz="2000" kern="1200" dirty="0"/>
            <a:t>.</a:t>
          </a:r>
          <a:endParaRPr lang="en-US" sz="2000" kern="1200" dirty="0"/>
        </a:p>
        <a:p>
          <a:pPr marL="457200" lvl="2" indent="-228600" algn="l" defTabSz="889000">
            <a:lnSpc>
              <a:spcPct val="90000"/>
            </a:lnSpc>
            <a:spcBef>
              <a:spcPct val="0"/>
            </a:spcBef>
            <a:spcAft>
              <a:spcPct val="15000"/>
            </a:spcAft>
            <a:buChar char="•"/>
          </a:pPr>
          <a:r>
            <a:rPr lang="es-ES" sz="2000" kern="1200" dirty="0"/>
            <a:t>Direct material: Cake: </a:t>
          </a:r>
          <a:r>
            <a:rPr lang="es-ES" sz="2000" kern="1200" dirty="0" err="1"/>
            <a:t>flour</a:t>
          </a:r>
          <a:r>
            <a:rPr lang="es-ES" sz="2000" kern="1200" dirty="0"/>
            <a:t>, </a:t>
          </a:r>
          <a:r>
            <a:rPr lang="es-ES" sz="2000" kern="1200" dirty="0" err="1"/>
            <a:t>sugar</a:t>
          </a:r>
          <a:r>
            <a:rPr lang="es-ES" sz="2000" kern="1200" dirty="0"/>
            <a:t>, </a:t>
          </a:r>
          <a:r>
            <a:rPr lang="es-ES" sz="2000" kern="1200" dirty="0" err="1"/>
            <a:t>eggs</a:t>
          </a:r>
          <a:r>
            <a:rPr lang="es-ES" sz="2000" kern="1200" dirty="0"/>
            <a:t>, </a:t>
          </a:r>
          <a:r>
            <a:rPr lang="es-ES" sz="2000" kern="1200" dirty="0" err="1"/>
            <a:t>milk</a:t>
          </a:r>
          <a:r>
            <a:rPr lang="es-ES" sz="2000" kern="1200" dirty="0"/>
            <a:t>. </a:t>
          </a:r>
          <a:r>
            <a:rPr lang="es-ES" sz="2000" kern="1200" dirty="0" err="1"/>
            <a:t>They</a:t>
          </a:r>
          <a:r>
            <a:rPr lang="es-ES" sz="2000" kern="1200" dirty="0"/>
            <a:t> are </a:t>
          </a:r>
          <a:r>
            <a:rPr lang="es-ES" sz="2000" kern="1200" dirty="0" err="1"/>
            <a:t>traceable</a:t>
          </a:r>
          <a:r>
            <a:rPr lang="es-ES" sz="2000" kern="1200" dirty="0"/>
            <a:t> </a:t>
          </a:r>
          <a:r>
            <a:rPr lang="es-ES" sz="2000" kern="1200" dirty="0" err="1"/>
            <a:t>to</a:t>
          </a:r>
          <a:r>
            <a:rPr lang="es-ES" sz="2000" kern="1200" dirty="0"/>
            <a:t> a </a:t>
          </a:r>
          <a:r>
            <a:rPr lang="es-ES" sz="2000" kern="1200" dirty="0" err="1"/>
            <a:t>specific</a:t>
          </a:r>
          <a:r>
            <a:rPr lang="es-ES" sz="2000" kern="1200" dirty="0"/>
            <a:t> </a:t>
          </a:r>
          <a:r>
            <a:rPr lang="es-ES" sz="2000" kern="1200" dirty="0" err="1"/>
            <a:t>unit</a:t>
          </a:r>
          <a:r>
            <a:rPr lang="es-ES" sz="2000" kern="1200" dirty="0"/>
            <a:t>.</a:t>
          </a:r>
          <a:endParaRPr lang="en-US" sz="2000" kern="1200" dirty="0"/>
        </a:p>
        <a:p>
          <a:pPr marL="457200" lvl="2" indent="-228600" algn="l" defTabSz="889000">
            <a:lnSpc>
              <a:spcPct val="90000"/>
            </a:lnSpc>
            <a:spcBef>
              <a:spcPct val="0"/>
            </a:spcBef>
            <a:spcAft>
              <a:spcPct val="15000"/>
            </a:spcAft>
            <a:buChar char="•"/>
          </a:pPr>
          <a:r>
            <a:rPr lang="es-ES" sz="2000" kern="1200" dirty="0"/>
            <a:t>Direct labor.</a:t>
          </a:r>
          <a:endParaRPr lang="en-US" sz="2000" kern="1200" dirty="0"/>
        </a:p>
        <a:p>
          <a:pPr marL="457200" lvl="2" indent="-228600" algn="l" defTabSz="889000">
            <a:lnSpc>
              <a:spcPct val="90000"/>
            </a:lnSpc>
            <a:spcBef>
              <a:spcPct val="0"/>
            </a:spcBef>
            <a:spcAft>
              <a:spcPct val="15000"/>
            </a:spcAft>
            <a:buChar char="•"/>
          </a:pPr>
          <a:r>
            <a:rPr lang="es-ES" sz="2000" kern="1200" dirty="0" err="1"/>
            <a:t>Overhead</a:t>
          </a:r>
          <a:r>
            <a:rPr lang="es-ES" sz="2000" kern="1200" dirty="0"/>
            <a:t>: </a:t>
          </a:r>
          <a:r>
            <a:rPr lang="es-ES" sz="2000" kern="1200" dirty="0" err="1"/>
            <a:t>not</a:t>
          </a:r>
          <a:r>
            <a:rPr lang="es-ES" sz="2000" kern="1200" dirty="0"/>
            <a:t> </a:t>
          </a:r>
          <a:r>
            <a:rPr lang="es-ES" sz="2000" kern="1200" dirty="0" err="1"/>
            <a:t>traceable</a:t>
          </a:r>
          <a:r>
            <a:rPr lang="es-ES" sz="2000" kern="1200" dirty="0"/>
            <a:t> </a:t>
          </a:r>
          <a:r>
            <a:rPr lang="es-ES" sz="2000" kern="1200" dirty="0" err="1"/>
            <a:t>but</a:t>
          </a:r>
          <a:r>
            <a:rPr lang="es-ES" sz="2000" kern="1200" dirty="0"/>
            <a:t> </a:t>
          </a:r>
          <a:r>
            <a:rPr lang="es-ES" sz="2000" kern="1200" dirty="0" err="1"/>
            <a:t>support</a:t>
          </a:r>
          <a:r>
            <a:rPr lang="es-ES" sz="2000" kern="1200" dirty="0"/>
            <a:t> </a:t>
          </a:r>
          <a:r>
            <a:rPr lang="es-ES" sz="2000" kern="1200" dirty="0" err="1"/>
            <a:t>the</a:t>
          </a:r>
          <a:r>
            <a:rPr lang="es-ES" sz="2000" kern="1200" dirty="0"/>
            <a:t> </a:t>
          </a:r>
          <a:r>
            <a:rPr lang="es-ES" sz="2000" kern="1200" dirty="0" err="1"/>
            <a:t>production</a:t>
          </a:r>
          <a:r>
            <a:rPr lang="es-ES" sz="2000" kern="1200" dirty="0"/>
            <a:t> </a:t>
          </a:r>
          <a:r>
            <a:rPr lang="es-ES" sz="2000" kern="1200" dirty="0" err="1"/>
            <a:t>of</a:t>
          </a:r>
          <a:r>
            <a:rPr lang="es-ES" sz="2000" kern="1200" dirty="0"/>
            <a:t> Good: supervisor salaries, </a:t>
          </a:r>
          <a:r>
            <a:rPr lang="es-ES" sz="2000" kern="1200" dirty="0" err="1"/>
            <a:t>depreciation</a:t>
          </a:r>
          <a:r>
            <a:rPr lang="es-ES" sz="2000" kern="1200" dirty="0"/>
            <a:t> </a:t>
          </a:r>
          <a:r>
            <a:rPr lang="es-ES" sz="2000" kern="1200" dirty="0" err="1"/>
            <a:t>of</a:t>
          </a:r>
          <a:r>
            <a:rPr lang="es-ES" sz="2000" kern="1200" dirty="0"/>
            <a:t> </a:t>
          </a:r>
          <a:r>
            <a:rPr lang="es-ES" sz="2000" kern="1200" dirty="0" err="1"/>
            <a:t>the</a:t>
          </a:r>
          <a:r>
            <a:rPr lang="es-ES" sz="2000" kern="1200" dirty="0"/>
            <a:t> </a:t>
          </a:r>
          <a:r>
            <a:rPr lang="es-ES" sz="2000" kern="1200" dirty="0" err="1"/>
            <a:t>factory</a:t>
          </a:r>
          <a:r>
            <a:rPr lang="es-ES" sz="2000" kern="1200" dirty="0"/>
            <a:t>, </a:t>
          </a:r>
          <a:r>
            <a:rPr lang="es-ES" sz="2000" kern="1200" dirty="0" err="1"/>
            <a:t>insurance</a:t>
          </a:r>
          <a:r>
            <a:rPr lang="es-ES" sz="2000" kern="1200" dirty="0"/>
            <a:t>, </a:t>
          </a:r>
          <a:r>
            <a:rPr lang="es-ES" sz="2000" kern="1200" dirty="0" err="1"/>
            <a:t>utilities</a:t>
          </a:r>
          <a:endParaRPr lang="en-US" sz="2000" kern="1200" dirty="0"/>
        </a:p>
        <a:p>
          <a:pPr marL="228600" lvl="1" indent="-228600" algn="l" defTabSz="889000">
            <a:lnSpc>
              <a:spcPct val="90000"/>
            </a:lnSpc>
            <a:spcBef>
              <a:spcPct val="0"/>
            </a:spcBef>
            <a:spcAft>
              <a:spcPct val="15000"/>
            </a:spcAft>
            <a:buChar char="•"/>
          </a:pPr>
          <a:r>
            <a:rPr lang="es-ES" sz="2000" kern="1200" dirty="0" err="1"/>
            <a:t>Merchandising</a:t>
          </a:r>
          <a:r>
            <a:rPr lang="es-ES" sz="2000" kern="1200" dirty="0"/>
            <a:t> </a:t>
          </a:r>
          <a:r>
            <a:rPr lang="es-ES" sz="2000" kern="1200" dirty="0" err="1"/>
            <a:t>firms</a:t>
          </a:r>
          <a:r>
            <a:rPr lang="es-ES" sz="2000" kern="1200" dirty="0"/>
            <a:t>: </a:t>
          </a:r>
          <a:r>
            <a:rPr lang="es-ES" sz="2000" kern="1200" dirty="0" err="1"/>
            <a:t>acquisition</a:t>
          </a:r>
          <a:r>
            <a:rPr lang="es-ES" sz="2000" kern="1200" dirty="0"/>
            <a:t> </a:t>
          </a:r>
          <a:r>
            <a:rPr lang="es-ES" sz="2000" kern="1200" dirty="0" err="1"/>
            <a:t>costs</a:t>
          </a:r>
          <a:r>
            <a:rPr lang="es-ES" sz="2000" kern="1200" dirty="0"/>
            <a:t>.</a:t>
          </a:r>
          <a:endParaRPr lang="en-US" sz="2000" kern="1200" dirty="0"/>
        </a:p>
      </dsp:txBody>
      <dsp:txXfrm>
        <a:off x="55" y="660519"/>
        <a:ext cx="5272944" cy="4172399"/>
      </dsp:txXfrm>
    </dsp:sp>
    <dsp:sp modelId="{F3DF5045-E490-4B01-B1C0-E989374CC8E0}">
      <dsp:nvSpPr>
        <dsp:cNvPr id="0" name=""/>
        <dsp:cNvSpPr/>
      </dsp:nvSpPr>
      <dsp:spPr>
        <a:xfrm>
          <a:off x="6011212" y="84519"/>
          <a:ext cx="5272944" cy="576000"/>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s-ES" sz="2000" kern="1200" dirty="0" err="1"/>
            <a:t>Period</a:t>
          </a:r>
          <a:r>
            <a:rPr lang="es-ES" sz="2000" kern="1200" dirty="0"/>
            <a:t> </a:t>
          </a:r>
          <a:r>
            <a:rPr lang="es-ES" sz="2000" kern="1200" dirty="0" err="1"/>
            <a:t>Cost</a:t>
          </a:r>
          <a:endParaRPr lang="en-US" sz="2000" kern="1200" dirty="0"/>
        </a:p>
      </dsp:txBody>
      <dsp:txXfrm>
        <a:off x="6011212" y="84519"/>
        <a:ext cx="5272944" cy="576000"/>
      </dsp:txXfrm>
    </dsp:sp>
    <dsp:sp modelId="{D14499BB-540F-45AB-955D-142407B2DD20}">
      <dsp:nvSpPr>
        <dsp:cNvPr id="0" name=""/>
        <dsp:cNvSpPr/>
      </dsp:nvSpPr>
      <dsp:spPr>
        <a:xfrm>
          <a:off x="6011212" y="660519"/>
          <a:ext cx="5272944" cy="4172399"/>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All of the expenses that are not product costs.</a:t>
          </a:r>
        </a:p>
        <a:p>
          <a:pPr marL="228600" lvl="1" indent="-228600" algn="l" defTabSz="889000">
            <a:lnSpc>
              <a:spcPct val="90000"/>
            </a:lnSpc>
            <a:spcBef>
              <a:spcPct val="0"/>
            </a:spcBef>
            <a:spcAft>
              <a:spcPct val="15000"/>
            </a:spcAft>
            <a:buChar char="•"/>
          </a:pPr>
          <a:r>
            <a:rPr lang="en-US" sz="2000" kern="1200" dirty="0"/>
            <a:t>selling and administrative expenses.</a:t>
          </a:r>
        </a:p>
        <a:p>
          <a:pPr marL="228600" lvl="1" indent="-228600" algn="l" defTabSz="889000">
            <a:lnSpc>
              <a:spcPct val="90000"/>
            </a:lnSpc>
            <a:spcBef>
              <a:spcPct val="0"/>
            </a:spcBef>
            <a:spcAft>
              <a:spcPct val="15000"/>
            </a:spcAft>
            <a:buChar char="•"/>
          </a:pPr>
          <a:r>
            <a:rPr lang="en-US" sz="2000" kern="1200" dirty="0"/>
            <a:t>period costs are treated as expenses in the period in which they occur (accruals).</a:t>
          </a:r>
        </a:p>
      </dsp:txBody>
      <dsp:txXfrm>
        <a:off x="6011212" y="660519"/>
        <a:ext cx="5272944" cy="41723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FF3E06-E17E-4A8C-9BAD-FFEF1249E567}">
      <dsp:nvSpPr>
        <dsp:cNvPr id="0" name=""/>
        <dsp:cNvSpPr/>
      </dsp:nvSpPr>
      <dsp:spPr>
        <a:xfrm>
          <a:off x="0" y="0"/>
          <a:ext cx="4673600" cy="1625600"/>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s-ES" sz="6500" kern="1200" dirty="0"/>
            <a:t>Total </a:t>
          </a:r>
          <a:r>
            <a:rPr lang="es-ES" sz="6500" kern="1200" dirty="0" err="1"/>
            <a:t>Cost</a:t>
          </a:r>
          <a:endParaRPr lang="en-US" sz="6500" kern="1200" dirty="0"/>
        </a:p>
      </dsp:txBody>
      <dsp:txXfrm>
        <a:off x="0" y="0"/>
        <a:ext cx="4673600" cy="1625600"/>
      </dsp:txXfrm>
    </dsp:sp>
    <dsp:sp modelId="{B3F075EC-131A-4D25-95FC-6F88475C6DBF}">
      <dsp:nvSpPr>
        <dsp:cNvPr id="0" name=""/>
        <dsp:cNvSpPr/>
      </dsp:nvSpPr>
      <dsp:spPr>
        <a:xfrm>
          <a:off x="0" y="1625600"/>
          <a:ext cx="2336800" cy="34137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ES" sz="2800" kern="1200" dirty="0"/>
            <a:t>Direct </a:t>
          </a:r>
          <a:r>
            <a:rPr lang="es-ES" sz="2800" kern="1200" dirty="0" err="1"/>
            <a:t>Costs</a:t>
          </a:r>
          <a:endParaRPr lang="en-US" sz="2800" kern="1200" dirty="0"/>
        </a:p>
        <a:p>
          <a:pPr marL="228600" lvl="1" indent="-228600" algn="l" defTabSz="977900">
            <a:lnSpc>
              <a:spcPct val="90000"/>
            </a:lnSpc>
            <a:spcBef>
              <a:spcPct val="0"/>
            </a:spcBef>
            <a:spcAft>
              <a:spcPct val="15000"/>
            </a:spcAft>
            <a:buChar char="•"/>
          </a:pPr>
          <a:r>
            <a:rPr lang="es-ES" sz="2200" kern="1200" dirty="0"/>
            <a:t>Labor </a:t>
          </a:r>
          <a:endParaRPr lang="en-US" sz="2200" kern="1200" dirty="0"/>
        </a:p>
        <a:p>
          <a:pPr marL="228600" lvl="1" indent="-228600" algn="l" defTabSz="977900">
            <a:lnSpc>
              <a:spcPct val="90000"/>
            </a:lnSpc>
            <a:spcBef>
              <a:spcPct val="0"/>
            </a:spcBef>
            <a:spcAft>
              <a:spcPct val="15000"/>
            </a:spcAft>
            <a:buChar char="•"/>
          </a:pPr>
          <a:r>
            <a:rPr lang="es-ES" sz="2200" kern="1200" dirty="0" err="1"/>
            <a:t>Materials</a:t>
          </a:r>
          <a:endParaRPr lang="en-US" sz="2200" kern="1200" dirty="0"/>
        </a:p>
      </dsp:txBody>
      <dsp:txXfrm>
        <a:off x="0" y="1625600"/>
        <a:ext cx="2336800" cy="3413760"/>
      </dsp:txXfrm>
    </dsp:sp>
    <dsp:sp modelId="{B37F5E01-7EC1-400C-863B-4AE078E6F689}">
      <dsp:nvSpPr>
        <dsp:cNvPr id="0" name=""/>
        <dsp:cNvSpPr/>
      </dsp:nvSpPr>
      <dsp:spPr>
        <a:xfrm>
          <a:off x="2336800" y="1625600"/>
          <a:ext cx="2336800" cy="341376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s-ES" sz="2800" kern="1200" dirty="0" err="1"/>
            <a:t>Overhead</a:t>
          </a:r>
          <a:r>
            <a:rPr lang="es-ES" sz="2800" kern="1200" dirty="0"/>
            <a:t> </a:t>
          </a:r>
          <a:r>
            <a:rPr lang="es-ES" sz="2800" kern="1200" dirty="0" err="1"/>
            <a:t>cost</a:t>
          </a:r>
          <a:r>
            <a:rPr lang="es-ES" sz="2800" kern="1200" dirty="0"/>
            <a:t>:</a:t>
          </a:r>
          <a:endParaRPr lang="en-US" sz="2800" kern="1200" dirty="0"/>
        </a:p>
        <a:p>
          <a:pPr marL="228600" lvl="1" indent="-228600" algn="l" defTabSz="977900">
            <a:lnSpc>
              <a:spcPct val="90000"/>
            </a:lnSpc>
            <a:spcBef>
              <a:spcPct val="0"/>
            </a:spcBef>
            <a:spcAft>
              <a:spcPct val="15000"/>
            </a:spcAft>
            <a:buChar char="•"/>
          </a:pPr>
          <a:r>
            <a:rPr lang="en-US" sz="2200" kern="1200" dirty="0"/>
            <a:t>All costs other than direct material, direct labor, or selling and administrative costs</a:t>
          </a:r>
          <a:endParaRPr lang="es-ES" sz="2200" kern="1200" dirty="0"/>
        </a:p>
        <a:p>
          <a:pPr marL="228600" lvl="1" indent="-228600" algn="l" defTabSz="977900">
            <a:lnSpc>
              <a:spcPct val="90000"/>
            </a:lnSpc>
            <a:spcBef>
              <a:spcPct val="0"/>
            </a:spcBef>
            <a:spcAft>
              <a:spcPct val="15000"/>
            </a:spcAft>
            <a:buChar char="•"/>
          </a:pPr>
          <a:endParaRPr lang="en-US" sz="2200" kern="1200" dirty="0"/>
        </a:p>
      </dsp:txBody>
      <dsp:txXfrm>
        <a:off x="2336800" y="1625600"/>
        <a:ext cx="2336800" cy="3413760"/>
      </dsp:txXfrm>
    </dsp:sp>
    <dsp:sp modelId="{F58A5C7E-596F-4DD2-A6AA-798DF131BFCF}">
      <dsp:nvSpPr>
        <dsp:cNvPr id="0" name=""/>
        <dsp:cNvSpPr/>
      </dsp:nvSpPr>
      <dsp:spPr>
        <a:xfrm>
          <a:off x="0" y="5039360"/>
          <a:ext cx="4673600" cy="379306"/>
        </a:xfrm>
        <a:prstGeom prst="rect">
          <a:avLst/>
        </a:prstGeom>
        <a:solidFill>
          <a:schemeClr val="accent1">
            <a:shade val="8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pc="-1" strike="noStrike">
                <a:solidFill>
                  <a:srgbClr val="000000"/>
                </a:solidFill>
                <a:latin typeface="Franklin Gothic Book"/>
              </a:rPr>
              <a:t>Click to move the slide</a:t>
            </a:r>
            <a:endParaRPr b="0" lang="en-US" sz="1800" spc="-1" strike="noStrike">
              <a:solidFill>
                <a:srgbClr val="000000"/>
              </a:solidFill>
              <a:latin typeface="Franklin Gothic Book"/>
            </a:endParaRPr>
          </a:p>
        </p:txBody>
      </p:sp>
      <p:sp>
        <p:nvSpPr>
          <p:cNvPr id="134"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en-US" sz="2000" spc="-1" strike="noStrike">
                <a:latin typeface="Arial"/>
              </a:rPr>
              <a:t>Click to edit the notes format</a:t>
            </a:r>
            <a:endParaRPr b="0" lang="en-US" sz="2000" spc="-1" strike="noStrike">
              <a:latin typeface="Arial"/>
            </a:endParaRPr>
          </a:p>
        </p:txBody>
      </p:sp>
      <p:sp>
        <p:nvSpPr>
          <p:cNvPr id="135"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en-US" sz="1400" spc="-1" strike="noStrike">
                <a:latin typeface="Times New Roman"/>
              </a:rPr>
              <a:t>&lt;header&gt;</a:t>
            </a:r>
            <a:endParaRPr b="0" lang="en-US" sz="1400" spc="-1" strike="noStrike">
              <a:latin typeface="Times New Roman"/>
            </a:endParaRPr>
          </a:p>
        </p:txBody>
      </p:sp>
      <p:sp>
        <p:nvSpPr>
          <p:cNvPr id="136" name="PlaceHolder 4"/>
          <p:cNvSpPr>
            <a:spLocks noGrp="1"/>
          </p:cNvSpPr>
          <p:nvPr>
            <p:ph type="dt" idx="10"/>
          </p:nvPr>
        </p:nvSpPr>
        <p:spPr>
          <a:xfrm>
            <a:off x="4278960" y="0"/>
            <a:ext cx="3280680" cy="53424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r>
              <a:rPr b="0" lang="en-US" sz="1400" spc="-1" strike="noStrike">
                <a:latin typeface="Times New Roman"/>
              </a:rPr>
              <a:t>&lt;date/time&gt;</a:t>
            </a:r>
            <a:endParaRPr b="0" lang="en-US" sz="1400" spc="-1" strike="noStrike">
              <a:latin typeface="Times New Roman"/>
            </a:endParaRPr>
          </a:p>
        </p:txBody>
      </p:sp>
      <p:sp>
        <p:nvSpPr>
          <p:cNvPr id="137" name="PlaceHolder 5"/>
          <p:cNvSpPr>
            <a:spLocks noGrp="1"/>
          </p:cNvSpPr>
          <p:nvPr>
            <p:ph type="ftr" idx="11"/>
          </p:nvPr>
        </p:nvSpPr>
        <p:spPr>
          <a:xfrm>
            <a:off x="0" y="10157400"/>
            <a:ext cx="3280680" cy="534240"/>
          </a:xfrm>
          <a:prstGeom prst="rect">
            <a:avLst/>
          </a:prstGeom>
          <a:noFill/>
          <a:ln w="0">
            <a:noFill/>
          </a:ln>
        </p:spPr>
        <p:txBody>
          <a:bodyPr lIns="0" rIns="0" tIns="0" bIns="0" anchor="b">
            <a:noAutofit/>
          </a:bodyPr>
          <a:lstStyle>
            <a:lvl1pPr>
              <a:defRPr b="0" lang="en-US" sz="1400" spc="-1" strike="noStrike">
                <a:latin typeface="Times New Roman"/>
              </a:defRPr>
            </a:lvl1pPr>
          </a:lstStyle>
          <a:p>
            <a:r>
              <a:rPr b="0" lang="en-US" sz="1400" spc="-1" strike="noStrike">
                <a:latin typeface="Times New Roman"/>
              </a:rPr>
              <a:t>&lt;footer&gt;</a:t>
            </a:r>
            <a:endParaRPr b="0" lang="en-US" sz="1400" spc="-1" strike="noStrike">
              <a:latin typeface="Times New Roman"/>
            </a:endParaRPr>
          </a:p>
        </p:txBody>
      </p:sp>
      <p:sp>
        <p:nvSpPr>
          <p:cNvPr id="138" name="PlaceHolder 6"/>
          <p:cNvSpPr>
            <a:spLocks noGrp="1"/>
          </p:cNvSpPr>
          <p:nvPr>
            <p:ph type="sldNum" idx="12"/>
          </p:nvPr>
        </p:nvSpPr>
        <p:spPr>
          <a:xfrm>
            <a:off x="4278960" y="10157400"/>
            <a:ext cx="3280680" cy="534240"/>
          </a:xfrm>
          <a:prstGeom prst="rect">
            <a:avLst/>
          </a:prstGeom>
          <a:noFill/>
          <a:ln w="0">
            <a:noFill/>
          </a:ln>
        </p:spPr>
        <p:txBody>
          <a:bodyPr lIns="0" rIns="0" tIns="0" bIns="0" anchor="b">
            <a:noAutofit/>
          </a:bodyPr>
          <a:lstStyle>
            <a:lvl1pPr algn="r">
              <a:buNone/>
              <a:defRPr b="0" lang="en-US" sz="1400" spc="-1" strike="noStrike">
                <a:latin typeface="Times New Roman"/>
              </a:defRPr>
            </a:lvl1pPr>
          </a:lstStyle>
          <a:p>
            <a:pPr algn="r">
              <a:buNone/>
            </a:pPr>
            <a:fld id="{5F45AC4D-EA4D-4717-874B-B60975FDE82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ldImg"/>
          </p:nvPr>
        </p:nvSpPr>
        <p:spPr>
          <a:xfrm>
            <a:off x="685800" y="1143000"/>
            <a:ext cx="5486040" cy="3085920"/>
          </a:xfrm>
          <a:prstGeom prst="rect">
            <a:avLst/>
          </a:prstGeom>
          <a:ln w="0">
            <a:noFill/>
          </a:ln>
        </p:spPr>
      </p:sp>
      <p:sp>
        <p:nvSpPr>
          <p:cNvPr id="50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05"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785C073F-40ED-440C-9333-D3924698390F}"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6" name="PlaceHolder 1"/>
          <p:cNvSpPr>
            <a:spLocks noGrp="1"/>
          </p:cNvSpPr>
          <p:nvPr>
            <p:ph type="sldImg"/>
          </p:nvPr>
        </p:nvSpPr>
        <p:spPr>
          <a:xfrm>
            <a:off x="685800" y="1143000"/>
            <a:ext cx="5486040" cy="3085920"/>
          </a:xfrm>
          <a:prstGeom prst="rect">
            <a:avLst/>
          </a:prstGeom>
          <a:ln w="0">
            <a:noFill/>
          </a:ln>
        </p:spPr>
      </p:sp>
      <p:sp>
        <p:nvSpPr>
          <p:cNvPr id="50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Example of overhead: a company of fruit juice: apples and pears. How to assign the electricity bill? Which fruits triggers more electricity consumption in the squeezing machine?</a:t>
            </a:r>
            <a:endParaRPr b="0" lang="en-US" sz="2000" spc="-1" strike="noStrike">
              <a:latin typeface="Arial"/>
            </a:endParaRPr>
          </a:p>
        </p:txBody>
      </p:sp>
      <p:sp>
        <p:nvSpPr>
          <p:cNvPr id="508"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A40A6C0-CF7C-4AFA-88B9-0B17DA29D9E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sldImg"/>
          </p:nvPr>
        </p:nvSpPr>
        <p:spPr>
          <a:xfrm>
            <a:off x="685800" y="1143000"/>
            <a:ext cx="5486040" cy="3085920"/>
          </a:xfrm>
          <a:prstGeom prst="rect">
            <a:avLst/>
          </a:prstGeom>
          <a:ln w="0">
            <a:noFill/>
          </a:ln>
        </p:spPr>
      </p:sp>
      <p:sp>
        <p:nvSpPr>
          <p:cNvPr id="51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11"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C58A3F0-5CB8-48A6-8353-72630CB2BCF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2" name="PlaceHolder 1"/>
          <p:cNvSpPr>
            <a:spLocks noGrp="1"/>
          </p:cNvSpPr>
          <p:nvPr>
            <p:ph type="sldImg"/>
          </p:nvPr>
        </p:nvSpPr>
        <p:spPr>
          <a:xfrm>
            <a:off x="685800" y="1143000"/>
            <a:ext cx="5486040" cy="3085920"/>
          </a:xfrm>
          <a:prstGeom prst="rect">
            <a:avLst/>
          </a:prstGeom>
          <a:ln w="0">
            <a:noFill/>
          </a:ln>
        </p:spPr>
      </p:sp>
      <p:sp>
        <p:nvSpPr>
          <p:cNvPr id="51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14"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7E2CD02-B4DA-4A12-8185-F8BD56FCFFB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sldImg"/>
          </p:nvPr>
        </p:nvSpPr>
        <p:spPr>
          <a:xfrm>
            <a:off x="685800" y="1143000"/>
            <a:ext cx="5486040" cy="3085920"/>
          </a:xfrm>
          <a:prstGeom prst="rect">
            <a:avLst/>
          </a:prstGeom>
          <a:ln w="0">
            <a:noFill/>
          </a:ln>
        </p:spPr>
      </p:sp>
      <p:sp>
        <p:nvSpPr>
          <p:cNvPr id="51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17"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6A38829E-972A-4130-A0F0-1710A534CBB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8" name="PlaceHolder 1"/>
          <p:cNvSpPr>
            <a:spLocks noGrp="1"/>
          </p:cNvSpPr>
          <p:nvPr>
            <p:ph type="sldImg"/>
          </p:nvPr>
        </p:nvSpPr>
        <p:spPr>
          <a:xfrm>
            <a:off x="685800" y="1143000"/>
            <a:ext cx="5486040" cy="3085920"/>
          </a:xfrm>
          <a:prstGeom prst="rect">
            <a:avLst/>
          </a:prstGeom>
          <a:ln w="0">
            <a:noFill/>
          </a:ln>
        </p:spPr>
      </p:sp>
      <p:sp>
        <p:nvSpPr>
          <p:cNvPr id="51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20"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BB5D2780-1677-4F5B-A6F5-D626BEB89D5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1" name="PlaceHolder 1"/>
          <p:cNvSpPr>
            <a:spLocks noGrp="1"/>
          </p:cNvSpPr>
          <p:nvPr>
            <p:ph type="sldImg"/>
          </p:nvPr>
        </p:nvSpPr>
        <p:spPr>
          <a:xfrm>
            <a:off x="685800" y="1143000"/>
            <a:ext cx="5486040" cy="3085920"/>
          </a:xfrm>
          <a:prstGeom prst="rect">
            <a:avLst/>
          </a:prstGeom>
          <a:ln w="0">
            <a:noFill/>
          </a:ln>
        </p:spPr>
      </p:sp>
      <p:sp>
        <p:nvSpPr>
          <p:cNvPr id="52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23" name="PlaceHolder 3"/>
          <p:cNvSpPr>
            <a:spLocks noGrp="1"/>
          </p:cNvSpPr>
          <p:nvPr>
            <p:ph type="sldNum" idx="2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CC44844-1F94-408A-A92B-29FE0B508072}"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ldImg"/>
          </p:nvPr>
        </p:nvSpPr>
        <p:spPr>
          <a:xfrm>
            <a:off x="685800" y="1143000"/>
            <a:ext cx="5486040" cy="3085920"/>
          </a:xfrm>
          <a:prstGeom prst="rect">
            <a:avLst/>
          </a:prstGeom>
          <a:ln w="0">
            <a:noFill/>
          </a:ln>
        </p:spPr>
      </p:sp>
      <p:sp>
        <p:nvSpPr>
          <p:cNvPr id="525"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26" name="PlaceHolder 3"/>
          <p:cNvSpPr>
            <a:spLocks noGrp="1"/>
          </p:cNvSpPr>
          <p:nvPr>
            <p:ph type="sldNum" idx="2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AA56BC79-59FF-42F8-B843-BD5635558B80}"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7" name="PlaceHolder 1"/>
          <p:cNvSpPr>
            <a:spLocks noGrp="1"/>
          </p:cNvSpPr>
          <p:nvPr>
            <p:ph type="sldImg"/>
          </p:nvPr>
        </p:nvSpPr>
        <p:spPr>
          <a:xfrm>
            <a:off x="685800" y="1143000"/>
            <a:ext cx="5486040" cy="3085920"/>
          </a:xfrm>
          <a:prstGeom prst="rect">
            <a:avLst/>
          </a:prstGeom>
          <a:ln w="0">
            <a:noFill/>
          </a:ln>
        </p:spPr>
      </p:sp>
      <p:sp>
        <p:nvSpPr>
          <p:cNvPr id="528"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s-ES" sz="2000" spc="-1" strike="noStrike">
                <a:latin typeface="Arial"/>
              </a:rPr>
              <a:t>Next year, use the 4 steps in pag 404 of the book of Weygandt.</a:t>
            </a:r>
            <a:endParaRPr b="0" lang="en-US" sz="2000" spc="-1" strike="noStrike">
              <a:latin typeface="Arial"/>
            </a:endParaRPr>
          </a:p>
        </p:txBody>
      </p:sp>
      <p:sp>
        <p:nvSpPr>
          <p:cNvPr id="529" name="PlaceHolder 3"/>
          <p:cNvSpPr>
            <a:spLocks noGrp="1"/>
          </p:cNvSpPr>
          <p:nvPr>
            <p:ph type="sldNum" idx="2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DBF67B4-ADD8-4D7F-8569-4AC2335581E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0" name="PlaceHolder 1"/>
          <p:cNvSpPr>
            <a:spLocks noGrp="1"/>
          </p:cNvSpPr>
          <p:nvPr>
            <p:ph type="sldImg"/>
          </p:nvPr>
        </p:nvSpPr>
        <p:spPr>
          <a:xfrm>
            <a:off x="685800" y="1143000"/>
            <a:ext cx="5486040" cy="3085920"/>
          </a:xfrm>
          <a:prstGeom prst="rect">
            <a:avLst/>
          </a:prstGeom>
          <a:ln w="0">
            <a:noFill/>
          </a:ln>
        </p:spPr>
      </p:sp>
      <p:sp>
        <p:nvSpPr>
          <p:cNvPr id="53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32" name="PlaceHolder 3"/>
          <p:cNvSpPr>
            <a:spLocks noGrp="1"/>
          </p:cNvSpPr>
          <p:nvPr>
            <p:ph type="sldNum" idx="2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5A071A54-24A2-4724-8DB4-51D2BEA0B79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1" name="PlaceHolder 1"/>
          <p:cNvSpPr>
            <a:spLocks noGrp="1"/>
          </p:cNvSpPr>
          <p:nvPr>
            <p:ph type="sldImg"/>
          </p:nvPr>
        </p:nvSpPr>
        <p:spPr>
          <a:xfrm>
            <a:off x="685800" y="1143000"/>
            <a:ext cx="5486040" cy="3085920"/>
          </a:xfrm>
          <a:prstGeom prst="rect">
            <a:avLst/>
          </a:prstGeom>
          <a:ln w="0">
            <a:noFill/>
          </a:ln>
        </p:spPr>
      </p:sp>
      <p:sp>
        <p:nvSpPr>
          <p:cNvPr id="49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93"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b="0" lang="es-ES" sz="1200" spc="-1" strike="noStrike">
                <a:solidFill>
                  <a:srgbClr val="000000"/>
                </a:solidFill>
                <a:latin typeface="+mn-lt"/>
                <a:ea typeface="+mn-ea"/>
              </a:defRPr>
            </a:lvl1pPr>
          </a:lstStyle>
          <a:p>
            <a:pPr algn="r">
              <a:lnSpc>
                <a:spcPct val="100000"/>
              </a:lnSpc>
              <a:buNone/>
            </a:pPr>
            <a:fld id="{BE7BE293-341C-4AFD-B42F-7F7889F83E11}" type="slidenum">
              <a:rPr b="0" lang="es-E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3" name="PlaceHolder 1"/>
          <p:cNvSpPr>
            <a:spLocks noGrp="1"/>
          </p:cNvSpPr>
          <p:nvPr>
            <p:ph type="sldImg"/>
          </p:nvPr>
        </p:nvSpPr>
        <p:spPr>
          <a:xfrm>
            <a:off x="685800" y="1143000"/>
            <a:ext cx="5486040" cy="3085920"/>
          </a:xfrm>
          <a:prstGeom prst="rect">
            <a:avLst/>
          </a:prstGeom>
          <a:ln w="0">
            <a:noFill/>
          </a:ln>
        </p:spPr>
      </p:sp>
      <p:sp>
        <p:nvSpPr>
          <p:cNvPr id="534"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35" name="PlaceHolder 3"/>
          <p:cNvSpPr>
            <a:spLocks noGrp="1"/>
          </p:cNvSpPr>
          <p:nvPr>
            <p:ph type="sldNum" idx="2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EDC8F7CD-38FA-4AAF-B3E3-4700269E5881}"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PlaceHolder 1"/>
          <p:cNvSpPr>
            <a:spLocks noGrp="1"/>
          </p:cNvSpPr>
          <p:nvPr>
            <p:ph type="sldImg"/>
          </p:nvPr>
        </p:nvSpPr>
        <p:spPr>
          <a:xfrm>
            <a:off x="685800" y="1143000"/>
            <a:ext cx="5486040" cy="3085920"/>
          </a:xfrm>
          <a:prstGeom prst="rect">
            <a:avLst/>
          </a:prstGeom>
          <a:ln w="0">
            <a:noFill/>
          </a:ln>
        </p:spPr>
      </p:sp>
      <p:sp>
        <p:nvSpPr>
          <p:cNvPr id="537"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38" name="PlaceHolder 3"/>
          <p:cNvSpPr>
            <a:spLocks noGrp="1"/>
          </p:cNvSpPr>
          <p:nvPr>
            <p:ph type="sldNum" idx="2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B78AF168-4F41-4FC9-8D86-59CD8A4C3463}"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9" name="PlaceHolder 1"/>
          <p:cNvSpPr>
            <a:spLocks noGrp="1"/>
          </p:cNvSpPr>
          <p:nvPr>
            <p:ph type="sldImg"/>
          </p:nvPr>
        </p:nvSpPr>
        <p:spPr>
          <a:xfrm>
            <a:off x="685800" y="1143000"/>
            <a:ext cx="5486040" cy="3085920"/>
          </a:xfrm>
          <a:prstGeom prst="rect">
            <a:avLst/>
          </a:prstGeom>
          <a:ln w="0">
            <a:noFill/>
          </a:ln>
        </p:spPr>
      </p:sp>
      <p:sp>
        <p:nvSpPr>
          <p:cNvPr id="540"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41" name="PlaceHolder 3"/>
          <p:cNvSpPr>
            <a:spLocks noGrp="1"/>
          </p:cNvSpPr>
          <p:nvPr>
            <p:ph type="sldNum" idx="2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EBADFD6B-59AB-4574-AF51-F3842F6AC7E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2" name="PlaceHolder 1"/>
          <p:cNvSpPr>
            <a:spLocks noGrp="1"/>
          </p:cNvSpPr>
          <p:nvPr>
            <p:ph type="sldImg"/>
          </p:nvPr>
        </p:nvSpPr>
        <p:spPr>
          <a:xfrm>
            <a:off x="685800" y="1143000"/>
            <a:ext cx="5486040" cy="3085920"/>
          </a:xfrm>
          <a:prstGeom prst="rect">
            <a:avLst/>
          </a:prstGeom>
          <a:ln w="0">
            <a:noFill/>
          </a:ln>
        </p:spPr>
      </p:sp>
      <p:sp>
        <p:nvSpPr>
          <p:cNvPr id="54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44" name="PlaceHolder 3"/>
          <p:cNvSpPr>
            <a:spLocks noGrp="1"/>
          </p:cNvSpPr>
          <p:nvPr>
            <p:ph type="sldNum" idx="3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CF18316-0E88-4857-8FCA-F01DEB19618D}"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5" name="PlaceHolder 1"/>
          <p:cNvSpPr>
            <a:spLocks noGrp="1"/>
          </p:cNvSpPr>
          <p:nvPr>
            <p:ph type="sldImg"/>
          </p:nvPr>
        </p:nvSpPr>
        <p:spPr>
          <a:xfrm>
            <a:off x="685800" y="1143000"/>
            <a:ext cx="5486040" cy="3085920"/>
          </a:xfrm>
          <a:prstGeom prst="rect">
            <a:avLst/>
          </a:prstGeom>
          <a:ln w="0">
            <a:noFill/>
          </a:ln>
        </p:spPr>
      </p:sp>
      <p:sp>
        <p:nvSpPr>
          <p:cNvPr id="546"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47" name="PlaceHolder 3"/>
          <p:cNvSpPr>
            <a:spLocks noGrp="1"/>
          </p:cNvSpPr>
          <p:nvPr>
            <p:ph type="sldNum" idx="3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FCD9C57-B4E6-4792-9F9F-7CB336C28E2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8" name="PlaceHolder 1"/>
          <p:cNvSpPr>
            <a:spLocks noGrp="1"/>
          </p:cNvSpPr>
          <p:nvPr>
            <p:ph type="sldImg"/>
          </p:nvPr>
        </p:nvSpPr>
        <p:spPr>
          <a:xfrm>
            <a:off x="685800" y="1143000"/>
            <a:ext cx="5486040" cy="3085920"/>
          </a:xfrm>
          <a:prstGeom prst="rect">
            <a:avLst/>
          </a:prstGeom>
          <a:ln w="0">
            <a:noFill/>
          </a:ln>
        </p:spPr>
      </p:sp>
      <p:sp>
        <p:nvSpPr>
          <p:cNvPr id="549"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50" name="PlaceHolder 3"/>
          <p:cNvSpPr>
            <a:spLocks noGrp="1"/>
          </p:cNvSpPr>
          <p:nvPr>
            <p:ph type="sldNum" idx="32"/>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CE3C1534-0177-4287-9250-6DE8C414639A}"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1" name="PlaceHolder 1"/>
          <p:cNvSpPr>
            <a:spLocks noGrp="1"/>
          </p:cNvSpPr>
          <p:nvPr>
            <p:ph type="sldImg"/>
          </p:nvPr>
        </p:nvSpPr>
        <p:spPr>
          <a:xfrm>
            <a:off x="685800" y="1143000"/>
            <a:ext cx="5486040" cy="3085920"/>
          </a:xfrm>
          <a:prstGeom prst="rect">
            <a:avLst/>
          </a:prstGeom>
          <a:ln w="0">
            <a:noFill/>
          </a:ln>
        </p:spPr>
      </p:sp>
      <p:sp>
        <p:nvSpPr>
          <p:cNvPr id="552"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53" name="PlaceHolder 3"/>
          <p:cNvSpPr>
            <a:spLocks noGrp="1"/>
          </p:cNvSpPr>
          <p:nvPr>
            <p:ph type="sldNum" idx="33"/>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BA1C65E5-5504-4126-ABE4-738C1C03B3C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4" name="PlaceHolder 1"/>
          <p:cNvSpPr>
            <a:spLocks noGrp="1"/>
          </p:cNvSpPr>
          <p:nvPr>
            <p:ph type="sldImg"/>
          </p:nvPr>
        </p:nvSpPr>
        <p:spPr>
          <a:xfrm>
            <a:off x="685800" y="1143000"/>
            <a:ext cx="5486040" cy="3085920"/>
          </a:xfrm>
          <a:prstGeom prst="rect">
            <a:avLst/>
          </a:prstGeom>
          <a:ln w="0">
            <a:noFill/>
          </a:ln>
        </p:spPr>
      </p:sp>
      <p:sp>
        <p:nvSpPr>
          <p:cNvPr id="55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56" name="PlaceHolder 3"/>
          <p:cNvSpPr>
            <a:spLocks noGrp="1"/>
          </p:cNvSpPr>
          <p:nvPr>
            <p:ph type="sldNum" idx="34"/>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9CDDB68A-DDD3-471A-9084-EAC6F64BD06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7" name="PlaceHolder 1"/>
          <p:cNvSpPr>
            <a:spLocks noGrp="1"/>
          </p:cNvSpPr>
          <p:nvPr>
            <p:ph type="sldImg"/>
          </p:nvPr>
        </p:nvSpPr>
        <p:spPr>
          <a:xfrm>
            <a:off x="685800" y="1143000"/>
            <a:ext cx="5486040" cy="3085920"/>
          </a:xfrm>
          <a:prstGeom prst="rect">
            <a:avLst/>
          </a:prstGeom>
          <a:ln w="0">
            <a:noFill/>
          </a:ln>
        </p:spPr>
      </p:sp>
      <p:sp>
        <p:nvSpPr>
          <p:cNvPr id="55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59" name="PlaceHolder 3"/>
          <p:cNvSpPr>
            <a:spLocks noGrp="1"/>
          </p:cNvSpPr>
          <p:nvPr>
            <p:ph type="sldNum" idx="3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B2D3F9A-7FAC-4E81-827F-A130CC7DABE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0" name="PlaceHolder 1"/>
          <p:cNvSpPr>
            <a:spLocks noGrp="1"/>
          </p:cNvSpPr>
          <p:nvPr>
            <p:ph type="sldImg"/>
          </p:nvPr>
        </p:nvSpPr>
        <p:spPr>
          <a:xfrm>
            <a:off x="685800" y="1143000"/>
            <a:ext cx="5486040" cy="3085920"/>
          </a:xfrm>
          <a:prstGeom prst="rect">
            <a:avLst/>
          </a:prstGeom>
          <a:ln w="0">
            <a:noFill/>
          </a:ln>
        </p:spPr>
      </p:sp>
      <p:sp>
        <p:nvSpPr>
          <p:cNvPr id="561"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62" name="PlaceHolder 3"/>
          <p:cNvSpPr>
            <a:spLocks noGrp="1"/>
          </p:cNvSpPr>
          <p:nvPr>
            <p:ph type="sldNum" idx="3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FE313BA4-B242-4F74-91B5-799E0E549889}"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4" name="PlaceHolder 1"/>
          <p:cNvSpPr>
            <a:spLocks noGrp="1"/>
          </p:cNvSpPr>
          <p:nvPr>
            <p:ph type="sldImg"/>
          </p:nvPr>
        </p:nvSpPr>
        <p:spPr>
          <a:xfrm>
            <a:off x="685800" y="1143000"/>
            <a:ext cx="5486040" cy="3085920"/>
          </a:xfrm>
          <a:prstGeom prst="rect">
            <a:avLst/>
          </a:prstGeom>
          <a:ln w="0">
            <a:noFill/>
          </a:ln>
        </p:spPr>
      </p:sp>
      <p:sp>
        <p:nvSpPr>
          <p:cNvPr id="495"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Committed fixed costs are fixed costs that typically cannot be eliminated if the company is going to continue to function. An example would be the lease of factory equipment for a production company. Discretionary fixed costs generally are fixed costs that can be incurred during some periods and postponed during other periods but which cannot normally be eliminated permanently. Examples could include advertising campaigns and employee training. Both of these costs could potentially be postponed temporarily, but the company would probably incur negative effects if the costs were permanently eliminated. These classifications are generally used for long-range planning purposes.</a:t>
            </a:r>
            <a:endParaRPr b="0" lang="en-US" sz="2000" spc="-1" strike="noStrike">
              <a:latin typeface="Arial"/>
            </a:endParaRPr>
          </a:p>
          <a:p>
            <a:pPr marL="216000" indent="-216000">
              <a:lnSpc>
                <a:spcPct val="100000"/>
              </a:lnSpc>
              <a:buNone/>
            </a:pPr>
            <a:endParaRPr b="0" lang="en-US" sz="2000" spc="-1" strike="noStrike">
              <a:latin typeface="Arial"/>
            </a:endParaRPr>
          </a:p>
          <a:p>
            <a:pPr marL="216000" indent="-216000">
              <a:lnSpc>
                <a:spcPct val="100000"/>
              </a:lnSpc>
              <a:buNone/>
            </a:pPr>
            <a:r>
              <a:rPr b="0" lang="en-US" sz="2000" spc="-1" strike="noStrike">
                <a:latin typeface="Arial"/>
              </a:rPr>
              <a:t>There are also "mixed costs" for example, hotels in touristic areas pay a tax that is partially fixed and partially variable on the number of rooms rented during the month.</a:t>
            </a:r>
            <a:endParaRPr b="0" lang="en-US" sz="2000" spc="-1" strike="noStrike">
              <a:latin typeface="Arial"/>
            </a:endParaRPr>
          </a:p>
        </p:txBody>
      </p:sp>
      <p:sp>
        <p:nvSpPr>
          <p:cNvPr id="496"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b="0" lang="es-ES" sz="1200" spc="-1" strike="noStrike">
                <a:solidFill>
                  <a:srgbClr val="000000"/>
                </a:solidFill>
                <a:latin typeface="+mn-lt"/>
                <a:ea typeface="+mn-ea"/>
              </a:defRPr>
            </a:lvl1pPr>
          </a:lstStyle>
          <a:p>
            <a:pPr algn="r">
              <a:lnSpc>
                <a:spcPct val="100000"/>
              </a:lnSpc>
              <a:buNone/>
            </a:pPr>
            <a:fld id="{CEA4D2A3-FF2F-40F9-A7A0-3ED065D395CE}" type="slidenum">
              <a:rPr b="0" lang="es-ES" sz="1200" spc="-1" strike="noStrike">
                <a:solidFill>
                  <a:srgbClr val="000000"/>
                </a:solidFill>
                <a:latin typeface="+mn-lt"/>
                <a:ea typeface="+mn-ea"/>
              </a:rPr>
              <a:t>&lt;number&gt;</a:t>
            </a:fld>
            <a:endParaRPr b="0" lang="en-US"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PlaceHolder 1"/>
          <p:cNvSpPr>
            <a:spLocks noGrp="1"/>
          </p:cNvSpPr>
          <p:nvPr>
            <p:ph type="sldImg"/>
          </p:nvPr>
        </p:nvSpPr>
        <p:spPr>
          <a:xfrm>
            <a:off x="685800" y="1143000"/>
            <a:ext cx="5486040" cy="3085920"/>
          </a:xfrm>
          <a:prstGeom prst="rect">
            <a:avLst/>
          </a:prstGeom>
          <a:ln w="0">
            <a:noFill/>
          </a:ln>
        </p:spPr>
      </p:sp>
      <p:sp>
        <p:nvSpPr>
          <p:cNvPr id="564"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65" name="PlaceHolder 3"/>
          <p:cNvSpPr>
            <a:spLocks noGrp="1"/>
          </p:cNvSpPr>
          <p:nvPr>
            <p:ph type="sldNum" idx="37"/>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1112344D-83BA-42FE-976D-89D30D8A5008}"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6" name="PlaceHolder 1"/>
          <p:cNvSpPr>
            <a:spLocks noGrp="1"/>
          </p:cNvSpPr>
          <p:nvPr>
            <p:ph type="sldImg"/>
          </p:nvPr>
        </p:nvSpPr>
        <p:spPr>
          <a:xfrm>
            <a:off x="685800" y="1143000"/>
            <a:ext cx="5486040" cy="3085920"/>
          </a:xfrm>
          <a:prstGeom prst="rect">
            <a:avLst/>
          </a:prstGeom>
          <a:ln w="0">
            <a:noFill/>
          </a:ln>
        </p:spPr>
      </p:sp>
      <p:sp>
        <p:nvSpPr>
          <p:cNvPr id="567"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68" name="PlaceHolder 3"/>
          <p:cNvSpPr>
            <a:spLocks noGrp="1"/>
          </p:cNvSpPr>
          <p:nvPr>
            <p:ph type="sldNum" idx="38"/>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9D7AB9F3-E53D-4574-8D87-29B98B79F65B}"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9" name="PlaceHolder 1"/>
          <p:cNvSpPr>
            <a:spLocks noGrp="1"/>
          </p:cNvSpPr>
          <p:nvPr>
            <p:ph type="sldImg"/>
          </p:nvPr>
        </p:nvSpPr>
        <p:spPr>
          <a:xfrm>
            <a:off x="685800" y="1143000"/>
            <a:ext cx="5486040" cy="3085920"/>
          </a:xfrm>
          <a:prstGeom prst="rect">
            <a:avLst/>
          </a:prstGeom>
          <a:ln w="0">
            <a:noFill/>
          </a:ln>
        </p:spPr>
      </p:sp>
      <p:sp>
        <p:nvSpPr>
          <p:cNvPr id="570"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71" name="PlaceHolder 3"/>
          <p:cNvSpPr>
            <a:spLocks noGrp="1"/>
          </p:cNvSpPr>
          <p:nvPr>
            <p:ph type="sldNum" idx="39"/>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4889BE59-5731-46D6-9A2D-9C8FA6ABF0E6}"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PlaceHolder 1"/>
          <p:cNvSpPr>
            <a:spLocks noGrp="1"/>
          </p:cNvSpPr>
          <p:nvPr>
            <p:ph type="sldImg"/>
          </p:nvPr>
        </p:nvSpPr>
        <p:spPr>
          <a:xfrm>
            <a:off x="685800" y="1143000"/>
            <a:ext cx="5486040" cy="3085920"/>
          </a:xfrm>
          <a:prstGeom prst="rect">
            <a:avLst/>
          </a:prstGeom>
          <a:ln w="0">
            <a:noFill/>
          </a:ln>
        </p:spPr>
      </p:sp>
      <p:sp>
        <p:nvSpPr>
          <p:cNvPr id="573"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74" name="PlaceHolder 3"/>
          <p:cNvSpPr>
            <a:spLocks noGrp="1"/>
          </p:cNvSpPr>
          <p:nvPr>
            <p:ph type="sldNum" idx="40"/>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2ED88B70-4237-4897-90C5-7DE6EA4FAE1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5" name="PlaceHolder 1"/>
          <p:cNvSpPr>
            <a:spLocks noGrp="1"/>
          </p:cNvSpPr>
          <p:nvPr>
            <p:ph type="sldImg"/>
          </p:nvPr>
        </p:nvSpPr>
        <p:spPr>
          <a:xfrm>
            <a:off x="685800" y="1143000"/>
            <a:ext cx="5486040" cy="3085920"/>
          </a:xfrm>
          <a:prstGeom prst="rect">
            <a:avLst/>
          </a:prstGeom>
          <a:ln w="0">
            <a:noFill/>
          </a:ln>
        </p:spPr>
      </p:sp>
      <p:sp>
        <p:nvSpPr>
          <p:cNvPr id="576" name="PlaceHolder 2"/>
          <p:cNvSpPr>
            <a:spLocks noGrp="1"/>
          </p:cNvSpPr>
          <p:nvPr>
            <p:ph type="body"/>
          </p:nvPr>
        </p:nvSpPr>
        <p:spPr>
          <a:xfrm>
            <a:off x="685800" y="4400640"/>
            <a:ext cx="5486040" cy="3600000"/>
          </a:xfrm>
          <a:prstGeom prst="rect">
            <a:avLst/>
          </a:prstGeom>
          <a:noFill/>
          <a:ln w="0">
            <a:noFill/>
          </a:ln>
        </p:spPr>
        <p:txBody>
          <a:bodyPr anchor="t">
            <a:noAutofit/>
          </a:bodyPr>
          <a:p>
            <a:pPr marL="216000" indent="-216000">
              <a:lnSpc>
                <a:spcPct val="100000"/>
              </a:lnSpc>
              <a:buNone/>
            </a:pPr>
            <a:r>
              <a:rPr b="0" lang="en-US" sz="2000" spc="-1" strike="noStrike">
                <a:latin typeface="Arial"/>
              </a:rPr>
              <a:t>From Figure 1 we can reach the following</a:t>
            </a:r>
            <a:br>
              <a:rPr sz="2000"/>
            </a:br>
            <a:r>
              <a:rPr b="0" lang="en-US" sz="2000" spc="-1" strike="noStrike">
                <a:latin typeface="Arial"/>
              </a:rPr>
              <a:t>conclusions:</a:t>
            </a:r>
            <a:br>
              <a:rPr sz="2000"/>
            </a:br>
            <a:r>
              <a:rPr b="0" lang="en-US" sz="2000" spc="-1" strike="noStrike">
                <a:latin typeface="Arial"/>
              </a:rPr>
              <a:t>◆ With the exception of production-related costs, a sig-</a:t>
            </a:r>
            <a:br>
              <a:rPr sz="2000"/>
            </a:br>
            <a:r>
              <a:rPr b="0" lang="en-US" sz="2000" spc="-1" strike="noStrike">
                <a:latin typeface="Arial"/>
              </a:rPr>
              <a:t>nificant proportion of costs is not assigned to cost</a:t>
            </a:r>
            <a:br>
              <a:rPr sz="2000"/>
            </a:br>
            <a:r>
              <a:rPr b="0" lang="en-US" sz="2000" spc="-1" strike="noStrike">
                <a:latin typeface="Arial"/>
              </a:rPr>
              <a:t>objects.</a:t>
            </a:r>
            <a:br>
              <a:rPr sz="2000"/>
            </a:br>
            <a:r>
              <a:rPr b="0" lang="en-US" sz="2000" spc="-1" strike="noStrike">
                <a:latin typeface="Arial"/>
              </a:rPr>
              <a:t>◆ For production costs, standard costing is still “king of</a:t>
            </a:r>
            <a:br>
              <a:rPr sz="2000"/>
            </a:br>
            <a:r>
              <a:rPr b="0" lang="en-US" sz="2000" spc="-1" strike="noStrike">
                <a:latin typeface="Arial"/>
              </a:rPr>
              <a:t>the hill” with a usage rate of 42%.</a:t>
            </a:r>
            <a:br>
              <a:rPr sz="2000"/>
            </a:br>
            <a:r>
              <a:rPr b="0" lang="en-US" sz="2000" spc="-1" strike="noStrike">
                <a:latin typeface="Arial"/>
              </a:rPr>
              <a:t>◆ Contrary to common belief, ABC methods are used</a:t>
            </a:r>
            <a:br>
              <a:rPr sz="2000"/>
            </a:br>
            <a:r>
              <a:rPr b="0" lang="en-US" sz="2000" spc="-1" strike="noStrike">
                <a:latin typeface="Arial"/>
              </a:rPr>
              <a:t>across the entire value chain at approximately the</a:t>
            </a:r>
            <a:br>
              <a:rPr sz="2000"/>
            </a:br>
            <a:r>
              <a:rPr b="0" lang="en-US" sz="2000" spc="-1" strike="noStrike">
                <a:latin typeface="Arial"/>
              </a:rPr>
              <a:t>same rate. ABC is not a production-specific method</a:t>
            </a:r>
            <a:endParaRPr b="0" lang="en-US" sz="2000" spc="-1" strike="noStrike">
              <a:latin typeface="Arial"/>
            </a:endParaRPr>
          </a:p>
        </p:txBody>
      </p:sp>
      <p:sp>
        <p:nvSpPr>
          <p:cNvPr id="577" name="PlaceHolder 3"/>
          <p:cNvSpPr>
            <a:spLocks noGrp="1"/>
          </p:cNvSpPr>
          <p:nvPr>
            <p:ph type="sldNum" idx="41"/>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70735B04-8BDE-4034-89EB-CDF3479967EE}"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sldImg"/>
          </p:nvPr>
        </p:nvSpPr>
        <p:spPr>
          <a:xfrm>
            <a:off x="685800" y="1143000"/>
            <a:ext cx="5486040" cy="3085920"/>
          </a:xfrm>
          <a:prstGeom prst="rect">
            <a:avLst/>
          </a:prstGeom>
          <a:ln w="0">
            <a:noFill/>
          </a:ln>
        </p:spPr>
      </p:sp>
      <p:sp>
        <p:nvSpPr>
          <p:cNvPr id="498"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499"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0AB2BC09-FCBB-428D-A94B-BA940940E9E4}" type="slidenum">
              <a:rPr b="0" lang="en-US" sz="1200" spc="-1" strike="noStrike">
                <a:latin typeface="Times New Roman"/>
              </a:rPr>
              <a:t>&lt;number&gt;</a:t>
            </a:fld>
            <a:endParaRPr b="0" lang="en-US"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PlaceHolder 1"/>
          <p:cNvSpPr>
            <a:spLocks noGrp="1"/>
          </p:cNvSpPr>
          <p:nvPr>
            <p:ph type="sldImg"/>
          </p:nvPr>
        </p:nvSpPr>
        <p:spPr>
          <a:xfrm>
            <a:off x="685800" y="1143000"/>
            <a:ext cx="5486040" cy="3085920"/>
          </a:xfrm>
          <a:prstGeom prst="rect">
            <a:avLst/>
          </a:prstGeom>
          <a:ln w="0">
            <a:noFill/>
          </a:ln>
        </p:spPr>
      </p:sp>
      <p:sp>
        <p:nvSpPr>
          <p:cNvPr id="501"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en-US" sz="2000" spc="-1" strike="noStrike">
              <a:latin typeface="Arial"/>
            </a:endParaRPr>
          </a:p>
        </p:txBody>
      </p:sp>
      <p:sp>
        <p:nvSpPr>
          <p:cNvPr id="502"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b="0" lang="en-US" sz="1200" spc="-1" strike="noStrike">
                <a:latin typeface="Times New Roman"/>
              </a:defRPr>
            </a:lvl1pPr>
          </a:lstStyle>
          <a:p>
            <a:pPr algn="r">
              <a:lnSpc>
                <a:spcPct val="100000"/>
              </a:lnSpc>
              <a:buNone/>
            </a:pPr>
            <a:fld id="{6FDD0904-4034-42FE-8B34-02FC0121E9F5}" type="slidenum">
              <a:rPr b="0" lang="en-US" sz="1200" spc="-1" strike="noStrike">
                <a:latin typeface="Times New Roman"/>
              </a:rPr>
              <a:t>&lt;number&gt;</a:t>
            </a:fld>
            <a:endParaRPr b="0" lang="en-US"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6EFC969E-7C70-4B19-8642-4AE143609925}"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17B6B83D-4D66-4CCF-A443-9A3611141E4C}"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73F0C5EB-55DA-437C-92E9-B7E4327F770B}"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9BE45284-806D-458F-83FE-85728264AE23}"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5FA4EA1-A87B-4973-AFB2-8E53D49A298D}"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09BC2146-37E9-4F05-B5BC-B1C52EF6EE68}"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4319592-E70B-4E5A-92AE-A067C943110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9F96E7D-54F8-4B49-A834-FBC1674F9E2E}"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0F9B01A8-500E-4DA6-A41B-7F8AF9528AD7}"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92ABF79D-1297-47B8-BEBC-89E2EA3F1C14}"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80C5322F-0D3C-4DAA-AFB1-EB035B5D9FE5}"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E306A90-6515-4F4F-8C6A-739498576EF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D21B188-FBDD-4857-994B-A7261795EFA9}"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A842CA14-FFB0-47A6-A514-DE869EBB8847}"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E2F411F1-3837-4C8E-848E-8D09D7C2FF8B}"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0054A97A-3831-41C7-AB64-7698857E4071}"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3532478-7C60-4F55-BAF6-5CBEDBC97BB7}"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2498BD6-3CB4-40A6-8D64-7ECFE9A39D8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72B82CED-825C-4DD7-8326-860DAF5500A6}"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ADCE278-A608-44ED-874F-62791C4A7165}"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0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3DFBC61B-40A1-4433-A64C-FFF49C4B46DA}"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D9CC68B6-C086-44CE-B11C-01C189014149}"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E483984-9D8C-455B-88C0-DB20D69EF6E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8"/>
          </p:nvPr>
        </p:nvSpPr>
        <p:spPr/>
        <p:txBody>
          <a:bodyPr/>
          <a:p>
            <a:r>
              <a:t>Footer</a:t>
            </a:r>
          </a:p>
        </p:txBody>
      </p:sp>
      <p:sp>
        <p:nvSpPr>
          <p:cNvPr id="4" name="PlaceHolder 3"/>
          <p:cNvSpPr>
            <a:spLocks noGrp="1"/>
          </p:cNvSpPr>
          <p:nvPr>
            <p:ph type="sldNum" idx="9"/>
          </p:nvPr>
        </p:nvSpPr>
        <p:spPr/>
        <p:txBody>
          <a:bodyPr/>
          <a:p>
            <a:fld id="{F1524B19-287E-4104-9DA7-ACDEC6164402}"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C8D808CF-5111-460E-86AD-03508F03362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1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1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09101F12-C00A-4DF3-9124-E00510913D70}"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1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8"/>
          </p:nvPr>
        </p:nvSpPr>
        <p:spPr/>
        <p:txBody>
          <a:bodyPr/>
          <a:p>
            <a:r>
              <a:t>Footer</a:t>
            </a:r>
          </a:p>
        </p:txBody>
      </p:sp>
      <p:sp>
        <p:nvSpPr>
          <p:cNvPr id="7" name="PlaceHolder 6"/>
          <p:cNvSpPr>
            <a:spLocks noGrp="1"/>
          </p:cNvSpPr>
          <p:nvPr>
            <p:ph type="sldNum" idx="9"/>
          </p:nvPr>
        </p:nvSpPr>
        <p:spPr/>
        <p:txBody>
          <a:bodyPr/>
          <a:p>
            <a:fld id="{2347D8ED-B6B2-4DD1-9976-88BA8AF3B9CC}"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1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8"/>
          </p:nvPr>
        </p:nvSpPr>
        <p:spPr/>
        <p:txBody>
          <a:bodyPr/>
          <a:p>
            <a:r>
              <a:t>Footer</a:t>
            </a:r>
          </a:p>
        </p:txBody>
      </p:sp>
      <p:sp>
        <p:nvSpPr>
          <p:cNvPr id="6" name="PlaceHolder 5"/>
          <p:cNvSpPr>
            <a:spLocks noGrp="1"/>
          </p:cNvSpPr>
          <p:nvPr>
            <p:ph type="sldNum" idx="9"/>
          </p:nvPr>
        </p:nvSpPr>
        <p:spPr/>
        <p:txBody>
          <a:bodyPr/>
          <a:p>
            <a:fld id="{92EBA971-4E87-4855-ACE4-9BE8DA4AC386}"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7" name="PlaceHolder 6"/>
          <p:cNvSpPr>
            <a:spLocks noGrp="1"/>
          </p:cNvSpPr>
          <p:nvPr>
            <p:ph type="ftr" idx="8"/>
          </p:nvPr>
        </p:nvSpPr>
        <p:spPr/>
        <p:txBody>
          <a:bodyPr/>
          <a:p>
            <a:r>
              <a:t>Footer</a:t>
            </a:r>
          </a:p>
        </p:txBody>
      </p:sp>
      <p:sp>
        <p:nvSpPr>
          <p:cNvPr id="8" name="PlaceHolder 7"/>
          <p:cNvSpPr>
            <a:spLocks noGrp="1"/>
          </p:cNvSpPr>
          <p:nvPr>
            <p:ph type="sldNum" idx="9"/>
          </p:nvPr>
        </p:nvSpPr>
        <p:spPr/>
        <p:txBody>
          <a:bodyPr/>
          <a:p>
            <a:fld id="{6A0E4BA0-2723-426F-82EE-931C7223E238}"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2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2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3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3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3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9" name="PlaceHolder 8"/>
          <p:cNvSpPr>
            <a:spLocks noGrp="1"/>
          </p:cNvSpPr>
          <p:nvPr>
            <p:ph type="ftr" idx="8"/>
          </p:nvPr>
        </p:nvSpPr>
        <p:spPr/>
        <p:txBody>
          <a:bodyPr/>
          <a:p>
            <a:r>
              <a:t>Footer</a:t>
            </a:r>
          </a:p>
        </p:txBody>
      </p:sp>
      <p:sp>
        <p:nvSpPr>
          <p:cNvPr id="10" name="PlaceHolder 9"/>
          <p:cNvSpPr>
            <a:spLocks noGrp="1"/>
          </p:cNvSpPr>
          <p:nvPr>
            <p:ph type="sldNum" idx="9"/>
          </p:nvPr>
        </p:nvSpPr>
        <p:spPr/>
        <p:txBody>
          <a:bodyPr/>
          <a:p>
            <a:fld id="{0DDF14C5-5255-410D-AD6D-B3E2AFE1C2C6}"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9373F060-EA4D-4F8E-BD22-13AB6E009908}"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70250B4-6305-413B-B41E-E3D34D604567}"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D20977B1-105A-45DF-89C6-D267DF239FCE}"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237C690-9C0F-45BA-828D-9723161178A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8636F2C-C430-434B-9245-D9D3899569F0}"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endParaRPr b="0" lang="en-US" sz="1800" spc="-1" strike="noStrike">
              <a:solidFill>
                <a:srgbClr val="000000"/>
              </a:solidFill>
              <a:latin typeface="Franklin Gothic Book"/>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a:lnSpc>
                <a:spcPct val="110000"/>
              </a:lnSpc>
              <a:spcBef>
                <a:spcPts val="1417"/>
              </a:spcBef>
              <a:buNone/>
            </a:pPr>
            <a:endParaRPr b="0" lang="en-US" sz="1900" spc="-1" strike="noStrike">
              <a:solidFill>
                <a:srgbClr val="404040"/>
              </a:solidFill>
              <a:latin typeface="Franklin Gothic Book"/>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7FC43B3E-A87D-4FB8-BCBB-63B53DF087C5}"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1"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2"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3" name="PlaceHolder 1"/>
          <p:cNvSpPr>
            <a:spLocks noGrp="1"/>
          </p:cNvSpPr>
          <p:nvPr>
            <p:ph type="title"/>
          </p:nvPr>
        </p:nvSpPr>
        <p:spPr>
          <a:xfrm>
            <a:off x="1097280" y="758880"/>
            <a:ext cx="10058040" cy="3565800"/>
          </a:xfrm>
          <a:prstGeom prst="rect">
            <a:avLst/>
          </a:prstGeom>
          <a:noFill/>
          <a:ln w="0">
            <a:noFill/>
          </a:ln>
        </p:spPr>
        <p:txBody>
          <a:bodyPr anchor="b">
            <a:normAutofit/>
          </a:bodyPr>
          <a:p>
            <a:pPr>
              <a:lnSpc>
                <a:spcPct val="90000"/>
              </a:lnSpc>
              <a:buNone/>
            </a:pPr>
            <a:r>
              <a:rPr b="0" lang="en-US" sz="8000" spc="-52" strike="noStrike">
                <a:solidFill>
                  <a:srgbClr val="262626"/>
                </a:solidFill>
                <a:latin typeface="Bookman Old Style"/>
              </a:rPr>
              <a:t>Click to edit Master title style</a:t>
            </a:r>
            <a:endParaRPr b="0" lang="en-US" sz="8000" spc="-1" strike="noStrike">
              <a:solidFill>
                <a:srgbClr val="000000"/>
              </a:solidFill>
              <a:latin typeface="Franklin Gothic Book"/>
            </a:endParaRPr>
          </a:p>
        </p:txBody>
      </p:sp>
      <p:sp>
        <p:nvSpPr>
          <p:cNvPr id="4" name="Straight Connector 8"/>
          <p:cNvSpPr/>
          <p:nvPr/>
        </p:nvSpPr>
        <p:spPr>
          <a:xfrm>
            <a:off x="1207440" y="4474440"/>
            <a:ext cx="987552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5" name="PlaceHolder 2"/>
          <p:cNvSpPr>
            <a:spLocks noGrp="1"/>
          </p:cNvSpPr>
          <p:nvPr>
            <p:ph type="dt" idx="1"/>
          </p:nvPr>
        </p:nvSpPr>
        <p:spPr>
          <a:xfrm>
            <a:off x="8218440" y="6446880"/>
            <a:ext cx="2584440" cy="364680"/>
          </a:xfrm>
          <a:prstGeom prst="rect">
            <a:avLst/>
          </a:prstGeom>
          <a:noFill/>
          <a:ln w="0">
            <a:noFill/>
          </a:ln>
        </p:spPr>
        <p:txBody>
          <a:bodyPr anchor="ctr">
            <a:noAutofit/>
          </a:bodyPr>
          <a:lstStyle>
            <a:lvl1pPr algn="r">
              <a:lnSpc>
                <a:spcPct val="100000"/>
              </a:lnSpc>
              <a:buNone/>
              <a:defRPr b="0" lang="en-US" sz="800" spc="-1" strike="noStrike">
                <a:solidFill>
                  <a:srgbClr val="ffffff"/>
                </a:solidFill>
                <a:latin typeface="Franklin Gothic Book"/>
              </a:defRPr>
            </a:lvl1pPr>
          </a:lstStyle>
          <a:p>
            <a:pPr algn="r">
              <a:lnSpc>
                <a:spcPct val="100000"/>
              </a:lnSpc>
              <a:buNone/>
            </a:pPr>
            <a:r>
              <a:rPr b="0" lang="en-US" sz="800" spc="-1" strike="noStrike">
                <a:solidFill>
                  <a:srgbClr val="ffffff"/>
                </a:solidFill>
                <a:latin typeface="Franklin Gothic Book"/>
              </a:rPr>
              <a:t>&lt;date/time&gt;</a:t>
            </a:r>
            <a:endParaRPr b="0" lang="en-US" sz="800" spc="-1" strike="noStrike">
              <a:latin typeface="Times New Roman"/>
            </a:endParaRPr>
          </a:p>
        </p:txBody>
      </p:sp>
      <p:sp>
        <p:nvSpPr>
          <p:cNvPr id="6" name="PlaceHolder 3"/>
          <p:cNvSpPr>
            <a:spLocks noGrp="1"/>
          </p:cNvSpPr>
          <p:nvPr>
            <p:ph type="ftr" idx="2"/>
          </p:nvPr>
        </p:nvSpPr>
        <p:spPr>
          <a:xfrm>
            <a:off x="1097280" y="6446880"/>
            <a:ext cx="68180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7" name="PlaceHolder 4"/>
          <p:cNvSpPr>
            <a:spLocks noGrp="1"/>
          </p:cNvSpPr>
          <p:nvPr>
            <p:ph type="sldNum" idx="3"/>
          </p:nvPr>
        </p:nvSpPr>
        <p:spPr>
          <a:xfrm>
            <a:off x="10993680" y="6446880"/>
            <a:ext cx="779760" cy="364680"/>
          </a:xfrm>
          <a:prstGeom prst="rect">
            <a:avLst/>
          </a:prstGeom>
          <a:noFill/>
          <a:ln w="0">
            <a:noFill/>
          </a:ln>
        </p:spPr>
        <p:txBody>
          <a:bodyPr anchor="ctr">
            <a:noAutofit/>
          </a:bodyPr>
          <a:lstStyle>
            <a:lvl1pPr>
              <a:lnSpc>
                <a:spcPct val="100000"/>
              </a:lnSpc>
              <a:buNone/>
              <a:defRPr b="0" lang="en-US" sz="800" spc="-1" strike="noStrike">
                <a:solidFill>
                  <a:srgbClr val="ffffff"/>
                </a:solidFill>
                <a:latin typeface="Franklin Gothic Book"/>
              </a:defRPr>
            </a:lvl1pPr>
          </a:lstStyle>
          <a:p>
            <a:pPr>
              <a:lnSpc>
                <a:spcPct val="100000"/>
              </a:lnSpc>
              <a:buNone/>
            </a:pPr>
            <a:fld id="{80ACB96B-0E5B-4460-BEBB-B848979D40CE}"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8"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6"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47"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48" name="PlaceHolder 1"/>
          <p:cNvSpPr>
            <a:spLocks noGrp="1"/>
          </p:cNvSpPr>
          <p:nvPr>
            <p:ph type="dt" idx="4"/>
          </p:nvPr>
        </p:nvSpPr>
        <p:spPr>
          <a:xfrm>
            <a:off x="8218440" y="6446880"/>
            <a:ext cx="2584440" cy="364680"/>
          </a:xfrm>
          <a:prstGeom prst="rect">
            <a:avLst/>
          </a:prstGeom>
          <a:noFill/>
          <a:ln w="0">
            <a:noFill/>
          </a:ln>
        </p:spPr>
        <p:txBody>
          <a:bodyPr anchor="ctr">
            <a:noAutofit/>
          </a:bodyPr>
          <a:lstStyle>
            <a:lvl1pPr algn="r">
              <a:lnSpc>
                <a:spcPct val="100000"/>
              </a:lnSpc>
              <a:buNone/>
              <a:defRPr b="0" lang="en-US" sz="800" spc="-1" strike="noStrike">
                <a:solidFill>
                  <a:srgbClr val="ffffff"/>
                </a:solidFill>
                <a:latin typeface="Franklin Gothic Book"/>
              </a:defRPr>
            </a:lvl1pPr>
          </a:lstStyle>
          <a:p>
            <a:pPr algn="r">
              <a:lnSpc>
                <a:spcPct val="100000"/>
              </a:lnSpc>
              <a:buNone/>
            </a:pPr>
            <a:r>
              <a:rPr b="0" lang="en-US" sz="800" spc="-1" strike="noStrike">
                <a:solidFill>
                  <a:srgbClr val="ffffff"/>
                </a:solidFill>
                <a:latin typeface="Franklin Gothic Book"/>
              </a:rPr>
              <a:t>&lt;date/time&gt;</a:t>
            </a:r>
            <a:endParaRPr b="0" lang="en-US" sz="800" spc="-1" strike="noStrike">
              <a:latin typeface="Times New Roman"/>
            </a:endParaRPr>
          </a:p>
        </p:txBody>
      </p:sp>
      <p:sp>
        <p:nvSpPr>
          <p:cNvPr id="49" name="PlaceHolder 2"/>
          <p:cNvSpPr>
            <a:spLocks noGrp="1"/>
          </p:cNvSpPr>
          <p:nvPr>
            <p:ph type="ftr" idx="5"/>
          </p:nvPr>
        </p:nvSpPr>
        <p:spPr>
          <a:xfrm>
            <a:off x="1097280" y="6446880"/>
            <a:ext cx="68180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50" name="PlaceHolder 3"/>
          <p:cNvSpPr>
            <a:spLocks noGrp="1"/>
          </p:cNvSpPr>
          <p:nvPr>
            <p:ph type="sldNum" idx="6"/>
          </p:nvPr>
        </p:nvSpPr>
        <p:spPr>
          <a:xfrm>
            <a:off x="10993680" y="6446880"/>
            <a:ext cx="779760" cy="364680"/>
          </a:xfrm>
          <a:prstGeom prst="rect">
            <a:avLst/>
          </a:prstGeom>
          <a:noFill/>
          <a:ln w="0">
            <a:noFill/>
          </a:ln>
        </p:spPr>
        <p:txBody>
          <a:bodyPr anchor="ctr">
            <a:noAutofit/>
          </a:bodyPr>
          <a:lstStyle>
            <a:lvl1pPr>
              <a:lnSpc>
                <a:spcPct val="100000"/>
              </a:lnSpc>
              <a:buNone/>
              <a:defRPr b="0" lang="en-US" sz="800" spc="-1" strike="noStrike">
                <a:solidFill>
                  <a:srgbClr val="ffffff"/>
                </a:solidFill>
                <a:latin typeface="Franklin Gothic Book"/>
              </a:defRPr>
            </a:lvl1pPr>
          </a:lstStyle>
          <a:p>
            <a:pPr>
              <a:lnSpc>
                <a:spcPct val="100000"/>
              </a:lnSpc>
              <a:buNone/>
            </a:pPr>
            <a:fld id="{56989A89-5658-40F0-AF7E-8C2A96ED888D}"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51"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Franklin Gothic Book"/>
              </a:rPr>
              <a:t>Click to edit the title text format</a:t>
            </a:r>
            <a:endParaRPr b="0" lang="en-US" sz="1800" spc="-1" strike="noStrike">
              <a:solidFill>
                <a:srgbClr val="000000"/>
              </a:solidFill>
              <a:latin typeface="Franklin Gothic Book"/>
            </a:endParaRPr>
          </a:p>
        </p:txBody>
      </p:sp>
      <p:sp>
        <p:nvSpPr>
          <p:cNvPr id="52"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6" hidden="1"/>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90" name="Straight Connector 9"/>
          <p:cNvSpPr/>
          <p:nvPr/>
        </p:nvSpPr>
        <p:spPr>
          <a:xfrm>
            <a:off x="1193400" y="1897200"/>
            <a:ext cx="9966960" cy="360"/>
          </a:xfrm>
          <a:prstGeom prst="line">
            <a:avLst/>
          </a:prstGeom>
          <a:ln>
            <a:solidFill>
              <a:srgbClr val="000000">
                <a:lumMod val="75000"/>
                <a:lumOff val="25000"/>
              </a:srgbClr>
            </a:solidFill>
            <a:round/>
          </a:ln>
        </p:spPr>
        <p:style>
          <a:lnRef idx="1">
            <a:schemeClr val="accent1"/>
          </a:lnRef>
          <a:fillRef idx="0">
            <a:schemeClr val="accent1"/>
          </a:fillRef>
          <a:effectRef idx="0">
            <a:schemeClr val="accent1"/>
          </a:effectRef>
          <a:fontRef idx="minor"/>
        </p:style>
      </p:sp>
      <p:sp>
        <p:nvSpPr>
          <p:cNvPr id="91" name="Rectangle 9"/>
          <p:cNvSpPr/>
          <p:nvPr/>
        </p:nvSpPr>
        <p:spPr>
          <a:xfrm>
            <a:off x="3240" y="6400800"/>
            <a:ext cx="12188520" cy="45684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p:style>
      </p:sp>
      <p:sp>
        <p:nvSpPr>
          <p:cNvPr id="92" name="PlaceHolder 1"/>
          <p:cNvSpPr>
            <a:spLocks noGrp="1"/>
          </p:cNvSpPr>
          <p:nvPr>
            <p:ph type="dt" idx="7"/>
          </p:nvPr>
        </p:nvSpPr>
        <p:spPr>
          <a:xfrm>
            <a:off x="8218440" y="6446880"/>
            <a:ext cx="2584440" cy="364680"/>
          </a:xfrm>
          <a:prstGeom prst="rect">
            <a:avLst/>
          </a:prstGeom>
          <a:noFill/>
          <a:ln w="0">
            <a:noFill/>
          </a:ln>
        </p:spPr>
        <p:txBody>
          <a:bodyPr anchor="ctr">
            <a:noAutofit/>
          </a:bodyPr>
          <a:lstStyle>
            <a:lvl1pPr algn="r">
              <a:lnSpc>
                <a:spcPct val="100000"/>
              </a:lnSpc>
              <a:buNone/>
              <a:defRPr b="0" lang="en-US" sz="800" spc="-1" strike="noStrike">
                <a:solidFill>
                  <a:srgbClr val="ffffff"/>
                </a:solidFill>
                <a:latin typeface="Franklin Gothic Book"/>
              </a:defRPr>
            </a:lvl1pPr>
          </a:lstStyle>
          <a:p>
            <a:pPr algn="r">
              <a:lnSpc>
                <a:spcPct val="100000"/>
              </a:lnSpc>
              <a:buNone/>
            </a:pPr>
            <a:r>
              <a:rPr b="0" lang="en-US" sz="800" spc="-1" strike="noStrike">
                <a:solidFill>
                  <a:srgbClr val="ffffff"/>
                </a:solidFill>
                <a:latin typeface="Franklin Gothic Book"/>
              </a:rPr>
              <a:t>&lt;date/time&gt;</a:t>
            </a:r>
            <a:endParaRPr b="0" lang="en-US" sz="800" spc="-1" strike="noStrike">
              <a:latin typeface="Times New Roman"/>
            </a:endParaRPr>
          </a:p>
        </p:txBody>
      </p:sp>
      <p:sp>
        <p:nvSpPr>
          <p:cNvPr id="93" name="PlaceHolder 2"/>
          <p:cNvSpPr>
            <a:spLocks noGrp="1"/>
          </p:cNvSpPr>
          <p:nvPr>
            <p:ph type="ftr" idx="8"/>
          </p:nvPr>
        </p:nvSpPr>
        <p:spPr>
          <a:xfrm>
            <a:off x="1097280" y="6446880"/>
            <a:ext cx="681804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94" name="PlaceHolder 3"/>
          <p:cNvSpPr>
            <a:spLocks noGrp="1"/>
          </p:cNvSpPr>
          <p:nvPr>
            <p:ph type="sldNum" idx="9"/>
          </p:nvPr>
        </p:nvSpPr>
        <p:spPr>
          <a:xfrm>
            <a:off x="10993680" y="6446880"/>
            <a:ext cx="779760" cy="364680"/>
          </a:xfrm>
          <a:prstGeom prst="rect">
            <a:avLst/>
          </a:prstGeom>
          <a:noFill/>
          <a:ln w="0">
            <a:noFill/>
          </a:ln>
        </p:spPr>
        <p:txBody>
          <a:bodyPr anchor="ctr">
            <a:noAutofit/>
          </a:bodyPr>
          <a:lstStyle>
            <a:lvl1pPr>
              <a:lnSpc>
                <a:spcPct val="100000"/>
              </a:lnSpc>
              <a:buNone/>
              <a:defRPr b="0" lang="en-US" sz="800" spc="-1" strike="noStrike">
                <a:solidFill>
                  <a:srgbClr val="ffffff"/>
                </a:solidFill>
                <a:latin typeface="Franklin Gothic Book"/>
              </a:defRPr>
            </a:lvl1pPr>
          </a:lstStyle>
          <a:p>
            <a:pPr>
              <a:lnSpc>
                <a:spcPct val="100000"/>
              </a:lnSpc>
              <a:buNone/>
            </a:pPr>
            <a:fld id="{21DABF06-E308-4B40-84C1-11B7031ABF2C}" type="slidenum">
              <a:rPr b="0" lang="en-US" sz="800" spc="-1" strike="noStrike">
                <a:solidFill>
                  <a:srgbClr val="ffffff"/>
                </a:solidFill>
                <a:latin typeface="Franklin Gothic Book"/>
              </a:rPr>
              <a:t>&lt;number&gt;</a:t>
            </a:fld>
            <a:endParaRPr b="0" lang="en-US" sz="800" spc="-1" strike="noStrike">
              <a:latin typeface="Times New Roman"/>
            </a:endParaRPr>
          </a:p>
        </p:txBody>
      </p:sp>
      <p:sp>
        <p:nvSpPr>
          <p:cNvPr id="9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r>
              <a:rPr b="0" lang="en-US" sz="1800" spc="-1" strike="noStrike">
                <a:solidFill>
                  <a:srgbClr val="000000"/>
                </a:solidFill>
                <a:latin typeface="Franklin Gothic Book"/>
              </a:rPr>
              <a:t>Click to edit the title text format</a:t>
            </a:r>
            <a:endParaRPr b="0" lang="en-US" sz="1800" spc="-1" strike="noStrike">
              <a:solidFill>
                <a:srgbClr val="000000"/>
              </a:solidFill>
              <a:latin typeface="Franklin Gothic Book"/>
            </a:endParaRPr>
          </a:p>
        </p:txBody>
      </p:sp>
      <p:sp>
        <p:nvSpPr>
          <p:cNvPr id="9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900" spc="-1" strike="noStrike">
                <a:solidFill>
                  <a:srgbClr val="404040"/>
                </a:solidFill>
                <a:latin typeface="Franklin Gothic Book"/>
              </a:rPr>
              <a:t>Click to edit the outline text format</a:t>
            </a:r>
            <a:endParaRPr b="0" lang="en-US" sz="1900" spc="-1" strike="noStrike">
              <a:solidFill>
                <a:srgbClr val="404040"/>
              </a:solidFill>
              <a:latin typeface="Franklin Gothic Book"/>
            </a:endParaRPr>
          </a:p>
          <a:p>
            <a:pPr lvl="1" marL="864000" indent="-324000">
              <a:spcBef>
                <a:spcPts val="1134"/>
              </a:spcBef>
              <a:buClr>
                <a:srgbClr val="000000"/>
              </a:buClr>
              <a:buSzPct val="75000"/>
              <a:buFont typeface="Symbol" charset="2"/>
              <a:buChar char=""/>
            </a:pPr>
            <a:r>
              <a:rPr b="0" lang="en-US" sz="1300" spc="-1" strike="noStrike">
                <a:solidFill>
                  <a:srgbClr val="404040"/>
                </a:solidFill>
                <a:latin typeface="Franklin Gothic Book"/>
              </a:rPr>
              <a:t>Second Outline Level</a:t>
            </a:r>
            <a:endParaRPr b="0" lang="en-US" sz="1300" spc="-1" strike="noStrike">
              <a:solidFill>
                <a:srgbClr val="404040"/>
              </a:solidFill>
              <a:latin typeface="Franklin Gothic Book"/>
            </a:endParaRPr>
          </a:p>
          <a:p>
            <a:pPr lvl="2" marL="1296000" indent="-288000">
              <a:spcBef>
                <a:spcPts val="850"/>
              </a:spcBef>
              <a:buClr>
                <a:srgbClr val="000000"/>
              </a:buClr>
              <a:buSzPct val="45000"/>
              <a:buFont typeface="Wingdings" charset="2"/>
              <a:buChar char=""/>
            </a:pPr>
            <a:r>
              <a:rPr b="0" lang="en-US" sz="1300" spc="-1" strike="noStrike">
                <a:solidFill>
                  <a:srgbClr val="404040"/>
                </a:solidFill>
                <a:latin typeface="Franklin Gothic Book"/>
              </a:rPr>
              <a:t>Third Outline Level</a:t>
            </a:r>
            <a:endParaRPr b="0" lang="en-US" sz="1300" spc="-1" strike="noStrike">
              <a:solidFill>
                <a:srgbClr val="404040"/>
              </a:solidFill>
              <a:latin typeface="Franklin Gothic Book"/>
            </a:endParaRPr>
          </a:p>
          <a:p>
            <a:pPr lvl="3" marL="1728000" indent="-216000">
              <a:spcBef>
                <a:spcPts val="567"/>
              </a:spcBef>
              <a:buClr>
                <a:srgbClr val="000000"/>
              </a:buClr>
              <a:buSzPct val="75000"/>
              <a:buFont typeface="Symbol" charset="2"/>
              <a:buChar char=""/>
            </a:pPr>
            <a:r>
              <a:rPr b="0" lang="en-US" sz="1300" spc="-1" strike="noStrike">
                <a:solidFill>
                  <a:srgbClr val="404040"/>
                </a:solidFill>
                <a:latin typeface="Franklin Gothic Book"/>
              </a:rPr>
              <a:t>Fourth Outline Level</a:t>
            </a:r>
            <a:endParaRPr b="0" lang="en-US" sz="1300" spc="-1" strike="noStrike">
              <a:solidFill>
                <a:srgbClr val="404040"/>
              </a:solidFill>
              <a:latin typeface="Franklin Gothic Book"/>
            </a:endParaRPr>
          </a:p>
          <a:p>
            <a:pPr lvl="4" marL="2160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Fifth Outline Level</a:t>
            </a:r>
            <a:endParaRPr b="0" lang="en-US" sz="2000" spc="-1" strike="noStrike">
              <a:solidFill>
                <a:srgbClr val="404040"/>
              </a:solidFill>
              <a:latin typeface="Franklin Gothic Book"/>
            </a:endParaRPr>
          </a:p>
          <a:p>
            <a:pPr lvl="5" marL="2592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Sixth Outline Level</a:t>
            </a:r>
            <a:endParaRPr b="0" lang="en-US" sz="2000" spc="-1" strike="noStrike">
              <a:solidFill>
                <a:srgbClr val="404040"/>
              </a:solidFill>
              <a:latin typeface="Franklin Gothic Book"/>
            </a:endParaRPr>
          </a:p>
          <a:p>
            <a:pPr lvl="6" marL="3024000" indent="-216000">
              <a:spcBef>
                <a:spcPts val="283"/>
              </a:spcBef>
              <a:buClr>
                <a:srgbClr val="000000"/>
              </a:buClr>
              <a:buSzPct val="45000"/>
              <a:buFont typeface="Wingdings" charset="2"/>
              <a:buChar char=""/>
            </a:pPr>
            <a:r>
              <a:rPr b="0" lang="en-US" sz="2000" spc="-1" strike="noStrike">
                <a:solidFill>
                  <a:srgbClr val="404040"/>
                </a:solidFill>
                <a:latin typeface="Franklin Gothic Book"/>
              </a:rPr>
              <a:t>Seventh Outline Level</a:t>
            </a:r>
            <a:endParaRPr b="0" lang="en-US" sz="2000" spc="-1" strike="noStrike">
              <a:solidFill>
                <a:srgbClr val="404040"/>
              </a:solidFill>
              <a:latin typeface="Franklin Gothic Book"/>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13.xml"/><Relationship Id="rId7"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slideLayout" Target="../slideLayouts/slideLayout13.xml"/><Relationship Id="rId5"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13.xml"/><Relationship Id="rId7"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13.xml"/><Relationship Id="rId7"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9" name="Rectangle 32"/>
          <p:cNvSpPr/>
          <p:nvPr/>
        </p:nvSpPr>
        <p:spPr>
          <a:xfrm>
            <a:off x="0" y="0"/>
            <a:ext cx="12188520" cy="6858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pic>
        <p:nvPicPr>
          <p:cNvPr id="140" name="Picture 3" descr="A close up of a piece of paper with a pencil laying on top"/>
          <p:cNvPicPr/>
          <p:nvPr/>
        </p:nvPicPr>
        <p:blipFill>
          <a:blip r:embed="rId1"/>
          <a:stretch/>
        </p:blipFill>
        <p:spPr>
          <a:xfrm>
            <a:off x="-3240" y="0"/>
            <a:ext cx="12191760" cy="6857640"/>
          </a:xfrm>
          <a:prstGeom prst="rect">
            <a:avLst/>
          </a:prstGeom>
          <a:ln w="0">
            <a:noFill/>
          </a:ln>
        </p:spPr>
      </p:pic>
      <p:sp>
        <p:nvSpPr>
          <p:cNvPr id="141" name="Rectangle 34"/>
          <p:cNvSpPr/>
          <p:nvPr/>
        </p:nvSpPr>
        <p:spPr>
          <a:xfrm>
            <a:off x="7912440" y="1238400"/>
            <a:ext cx="3635640" cy="435528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p:style>
      </p:sp>
      <p:sp>
        <p:nvSpPr>
          <p:cNvPr id="142" name="PlaceHolder 1"/>
          <p:cNvSpPr>
            <a:spLocks noGrp="1"/>
          </p:cNvSpPr>
          <p:nvPr>
            <p:ph type="title"/>
          </p:nvPr>
        </p:nvSpPr>
        <p:spPr>
          <a:xfrm>
            <a:off x="8123400" y="1475280"/>
            <a:ext cx="3214080" cy="2901240"/>
          </a:xfrm>
          <a:prstGeom prst="rect">
            <a:avLst/>
          </a:prstGeom>
          <a:noFill/>
          <a:ln w="0">
            <a:noFill/>
          </a:ln>
        </p:spPr>
        <p:txBody>
          <a:bodyPr anchor="b">
            <a:normAutofit/>
          </a:bodyPr>
          <a:p>
            <a:pPr>
              <a:lnSpc>
                <a:spcPct val="90000"/>
              </a:lnSpc>
              <a:buNone/>
            </a:pPr>
            <a:r>
              <a:rPr b="0" lang="en-US" sz="4400" spc="-52" strike="noStrike">
                <a:solidFill>
                  <a:srgbClr val="ffffff"/>
                </a:solidFill>
                <a:latin typeface="Bookman Old Style"/>
              </a:rPr>
              <a:t>Managerial Accounting</a:t>
            </a:r>
            <a:endParaRPr b="0" lang="en-US" sz="4400" spc="-1" strike="noStrike">
              <a:solidFill>
                <a:srgbClr val="000000"/>
              </a:solidFill>
              <a:latin typeface="Franklin Gothic Book"/>
            </a:endParaRPr>
          </a:p>
        </p:txBody>
      </p:sp>
      <p:sp>
        <p:nvSpPr>
          <p:cNvPr id="143" name="PlaceHolder 2"/>
          <p:cNvSpPr>
            <a:spLocks noGrp="1"/>
          </p:cNvSpPr>
          <p:nvPr>
            <p:ph type="subTitle"/>
          </p:nvPr>
        </p:nvSpPr>
        <p:spPr>
          <a:xfrm>
            <a:off x="8127720" y="4608720"/>
            <a:ext cx="3205440" cy="774000"/>
          </a:xfrm>
          <a:prstGeom prst="rect">
            <a:avLst/>
          </a:prstGeom>
          <a:noFill/>
          <a:ln w="0">
            <a:noFill/>
          </a:ln>
        </p:spPr>
        <p:txBody>
          <a:bodyPr anchor="t">
            <a:normAutofit/>
          </a:bodyPr>
          <a:p>
            <a:pPr>
              <a:lnSpc>
                <a:spcPct val="100000"/>
              </a:lnSpc>
              <a:spcBef>
                <a:spcPts val="1199"/>
              </a:spcBef>
              <a:spcAft>
                <a:spcPts val="201"/>
              </a:spcAft>
              <a:buNone/>
              <a:tabLst>
                <a:tab algn="l" pos="0"/>
              </a:tabLst>
            </a:pPr>
            <a:r>
              <a:rPr b="0" lang="en-US" sz="1600" spc="199" strike="noStrike" cap="all">
                <a:solidFill>
                  <a:srgbClr val="ffffff"/>
                </a:solidFill>
                <a:latin typeface="Franklin Gothic Book"/>
              </a:rPr>
              <a:t>Marcelo Ortiz</a:t>
            </a:r>
            <a:endParaRPr b="0" lang="en-US" sz="1600" spc="-1" strike="noStrike">
              <a:latin typeface="Arial"/>
            </a:endParaRPr>
          </a:p>
        </p:txBody>
      </p:sp>
      <p:sp>
        <p:nvSpPr>
          <p:cNvPr id="144" name="Straight Connector 36"/>
          <p:cNvSpPr/>
          <p:nvPr/>
        </p:nvSpPr>
        <p:spPr>
          <a:xfrm>
            <a:off x="8175960" y="4508280"/>
            <a:ext cx="3108960" cy="360"/>
          </a:xfrm>
          <a:prstGeom prst="line">
            <a:avLst/>
          </a:prstGeom>
          <a:ln w="19050">
            <a:solidFill>
              <a:srgbClr val="ec7016"/>
            </a:solidFill>
            <a:round/>
          </a:ln>
        </p:spPr>
        <p:style>
          <a:lnRef idx="1">
            <a:schemeClr val="accent1"/>
          </a:lnRef>
          <a:fillRef idx="0">
            <a:schemeClr val="accent1"/>
          </a:fillRef>
          <a:effectRef idx="0">
            <a:schemeClr val="accent1"/>
          </a:effectRef>
          <a:fontRef idx="minor"/>
        </p:style>
      </p:sp>
      <p:sp>
        <p:nvSpPr>
          <p:cNvPr id="145" name="Rectangle 38"/>
          <p:cNvSpPr/>
          <p:nvPr/>
        </p:nvSpPr>
        <p:spPr>
          <a:xfrm>
            <a:off x="0" y="6400800"/>
            <a:ext cx="12191760" cy="45684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5" name="Grupo 19"/>
          <p:cNvGrpSpPr/>
          <p:nvPr/>
        </p:nvGrpSpPr>
        <p:grpSpPr>
          <a:xfrm>
            <a:off x="0" y="212040"/>
            <a:ext cx="4725720" cy="453240"/>
            <a:chOff x="0" y="212040"/>
            <a:chExt cx="4725720" cy="453240"/>
          </a:xfrm>
        </p:grpSpPr>
        <p:sp>
          <p:nvSpPr>
            <p:cNvPr id="196"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97"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aphicFrame>
        <p:nvGraphicFramePr>
          <p:cNvPr id="198" name="Table 6"/>
          <p:cNvGraphicFramePr/>
          <p:nvPr/>
        </p:nvGraphicFramePr>
        <p:xfrm>
          <a:off x="120240" y="934560"/>
          <a:ext cx="8127720" cy="2224800"/>
        </p:xfrm>
        <a:graphic>
          <a:graphicData uri="http://schemas.openxmlformats.org/drawingml/2006/table">
            <a:tbl>
              <a:tblPr/>
              <a:tblGrid>
                <a:gridCol w="2709000"/>
                <a:gridCol w="2709000"/>
                <a:gridCol w="2709720"/>
              </a:tblGrid>
              <a:tr h="622440">
                <a:tc>
                  <a:txBody>
                    <a:bodyPr anchor="t">
                      <a:noAutofit/>
                    </a:bodyPr>
                    <a:p>
                      <a:pPr>
                        <a:lnSpc>
                          <a:spcPct val="100000"/>
                        </a:lnSpc>
                        <a:buNone/>
                      </a:pPr>
                      <a:r>
                        <a:rPr b="1" lang="es-ES" sz="1800" spc="-1" strike="noStrike">
                          <a:solidFill>
                            <a:srgbClr val="ffffff"/>
                          </a:solidFill>
                          <a:latin typeface="Franklin Gothic Book"/>
                        </a:rPr>
                        <a:t>Item</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Fixed or 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Cost Month January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370800">
                <a:tc>
                  <a:txBody>
                    <a:bodyPr anchor="t">
                      <a:noAutofit/>
                    </a:bodyPr>
                    <a:p>
                      <a:pPr>
                        <a:lnSpc>
                          <a:spcPct val="100000"/>
                        </a:lnSpc>
                        <a:buNone/>
                      </a:pPr>
                      <a:r>
                        <a:rPr b="0" lang="es-ES" sz="1800" spc="-1" strike="noStrike">
                          <a:solidFill>
                            <a:srgbClr val="000000"/>
                          </a:solidFill>
                          <a:latin typeface="Franklin Gothic Book"/>
                        </a:rPr>
                        <a:t>Lease on factory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Fixed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$15.000 per month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22440">
                <a:tc>
                  <a:txBody>
                    <a:bodyPr anchor="t">
                      <a:noAutofit/>
                    </a:bodyPr>
                    <a:p>
                      <a:pPr>
                        <a:lnSpc>
                          <a:spcPct val="100000"/>
                        </a:lnSpc>
                        <a:buNone/>
                      </a:pPr>
                      <a:r>
                        <a:rPr b="0" lang="es-ES" sz="1800" spc="-1" strike="noStrike">
                          <a:solidFill>
                            <a:srgbClr val="000000"/>
                          </a:solidFill>
                          <a:latin typeface="Franklin Gothic Book"/>
                        </a:rPr>
                        <a:t>Plant supervisor salary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Fixed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$12.000 per month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Machine maintenance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$5 per unit produced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22440">
                <a:tc>
                  <a:txBody>
                    <a:bodyPr anchor="t">
                      <a:noAutofit/>
                    </a:bodyPr>
                    <a:p>
                      <a:pPr>
                        <a:lnSpc>
                          <a:spcPct val="100000"/>
                        </a:lnSpc>
                        <a:buNone/>
                      </a:pPr>
                      <a:r>
                        <a:rPr b="0" lang="es-ES" sz="1800" spc="-1" strike="noStrike">
                          <a:solidFill>
                            <a:srgbClr val="000000"/>
                          </a:solidFill>
                          <a:latin typeface="Franklin Gothic Book"/>
                        </a:rPr>
                        <a:t>Production worker wages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$11 per hour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Direct Material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$75.000 total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bl>
          </a:graphicData>
        </a:graphic>
      </p:graphicFrame>
      <p:sp>
        <p:nvSpPr>
          <p:cNvPr id="199" name="TextBox 6"/>
          <p:cNvSpPr/>
          <p:nvPr/>
        </p:nvSpPr>
        <p:spPr>
          <a:xfrm>
            <a:off x="942120" y="3474000"/>
            <a:ext cx="74775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The workload in January:</a:t>
            </a:r>
            <a:endParaRPr b="0" lang="en-US" sz="1800" spc="-1" strike="noStrike">
              <a:latin typeface="Arial"/>
            </a:endParaRPr>
          </a:p>
          <a:p>
            <a:pPr>
              <a:lnSpc>
                <a:spcPct val="100000"/>
              </a:lnSpc>
              <a:buNone/>
            </a:pPr>
            <a:r>
              <a:rPr b="0" lang="es-ES" sz="1800" spc="-1" strike="noStrike">
                <a:solidFill>
                  <a:srgbClr val="000000"/>
                </a:solidFill>
                <a:latin typeface="Franklin Gothic Book"/>
              </a:rPr>
              <a:t>-1.000 unit</a:t>
            </a:r>
            <a:endParaRPr b="0" lang="en-US" sz="1800" spc="-1" strike="noStrike">
              <a:latin typeface="Arial"/>
            </a:endParaRPr>
          </a:p>
          <a:p>
            <a:pPr>
              <a:lnSpc>
                <a:spcPct val="100000"/>
              </a:lnSpc>
              <a:buNone/>
            </a:pPr>
            <a:r>
              <a:rPr b="0" lang="es-ES" sz="1800" spc="-1" strike="noStrike">
                <a:solidFill>
                  <a:srgbClr val="000000"/>
                </a:solidFill>
                <a:latin typeface="Franklin Gothic Book"/>
              </a:rPr>
              <a:t>-2.000 hours of production labor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February: 1.500 units</a:t>
            </a: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March: 2.000 units</a:t>
            </a: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April: 2.500 units</a:t>
            </a:r>
            <a:endParaRPr b="0" lang="en-US" sz="1800" spc="-1" strike="noStrike">
              <a:latin typeface="Arial"/>
            </a:endParaRPr>
          </a:p>
        </p:txBody>
      </p:sp>
      <p:sp>
        <p:nvSpPr>
          <p:cNvPr id="200" name="Rectangle 4"/>
          <p:cNvSpPr/>
          <p:nvPr/>
        </p:nvSpPr>
        <p:spPr>
          <a:xfrm>
            <a:off x="0" y="0"/>
            <a:ext cx="12191760" cy="6363000"/>
          </a:xfrm>
          <a:prstGeom prst="rect">
            <a:avLst/>
          </a:prstGeom>
          <a:solidFill>
            <a:schemeClr val="bg1">
              <a:alpha val="83000"/>
            </a:schemeClr>
          </a:solidFill>
          <a:ln>
            <a:solidFill>
              <a:srgbClr val="ae5210"/>
            </a:solidFill>
            <a:round/>
          </a:ln>
        </p:spPr>
        <p:style>
          <a:lnRef idx="2">
            <a:schemeClr val="accent1">
              <a:shade val="50000"/>
            </a:schemeClr>
          </a:lnRef>
          <a:fillRef idx="1">
            <a:schemeClr val="accent1"/>
          </a:fillRef>
          <a:effectRef idx="0">
            <a:schemeClr val="accent1"/>
          </a:effectRef>
          <a:fontRef idx="minor"/>
        </p:style>
      </p:sp>
      <p:sp>
        <p:nvSpPr>
          <p:cNvPr id="201" name="TextBox 7"/>
          <p:cNvSpPr/>
          <p:nvPr/>
        </p:nvSpPr>
        <p:spPr>
          <a:xfrm>
            <a:off x="1816560" y="1676520"/>
            <a:ext cx="7687080" cy="638280"/>
          </a:xfrm>
          <a:prstGeom prst="rect">
            <a:avLst/>
          </a:prstGeom>
          <a:solidFill>
            <a:schemeClr val="accent1">
              <a:lumMod val="40000"/>
              <a:lumOff val="60000"/>
            </a:schemeClr>
          </a:solidFill>
          <a:ln>
            <a:solidFill>
              <a:srgbClr val="ec7016"/>
            </a:solidFill>
            <a:round/>
          </a:ln>
        </p:spPr>
        <p:style>
          <a:lnRef idx="2">
            <a:schemeClr val="accent2"/>
          </a:lnRef>
          <a:fillRef idx="1">
            <a:schemeClr val="lt1"/>
          </a:fillRef>
          <a:effectRef idx="0">
            <a:schemeClr val="accent2"/>
          </a:effectRef>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Total Fixed Cost=15.000+12.000=$27.000</a:t>
            </a:r>
            <a:endParaRPr b="0" lang="en-US" sz="1800" spc="-1" strike="noStrike">
              <a:latin typeface="Arial"/>
            </a:endParaRPr>
          </a:p>
          <a:p>
            <a:pPr>
              <a:lnSpc>
                <a:spcPct val="100000"/>
              </a:lnSpc>
              <a:buNone/>
            </a:pPr>
            <a:r>
              <a:rPr b="0" lang="es-ES" sz="1800" spc="-1" strike="noStrike">
                <a:solidFill>
                  <a:srgbClr val="000000"/>
                </a:solidFill>
                <a:latin typeface="Franklin Gothic Book"/>
              </a:rPr>
              <a:t>Total Variable Cost per unit =5+11+75.000/1.000 =$91 per unit</a:t>
            </a:r>
            <a:endParaRPr b="0" lang="en-US" sz="1800" spc="-1" strike="noStrike">
              <a:latin typeface="Arial"/>
            </a:endParaRPr>
          </a:p>
        </p:txBody>
      </p:sp>
      <p:graphicFrame>
        <p:nvGraphicFramePr>
          <p:cNvPr id="202" name="Table 9"/>
          <p:cNvGraphicFramePr/>
          <p:nvPr/>
        </p:nvGraphicFramePr>
        <p:xfrm>
          <a:off x="320400" y="2836080"/>
          <a:ext cx="9913320" cy="2669040"/>
        </p:xfrm>
        <a:graphic>
          <a:graphicData uri="http://schemas.openxmlformats.org/drawingml/2006/table">
            <a:tbl>
              <a:tblPr/>
              <a:tblGrid>
                <a:gridCol w="1652040"/>
                <a:gridCol w="1652040"/>
                <a:gridCol w="1652040"/>
                <a:gridCol w="1652040"/>
                <a:gridCol w="1652040"/>
                <a:gridCol w="1653120"/>
              </a:tblGrid>
              <a:tr h="640440">
                <a:tc>
                  <a:txBody>
                    <a:bodyPr anchor="t">
                      <a:noAutofit/>
                    </a:bodyPr>
                    <a:p>
                      <a:pPr>
                        <a:lnSpc>
                          <a:spcPct val="100000"/>
                        </a:lnSpc>
                        <a:buNone/>
                      </a:pPr>
                      <a:r>
                        <a:rPr b="1" lang="es-ES" sz="1800" spc="-1" strike="noStrike">
                          <a:solidFill>
                            <a:srgbClr val="ffffff"/>
                          </a:solidFill>
                          <a:latin typeface="Franklin Gothic Book"/>
                        </a:rPr>
                        <a:t>Month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Activity 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VC per unit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Total VC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Fixed Cost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Total Cost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533520">
                <a:tc>
                  <a:txBody>
                    <a:bodyPr anchor="t">
                      <a:noAutofit/>
                    </a:bodyPr>
                    <a:p>
                      <a:pPr>
                        <a:lnSpc>
                          <a:spcPct val="100000"/>
                        </a:lnSpc>
                        <a:buNone/>
                      </a:pPr>
                      <a:r>
                        <a:rPr b="0" lang="es-ES" sz="1800" spc="-1" strike="noStrike">
                          <a:solidFill>
                            <a:srgbClr val="000000"/>
                          </a:solidFill>
                          <a:latin typeface="Franklin Gothic Book"/>
                        </a:rPr>
                        <a:t>February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1.500 units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$91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$136.500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$27.000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163.500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533520">
                <a:tc>
                  <a:txBody>
                    <a:bodyPr anchor="t">
                      <a:noAutofit/>
                    </a:bodyPr>
                    <a:p>
                      <a:pPr>
                        <a:lnSpc>
                          <a:spcPct val="100000"/>
                        </a:lnSpc>
                        <a:buNone/>
                      </a:pPr>
                      <a:r>
                        <a:rPr b="0" lang="es-ES" sz="1800" spc="-1" strike="noStrike">
                          <a:solidFill>
                            <a:srgbClr val="000000"/>
                          </a:solidFill>
                          <a:latin typeface="Franklin Gothic Book"/>
                        </a:rPr>
                        <a:t>March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2.000 units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$91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$182.000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$27.000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209.000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533520">
                <a:tc>
                  <a:txBody>
                    <a:bodyPr anchor="t">
                      <a:noAutofit/>
                    </a:bodyPr>
                    <a:p>
                      <a:pPr>
                        <a:lnSpc>
                          <a:spcPct val="100000"/>
                        </a:lnSpc>
                        <a:buNone/>
                      </a:pPr>
                      <a:r>
                        <a:rPr b="0" lang="es-ES" sz="1800" spc="-1" strike="noStrike">
                          <a:solidFill>
                            <a:srgbClr val="000000"/>
                          </a:solidFill>
                          <a:latin typeface="Franklin Gothic Book"/>
                        </a:rPr>
                        <a:t>April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2.500 units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$91</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$227.500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$27.000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254.500</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428040">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bl>
          </a:graphicData>
        </a:graphic>
      </p:graphicFrame>
      <p:sp>
        <p:nvSpPr>
          <p:cNvPr id="203" name="Arco de bloque 10"/>
          <p:cNvSpPr/>
          <p:nvPr/>
        </p:nvSpPr>
        <p:spPr>
          <a:xfrm>
            <a:off x="-3546000" y="16063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04" name="Grupo 20"/>
          <p:cNvGrpSpPr/>
          <p:nvPr/>
        </p:nvGrpSpPr>
        <p:grpSpPr>
          <a:xfrm>
            <a:off x="1550880" y="7406280"/>
            <a:ext cx="4517640" cy="453240"/>
            <a:chOff x="1550880" y="7406280"/>
            <a:chExt cx="4517640" cy="453240"/>
          </a:xfrm>
        </p:grpSpPr>
        <p:sp>
          <p:nvSpPr>
            <p:cNvPr id="205" name="Forma libre: forma 13"/>
            <p:cNvSpPr/>
            <p:nvPr/>
          </p:nvSpPr>
          <p:spPr>
            <a:xfrm>
              <a:off x="1797480" y="74516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06" name="Elipse 14"/>
            <p:cNvSpPr/>
            <p:nvPr/>
          </p:nvSpPr>
          <p:spPr>
            <a:xfrm>
              <a:off x="1550880" y="74062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07" name="Grupo 21"/>
          <p:cNvGrpSpPr/>
          <p:nvPr/>
        </p:nvGrpSpPr>
        <p:grpSpPr>
          <a:xfrm>
            <a:off x="1550880" y="7950960"/>
            <a:ext cx="4517640" cy="453240"/>
            <a:chOff x="1550880" y="7950960"/>
            <a:chExt cx="4517640" cy="453240"/>
          </a:xfrm>
        </p:grpSpPr>
        <p:sp>
          <p:nvSpPr>
            <p:cNvPr id="208" name="Forma libre: forma 15"/>
            <p:cNvSpPr/>
            <p:nvPr/>
          </p:nvSpPr>
          <p:spPr>
            <a:xfrm>
              <a:off x="1797480" y="79963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09" name="Elipse 16"/>
            <p:cNvSpPr/>
            <p:nvPr/>
          </p:nvSpPr>
          <p:spPr>
            <a:xfrm>
              <a:off x="1550880" y="79509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0" name="Grupo 19"/>
          <p:cNvGrpSpPr/>
          <p:nvPr/>
        </p:nvGrpSpPr>
        <p:grpSpPr>
          <a:xfrm>
            <a:off x="-5235840" y="232200"/>
            <a:ext cx="4725720" cy="453240"/>
            <a:chOff x="-5235840" y="232200"/>
            <a:chExt cx="4725720" cy="453240"/>
          </a:xfrm>
        </p:grpSpPr>
        <p:sp>
          <p:nvSpPr>
            <p:cNvPr id="211"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1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1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14" name="Grupo 20"/>
          <p:cNvGrpSpPr/>
          <p:nvPr/>
        </p:nvGrpSpPr>
        <p:grpSpPr>
          <a:xfrm>
            <a:off x="0" y="232200"/>
            <a:ext cx="4517640" cy="453240"/>
            <a:chOff x="0" y="232200"/>
            <a:chExt cx="4517640" cy="453240"/>
          </a:xfrm>
        </p:grpSpPr>
        <p:sp>
          <p:nvSpPr>
            <p:cNvPr id="215" name="Forma libre: forma 13"/>
            <p:cNvSpPr/>
            <p:nvPr/>
          </p:nvSpPr>
          <p:spPr>
            <a:xfrm>
              <a:off x="246600" y="27756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16"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17" name="Grupo 21"/>
          <p:cNvGrpSpPr/>
          <p:nvPr/>
        </p:nvGrpSpPr>
        <p:grpSpPr>
          <a:xfrm>
            <a:off x="727920" y="9590760"/>
            <a:ext cx="4517640" cy="453240"/>
            <a:chOff x="727920" y="9590760"/>
            <a:chExt cx="4517640" cy="453240"/>
          </a:xfrm>
        </p:grpSpPr>
        <p:sp>
          <p:nvSpPr>
            <p:cNvPr id="218" name="Forma libre: forma 15"/>
            <p:cNvSpPr/>
            <p:nvPr/>
          </p:nvSpPr>
          <p:spPr>
            <a:xfrm>
              <a:off x="974520" y="96361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19"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20" name="TextBox 7"/>
          <p:cNvSpPr/>
          <p:nvPr/>
        </p:nvSpPr>
        <p:spPr>
          <a:xfrm>
            <a:off x="414360" y="806400"/>
            <a:ext cx="10159920" cy="585180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Besides planning (last topic), firms need a </a:t>
            </a:r>
            <a:r>
              <a:rPr b="1" lang="es-ES" sz="1800" spc="-1" strike="noStrike" u="sng">
                <a:solidFill>
                  <a:srgbClr val="000000"/>
                </a:solidFill>
                <a:uFillTx/>
                <a:latin typeface="Franklin Gothic Book"/>
              </a:rPr>
              <a:t>cost allocation system</a:t>
            </a:r>
            <a:r>
              <a:rPr b="0" lang="es-ES" sz="1800" spc="-1" strike="noStrike">
                <a:solidFill>
                  <a:srgbClr val="000000"/>
                </a:solidFill>
                <a:latin typeface="Franklin Gothic Book"/>
              </a:rPr>
              <a:t> for other multiple reasons: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(1) assigning limited resources across products/departments.</a:t>
            </a:r>
            <a:endParaRPr b="0" lang="en-US" sz="1800" spc="-1" strike="noStrike">
              <a:latin typeface="Arial"/>
            </a:endParaRPr>
          </a:p>
          <a:p>
            <a:pPr>
              <a:lnSpc>
                <a:spcPct val="100000"/>
              </a:lnSpc>
              <a:buNone/>
            </a:pPr>
            <a:r>
              <a:rPr b="0" lang="es-ES" sz="1800" spc="-1" strike="noStrike">
                <a:solidFill>
                  <a:srgbClr val="000000"/>
                </a:solidFill>
                <a:latin typeface="Franklin Gothic Book"/>
              </a:rPr>
              <a:t>(2) evaluating product profitability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Key concepts:</a:t>
            </a:r>
            <a:endParaRPr b="0" lang="en-US" sz="1800" spc="-1" strike="noStrike">
              <a:latin typeface="Arial"/>
            </a:endParaRPr>
          </a:p>
          <a:p>
            <a:pPr marL="3430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Direct Material</a:t>
            </a:r>
            <a:endParaRPr b="0" lang="en-US" sz="1800" spc="-1" strike="noStrike">
              <a:latin typeface="Arial"/>
            </a:endParaRPr>
          </a:p>
          <a:p>
            <a:pPr marL="3430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Direct Labor</a:t>
            </a:r>
            <a:endParaRPr b="0" lang="en-US" sz="1800" spc="-1" strike="noStrike">
              <a:latin typeface="Arial"/>
            </a:endParaRPr>
          </a:p>
          <a:p>
            <a:pPr marL="3430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Overhead: indirect material, indirect labor, and other costs closely associated with the </a:t>
            </a:r>
            <a:r>
              <a:rPr b="0" lang="es-ES" sz="1800" spc="-1" strike="noStrike" u="sng">
                <a:solidFill>
                  <a:srgbClr val="000000"/>
                </a:solidFill>
                <a:uFillTx/>
                <a:latin typeface="Franklin Gothic Book"/>
                <a:ea typeface="Franklin Gothic Book"/>
              </a:rPr>
              <a:t>manufacturing process</a:t>
            </a:r>
            <a:r>
              <a:rPr b="0" lang="es-ES" sz="1800" spc="-1" strike="noStrike">
                <a:solidFill>
                  <a:srgbClr val="000000"/>
                </a:solidFill>
                <a:latin typeface="Franklin Gothic Book"/>
                <a:ea typeface="Franklin Gothic Book"/>
              </a:rPr>
              <a:t> but not tied to a specific product.</a:t>
            </a:r>
            <a:endParaRPr b="0" lang="en-US" sz="1800" spc="-1" strike="noStrike">
              <a:latin typeface="Arial"/>
            </a:endParaRPr>
          </a:p>
          <a:p>
            <a:pPr lvl="1" marL="8002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Indirect material: eg., cleaning wipes for machine maintenance.</a:t>
            </a:r>
            <a:endParaRPr b="0" lang="en-US" sz="1800" spc="-1" strike="noStrike">
              <a:latin typeface="Arial"/>
            </a:endParaRPr>
          </a:p>
          <a:p>
            <a:pPr lvl="1" marL="8002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Indirect labor: supervisors and maintenance staff's wages, engineers and scientists' wages.</a:t>
            </a:r>
            <a:endParaRPr b="0" lang="en-US" sz="1800" spc="-1" strike="noStrike">
              <a:latin typeface="Arial"/>
            </a:endParaRPr>
          </a:p>
          <a:p>
            <a:pPr lvl="1" marL="8002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Other: depreciation of the factory, insurance expenses of machinery and factory building, electricity bill.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The assignment (to product) of direct costs is trivial, but what about overhead costs?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The economic relevance of overhead costs has increased with technology as less labor force is used in manufacturing.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21" name="Grupo 19"/>
          <p:cNvGrpSpPr/>
          <p:nvPr/>
        </p:nvGrpSpPr>
        <p:grpSpPr>
          <a:xfrm>
            <a:off x="-5235840" y="232200"/>
            <a:ext cx="4725720" cy="453240"/>
            <a:chOff x="-5235840" y="232200"/>
            <a:chExt cx="4725720" cy="453240"/>
          </a:xfrm>
        </p:grpSpPr>
        <p:sp>
          <p:nvSpPr>
            <p:cNvPr id="222"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2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2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25" name="Grupo 20"/>
          <p:cNvGrpSpPr/>
          <p:nvPr/>
        </p:nvGrpSpPr>
        <p:grpSpPr>
          <a:xfrm>
            <a:off x="0" y="232200"/>
            <a:ext cx="4517640" cy="453240"/>
            <a:chOff x="0" y="232200"/>
            <a:chExt cx="4517640" cy="453240"/>
          </a:xfrm>
        </p:grpSpPr>
        <p:sp>
          <p:nvSpPr>
            <p:cNvPr id="226" name="Forma libre: forma 13"/>
            <p:cNvSpPr/>
            <p:nvPr/>
          </p:nvSpPr>
          <p:spPr>
            <a:xfrm>
              <a:off x="246600" y="27756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27"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28" name="Grupo 21"/>
          <p:cNvGrpSpPr/>
          <p:nvPr/>
        </p:nvGrpSpPr>
        <p:grpSpPr>
          <a:xfrm>
            <a:off x="727920" y="9590760"/>
            <a:ext cx="4517640" cy="453240"/>
            <a:chOff x="727920" y="9590760"/>
            <a:chExt cx="4517640" cy="453240"/>
          </a:xfrm>
        </p:grpSpPr>
        <p:sp>
          <p:nvSpPr>
            <p:cNvPr id="229" name="Forma libre: forma 15"/>
            <p:cNvSpPr/>
            <p:nvPr/>
          </p:nvSpPr>
          <p:spPr>
            <a:xfrm>
              <a:off x="974520" y="96361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30"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aphicFrame>
        <p:nvGraphicFramePr>
          <p:cNvPr id="3" name="Diagram3"/>
          <p:cNvGraphicFramePr/>
          <p:nvPr>
            <p:extLst>
              <p:ext uri="{D42A27DB-BD31-4B8C-83A1-F6EECF244321}">
                <p14:modId xmlns:p14="http://schemas.microsoft.com/office/powerpoint/2010/main" val="2394702166"/>
              </p:ext>
            </p:extLst>
          </p:nvPr>
        </p:nvGraphicFramePr>
        <p:xfrm>
          <a:off x="6941520" y="685800"/>
          <a:ext cx="4673160" cy="5418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31" name="TextBox 7"/>
          <p:cNvSpPr/>
          <p:nvPr/>
        </p:nvSpPr>
        <p:spPr>
          <a:xfrm>
            <a:off x="414360" y="806400"/>
            <a:ext cx="5415840" cy="502884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-Example: maintenance costs for a manufacturer</a:t>
            </a:r>
            <a:r>
              <a:rPr b="0" lang="en-US" sz="1800" spc="-1" strike="noStrike">
                <a:solidFill>
                  <a:srgbClr val="000000"/>
                </a:solidFill>
                <a:latin typeface="Franklin Gothic Book"/>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Assignment options: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(a) equally across departments.</a:t>
            </a:r>
            <a:endParaRPr b="0" lang="en-US" sz="1800" spc="-1" strike="noStrike">
              <a:latin typeface="Arial"/>
            </a:endParaRPr>
          </a:p>
          <a:p>
            <a:pPr>
              <a:lnSpc>
                <a:spcPct val="100000"/>
              </a:lnSpc>
              <a:buNone/>
            </a:pPr>
            <a:r>
              <a:rPr b="0" lang="en-US" sz="1800" spc="-1" strike="noStrike">
                <a:solidFill>
                  <a:srgbClr val="000000"/>
                </a:solidFill>
                <a:latin typeface="Franklin Gothic Book"/>
              </a:rPr>
              <a:t>(b) by the number of machines used in each department.</a:t>
            </a:r>
            <a:endParaRPr b="0" lang="en-US" sz="1800" spc="-1" strike="noStrike">
              <a:latin typeface="Arial"/>
            </a:endParaRPr>
          </a:p>
          <a:p>
            <a:pPr>
              <a:lnSpc>
                <a:spcPct val="100000"/>
              </a:lnSpc>
              <a:buNone/>
            </a:pPr>
            <a:r>
              <a:rPr b="0" lang="en-US" sz="1800" spc="-1" strike="noStrike">
                <a:solidFill>
                  <a:srgbClr val="000000"/>
                </a:solidFill>
                <a:latin typeface="Franklin Gothic Book"/>
              </a:rPr>
              <a:t>(c) by the number of labor hours used in maintenance.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And what about the cost of quality inspection? Machine set-up costs?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In this course, we will explore two assignment systems.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Let's start with the Traditional Full Costing.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32" name="Grupo 19"/>
          <p:cNvGrpSpPr/>
          <p:nvPr/>
        </p:nvGrpSpPr>
        <p:grpSpPr>
          <a:xfrm>
            <a:off x="-5235840" y="232200"/>
            <a:ext cx="4725720" cy="453240"/>
            <a:chOff x="-5235840" y="232200"/>
            <a:chExt cx="4725720" cy="453240"/>
          </a:xfrm>
        </p:grpSpPr>
        <p:sp>
          <p:nvSpPr>
            <p:cNvPr id="233"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3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3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36" name="Grupo 20"/>
          <p:cNvGrpSpPr/>
          <p:nvPr/>
        </p:nvGrpSpPr>
        <p:grpSpPr>
          <a:xfrm>
            <a:off x="0" y="232200"/>
            <a:ext cx="4517640" cy="453240"/>
            <a:chOff x="0" y="232200"/>
            <a:chExt cx="4517640" cy="453240"/>
          </a:xfrm>
        </p:grpSpPr>
        <p:sp>
          <p:nvSpPr>
            <p:cNvPr id="237" name="Forma libre: forma 13"/>
            <p:cNvSpPr/>
            <p:nvPr/>
          </p:nvSpPr>
          <p:spPr>
            <a:xfrm>
              <a:off x="246600" y="27756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38"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39" name="Grupo 21"/>
          <p:cNvGrpSpPr/>
          <p:nvPr/>
        </p:nvGrpSpPr>
        <p:grpSpPr>
          <a:xfrm>
            <a:off x="727920" y="9590760"/>
            <a:ext cx="4517640" cy="453240"/>
            <a:chOff x="727920" y="9590760"/>
            <a:chExt cx="4517640" cy="453240"/>
          </a:xfrm>
        </p:grpSpPr>
        <p:sp>
          <p:nvSpPr>
            <p:cNvPr id="240" name="Forma libre: forma 15"/>
            <p:cNvSpPr/>
            <p:nvPr/>
          </p:nvSpPr>
          <p:spPr>
            <a:xfrm>
              <a:off x="974520" y="96361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41"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42" name="TextBox 4"/>
          <p:cNvSpPr/>
          <p:nvPr/>
        </p:nvSpPr>
        <p:spPr>
          <a:xfrm>
            <a:off x="493200" y="1022400"/>
            <a:ext cx="10017360" cy="585180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How to measure the cos per product?</a:t>
            </a:r>
            <a:endParaRPr b="0" lang="en-US" sz="1800" spc="-1" strike="noStrike">
              <a:latin typeface="Arial"/>
            </a:endParaRPr>
          </a:p>
          <a:p>
            <a:pPr>
              <a:lnSpc>
                <a:spcPct val="100000"/>
              </a:lnSpc>
              <a:buNone/>
            </a:pPr>
            <a:endParaRPr b="0" lang="en-US" sz="1800" spc="-1" strike="noStrike">
              <a:latin typeface="Arial"/>
            </a:endParaRPr>
          </a:p>
          <a:p>
            <a:pPr marL="343080" indent="-343080">
              <a:lnSpc>
                <a:spcPct val="100000"/>
              </a:lnSpc>
              <a:buClr>
                <a:srgbClr val="000000"/>
              </a:buClr>
              <a:buFont typeface="Bookman Old Style"/>
              <a:buAutoNum type="arabicPeriod"/>
            </a:pPr>
            <a:r>
              <a:rPr b="0" lang="es-ES" sz="1800" spc="-1" strike="noStrike">
                <a:solidFill>
                  <a:srgbClr val="000000"/>
                </a:solidFill>
                <a:latin typeface="Franklin Gothic Book"/>
                <a:ea typeface="Franklin Gothic Book"/>
              </a:rPr>
              <a:t>Direct Material: job order costing, process costing.</a:t>
            </a:r>
            <a:endParaRPr b="0" lang="en-US" sz="1800" spc="-1" strike="noStrike">
              <a:latin typeface="Arial"/>
            </a:endParaRPr>
          </a:p>
          <a:p>
            <a:pPr marL="343080" indent="-343080">
              <a:lnSpc>
                <a:spcPct val="100000"/>
              </a:lnSpc>
              <a:buClr>
                <a:srgbClr val="000000"/>
              </a:buClr>
              <a:buFont typeface="Bookman Old Style"/>
              <a:buAutoNum type="arabicPeriod"/>
            </a:pPr>
            <a:r>
              <a:rPr b="0" lang="es-ES" sz="1800" spc="-1" strike="noStrike">
                <a:solidFill>
                  <a:srgbClr val="000000"/>
                </a:solidFill>
                <a:latin typeface="Franklin Gothic Book"/>
                <a:ea typeface="Franklin Gothic Book"/>
              </a:rPr>
              <a:t>Direct Labor: time cards or another electronic mechanism for measuring labor input.</a:t>
            </a:r>
            <a:endParaRPr b="0" lang="en-US" sz="1800" spc="-1" strike="noStrike">
              <a:latin typeface="Arial"/>
            </a:endParaRPr>
          </a:p>
          <a:p>
            <a:pPr marL="343080" indent="-343080">
              <a:lnSpc>
                <a:spcPct val="100000"/>
              </a:lnSpc>
              <a:buClr>
                <a:srgbClr val="000000"/>
              </a:buClr>
              <a:buFont typeface="Bookman Old Style"/>
              <a:buAutoNum type="arabicPeriod"/>
            </a:pPr>
            <a:r>
              <a:rPr b="0" lang="es-ES" sz="1800" spc="-1" strike="noStrike">
                <a:solidFill>
                  <a:srgbClr val="000000"/>
                </a:solidFill>
                <a:latin typeface="Franklin Gothic Book"/>
                <a:ea typeface="Franklin Gothic Book"/>
              </a:rPr>
              <a:t>Overhead: </a:t>
            </a:r>
            <a:endParaRPr b="0" lang="en-US" sz="1800" spc="-1" strike="noStrike">
              <a:latin typeface="Arial"/>
            </a:endParaRPr>
          </a:p>
          <a:p>
            <a:pPr lvl="1" marL="8002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Indirect material: total cost cleaning wipes.</a:t>
            </a:r>
            <a:endParaRPr b="0" lang="en-US" sz="1800" spc="-1" strike="noStrike">
              <a:latin typeface="Arial"/>
            </a:endParaRPr>
          </a:p>
          <a:p>
            <a:pPr lvl="1" marL="800280" indent="-343080">
              <a:lnSpc>
                <a:spcPct val="100000"/>
              </a:lnSpc>
              <a:buClr>
                <a:srgbClr val="000000"/>
              </a:buClr>
              <a:buFont typeface="StarSymbol"/>
              <a:buAutoNum type="arabicPeriod"/>
            </a:pPr>
            <a:r>
              <a:rPr b="0" lang="es-ES" sz="1800" spc="-1" strike="noStrike">
                <a:solidFill>
                  <a:srgbClr val="000000"/>
                </a:solidFill>
                <a:latin typeface="Franklin Gothic Book"/>
                <a:ea typeface="Franklin Gothic Book"/>
              </a:rPr>
              <a:t>Indirect labor: total supervisors and maintenance staff's wages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Overhead: how to assign this cost to each product?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Step 1: compute (o estimate) the "</a:t>
            </a:r>
            <a:r>
              <a:rPr b="1" lang="es-ES" sz="1800" spc="-1" strike="noStrike">
                <a:solidFill>
                  <a:srgbClr val="000000"/>
                </a:solidFill>
                <a:latin typeface="Franklin Gothic Book"/>
                <a:ea typeface="Franklin Gothic Book"/>
              </a:rPr>
              <a:t>total manufacturing overhead ($)</a:t>
            </a:r>
            <a:r>
              <a:rPr b="0" lang="es-ES" sz="1800" spc="-1" strike="noStrike">
                <a:solidFill>
                  <a:srgbClr val="000000"/>
                </a:solidFill>
                <a:latin typeface="Franklin Gothic Book"/>
                <a:ea typeface="Franklin Gothic Book"/>
              </a:rPr>
              <a:t>" (using a forecast for </a:t>
            </a:r>
            <a:r>
              <a:rPr b="1" lang="es-ES" sz="1800" spc="-1" strike="noStrike">
                <a:solidFill>
                  <a:srgbClr val="000000"/>
                </a:solidFill>
                <a:latin typeface="Franklin Gothic Book"/>
                <a:ea typeface="Franklin Gothic Book"/>
              </a:rPr>
              <a:t>total activity</a:t>
            </a:r>
            <a:r>
              <a:rPr b="0" lang="es-ES" sz="1800" spc="-1" strike="noStrike">
                <a:solidFill>
                  <a:srgbClr val="000000"/>
                </a:solidFill>
                <a:latin typeface="Franklin Gothic Book"/>
                <a:ea typeface="Franklin Gothic Book"/>
              </a:rPr>
              <a:t>). This step needs prior knowledge of how overhead costs vary with the activity of the company. ¿how to measure activity? It can be unit of production, total labor hrs, etc.</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Step 2: compute the "</a:t>
            </a:r>
            <a:r>
              <a:rPr b="1" lang="es-ES" sz="1800" spc="-1" strike="noStrike">
                <a:solidFill>
                  <a:srgbClr val="000000"/>
                </a:solidFill>
                <a:latin typeface="Franklin Gothic Book"/>
                <a:ea typeface="Franklin Gothic Book"/>
              </a:rPr>
              <a:t>overhead rate</a:t>
            </a:r>
            <a:r>
              <a:rPr b="0" lang="es-ES" sz="1800" spc="-1" strike="noStrike">
                <a:solidFill>
                  <a:srgbClr val="000000"/>
                </a:solidFill>
                <a:latin typeface="Franklin Gothic Book"/>
                <a:ea typeface="Franklin Gothic Book"/>
              </a:rPr>
              <a:t>" as the ratio of the total overhead costs to the activity base.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Step 3: add the overhead rate per unit to the direct material and direct labor cost to find the total costs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3" name="Grupo 19"/>
          <p:cNvGrpSpPr/>
          <p:nvPr/>
        </p:nvGrpSpPr>
        <p:grpSpPr>
          <a:xfrm>
            <a:off x="-5235840" y="232200"/>
            <a:ext cx="4725720" cy="453240"/>
            <a:chOff x="-5235840" y="232200"/>
            <a:chExt cx="4725720" cy="453240"/>
          </a:xfrm>
        </p:grpSpPr>
        <p:sp>
          <p:nvSpPr>
            <p:cNvPr id="244"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45"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46"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47" name="Grupo 20"/>
          <p:cNvGrpSpPr/>
          <p:nvPr/>
        </p:nvGrpSpPr>
        <p:grpSpPr>
          <a:xfrm>
            <a:off x="0" y="232200"/>
            <a:ext cx="4517640" cy="453240"/>
            <a:chOff x="0" y="232200"/>
            <a:chExt cx="4517640" cy="453240"/>
          </a:xfrm>
        </p:grpSpPr>
        <p:sp>
          <p:nvSpPr>
            <p:cNvPr id="248" name="Forma libre: forma 13"/>
            <p:cNvSpPr/>
            <p:nvPr/>
          </p:nvSpPr>
          <p:spPr>
            <a:xfrm>
              <a:off x="246600" y="27756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49"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50" name="Grupo 21"/>
          <p:cNvGrpSpPr/>
          <p:nvPr/>
        </p:nvGrpSpPr>
        <p:grpSpPr>
          <a:xfrm>
            <a:off x="727920" y="9590760"/>
            <a:ext cx="4517640" cy="453240"/>
            <a:chOff x="727920" y="9590760"/>
            <a:chExt cx="4517640" cy="453240"/>
          </a:xfrm>
        </p:grpSpPr>
        <p:sp>
          <p:nvSpPr>
            <p:cNvPr id="251" name="Forma libre: forma 15"/>
            <p:cNvSpPr/>
            <p:nvPr/>
          </p:nvSpPr>
          <p:spPr>
            <a:xfrm>
              <a:off x="974520" y="96361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52"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53" name="TextBox 4"/>
          <p:cNvSpPr/>
          <p:nvPr/>
        </p:nvSpPr>
        <p:spPr>
          <a:xfrm>
            <a:off x="493200" y="1022400"/>
            <a:ext cx="10017360" cy="228564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MS Excel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Example: Melody Electronics Inc. manufactures digital audio mixers.</a:t>
            </a: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Their portfolio of products includes 3 mixers: basic, extended, and professional. The price value is 20, 25, and 30 euros, respectively. The company estimates that the total overhead cost is 2.500.000 euros. Using the cost information below, how profitable is each product?</a:t>
            </a:r>
            <a:endParaRPr b="0" lang="en-US" sz="1800" spc="-1" strike="noStrike">
              <a:latin typeface="Arial"/>
            </a:endParaRPr>
          </a:p>
          <a:p>
            <a:pPr>
              <a:lnSpc>
                <a:spcPct val="100000"/>
              </a:lnSpc>
              <a:buNone/>
            </a:pPr>
            <a:endParaRPr b="0" lang="en-US" sz="1800" spc="-1" strike="noStrike">
              <a:latin typeface="Arial"/>
            </a:endParaRPr>
          </a:p>
        </p:txBody>
      </p:sp>
      <p:pic>
        <p:nvPicPr>
          <p:cNvPr id="254" name="Imagen 7" descr=""/>
          <p:cNvPicPr/>
          <p:nvPr/>
        </p:nvPicPr>
        <p:blipFill>
          <a:blip r:embed="rId1"/>
          <a:stretch/>
        </p:blipFill>
        <p:spPr>
          <a:xfrm>
            <a:off x="3155040" y="2916720"/>
            <a:ext cx="6371280" cy="72468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55" name="Grupo 19"/>
          <p:cNvGrpSpPr/>
          <p:nvPr/>
        </p:nvGrpSpPr>
        <p:grpSpPr>
          <a:xfrm>
            <a:off x="-5235840" y="232200"/>
            <a:ext cx="4725720" cy="453240"/>
            <a:chOff x="-5235840" y="232200"/>
            <a:chExt cx="4725720" cy="453240"/>
          </a:xfrm>
        </p:grpSpPr>
        <p:sp>
          <p:nvSpPr>
            <p:cNvPr id="256"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5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5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59" name="Grupo 20"/>
          <p:cNvGrpSpPr/>
          <p:nvPr/>
        </p:nvGrpSpPr>
        <p:grpSpPr>
          <a:xfrm>
            <a:off x="0" y="232200"/>
            <a:ext cx="4517640" cy="453240"/>
            <a:chOff x="0" y="232200"/>
            <a:chExt cx="4517640" cy="453240"/>
          </a:xfrm>
        </p:grpSpPr>
        <p:sp>
          <p:nvSpPr>
            <p:cNvPr id="260" name="Forma libre: forma 13"/>
            <p:cNvSpPr/>
            <p:nvPr/>
          </p:nvSpPr>
          <p:spPr>
            <a:xfrm>
              <a:off x="246600" y="27756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61" name="Elipse 14"/>
            <p:cNvSpPr/>
            <p:nvPr/>
          </p:nvSpPr>
          <p:spPr>
            <a:xfrm>
              <a:off x="0" y="23220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62" name="Grupo 21"/>
          <p:cNvGrpSpPr/>
          <p:nvPr/>
        </p:nvGrpSpPr>
        <p:grpSpPr>
          <a:xfrm>
            <a:off x="727920" y="9590760"/>
            <a:ext cx="4517640" cy="453240"/>
            <a:chOff x="727920" y="9590760"/>
            <a:chExt cx="4517640" cy="453240"/>
          </a:xfrm>
        </p:grpSpPr>
        <p:sp>
          <p:nvSpPr>
            <p:cNvPr id="263" name="Forma libre: forma 15"/>
            <p:cNvSpPr/>
            <p:nvPr/>
          </p:nvSpPr>
          <p:spPr>
            <a:xfrm>
              <a:off x="974520" y="96361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264" name="Elipse 16"/>
            <p:cNvSpPr/>
            <p:nvPr/>
          </p:nvSpPr>
          <p:spPr>
            <a:xfrm>
              <a:off x="727920" y="95907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65" name="TextBox 4"/>
          <p:cNvSpPr/>
          <p:nvPr/>
        </p:nvSpPr>
        <p:spPr>
          <a:xfrm>
            <a:off x="493200" y="1022400"/>
            <a:ext cx="10017360" cy="393156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What activity measure to use to calculate the overhead rate across products?</a:t>
            </a: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Franklin Gothic Book"/>
              </a:rPr>
              <a:t>Key principle: it should have a causal relationship between the metric and the related (overhead) costs.</a:t>
            </a: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Franklin Gothic Book"/>
              </a:rPr>
              <a:t> </a:t>
            </a:r>
            <a:r>
              <a:rPr b="0" lang="es-ES" sz="1800" spc="-1" strike="noStrike">
                <a:solidFill>
                  <a:srgbClr val="000000"/>
                </a:solidFill>
                <a:latin typeface="Franklin Gothic Book"/>
              </a:rPr>
              <a:t>These activity measures are technically called "cost drivers."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marL="285840" indent="-285840">
              <a:lnSpc>
                <a:spcPct val="100000"/>
              </a:lnSpc>
              <a:buClr>
                <a:srgbClr val="000000"/>
              </a:buClr>
              <a:buFont typeface="Arial"/>
              <a:buChar char="•"/>
            </a:pPr>
            <a:r>
              <a:rPr b="0" lang="es-ES" sz="1800" spc="-1" strike="noStrike">
                <a:solidFill>
                  <a:srgbClr val="000000"/>
                </a:solidFill>
                <a:latin typeface="Franklin Gothic Book"/>
              </a:rPr>
              <a:t>Most common cost drivers </a:t>
            </a:r>
            <a:endParaRPr b="0" lang="en-US" sz="1800" spc="-1" strike="noStrike">
              <a:latin typeface="Arial"/>
            </a:endParaRPr>
          </a:p>
          <a:p>
            <a:pPr lvl="1" marL="743040" indent="-285840">
              <a:lnSpc>
                <a:spcPct val="100000"/>
              </a:lnSpc>
              <a:buClr>
                <a:srgbClr val="000000"/>
              </a:buClr>
              <a:buFont typeface="Arial"/>
              <a:buChar char="•"/>
            </a:pPr>
            <a:r>
              <a:rPr b="0" lang="es-ES" sz="1800" spc="-1" strike="noStrike">
                <a:solidFill>
                  <a:srgbClr val="000000"/>
                </a:solidFill>
                <a:latin typeface="Franklin Gothic Book"/>
              </a:rPr>
              <a:t>in manufacturing: direct labor hours, direct labor cost, machine hours.</a:t>
            </a:r>
            <a:endParaRPr b="0" lang="en-US" sz="1800" spc="-1" strike="noStrike">
              <a:latin typeface="Arial"/>
            </a:endParaRPr>
          </a:p>
          <a:p>
            <a:pPr lvl="1" marL="743040" indent="-285840">
              <a:lnSpc>
                <a:spcPct val="100000"/>
              </a:lnSpc>
              <a:buClr>
                <a:srgbClr val="000000"/>
              </a:buClr>
              <a:buFont typeface="Arial"/>
              <a:buChar char="•"/>
            </a:pPr>
            <a:r>
              <a:rPr b="0" lang="es-ES" sz="1800" spc="-1" strike="noStrike">
                <a:solidFill>
                  <a:srgbClr val="000000"/>
                </a:solidFill>
                <a:latin typeface="Franklin Gothic Book"/>
              </a:rPr>
              <a:t>in customer service costs: number of product returns, number of calls from clients.</a:t>
            </a:r>
            <a:endParaRPr b="0" lang="en-US" sz="1800" spc="-1" strike="noStrike">
              <a:latin typeface="Arial"/>
            </a:endParaRPr>
          </a:p>
          <a:p>
            <a:pPr lvl="1" marL="743040" indent="-285840">
              <a:lnSpc>
                <a:spcPct val="100000"/>
              </a:lnSpc>
              <a:buClr>
                <a:srgbClr val="000000"/>
              </a:buClr>
              <a:buFont typeface="Arial"/>
              <a:buChar char="•"/>
            </a:pPr>
            <a:r>
              <a:rPr b="0" lang="es-ES" sz="1800" spc="-1" strike="noStrike">
                <a:solidFill>
                  <a:srgbClr val="000000"/>
                </a:solidFill>
                <a:latin typeface="Franklin Gothic Book"/>
              </a:rPr>
              <a:t>In cleaning costs: square meters.</a:t>
            </a:r>
            <a:endParaRPr b="0" lang="en-US" sz="1800" spc="-1" strike="noStrike">
              <a:latin typeface="Arial"/>
            </a:endParaRPr>
          </a:p>
          <a:p>
            <a:pPr lvl="1" marL="743040" indent="-285840">
              <a:lnSpc>
                <a:spcPct val="100000"/>
              </a:lnSpc>
              <a:buClr>
                <a:srgbClr val="000000"/>
              </a:buClr>
              <a:buFont typeface="Arial"/>
              <a:buChar char="•"/>
            </a:pPr>
            <a:r>
              <a:rPr b="0" lang="es-ES" sz="1800" spc="-1" strike="noStrike">
                <a:solidFill>
                  <a:srgbClr val="000000"/>
                </a:solidFill>
                <a:latin typeface="Franklin Gothic Book"/>
              </a:rPr>
              <a:t>in office supplies: number of employees.</a:t>
            </a:r>
            <a:endParaRPr b="0" lang="en-US" sz="1800" spc="-1" strike="noStrike">
              <a:latin typeface="Arial"/>
            </a:endParaRPr>
          </a:p>
          <a:p>
            <a:pPr lvl="1" marL="743040" indent="-285840">
              <a:lnSpc>
                <a:spcPct val="100000"/>
              </a:lnSpc>
              <a:buClr>
                <a:srgbClr val="000000"/>
              </a:buClr>
              <a:buFont typeface="Arial"/>
              <a:buChar char="•"/>
            </a:pPr>
            <a:r>
              <a:rPr b="0" lang="es-ES" sz="1800" spc="-1" strike="noStrike">
                <a:solidFill>
                  <a:srgbClr val="000000"/>
                </a:solidFill>
                <a:latin typeface="Franklin Gothic Book"/>
              </a:rPr>
              <a:t>In website costs: number of online orders.</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66" name="Grupo 19"/>
          <p:cNvGrpSpPr/>
          <p:nvPr/>
        </p:nvGrpSpPr>
        <p:grpSpPr>
          <a:xfrm>
            <a:off x="-5235840" y="232200"/>
            <a:ext cx="4725720" cy="453240"/>
            <a:chOff x="-5235840" y="232200"/>
            <a:chExt cx="4725720" cy="453240"/>
          </a:xfrm>
        </p:grpSpPr>
        <p:sp>
          <p:nvSpPr>
            <p:cNvPr id="267"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68"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69"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70" name="Grupo 20"/>
          <p:cNvGrpSpPr/>
          <p:nvPr/>
        </p:nvGrpSpPr>
        <p:grpSpPr>
          <a:xfrm>
            <a:off x="-4886280" y="254160"/>
            <a:ext cx="4517640" cy="453240"/>
            <a:chOff x="-4886280" y="254160"/>
            <a:chExt cx="4517640" cy="453240"/>
          </a:xfrm>
        </p:grpSpPr>
        <p:sp>
          <p:nvSpPr>
            <p:cNvPr id="271"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72"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73" name="Grupo 21"/>
          <p:cNvGrpSpPr/>
          <p:nvPr/>
        </p:nvGrpSpPr>
        <p:grpSpPr>
          <a:xfrm>
            <a:off x="0" y="186480"/>
            <a:ext cx="4517640" cy="453240"/>
            <a:chOff x="0" y="186480"/>
            <a:chExt cx="4517640" cy="453240"/>
          </a:xfrm>
        </p:grpSpPr>
        <p:sp>
          <p:nvSpPr>
            <p:cNvPr id="274"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275"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76" name="TextBox 4"/>
          <p:cNvSpPr/>
          <p:nvPr/>
        </p:nvSpPr>
        <p:spPr>
          <a:xfrm>
            <a:off x="493200" y="1022400"/>
            <a:ext cx="10017360" cy="4478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In the last decades, progress in robotics and IT has changed the ratio between direct labor and overhead.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More and more overhead costs are linked to drivers other than direct labor or machine hours.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This situation created severe biases in the allocation of overhead costs.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Companies needed more information to be able to track the activities triggering overhead costs and assign the cost of these activities to the product…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That is how the Activity-Based Product Cost (ABC) assignment emerged.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The rationale behind ABC cost allocation is simple: products consume activities, and activities consume</a:t>
            </a:r>
            <a:r>
              <a:rPr b="0" lang="en-US" sz="1800" spc="-1" strike="noStrike">
                <a:solidFill>
                  <a:srgbClr val="000000"/>
                </a:solidFill>
                <a:latin typeface="Franklin Gothic Book"/>
              </a:rPr>
              <a:t>	</a:t>
            </a:r>
            <a:r>
              <a:rPr b="0" lang="en-US" sz="1800" spc="-1" strike="noStrike">
                <a:solidFill>
                  <a:srgbClr val="000000"/>
                </a:solidFill>
                <a:latin typeface="Franklin Gothic Book"/>
              </a:rPr>
              <a:t>resources.</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	</a:t>
            </a:r>
            <a:endParaRPr b="0" lang="en-US" sz="1800" spc="-1" strike="noStrike">
              <a:latin typeface="Arial"/>
            </a:endParaRPr>
          </a:p>
        </p:txBody>
      </p:sp>
    </p:spTree>
  </p:cSld>
  <p:transition spd="slow">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7" name="Grupo 19"/>
          <p:cNvGrpSpPr/>
          <p:nvPr/>
        </p:nvGrpSpPr>
        <p:grpSpPr>
          <a:xfrm>
            <a:off x="-5235840" y="232200"/>
            <a:ext cx="4725720" cy="453240"/>
            <a:chOff x="-5235840" y="232200"/>
            <a:chExt cx="4725720" cy="453240"/>
          </a:xfrm>
        </p:grpSpPr>
        <p:sp>
          <p:nvSpPr>
            <p:cNvPr id="278"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79"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80"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81" name="Grupo 20"/>
          <p:cNvGrpSpPr/>
          <p:nvPr/>
        </p:nvGrpSpPr>
        <p:grpSpPr>
          <a:xfrm>
            <a:off x="-4886280" y="254160"/>
            <a:ext cx="4517640" cy="453240"/>
            <a:chOff x="-4886280" y="254160"/>
            <a:chExt cx="4517640" cy="453240"/>
          </a:xfrm>
        </p:grpSpPr>
        <p:sp>
          <p:nvSpPr>
            <p:cNvPr id="282"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83"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84" name="Grupo 21"/>
          <p:cNvGrpSpPr/>
          <p:nvPr/>
        </p:nvGrpSpPr>
        <p:grpSpPr>
          <a:xfrm>
            <a:off x="0" y="186480"/>
            <a:ext cx="4517640" cy="453240"/>
            <a:chOff x="0" y="186480"/>
            <a:chExt cx="4517640" cy="453240"/>
          </a:xfrm>
        </p:grpSpPr>
        <p:sp>
          <p:nvSpPr>
            <p:cNvPr id="285"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286"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87" name="TextBox 4"/>
          <p:cNvSpPr/>
          <p:nvPr/>
        </p:nvSpPr>
        <p:spPr>
          <a:xfrm>
            <a:off x="493200" y="1022400"/>
            <a:ext cx="1001736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MRP or ERP systems help management to organize planning, scheduling, and tracking of materials and job orders. ERP also connects that information with accounting systems.</a:t>
            </a:r>
            <a:r>
              <a:rPr b="0" lang="en-US" sz="1800" spc="-1" strike="noStrike">
                <a:solidFill>
                  <a:srgbClr val="000000"/>
                </a:solidFill>
                <a:latin typeface="Franklin Gothic Book"/>
              </a:rPr>
              <a:t>	</a:t>
            </a:r>
            <a:endParaRPr b="0" lang="en-US" sz="1800" spc="-1" strike="noStrike">
              <a:latin typeface="Arial"/>
            </a:endParaRPr>
          </a:p>
        </p:txBody>
      </p:sp>
      <p:pic>
        <p:nvPicPr>
          <p:cNvPr id="288" name="Picture 6" descr=""/>
          <p:cNvPicPr/>
          <p:nvPr/>
        </p:nvPicPr>
        <p:blipFill>
          <a:blip r:embed="rId1"/>
          <a:stretch/>
        </p:blipFill>
        <p:spPr>
          <a:xfrm>
            <a:off x="246600" y="2608200"/>
            <a:ext cx="3510360" cy="3180960"/>
          </a:xfrm>
          <a:prstGeom prst="rect">
            <a:avLst/>
          </a:prstGeom>
          <a:ln w="0">
            <a:noFill/>
          </a:ln>
          <a:effectLst>
            <a:reflection algn="bl" blurRad="12700" dir="5400000" dist="5000" endPos="30000" rotWithShape="0" stA="30000" sy="-100000"/>
          </a:effectLst>
          <a:scene3d>
            <a:camera prst="perspectiveContrastingLeftFacing">
              <a:rot lat="300000" lon="19800000" rev="0"/>
            </a:camera>
            <a:lightRig dir="t" rig="threePt">
              <a:rot lat="0" lon="0" rev="2700000"/>
            </a:lightRig>
          </a:scene3d>
          <a:sp3d>
            <a:bevelT w="63500" h="50800"/>
          </a:sp3d>
        </p:spPr>
      </p:pic>
      <p:pic>
        <p:nvPicPr>
          <p:cNvPr id="289" name="Picture 8" descr=""/>
          <p:cNvPicPr/>
          <p:nvPr/>
        </p:nvPicPr>
        <p:blipFill>
          <a:blip r:embed="rId2"/>
          <a:stretch/>
        </p:blipFill>
        <p:spPr>
          <a:xfrm>
            <a:off x="3480120" y="2280960"/>
            <a:ext cx="4641120" cy="3835800"/>
          </a:xfrm>
          <a:prstGeom prst="rect">
            <a:avLst/>
          </a:prstGeom>
          <a:ln w="0">
            <a:noFill/>
          </a:ln>
          <a:effectLst>
            <a:reflection algn="bl" blurRad="12700" dir="5400000" dist="5000" endPos="30000" rotWithShape="0" stA="30000" sy="-100000"/>
          </a:effectLst>
          <a:scene3d>
            <a:camera prst="perspectiveContrastingLeftFacing">
              <a:rot lat="300000" lon="19800000" rev="0"/>
            </a:camera>
            <a:lightRig dir="t" rig="threePt">
              <a:rot lat="0" lon="0" rev="2700000"/>
            </a:lightRig>
          </a:scene3d>
          <a:sp3d>
            <a:bevelT w="63500" h="50800"/>
          </a:sp3d>
        </p:spPr>
      </p:pic>
      <p:pic>
        <p:nvPicPr>
          <p:cNvPr id="290" name="Picture 17" descr=""/>
          <p:cNvPicPr/>
          <p:nvPr/>
        </p:nvPicPr>
        <p:blipFill>
          <a:blip r:embed="rId3"/>
          <a:stretch/>
        </p:blipFill>
        <p:spPr>
          <a:xfrm>
            <a:off x="7717320" y="2577600"/>
            <a:ext cx="4866120" cy="3139560"/>
          </a:xfrm>
          <a:prstGeom prst="rect">
            <a:avLst/>
          </a:prstGeom>
          <a:ln w="0">
            <a:noFill/>
          </a:ln>
          <a:effectLst>
            <a:reflection algn="bl" blurRad="12700" dir="5400000" dist="5000" endPos="30000" rotWithShape="0" stA="30000" sy="-100000"/>
          </a:effectLst>
          <a:scene3d>
            <a:camera prst="perspectiveContrastingLeftFacing">
              <a:rot lat="300000" lon="19800000" rev="0"/>
            </a:camera>
            <a:lightRig dir="t" rig="threePt">
              <a:rot lat="0" lon="0" rev="2700000"/>
            </a:lightRig>
          </a:scene3d>
          <a:sp3d>
            <a:bevelT w="63500" h="50800"/>
          </a:sp3d>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91" name="Grupo 19"/>
          <p:cNvGrpSpPr/>
          <p:nvPr/>
        </p:nvGrpSpPr>
        <p:grpSpPr>
          <a:xfrm>
            <a:off x="-5235840" y="232200"/>
            <a:ext cx="4725720" cy="453240"/>
            <a:chOff x="-5235840" y="232200"/>
            <a:chExt cx="4725720" cy="453240"/>
          </a:xfrm>
        </p:grpSpPr>
        <p:sp>
          <p:nvSpPr>
            <p:cNvPr id="292"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29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29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295" name="Grupo 20"/>
          <p:cNvGrpSpPr/>
          <p:nvPr/>
        </p:nvGrpSpPr>
        <p:grpSpPr>
          <a:xfrm>
            <a:off x="-4886280" y="254160"/>
            <a:ext cx="4517640" cy="453240"/>
            <a:chOff x="-4886280" y="254160"/>
            <a:chExt cx="4517640" cy="453240"/>
          </a:xfrm>
        </p:grpSpPr>
        <p:sp>
          <p:nvSpPr>
            <p:cNvPr id="296"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297"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298" name="Grupo 21"/>
          <p:cNvGrpSpPr/>
          <p:nvPr/>
        </p:nvGrpSpPr>
        <p:grpSpPr>
          <a:xfrm>
            <a:off x="0" y="186480"/>
            <a:ext cx="4517640" cy="453240"/>
            <a:chOff x="0" y="186480"/>
            <a:chExt cx="4517640" cy="453240"/>
          </a:xfrm>
        </p:grpSpPr>
        <p:sp>
          <p:nvSpPr>
            <p:cNvPr id="299"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00"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01" name="TextBox 4"/>
          <p:cNvSpPr/>
          <p:nvPr/>
        </p:nvSpPr>
        <p:spPr>
          <a:xfrm>
            <a:off x="493200" y="1022400"/>
            <a:ext cx="10017360" cy="2834280"/>
          </a:xfrm>
          <a:prstGeom prst="rect">
            <a:avLst/>
          </a:prstGeom>
          <a:noFill/>
          <a:ln w="0">
            <a:noFill/>
          </a:ln>
        </p:spPr>
        <p:style>
          <a:lnRef idx="0"/>
          <a:fillRef idx="0"/>
          <a:effectRef idx="0"/>
          <a:fontRef idx="minor"/>
        </p:style>
        <p:txBody>
          <a:bodyPr anchor="t">
            <a:spAutoFit/>
          </a:bodyPr>
          <a:p>
            <a:pPr>
              <a:lnSpc>
                <a:spcPct val="100000"/>
              </a:lnSpc>
              <a:buNone/>
            </a:pPr>
            <a:r>
              <a:rPr b="0" lang="es-ES" sz="1800" spc="-1" strike="noStrike">
                <a:solidFill>
                  <a:srgbClr val="000000"/>
                </a:solidFill>
                <a:latin typeface="Franklin Gothic Book"/>
              </a:rPr>
              <a:t>ABC assignment is </a:t>
            </a:r>
            <a:r>
              <a:rPr b="1" lang="es-ES" sz="1800" spc="-1" strike="noStrike" u="sng">
                <a:solidFill>
                  <a:srgbClr val="000000"/>
                </a:solidFill>
                <a:uFillTx/>
                <a:latin typeface="Franklin Gothic Book"/>
              </a:rPr>
              <a:t>more precise</a:t>
            </a:r>
            <a:r>
              <a:rPr b="0" lang="es-ES" sz="1800" spc="-1" strike="noStrike">
                <a:solidFill>
                  <a:srgbClr val="000000"/>
                </a:solidFill>
                <a:latin typeface="Franklin Gothic Book"/>
              </a:rPr>
              <a:t> than the traditional allocation of overhead costs since it assigns these costs to the products based on the use of the</a:t>
            </a:r>
            <a:r>
              <a:rPr b="1" lang="es-ES" sz="1800" spc="-1" strike="noStrike">
                <a:solidFill>
                  <a:srgbClr val="000000"/>
                </a:solidFill>
                <a:latin typeface="Franklin Gothic Book"/>
              </a:rPr>
              <a:t> </a:t>
            </a:r>
            <a:r>
              <a:rPr b="1" lang="es-ES" sz="1800" spc="-1" strike="noStrike" u="sng">
                <a:solidFill>
                  <a:srgbClr val="000000"/>
                </a:solidFill>
                <a:uFillTx/>
                <a:latin typeface="Franklin Gothic Book"/>
              </a:rPr>
              <a:t>activities triggering overhead costs</a:t>
            </a:r>
            <a:r>
              <a:rPr b="1" lang="es-ES" sz="1800" spc="-1" strike="noStrike">
                <a:solidFill>
                  <a:srgbClr val="000000"/>
                </a:solidFill>
                <a:latin typeface="Franklin Gothic Book"/>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1. Identify the activities performed in the organization </a:t>
            </a:r>
            <a:endParaRPr b="0" lang="en-US" sz="1800" spc="-1" strike="noStrike">
              <a:latin typeface="Arial"/>
            </a:endParaRPr>
          </a:p>
          <a:p>
            <a:pPr>
              <a:lnSpc>
                <a:spcPct val="100000"/>
              </a:lnSpc>
              <a:buNone/>
            </a:pPr>
            <a:r>
              <a:rPr b="0" lang="en-US" sz="1800" spc="-1" strike="noStrike">
                <a:solidFill>
                  <a:srgbClr val="000000"/>
                </a:solidFill>
                <a:latin typeface="Franklin Gothic Book"/>
              </a:rPr>
              <a:t>2. Determine activity cost pools </a:t>
            </a:r>
            <a:endParaRPr b="0" lang="en-US" sz="1800" spc="-1" strike="noStrike">
              <a:latin typeface="Arial"/>
            </a:endParaRPr>
          </a:p>
          <a:p>
            <a:pPr>
              <a:lnSpc>
                <a:spcPct val="100000"/>
              </a:lnSpc>
              <a:buNone/>
            </a:pPr>
            <a:r>
              <a:rPr b="0" lang="en-US" sz="1800" spc="-1" strike="noStrike">
                <a:solidFill>
                  <a:srgbClr val="000000"/>
                </a:solidFill>
                <a:latin typeface="Franklin Gothic Book"/>
              </a:rPr>
              <a:t>3. </a:t>
            </a:r>
            <a:r>
              <a:rPr b="0" lang="en-US" sz="1800" spc="-1" strike="noStrike">
                <a:solidFill>
                  <a:srgbClr val="000000"/>
                </a:solidFill>
                <a:latin typeface="Franklin Gothic Book"/>
                <a:ea typeface="Franklin Gothic Book"/>
              </a:rPr>
              <a:t>Estimate the activity for each activity cost pool </a:t>
            </a:r>
            <a:endParaRPr b="0" lang="en-US" sz="1800" spc="-1" strike="noStrike">
              <a:latin typeface="Arial"/>
            </a:endParaRPr>
          </a:p>
          <a:p>
            <a:pPr>
              <a:lnSpc>
                <a:spcPct val="100000"/>
              </a:lnSpc>
              <a:buNone/>
            </a:pPr>
            <a:r>
              <a:rPr b="0" lang="en-US" sz="1800" spc="-1" strike="noStrike">
                <a:solidFill>
                  <a:srgbClr val="000000"/>
                </a:solidFill>
                <a:latin typeface="Franklin Gothic Book"/>
                <a:ea typeface="Franklin Gothic Book"/>
              </a:rPr>
              <a:t>4. Compute the overhead rate for each cost drivers </a:t>
            </a:r>
            <a:endParaRPr b="0" lang="en-US" sz="1800" spc="-1" strike="noStrike">
              <a:latin typeface="Arial"/>
            </a:endParaRPr>
          </a:p>
          <a:p>
            <a:pPr>
              <a:lnSpc>
                <a:spcPct val="100000"/>
              </a:lnSpc>
              <a:buNone/>
            </a:pPr>
            <a:r>
              <a:rPr b="0" lang="en-US" sz="1800" spc="-1" strike="noStrike">
                <a:solidFill>
                  <a:srgbClr val="000000"/>
                </a:solidFill>
                <a:latin typeface="Franklin Gothic Book"/>
                <a:ea typeface="Franklin Gothic Book"/>
              </a:rPr>
              <a:t>5. Calculate unit product costs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2" name="Grupo 19"/>
          <p:cNvGrpSpPr/>
          <p:nvPr/>
        </p:nvGrpSpPr>
        <p:grpSpPr>
          <a:xfrm>
            <a:off x="-5235840" y="232200"/>
            <a:ext cx="4725720" cy="453240"/>
            <a:chOff x="-5235840" y="232200"/>
            <a:chExt cx="4725720" cy="453240"/>
          </a:xfrm>
        </p:grpSpPr>
        <p:sp>
          <p:nvSpPr>
            <p:cNvPr id="303"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0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0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06" name="Grupo 20"/>
          <p:cNvGrpSpPr/>
          <p:nvPr/>
        </p:nvGrpSpPr>
        <p:grpSpPr>
          <a:xfrm>
            <a:off x="-4886280" y="254160"/>
            <a:ext cx="4517640" cy="453240"/>
            <a:chOff x="-4886280" y="254160"/>
            <a:chExt cx="4517640" cy="453240"/>
          </a:xfrm>
        </p:grpSpPr>
        <p:sp>
          <p:nvSpPr>
            <p:cNvPr id="307"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08"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09" name="Grupo 21"/>
          <p:cNvGrpSpPr/>
          <p:nvPr/>
        </p:nvGrpSpPr>
        <p:grpSpPr>
          <a:xfrm>
            <a:off x="0" y="186480"/>
            <a:ext cx="4517640" cy="453240"/>
            <a:chOff x="0" y="186480"/>
            <a:chExt cx="4517640" cy="453240"/>
          </a:xfrm>
        </p:grpSpPr>
        <p:sp>
          <p:nvSpPr>
            <p:cNvPr id="310"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11"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12" name="TextBox 4"/>
          <p:cNvSpPr/>
          <p:nvPr/>
        </p:nvSpPr>
        <p:spPr>
          <a:xfrm>
            <a:off x="493200" y="1022400"/>
            <a:ext cx="10017360" cy="3382920"/>
          </a:xfrm>
          <a:prstGeom prst="rect">
            <a:avLst/>
          </a:prstGeom>
          <a:noFill/>
          <a:ln w="0">
            <a:noFill/>
          </a:ln>
        </p:spPr>
        <p:style>
          <a:lnRef idx="0"/>
          <a:fillRef idx="0"/>
          <a:effectRef idx="0"/>
          <a:fontRef idx="minor"/>
        </p:style>
        <p:txBody>
          <a:bodyPr anchor="t">
            <a:spAutoFit/>
          </a:bodyPr>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1. Identify the activities performed in the factory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Activities: action or process involved in the production of inventory.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Examples of common manufacturing activities (and overhead costs):</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Taking orders </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Setting up machines </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Purchasing material </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Assembling products (ie, order assembling in Mcdonald)</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Inspecting products </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Providing customer service during the ordering process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2133720" y="287280"/>
            <a:ext cx="10058040" cy="1449000"/>
          </a:xfrm>
          <a:prstGeom prst="rect">
            <a:avLst/>
          </a:prstGeom>
          <a:noFill/>
          <a:ln w="0">
            <a:noFill/>
          </a:ln>
        </p:spPr>
        <p:txBody>
          <a:bodyPr anchor="b">
            <a:normAutofit/>
          </a:bodyPr>
          <a:p>
            <a:pPr>
              <a:lnSpc>
                <a:spcPct val="90000"/>
              </a:lnSpc>
              <a:buNone/>
            </a:pPr>
            <a:r>
              <a:rPr b="0" lang="en-US" sz="4700" spc="-52" strike="noStrike">
                <a:solidFill>
                  <a:srgbClr val="404040"/>
                </a:solidFill>
                <a:latin typeface="Bookman Old Style"/>
              </a:rPr>
              <a:t>Cost Accounting</a:t>
            </a:r>
            <a:endParaRPr b="0" lang="en-US" sz="4700" spc="-1" strike="noStrike">
              <a:solidFill>
                <a:srgbClr val="000000"/>
              </a:solidFill>
              <a:latin typeface="Franklin Gothic Book"/>
            </a:endParaRPr>
          </a:p>
        </p:txBody>
      </p:sp>
      <p:sp>
        <p:nvSpPr>
          <p:cNvPr id="147" name="Arco de bloque 10"/>
          <p:cNvSpPr/>
          <p:nvPr/>
        </p:nvSpPr>
        <p:spPr>
          <a:xfrm>
            <a:off x="-1568160" y="169704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148" name="Grupo 19"/>
          <p:cNvGrpSpPr/>
          <p:nvPr/>
        </p:nvGrpSpPr>
        <p:grpSpPr>
          <a:xfrm>
            <a:off x="1141200" y="2244240"/>
            <a:ext cx="4726080" cy="453240"/>
            <a:chOff x="1141200" y="2244240"/>
            <a:chExt cx="4726080" cy="453240"/>
          </a:xfrm>
        </p:grpSpPr>
        <p:sp>
          <p:nvSpPr>
            <p:cNvPr id="149" name="Forma libre: forma 11"/>
            <p:cNvSpPr/>
            <p:nvPr/>
          </p:nvSpPr>
          <p:spPr>
            <a:xfrm>
              <a:off x="1387080" y="22896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50" name="Elipse 12"/>
            <p:cNvSpPr/>
            <p:nvPr/>
          </p:nvSpPr>
          <p:spPr>
            <a:xfrm>
              <a:off x="1141200" y="22442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151" name="Grupo 20"/>
          <p:cNvGrpSpPr/>
          <p:nvPr/>
        </p:nvGrpSpPr>
        <p:grpSpPr>
          <a:xfrm>
            <a:off x="1349280" y="2788560"/>
            <a:ext cx="4517640" cy="453240"/>
            <a:chOff x="1349280" y="2788560"/>
            <a:chExt cx="4517640" cy="453240"/>
          </a:xfrm>
        </p:grpSpPr>
        <p:sp>
          <p:nvSpPr>
            <p:cNvPr id="152" name="Forma libre: forma 13"/>
            <p:cNvSpPr/>
            <p:nvPr/>
          </p:nvSpPr>
          <p:spPr>
            <a:xfrm>
              <a:off x="1595880" y="28339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153" name="Elipse 14"/>
            <p:cNvSpPr/>
            <p:nvPr/>
          </p:nvSpPr>
          <p:spPr>
            <a:xfrm>
              <a:off x="1349280" y="27885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154" name="Grupo 21"/>
          <p:cNvGrpSpPr/>
          <p:nvPr/>
        </p:nvGrpSpPr>
        <p:grpSpPr>
          <a:xfrm>
            <a:off x="1349280" y="3333240"/>
            <a:ext cx="4517640" cy="453240"/>
            <a:chOff x="1349280" y="3333240"/>
            <a:chExt cx="4517640" cy="453240"/>
          </a:xfrm>
        </p:grpSpPr>
        <p:sp>
          <p:nvSpPr>
            <p:cNvPr id="155" name="Forma libre: forma 15"/>
            <p:cNvSpPr/>
            <p:nvPr/>
          </p:nvSpPr>
          <p:spPr>
            <a:xfrm>
              <a:off x="1595880" y="337860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156" name="Elipse 16"/>
            <p:cNvSpPr/>
            <p:nvPr/>
          </p:nvSpPr>
          <p:spPr>
            <a:xfrm>
              <a:off x="1349280" y="333324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13" name="Grupo 19"/>
          <p:cNvGrpSpPr/>
          <p:nvPr/>
        </p:nvGrpSpPr>
        <p:grpSpPr>
          <a:xfrm>
            <a:off x="-5235840" y="232200"/>
            <a:ext cx="4725720" cy="453240"/>
            <a:chOff x="-5235840" y="232200"/>
            <a:chExt cx="4725720" cy="453240"/>
          </a:xfrm>
        </p:grpSpPr>
        <p:sp>
          <p:nvSpPr>
            <p:cNvPr id="314"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15"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16"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17" name="Grupo 20"/>
          <p:cNvGrpSpPr/>
          <p:nvPr/>
        </p:nvGrpSpPr>
        <p:grpSpPr>
          <a:xfrm>
            <a:off x="-4886280" y="254160"/>
            <a:ext cx="4517640" cy="453240"/>
            <a:chOff x="-4886280" y="254160"/>
            <a:chExt cx="4517640" cy="453240"/>
          </a:xfrm>
        </p:grpSpPr>
        <p:sp>
          <p:nvSpPr>
            <p:cNvPr id="318"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19"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20" name="Grupo 21"/>
          <p:cNvGrpSpPr/>
          <p:nvPr/>
        </p:nvGrpSpPr>
        <p:grpSpPr>
          <a:xfrm>
            <a:off x="0" y="186480"/>
            <a:ext cx="4517640" cy="453240"/>
            <a:chOff x="0" y="186480"/>
            <a:chExt cx="4517640" cy="453240"/>
          </a:xfrm>
        </p:grpSpPr>
        <p:sp>
          <p:nvSpPr>
            <p:cNvPr id="321"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22"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23" name="TextBox 4"/>
          <p:cNvSpPr/>
          <p:nvPr/>
        </p:nvSpPr>
        <p:spPr>
          <a:xfrm>
            <a:off x="493200" y="1022400"/>
            <a:ext cx="10017360" cy="1462680"/>
          </a:xfrm>
          <a:prstGeom prst="rect">
            <a:avLst/>
          </a:prstGeom>
          <a:noFill/>
          <a:ln w="0">
            <a:noFill/>
          </a:ln>
        </p:spPr>
        <p:style>
          <a:lnRef idx="0"/>
          <a:fillRef idx="0"/>
          <a:effectRef idx="0"/>
          <a:fontRef idx="minor"/>
        </p:style>
        <p:txBody>
          <a:bodyPr anchor="t">
            <a:spAutoFit/>
          </a:bodyPr>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2. Determine activity cost pools </a:t>
            </a:r>
            <a:endParaRPr b="0" lang="en-US" sz="1800" spc="-1" strike="noStrike">
              <a:latin typeface="Arial"/>
            </a:endParaRPr>
          </a:p>
          <a:p>
            <a:pPr>
              <a:lnSpc>
                <a:spcPct val="100000"/>
              </a:lnSpc>
              <a:buNone/>
            </a:pPr>
            <a:r>
              <a:rPr b="0" lang="en-US" sz="1800" spc="-1" strike="noStrike">
                <a:solidFill>
                  <a:srgbClr val="000000"/>
                </a:solidFill>
                <a:latin typeface="Franklin Gothic Book"/>
              </a:rPr>
              <a:t>Overhead costs are assigned to each activity to become a cost pool. A cost pool is a list of costs incurred when related activities are performed.</a:t>
            </a:r>
            <a:endParaRPr b="0" lang="en-US" sz="1800" spc="-1" strike="noStrike">
              <a:latin typeface="Arial"/>
            </a:endParaRPr>
          </a:p>
          <a:p>
            <a:pPr>
              <a:lnSpc>
                <a:spcPct val="100000"/>
              </a:lnSpc>
              <a:buNone/>
            </a:pPr>
            <a:r>
              <a:rPr b="0" lang="en-US" sz="1800" spc="-1" strike="noStrike">
                <a:solidFill>
                  <a:srgbClr val="000000"/>
                </a:solidFill>
                <a:latin typeface="Franklin Gothic Book"/>
              </a:rPr>
              <a:t>Examples:</a:t>
            </a:r>
            <a:endParaRPr b="0" lang="en-US" sz="1800" spc="-1" strike="noStrike">
              <a:latin typeface="Arial"/>
            </a:endParaRPr>
          </a:p>
        </p:txBody>
      </p:sp>
      <p:graphicFrame>
        <p:nvGraphicFramePr>
          <p:cNvPr id="324" name="Table 6"/>
          <p:cNvGraphicFramePr/>
          <p:nvPr/>
        </p:nvGraphicFramePr>
        <p:xfrm>
          <a:off x="2031840" y="2433600"/>
          <a:ext cx="8127720" cy="2595600"/>
        </p:xfrm>
        <a:graphic>
          <a:graphicData uri="http://schemas.openxmlformats.org/drawingml/2006/table">
            <a:tbl>
              <a:tblPr/>
              <a:tblGrid>
                <a:gridCol w="4063680"/>
                <a:gridCol w="4064040"/>
              </a:tblGrid>
              <a:tr h="370800">
                <a:tc>
                  <a:txBody>
                    <a:bodyPr anchor="t">
                      <a:noAutofit/>
                    </a:bodyPr>
                    <a:p>
                      <a:pPr>
                        <a:lnSpc>
                          <a:spcPct val="100000"/>
                        </a:lnSpc>
                        <a:buNone/>
                      </a:pPr>
                      <a:r>
                        <a:rPr b="1" lang="es-ES" sz="1800" spc="-1" strike="noStrike">
                          <a:solidFill>
                            <a:srgbClr val="ffffff"/>
                          </a:solidFill>
                          <a:latin typeface="Franklin Gothic Book"/>
                        </a:rPr>
                        <a:t>Activities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Cost Pool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640440">
                <a:tc>
                  <a:txBody>
                    <a:bodyPr anchor="t">
                      <a:noAutofit/>
                    </a:bodyPr>
                    <a:p>
                      <a:pPr>
                        <a:lnSpc>
                          <a:spcPct val="100000"/>
                        </a:lnSpc>
                        <a:buNone/>
                      </a:pPr>
                      <a:r>
                        <a:rPr b="0" lang="es-ES" sz="1800" spc="-1" strike="noStrike">
                          <a:solidFill>
                            <a:srgbClr val="000000"/>
                          </a:solidFill>
                          <a:latin typeface="Franklin Gothic Book"/>
                        </a:rPr>
                        <a:t>Taking orders</a:t>
                      </a:r>
                      <a:endParaRPr b="0" lang="en-US" sz="1800" spc="-1" strike="noStrike">
                        <a:latin typeface="Arial"/>
                      </a:endParaRPr>
                    </a:p>
                    <a:p>
                      <a:pPr>
                        <a:lnSpc>
                          <a:spcPct val="100000"/>
                        </a:lnSpc>
                        <a:buNone/>
                      </a:pPr>
                      <a:r>
                        <a:rPr b="0" lang="es-ES" sz="1800" spc="-1" strike="noStrike">
                          <a:solidFill>
                            <a:srgbClr val="000000"/>
                          </a:solidFill>
                          <a:latin typeface="Franklin Gothic Book"/>
                        </a:rPr>
                        <a:t>Verifying/confirming orders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Customer Order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40440">
                <a:tc>
                  <a:txBody>
                    <a:bodyPr anchor="t">
                      <a:noAutofit/>
                    </a:bodyPr>
                    <a:p>
                      <a:pPr>
                        <a:lnSpc>
                          <a:spcPct val="100000"/>
                        </a:lnSpc>
                        <a:buNone/>
                        <a:tabLst>
                          <a:tab algn="l" pos="0"/>
                        </a:tabLst>
                      </a:pPr>
                      <a:r>
                        <a:rPr b="0" lang="es-ES" sz="1800" spc="-1" strike="noStrike">
                          <a:solidFill>
                            <a:srgbClr val="000000"/>
                          </a:solidFill>
                          <a:latin typeface="Franklin Gothic Book"/>
                        </a:rPr>
                        <a:t>Setting up machines</a:t>
                      </a:r>
                      <a:endParaRPr b="0" lang="en-US" sz="1800" spc="-1" strike="noStrike">
                        <a:latin typeface="Arial"/>
                      </a:endParaRPr>
                    </a:p>
                    <a:p>
                      <a:pPr>
                        <a:lnSpc>
                          <a:spcPct val="100000"/>
                        </a:lnSpc>
                        <a:buNone/>
                        <a:tabLst>
                          <a:tab algn="l" pos="0"/>
                        </a:tabLst>
                      </a:pPr>
                      <a:r>
                        <a:rPr b="0" lang="en-US" sz="1800" spc="-1" strike="noStrike">
                          <a:solidFill>
                            <a:srgbClr val="000000"/>
                          </a:solidFill>
                          <a:latin typeface="Franklin Gothic Book"/>
                        </a:rPr>
                        <a:t>Machine insurances, utilities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tabLst>
                          <a:tab algn="l" pos="0"/>
                        </a:tabLst>
                      </a:pPr>
                      <a:r>
                        <a:rPr b="0" lang="es-ES" sz="1800" spc="-1" strike="noStrike">
                          <a:solidFill>
                            <a:srgbClr val="000000"/>
                          </a:solidFill>
                          <a:latin typeface="Franklin Gothic Book"/>
                        </a:rPr>
                        <a:t>Production Machines</a:t>
                      </a:r>
                      <a:endParaRPr b="0" lang="en-US" sz="1800" spc="-1" strike="noStrike">
                        <a:latin typeface="Arial"/>
                      </a:endParaRPr>
                    </a:p>
                    <a:p>
                      <a:pPr>
                        <a:lnSpc>
                          <a:spcPct val="100000"/>
                        </a:lnSpc>
                        <a:buNone/>
                        <a:tabLst>
                          <a:tab algn="l" pos="0"/>
                        </a:tabLst>
                      </a:pP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1189080">
                <a:tc>
                  <a:txBody>
                    <a:bodyPr anchor="t">
                      <a:noAutofit/>
                    </a:bodyPr>
                    <a:p>
                      <a:pPr>
                        <a:lnSpc>
                          <a:spcPct val="100000"/>
                        </a:lnSpc>
                        <a:buNone/>
                      </a:pPr>
                      <a:r>
                        <a:rPr b="0" lang="es-ES" sz="1800" spc="-1" strike="noStrike">
                          <a:solidFill>
                            <a:srgbClr val="000000"/>
                          </a:solidFill>
                          <a:latin typeface="Franklin Gothic Book"/>
                        </a:rPr>
                        <a:t>Preparing purchaes of materials</a:t>
                      </a:r>
                      <a:endParaRPr b="0" lang="en-US" sz="1800" spc="-1" strike="noStrike">
                        <a:latin typeface="Arial"/>
                      </a:endParaRPr>
                    </a:p>
                    <a:p>
                      <a:pPr>
                        <a:lnSpc>
                          <a:spcPct val="100000"/>
                        </a:lnSpc>
                        <a:buNone/>
                        <a:tabLst>
                          <a:tab algn="l" pos="0"/>
                        </a:tabLst>
                      </a:pPr>
                      <a:r>
                        <a:rPr b="0" lang="es-ES" sz="1800" spc="-1" strike="noStrike">
                          <a:solidFill>
                            <a:srgbClr val="000000"/>
                          </a:solidFill>
                          <a:latin typeface="Franklin Gothic Book"/>
                        </a:rPr>
                        <a:t>Cost to move materials from receiving into production department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Purchasing Materials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370800">
                <a:tc>
                  <a:txBody>
                    <a:bodyPr anchor="t">
                      <a:noAutofit/>
                    </a:bodyPr>
                    <a:p>
                      <a:pPr>
                        <a:lnSpc>
                          <a:spcPct val="100000"/>
                        </a:lnSpc>
                        <a:buNone/>
                      </a:pPr>
                      <a:r>
                        <a:rPr b="0" lang="es-ES" sz="1800" spc="-1" strike="noStrike">
                          <a:solidFill>
                            <a:srgbClr val="000000"/>
                          </a:solidFill>
                          <a:latin typeface="Franklin Gothic Book"/>
                        </a:rPr>
                        <a:t>Inspection/Quality staff costs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Inspect Products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640440">
                <a:tc>
                  <a:txBody>
                    <a:bodyPr anchor="t">
                      <a:noAutofit/>
                    </a:bodyPr>
                    <a:p>
                      <a:pPr>
                        <a:lnSpc>
                          <a:spcPct val="100000"/>
                        </a:lnSpc>
                        <a:buNone/>
                      </a:pPr>
                      <a:r>
                        <a:rPr b="0" lang="es-ES" sz="1800" spc="-1" strike="noStrike">
                          <a:solidFill>
                            <a:srgbClr val="000000"/>
                          </a:solidFill>
                          <a:latin typeface="Franklin Gothic Book"/>
                        </a:rPr>
                        <a:t>Cost of assembly machine </a:t>
                      </a:r>
                      <a:endParaRPr b="0" lang="en-US" sz="1800" spc="-1" strike="noStrike">
                        <a:latin typeface="Arial"/>
                      </a:endParaRPr>
                    </a:p>
                    <a:p>
                      <a:pPr>
                        <a:lnSpc>
                          <a:spcPct val="100000"/>
                        </a:lnSpc>
                        <a:buNone/>
                      </a:pPr>
                      <a:r>
                        <a:rPr b="0" lang="es-ES" sz="1800" spc="-1" strike="noStrike">
                          <a:solidFill>
                            <a:srgbClr val="000000"/>
                          </a:solidFill>
                          <a:latin typeface="Franklin Gothic Book"/>
                        </a:rPr>
                        <a:t>Cost of label machine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Assemble Products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40440">
                <a:tc>
                  <a:txBody>
                    <a:bodyPr anchor="t">
                      <a:noAutofit/>
                    </a:bodyPr>
                    <a:p>
                      <a:pPr>
                        <a:lnSpc>
                          <a:spcPct val="100000"/>
                        </a:lnSpc>
                        <a:buNone/>
                      </a:pPr>
                      <a:r>
                        <a:rPr b="0" lang="es-ES" sz="1800" spc="-1" strike="noStrike">
                          <a:solidFill>
                            <a:srgbClr val="000000"/>
                          </a:solidFill>
                          <a:latin typeface="Franklin Gothic Book"/>
                        </a:rPr>
                        <a:t>Computers' depreciation</a:t>
                      </a:r>
                      <a:endParaRPr b="0" lang="en-US" sz="1800" spc="-1" strike="noStrike">
                        <a:latin typeface="Arial"/>
                      </a:endParaRPr>
                    </a:p>
                    <a:p>
                      <a:pPr>
                        <a:lnSpc>
                          <a:spcPct val="100000"/>
                        </a:lnSpc>
                        <a:buNone/>
                      </a:pPr>
                      <a:r>
                        <a:rPr b="0" lang="es-ES" sz="1800" spc="-1" strike="noStrike">
                          <a:solidFill>
                            <a:srgbClr val="000000"/>
                          </a:solidFill>
                          <a:latin typeface="Franklin Gothic Book"/>
                        </a:rPr>
                        <a:t>Online store maintenance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Technological production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bl>
          </a:graphicData>
        </a:graphic>
      </p:graphicFrame>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25" name="Grupo 19"/>
          <p:cNvGrpSpPr/>
          <p:nvPr/>
        </p:nvGrpSpPr>
        <p:grpSpPr>
          <a:xfrm>
            <a:off x="-5235840" y="232200"/>
            <a:ext cx="4725720" cy="453240"/>
            <a:chOff x="-5235840" y="232200"/>
            <a:chExt cx="4725720" cy="453240"/>
          </a:xfrm>
        </p:grpSpPr>
        <p:sp>
          <p:nvSpPr>
            <p:cNvPr id="326"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2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2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29" name="Grupo 20"/>
          <p:cNvGrpSpPr/>
          <p:nvPr/>
        </p:nvGrpSpPr>
        <p:grpSpPr>
          <a:xfrm>
            <a:off x="-4886280" y="254160"/>
            <a:ext cx="4517640" cy="453240"/>
            <a:chOff x="-4886280" y="254160"/>
            <a:chExt cx="4517640" cy="453240"/>
          </a:xfrm>
        </p:grpSpPr>
        <p:sp>
          <p:nvSpPr>
            <p:cNvPr id="330"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31"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32" name="Grupo 21"/>
          <p:cNvGrpSpPr/>
          <p:nvPr/>
        </p:nvGrpSpPr>
        <p:grpSpPr>
          <a:xfrm>
            <a:off x="0" y="186480"/>
            <a:ext cx="4517640" cy="453240"/>
            <a:chOff x="0" y="186480"/>
            <a:chExt cx="4517640" cy="453240"/>
          </a:xfrm>
        </p:grpSpPr>
        <p:sp>
          <p:nvSpPr>
            <p:cNvPr id="333"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34"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35" name="TextBox 4"/>
          <p:cNvSpPr/>
          <p:nvPr/>
        </p:nvSpPr>
        <p:spPr>
          <a:xfrm>
            <a:off x="493200" y="1022400"/>
            <a:ext cx="10017360" cy="1737000"/>
          </a:xfrm>
          <a:prstGeom prst="rect">
            <a:avLst/>
          </a:prstGeom>
          <a:noFill/>
          <a:ln w="0">
            <a:noFill/>
          </a:ln>
        </p:spPr>
        <p:style>
          <a:lnRef idx="0"/>
          <a:fillRef idx="0"/>
          <a:effectRef idx="0"/>
          <a:fontRef idx="minor"/>
        </p:style>
        <p:txBody>
          <a:bodyPr anchor="t">
            <a:spAutoFit/>
          </a:bodyPr>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3. Estimate the activity for each activity cost pool </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What activities drive the costs in that pool? (again, the concept of "cost driver", but now, not only one)</a:t>
            </a:r>
            <a:endParaRPr b="0" lang="en-US" sz="1800" spc="-1" strike="noStrike">
              <a:latin typeface="Arial"/>
            </a:endParaRPr>
          </a:p>
          <a:p>
            <a:pPr>
              <a:lnSpc>
                <a:spcPct val="100000"/>
              </a:lnSpc>
              <a:buNone/>
            </a:pPr>
            <a:r>
              <a:rPr b="0" lang="en-US" sz="1800" spc="-1" strike="noStrike">
                <a:solidFill>
                  <a:srgbClr val="000000"/>
                </a:solidFill>
                <a:latin typeface="Franklin Gothic Book"/>
              </a:rPr>
              <a:t>Examples:</a:t>
            </a:r>
            <a:endParaRPr b="0" lang="en-US" sz="1800" spc="-1" strike="noStrike">
              <a:latin typeface="Arial"/>
            </a:endParaRPr>
          </a:p>
        </p:txBody>
      </p:sp>
      <p:graphicFrame>
        <p:nvGraphicFramePr>
          <p:cNvPr id="336" name="Table 6"/>
          <p:cNvGraphicFramePr/>
          <p:nvPr/>
        </p:nvGraphicFramePr>
        <p:xfrm>
          <a:off x="340200" y="2626200"/>
          <a:ext cx="5343120" cy="2595600"/>
        </p:xfrm>
        <a:graphic>
          <a:graphicData uri="http://schemas.openxmlformats.org/drawingml/2006/table">
            <a:tbl>
              <a:tblPr/>
              <a:tblGrid>
                <a:gridCol w="2671560"/>
                <a:gridCol w="2671560"/>
              </a:tblGrid>
              <a:tr h="640440">
                <a:tc>
                  <a:txBody>
                    <a:bodyPr anchor="t">
                      <a:noAutofit/>
                    </a:bodyPr>
                    <a:p>
                      <a:pPr>
                        <a:lnSpc>
                          <a:spcPct val="100000"/>
                        </a:lnSpc>
                        <a:buNone/>
                      </a:pPr>
                      <a:r>
                        <a:rPr b="1" lang="es-ES" sz="1800" spc="-1" strike="noStrike">
                          <a:solidFill>
                            <a:srgbClr val="ffffff"/>
                          </a:solidFill>
                          <a:latin typeface="Franklin Gothic Book"/>
                        </a:rPr>
                        <a:t>Activity Cost Pool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Estimated Activity of the Cost drivers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370800">
                <a:tc>
                  <a:txBody>
                    <a:bodyPr anchor="t">
                      <a:noAutofit/>
                    </a:bodyPr>
                    <a:p>
                      <a:pPr>
                        <a:lnSpc>
                          <a:spcPct val="100000"/>
                        </a:lnSpc>
                        <a:buNone/>
                      </a:pPr>
                      <a:r>
                        <a:rPr b="0" lang="es-ES" sz="1800" spc="-1" strike="noStrike">
                          <a:solidFill>
                            <a:srgbClr val="000000"/>
                          </a:solidFill>
                          <a:latin typeface="Franklin Gothic Book"/>
                        </a:rPr>
                        <a:t>Customer Order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 of orders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370800">
                <a:tc>
                  <a:txBody>
                    <a:bodyPr anchor="t">
                      <a:noAutofit/>
                    </a:bodyPr>
                    <a:p>
                      <a:pPr>
                        <a:lnSpc>
                          <a:spcPct val="100000"/>
                        </a:lnSpc>
                        <a:buNone/>
                        <a:tabLst>
                          <a:tab algn="l" pos="0"/>
                        </a:tabLst>
                      </a:pPr>
                      <a:r>
                        <a:rPr b="0" lang="es-ES" sz="1800" spc="-1" strike="noStrike">
                          <a:solidFill>
                            <a:srgbClr val="000000"/>
                          </a:solidFill>
                          <a:latin typeface="Franklin Gothic Book"/>
                        </a:rPr>
                        <a:t>Production Machines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 of machine setups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Purchasing Materials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 Purchases requests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370800">
                <a:tc>
                  <a:txBody>
                    <a:bodyPr anchor="t">
                      <a:noAutofit/>
                    </a:bodyPr>
                    <a:p>
                      <a:pPr>
                        <a:lnSpc>
                          <a:spcPct val="100000"/>
                        </a:lnSpc>
                        <a:buNone/>
                      </a:pPr>
                      <a:r>
                        <a:rPr b="0" lang="es-ES" sz="1800" spc="-1" strike="noStrike">
                          <a:solidFill>
                            <a:srgbClr val="000000"/>
                          </a:solidFill>
                          <a:latin typeface="Franklin Gothic Book"/>
                        </a:rPr>
                        <a:t>Inspect Products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 Inspectors or Hrs.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Assemble Products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 direct labor hours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40440">
                <a:tc>
                  <a:txBody>
                    <a:bodyPr anchor="t">
                      <a:noAutofit/>
                    </a:bodyPr>
                    <a:p>
                      <a:pPr>
                        <a:lnSpc>
                          <a:spcPct val="100000"/>
                        </a:lnSpc>
                        <a:buNone/>
                      </a:pPr>
                      <a:r>
                        <a:rPr b="0" lang="es-ES" sz="1800" spc="-1" strike="noStrike">
                          <a:solidFill>
                            <a:srgbClr val="000000"/>
                          </a:solidFill>
                          <a:latin typeface="Franklin Gothic Book"/>
                        </a:rPr>
                        <a:t>Technological production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 online orders or visits.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bl>
          </a:graphicData>
        </a:graphic>
      </p:graphicFrame>
      <p:sp>
        <p:nvSpPr>
          <p:cNvPr id="337" name="CuadroTexto 5"/>
          <p:cNvSpPr/>
          <p:nvPr/>
        </p:nvSpPr>
        <p:spPr>
          <a:xfrm>
            <a:off x="6231600" y="2547000"/>
            <a:ext cx="5761440" cy="283428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a:solidFill>
                  <a:srgbClr val="000000"/>
                </a:solidFill>
                <a:latin typeface="Franklin Gothic Book"/>
              </a:rPr>
              <a:t>How to determine the cost driver for an activity pool?</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(1) Managers analyze the indirect </a:t>
            </a:r>
            <a:r>
              <a:rPr b="0" lang="es-ES" sz="1800" spc="-1" strike="noStrike">
                <a:solidFill>
                  <a:srgbClr val="000000"/>
                </a:solidFill>
                <a:latin typeface="Franklin Gothic Book"/>
                <a:ea typeface="Franklin Gothic Book"/>
              </a:rPr>
              <a:t>activities needed in the production </a:t>
            </a: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(2) classify activities in similar functional groups ("pools")</a:t>
            </a:r>
            <a:endParaRPr b="0" lang="en-US" sz="1800" spc="-1" strike="noStrike">
              <a:latin typeface="Arial"/>
            </a:endParaRPr>
          </a:p>
          <a:p>
            <a:pPr>
              <a:lnSpc>
                <a:spcPct val="100000"/>
              </a:lnSpc>
              <a:buNone/>
            </a:pPr>
            <a:r>
              <a:rPr b="0" lang="es-ES" sz="1800" spc="-1" strike="noStrike">
                <a:solidFill>
                  <a:srgbClr val="000000"/>
                </a:solidFill>
                <a:latin typeface="Franklin Gothic Book"/>
                <a:ea typeface="Franklin Gothic Book"/>
              </a:rPr>
              <a:t>(3) find an objective metric with a </a:t>
            </a:r>
            <a:r>
              <a:rPr b="1" lang="es-ES" sz="1800" spc="-1" strike="noStrike">
                <a:solidFill>
                  <a:srgbClr val="000000"/>
                </a:solidFill>
                <a:latin typeface="Franklin Gothic Book"/>
                <a:ea typeface="Franklin Gothic Book"/>
              </a:rPr>
              <a:t>causal relationship</a:t>
            </a:r>
            <a:r>
              <a:rPr b="0" lang="es-ES" sz="1800" spc="-1" strike="noStrike">
                <a:solidFill>
                  <a:srgbClr val="000000"/>
                </a:solidFill>
                <a:latin typeface="Franklin Gothic Book"/>
                <a:ea typeface="Franklin Gothic Book"/>
              </a:rPr>
              <a:t> with the cost of the activity pool ("the driver").</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38" name="Grupo 19"/>
          <p:cNvGrpSpPr/>
          <p:nvPr/>
        </p:nvGrpSpPr>
        <p:grpSpPr>
          <a:xfrm>
            <a:off x="-5235840" y="232200"/>
            <a:ext cx="4725720" cy="453240"/>
            <a:chOff x="-5235840" y="232200"/>
            <a:chExt cx="4725720" cy="453240"/>
          </a:xfrm>
        </p:grpSpPr>
        <p:sp>
          <p:nvSpPr>
            <p:cNvPr id="339"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40"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41"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42" name="Grupo 20"/>
          <p:cNvGrpSpPr/>
          <p:nvPr/>
        </p:nvGrpSpPr>
        <p:grpSpPr>
          <a:xfrm>
            <a:off x="-4886280" y="254160"/>
            <a:ext cx="4517640" cy="453240"/>
            <a:chOff x="-4886280" y="254160"/>
            <a:chExt cx="4517640" cy="453240"/>
          </a:xfrm>
        </p:grpSpPr>
        <p:sp>
          <p:nvSpPr>
            <p:cNvPr id="343"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44"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45" name="Grupo 21"/>
          <p:cNvGrpSpPr/>
          <p:nvPr/>
        </p:nvGrpSpPr>
        <p:grpSpPr>
          <a:xfrm>
            <a:off x="0" y="186480"/>
            <a:ext cx="4517640" cy="453240"/>
            <a:chOff x="0" y="186480"/>
            <a:chExt cx="4517640" cy="453240"/>
          </a:xfrm>
        </p:grpSpPr>
        <p:sp>
          <p:nvSpPr>
            <p:cNvPr id="346"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47"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48" name="TextBox 4"/>
          <p:cNvSpPr/>
          <p:nvPr/>
        </p:nvSpPr>
        <p:spPr>
          <a:xfrm>
            <a:off x="493200" y="1022400"/>
            <a:ext cx="10017360" cy="1462680"/>
          </a:xfrm>
          <a:prstGeom prst="rect">
            <a:avLst/>
          </a:prstGeom>
          <a:noFill/>
          <a:ln w="0">
            <a:noFill/>
          </a:ln>
        </p:spPr>
        <p:style>
          <a:lnRef idx="0"/>
          <a:fillRef idx="0"/>
          <a:effectRef idx="0"/>
          <a:fontRef idx="minor"/>
        </p:style>
        <p:txBody>
          <a:bodyPr anchor="t">
            <a:spAutoFit/>
          </a:bodyPr>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4.  Compute the overhead rate for each cost drivers. </a:t>
            </a:r>
            <a:endParaRPr b="0" lang="en-US" sz="1800" spc="-1" strike="noStrike">
              <a:latin typeface="Arial"/>
            </a:endParaRPr>
          </a:p>
          <a:p>
            <a:pPr>
              <a:lnSpc>
                <a:spcPct val="100000"/>
              </a:lnSpc>
              <a:buNone/>
            </a:pPr>
            <a:r>
              <a:rPr b="0" lang="en-US" sz="1800" spc="-1" strike="noStrike">
                <a:solidFill>
                  <a:srgbClr val="000000"/>
                </a:solidFill>
                <a:latin typeface="Franklin Gothic Book"/>
              </a:rPr>
              <a:t>This step is similar to finding the traditional predetermined overhead rate.</a:t>
            </a:r>
            <a:endParaRPr b="0" lang="en-US" sz="1800" spc="-1" strike="noStrike">
              <a:latin typeface="Arial"/>
            </a:endParaRPr>
          </a:p>
          <a:p>
            <a:pPr>
              <a:lnSpc>
                <a:spcPct val="100000"/>
              </a:lnSpc>
              <a:buNone/>
            </a:pPr>
            <a:r>
              <a:rPr b="0" lang="en-US" sz="1800" spc="-1" strike="noStrike">
                <a:solidFill>
                  <a:srgbClr val="000000"/>
                </a:solidFill>
                <a:latin typeface="Franklin Gothic Book"/>
              </a:rPr>
              <a:t>However, each cost driver will have its overhead rate.</a:t>
            </a:r>
            <a:endParaRPr b="0" lang="en-US" sz="1800" spc="-1" strike="noStrike">
              <a:latin typeface="Arial"/>
            </a:endParaRPr>
          </a:p>
          <a:p>
            <a:pPr marL="285840" indent="-285840">
              <a:lnSpc>
                <a:spcPct val="100000"/>
              </a:lnSpc>
              <a:buClr>
                <a:srgbClr val="000000"/>
              </a:buClr>
              <a:buFont typeface="Arial"/>
              <a:buChar char="•"/>
            </a:pPr>
            <a:r>
              <a:rPr b="0" lang="en-US" sz="1800" spc="-1" strike="noStrike">
                <a:solidFill>
                  <a:srgbClr val="000000"/>
                </a:solidFill>
                <a:latin typeface="Franklin Gothic Book"/>
              </a:rPr>
              <a:t>This is why ABC is a more accurate method of allocating overhead.</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49" name="Grupo 19"/>
          <p:cNvGrpSpPr/>
          <p:nvPr/>
        </p:nvGrpSpPr>
        <p:grpSpPr>
          <a:xfrm>
            <a:off x="-5235840" y="232200"/>
            <a:ext cx="4725720" cy="453240"/>
            <a:chOff x="-5235840" y="232200"/>
            <a:chExt cx="4725720" cy="453240"/>
          </a:xfrm>
        </p:grpSpPr>
        <p:sp>
          <p:nvSpPr>
            <p:cNvPr id="350"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51"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52"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53" name="Grupo 20"/>
          <p:cNvGrpSpPr/>
          <p:nvPr/>
        </p:nvGrpSpPr>
        <p:grpSpPr>
          <a:xfrm>
            <a:off x="-4886280" y="254160"/>
            <a:ext cx="4517640" cy="453240"/>
            <a:chOff x="-4886280" y="254160"/>
            <a:chExt cx="4517640" cy="453240"/>
          </a:xfrm>
        </p:grpSpPr>
        <p:sp>
          <p:nvSpPr>
            <p:cNvPr id="354"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55"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56" name="Grupo 21"/>
          <p:cNvGrpSpPr/>
          <p:nvPr/>
        </p:nvGrpSpPr>
        <p:grpSpPr>
          <a:xfrm>
            <a:off x="0" y="186480"/>
            <a:ext cx="4517640" cy="453240"/>
            <a:chOff x="0" y="186480"/>
            <a:chExt cx="4517640" cy="453240"/>
          </a:xfrm>
        </p:grpSpPr>
        <p:sp>
          <p:nvSpPr>
            <p:cNvPr id="357"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58"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59" name="TextBox 4"/>
          <p:cNvSpPr/>
          <p:nvPr/>
        </p:nvSpPr>
        <p:spPr>
          <a:xfrm>
            <a:off x="493200" y="1022400"/>
            <a:ext cx="10017360" cy="2558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s-ES" sz="1800" spc="-1" strike="noStrike">
                <a:solidFill>
                  <a:srgbClr val="000000"/>
                </a:solidFill>
                <a:latin typeface="Franklin Gothic Book"/>
              </a:rPr>
              <a:t>Steps:</a:t>
            </a:r>
            <a:endParaRPr b="0" lang="en-US" sz="1800" spc="-1" strike="noStrike">
              <a:latin typeface="Arial"/>
            </a:endParaRPr>
          </a:p>
          <a:p>
            <a:pPr>
              <a:lnSpc>
                <a:spcPct val="100000"/>
              </a:lnSpc>
              <a:buNone/>
            </a:pPr>
            <a:r>
              <a:rPr b="0" lang="en-US" sz="1800" spc="-1" strike="noStrike">
                <a:solidFill>
                  <a:srgbClr val="000000"/>
                </a:solidFill>
                <a:latin typeface="Franklin Gothic Book"/>
              </a:rPr>
              <a:t>5. Calculate unit product costs</a:t>
            </a:r>
            <a:endParaRPr b="0" lang="en-US" sz="1800" spc="-1" strike="noStrike">
              <a:latin typeface="Arial"/>
            </a:endParaRPr>
          </a:p>
          <a:p>
            <a:pPr>
              <a:lnSpc>
                <a:spcPct val="100000"/>
              </a:lnSpc>
              <a:buNone/>
            </a:pPr>
            <a:r>
              <a:rPr b="0" lang="en-US" sz="1800" spc="-1" strike="noStrike">
                <a:solidFill>
                  <a:srgbClr val="000000"/>
                </a:solidFill>
                <a:latin typeface="Franklin Gothic Book"/>
              </a:rPr>
              <a:t>This step is equivalent to the last step in the traditional approach</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Summary of the 5-step process into just 2 stages:</a:t>
            </a:r>
            <a:endParaRPr b="0" lang="en-US" sz="1800" spc="-1" strike="noStrike">
              <a:latin typeface="Arial"/>
            </a:endParaRPr>
          </a:p>
          <a:p>
            <a:pPr>
              <a:lnSpc>
                <a:spcPct val="100000"/>
              </a:lnSpc>
              <a:buNone/>
            </a:pPr>
            <a:r>
              <a:rPr b="0" lang="en-US" sz="1800" spc="-1" strike="noStrike">
                <a:solidFill>
                  <a:srgbClr val="000000"/>
                </a:solidFill>
                <a:latin typeface="Franklin Gothic Book"/>
              </a:rPr>
              <a:t>First, allocating overhead costs to the various activities to get a cost per activity.</a:t>
            </a:r>
            <a:endParaRPr b="0" lang="en-US" sz="1800" spc="-1" strike="noStrike">
              <a:latin typeface="Arial"/>
            </a:endParaRPr>
          </a:p>
          <a:p>
            <a:pPr>
              <a:lnSpc>
                <a:spcPct val="100000"/>
              </a:lnSpc>
              <a:buNone/>
            </a:pPr>
            <a:r>
              <a:rPr b="0" lang="en-US" sz="1800" spc="-1" strike="noStrike">
                <a:solidFill>
                  <a:srgbClr val="000000"/>
                </a:solidFill>
                <a:latin typeface="Franklin Gothic Book"/>
              </a:rPr>
              <a:t>Second, allocating the cost per activity to each product based on that product’s usage of the activities.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60" name="Grupo 19"/>
          <p:cNvGrpSpPr/>
          <p:nvPr/>
        </p:nvGrpSpPr>
        <p:grpSpPr>
          <a:xfrm>
            <a:off x="-5235840" y="232200"/>
            <a:ext cx="4725720" cy="453240"/>
            <a:chOff x="-5235840" y="232200"/>
            <a:chExt cx="4725720" cy="453240"/>
          </a:xfrm>
        </p:grpSpPr>
        <p:sp>
          <p:nvSpPr>
            <p:cNvPr id="361"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6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6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64" name="Grupo 20"/>
          <p:cNvGrpSpPr/>
          <p:nvPr/>
        </p:nvGrpSpPr>
        <p:grpSpPr>
          <a:xfrm>
            <a:off x="-4886280" y="254160"/>
            <a:ext cx="4517640" cy="453240"/>
            <a:chOff x="-4886280" y="254160"/>
            <a:chExt cx="4517640" cy="453240"/>
          </a:xfrm>
        </p:grpSpPr>
        <p:sp>
          <p:nvSpPr>
            <p:cNvPr id="365"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66"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67" name="Grupo 21"/>
          <p:cNvGrpSpPr/>
          <p:nvPr/>
        </p:nvGrpSpPr>
        <p:grpSpPr>
          <a:xfrm>
            <a:off x="0" y="186480"/>
            <a:ext cx="4517640" cy="453240"/>
            <a:chOff x="0" y="186480"/>
            <a:chExt cx="4517640" cy="453240"/>
          </a:xfrm>
        </p:grpSpPr>
        <p:sp>
          <p:nvSpPr>
            <p:cNvPr id="368"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69"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70" name="TextBox 4"/>
          <p:cNvSpPr/>
          <p:nvPr/>
        </p:nvSpPr>
        <p:spPr>
          <a:xfrm>
            <a:off x="493200" y="1022400"/>
            <a:ext cx="1001736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Example</a:t>
            </a:r>
            <a:r>
              <a:rPr b="0" lang="en-US" sz="1800" spc="-1" strike="noStrike">
                <a:solidFill>
                  <a:srgbClr val="000000"/>
                </a:solidFill>
                <a:latin typeface="Franklin Gothic Book"/>
              </a:rPr>
              <a:t> in MS Excel.</a:t>
            </a:r>
            <a:endParaRPr b="0" lang="en-US" sz="1800" spc="-1" strike="noStrike">
              <a:latin typeface="Arial"/>
            </a:endParaRPr>
          </a:p>
          <a:p>
            <a:pP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71" name="Grupo 19"/>
          <p:cNvGrpSpPr/>
          <p:nvPr/>
        </p:nvGrpSpPr>
        <p:grpSpPr>
          <a:xfrm>
            <a:off x="-5235840" y="232200"/>
            <a:ext cx="4725720" cy="453240"/>
            <a:chOff x="-5235840" y="232200"/>
            <a:chExt cx="4725720" cy="453240"/>
          </a:xfrm>
        </p:grpSpPr>
        <p:sp>
          <p:nvSpPr>
            <p:cNvPr id="372"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73"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74"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75" name="Grupo 20"/>
          <p:cNvGrpSpPr/>
          <p:nvPr/>
        </p:nvGrpSpPr>
        <p:grpSpPr>
          <a:xfrm>
            <a:off x="-4886280" y="254160"/>
            <a:ext cx="4517640" cy="453240"/>
            <a:chOff x="-4886280" y="254160"/>
            <a:chExt cx="4517640" cy="453240"/>
          </a:xfrm>
        </p:grpSpPr>
        <p:sp>
          <p:nvSpPr>
            <p:cNvPr id="376"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77"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78" name="Grupo 21"/>
          <p:cNvGrpSpPr/>
          <p:nvPr/>
        </p:nvGrpSpPr>
        <p:grpSpPr>
          <a:xfrm>
            <a:off x="0" y="186480"/>
            <a:ext cx="4517640" cy="453240"/>
            <a:chOff x="0" y="186480"/>
            <a:chExt cx="4517640" cy="453240"/>
          </a:xfrm>
        </p:grpSpPr>
        <p:sp>
          <p:nvSpPr>
            <p:cNvPr id="379"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80"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81" name="TextBox 4"/>
          <p:cNvSpPr/>
          <p:nvPr/>
        </p:nvSpPr>
        <p:spPr>
          <a:xfrm>
            <a:off x="493200" y="1022400"/>
            <a:ext cx="10017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Comparing and Contrasting both cost allocation methods.</a:t>
            </a:r>
            <a:endParaRPr b="0" lang="en-US" sz="1800" spc="-1" strike="noStrike">
              <a:latin typeface="Arial"/>
            </a:endParaRPr>
          </a:p>
        </p:txBody>
      </p:sp>
      <p:graphicFrame>
        <p:nvGraphicFramePr>
          <p:cNvPr id="382" name="Table 6"/>
          <p:cNvGraphicFramePr/>
          <p:nvPr/>
        </p:nvGraphicFramePr>
        <p:xfrm>
          <a:off x="1734840" y="1819800"/>
          <a:ext cx="8127720" cy="1112040"/>
        </p:xfrm>
        <a:graphic>
          <a:graphicData uri="http://schemas.openxmlformats.org/drawingml/2006/table">
            <a:tbl>
              <a:tblPr/>
              <a:tblGrid>
                <a:gridCol w="2709000"/>
                <a:gridCol w="2709000"/>
                <a:gridCol w="2709720"/>
              </a:tblGrid>
              <a:tr h="370800">
                <a:tc>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Traditional system</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ABC</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370800">
                <a:tc>
                  <a:txBody>
                    <a:bodyPr anchor="t">
                      <a:noAutofit/>
                    </a:bodyPr>
                    <a:p>
                      <a:pPr>
                        <a:lnSpc>
                          <a:spcPct val="100000"/>
                        </a:lnSpc>
                        <a:buNone/>
                      </a:pPr>
                      <a:r>
                        <a:rPr b="0" lang="es-ES" sz="1800" spc="-1" strike="noStrike">
                          <a:solidFill>
                            <a:srgbClr val="000000"/>
                          </a:solidFill>
                          <a:latin typeface="Franklin Gothic Book"/>
                        </a:rPr>
                        <a:t>PROS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Simple to explain and implement.</a:t>
                      </a:r>
                      <a:endParaRPr b="0" lang="en-US" sz="1800" spc="-1" strike="noStrike">
                        <a:latin typeface="Arial"/>
                      </a:endParaRPr>
                    </a:p>
                    <a:p>
                      <a:pPr>
                        <a:lnSpc>
                          <a:spcPct val="100000"/>
                        </a:lnSpc>
                        <a:buNone/>
                      </a:pPr>
                      <a:r>
                        <a:rPr b="0" lang="es-ES" sz="1800" spc="-1" strike="noStrike">
                          <a:solidFill>
                            <a:srgbClr val="000000"/>
                          </a:solidFill>
                          <a:latin typeface="Franklin Gothic Book"/>
                        </a:rPr>
                        <a:t>Cheap cost-information system.</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More Accurate.</a:t>
                      </a:r>
                      <a:endParaRPr b="0" lang="en-US" sz="1800" spc="-1" strike="noStrike">
                        <a:latin typeface="Arial"/>
                      </a:endParaRPr>
                    </a:p>
                    <a:p>
                      <a:pPr>
                        <a:lnSpc>
                          <a:spcPct val="100000"/>
                        </a:lnSpc>
                        <a:buNone/>
                      </a:pPr>
                      <a:r>
                        <a:rPr b="0" lang="es-ES" sz="1800" spc="-1" strike="noStrike">
                          <a:solidFill>
                            <a:srgbClr val="000000"/>
                          </a:solidFill>
                          <a:latin typeface="Franklin Gothic Book"/>
                        </a:rPr>
                        <a:t>Identify opportunities for improvements and unprofitable business.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370800">
                <a:tc>
                  <a:txBody>
                    <a:bodyPr anchor="t">
                      <a:noAutofit/>
                    </a:bodyPr>
                    <a:p>
                      <a:pPr>
                        <a:lnSpc>
                          <a:spcPct val="100000"/>
                        </a:lnSpc>
                        <a:buNone/>
                      </a:pPr>
                      <a:r>
                        <a:rPr b="0" lang="es-ES" sz="1800" spc="-1" strike="noStrike">
                          <a:solidFill>
                            <a:srgbClr val="000000"/>
                          </a:solidFill>
                          <a:latin typeface="Franklin Gothic Book"/>
                        </a:rPr>
                        <a:t>CONS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Allocation base can be arbitrary</a:t>
                      </a:r>
                      <a:endParaRPr b="0" lang="en-US" sz="1800" spc="-1" strike="noStrike">
                        <a:latin typeface="Arial"/>
                      </a:endParaRPr>
                    </a:p>
                    <a:p>
                      <a:pPr>
                        <a:lnSpc>
                          <a:spcPct val="100000"/>
                        </a:lnSpc>
                        <a:buNone/>
                      </a:pPr>
                      <a:r>
                        <a:rPr b="0" lang="es-ES" sz="1800" spc="-1" strike="noStrike">
                          <a:solidFill>
                            <a:srgbClr val="000000"/>
                          </a:solidFill>
                          <a:latin typeface="Franklin Gothic Book"/>
                        </a:rPr>
                        <a:t>Penalizes products with high volumen.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Complex to implement</a:t>
                      </a:r>
                      <a:endParaRPr b="0" lang="en-US" sz="1800" spc="-1" strike="noStrike">
                        <a:latin typeface="Arial"/>
                      </a:endParaRPr>
                    </a:p>
                    <a:p>
                      <a:pPr>
                        <a:lnSpc>
                          <a:spcPct val="100000"/>
                        </a:lnSpc>
                        <a:buNone/>
                      </a:pPr>
                      <a:r>
                        <a:rPr b="0" lang="es-ES" sz="1800" spc="-1" strike="noStrike">
                          <a:solidFill>
                            <a:srgbClr val="000000"/>
                          </a:solidFill>
                          <a:latin typeface="Franklin Gothic Book"/>
                        </a:rPr>
                        <a:t>Expensive to implement, more sophisticated information syste,.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83" name="Grupo 19"/>
          <p:cNvGrpSpPr/>
          <p:nvPr/>
        </p:nvGrpSpPr>
        <p:grpSpPr>
          <a:xfrm>
            <a:off x="-5235840" y="232200"/>
            <a:ext cx="4725720" cy="453240"/>
            <a:chOff x="-5235840" y="232200"/>
            <a:chExt cx="4725720" cy="453240"/>
          </a:xfrm>
        </p:grpSpPr>
        <p:sp>
          <p:nvSpPr>
            <p:cNvPr id="384"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85"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86"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87" name="Grupo 20"/>
          <p:cNvGrpSpPr/>
          <p:nvPr/>
        </p:nvGrpSpPr>
        <p:grpSpPr>
          <a:xfrm>
            <a:off x="-4886280" y="254160"/>
            <a:ext cx="4517640" cy="453240"/>
            <a:chOff x="-4886280" y="254160"/>
            <a:chExt cx="4517640" cy="453240"/>
          </a:xfrm>
        </p:grpSpPr>
        <p:sp>
          <p:nvSpPr>
            <p:cNvPr id="388"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389"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390" name="Grupo 21"/>
          <p:cNvGrpSpPr/>
          <p:nvPr/>
        </p:nvGrpSpPr>
        <p:grpSpPr>
          <a:xfrm>
            <a:off x="0" y="186480"/>
            <a:ext cx="4517640" cy="453240"/>
            <a:chOff x="0" y="186480"/>
            <a:chExt cx="4517640" cy="453240"/>
          </a:xfrm>
        </p:grpSpPr>
        <p:sp>
          <p:nvSpPr>
            <p:cNvPr id="391"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392"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93" name="CuadroTexto 6"/>
          <p:cNvSpPr/>
          <p:nvPr/>
        </p:nvSpPr>
        <p:spPr>
          <a:xfrm>
            <a:off x="1360800" y="1152000"/>
            <a:ext cx="8218440" cy="9140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a:solidFill>
                  <a:srgbClr val="000000"/>
                </a:solidFill>
                <a:latin typeface="Franklin Gothic Book"/>
              </a:rPr>
              <a:t>Next Class</a:t>
            </a:r>
            <a:endParaRPr b="0" lang="en-US" sz="1800" spc="-1" strike="noStrike">
              <a:latin typeface="Arial"/>
            </a:endParaRPr>
          </a:p>
          <a:p>
            <a:pPr>
              <a:lnSpc>
                <a:spcPct val="100000"/>
              </a:lnSpc>
              <a:buNone/>
            </a:pPr>
            <a:r>
              <a:rPr b="0" lang="es-ES" sz="1800" spc="-1" strike="noStrike">
                <a:solidFill>
                  <a:srgbClr val="000000"/>
                </a:solidFill>
                <a:latin typeface="Franklin Gothic Book"/>
              </a:rPr>
              <a:t>In group of 2 students, 5 min presentations.</a:t>
            </a:r>
            <a:endParaRPr b="0" lang="en-US" sz="1800" spc="-1" strike="noStrike">
              <a:latin typeface="Arial"/>
            </a:endParaRPr>
          </a:p>
          <a:p>
            <a:pPr>
              <a:lnSpc>
                <a:spcPct val="100000"/>
              </a:lnSpc>
              <a:buNone/>
            </a:pPr>
            <a:r>
              <a:rPr b="0" lang="es-ES" sz="1800" spc="-1" strike="noStrike">
                <a:solidFill>
                  <a:srgbClr val="000000"/>
                </a:solidFill>
                <a:latin typeface="Franklin Gothic Book"/>
              </a:rPr>
              <a:t>Solution for exercises: 5 and 10.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94" name="Grupo 19"/>
          <p:cNvGrpSpPr/>
          <p:nvPr/>
        </p:nvGrpSpPr>
        <p:grpSpPr>
          <a:xfrm>
            <a:off x="-5235840" y="232200"/>
            <a:ext cx="4725720" cy="453240"/>
            <a:chOff x="-5235840" y="232200"/>
            <a:chExt cx="4725720" cy="453240"/>
          </a:xfrm>
        </p:grpSpPr>
        <p:sp>
          <p:nvSpPr>
            <p:cNvPr id="395"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396"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397"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398" name="Grupo 20"/>
          <p:cNvGrpSpPr/>
          <p:nvPr/>
        </p:nvGrpSpPr>
        <p:grpSpPr>
          <a:xfrm>
            <a:off x="-4886280" y="254160"/>
            <a:ext cx="4517640" cy="453240"/>
            <a:chOff x="-4886280" y="254160"/>
            <a:chExt cx="4517640" cy="453240"/>
          </a:xfrm>
        </p:grpSpPr>
        <p:sp>
          <p:nvSpPr>
            <p:cNvPr id="399"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00"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01" name="Grupo 21"/>
          <p:cNvGrpSpPr/>
          <p:nvPr/>
        </p:nvGrpSpPr>
        <p:grpSpPr>
          <a:xfrm>
            <a:off x="0" y="186480"/>
            <a:ext cx="4517640" cy="453240"/>
            <a:chOff x="0" y="186480"/>
            <a:chExt cx="4517640" cy="453240"/>
          </a:xfrm>
        </p:grpSpPr>
        <p:sp>
          <p:nvSpPr>
            <p:cNvPr id="402"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03"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04" name="CuadroTexto 6"/>
          <p:cNvSpPr/>
          <p:nvPr/>
        </p:nvSpPr>
        <p:spPr>
          <a:xfrm>
            <a:off x="493200" y="847440"/>
            <a:ext cx="11249280" cy="91404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Hierarchy of activity levels</a:t>
            </a:r>
            <a:endParaRPr b="0" lang="en-US" sz="1800" spc="-1" strike="noStrike">
              <a:latin typeface="Arial"/>
            </a:endParaRPr>
          </a:p>
          <a:p>
            <a:pPr>
              <a:lnSpc>
                <a:spcPct val="100000"/>
              </a:lnSpc>
              <a:buNone/>
            </a:pPr>
            <a:r>
              <a:rPr b="0" lang="es-ES" sz="1800" spc="-1" strike="noStrike">
                <a:solidFill>
                  <a:srgbClr val="000000"/>
                </a:solidFill>
                <a:latin typeface="Franklin Gothic Book"/>
              </a:rPr>
              <a:t>It is a Good practice to classify the activities into four levels to have a clearer path to causality with costs increase.</a:t>
            </a:r>
            <a:endParaRPr b="0" lang="en-US" sz="1800" spc="-1" strike="noStrike">
              <a:latin typeface="Arial"/>
            </a:endParaRPr>
          </a:p>
        </p:txBody>
      </p:sp>
      <p:graphicFrame>
        <p:nvGraphicFramePr>
          <p:cNvPr id="405" name="Table 5"/>
          <p:cNvGraphicFramePr/>
          <p:nvPr/>
        </p:nvGraphicFramePr>
        <p:xfrm>
          <a:off x="959760" y="1553760"/>
          <a:ext cx="10271880" cy="3388680"/>
        </p:xfrm>
        <a:graphic>
          <a:graphicData uri="http://schemas.openxmlformats.org/drawingml/2006/table">
            <a:tbl>
              <a:tblPr/>
              <a:tblGrid>
                <a:gridCol w="3423960"/>
                <a:gridCol w="3423960"/>
                <a:gridCol w="3423960"/>
              </a:tblGrid>
              <a:tr h="435240">
                <a:tc>
                  <a:txBody>
                    <a:bodyPr anchor="t">
                      <a:noAutofit/>
                    </a:bodyPr>
                    <a:p>
                      <a:pPr>
                        <a:lnSpc>
                          <a:spcPct val="100000"/>
                        </a:lnSpc>
                        <a:buNone/>
                      </a:pPr>
                      <a:r>
                        <a:rPr b="1" lang="es-ES" sz="1800" spc="-1" strike="noStrike">
                          <a:solidFill>
                            <a:srgbClr val="ffffff"/>
                          </a:solidFill>
                          <a:latin typeface="Franklin Gothic Book"/>
                        </a:rPr>
                        <a:t>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Type of Activity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Example of Cost Driver</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1463400">
                <a:tc>
                  <a:txBody>
                    <a:bodyPr anchor="t">
                      <a:noAutofit/>
                    </a:bodyPr>
                    <a:p>
                      <a:pPr>
                        <a:lnSpc>
                          <a:spcPct val="100000"/>
                        </a:lnSpc>
                        <a:buNone/>
                      </a:pPr>
                      <a:r>
                        <a:rPr b="0" lang="es-ES" sz="1800" spc="-1" strike="noStrike">
                          <a:solidFill>
                            <a:srgbClr val="000000"/>
                          </a:solidFill>
                          <a:latin typeface="Franklin Gothic Book"/>
                        </a:rPr>
                        <a:t>Unit-level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Labor-related: assembling, painting, sanding, sewing.</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Machine-related: drilling, cutting, trimming, pressing.</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 </a:t>
                      </a:r>
                      <a:r>
                        <a:rPr b="0" lang="es-ES" sz="1800" spc="-1" strike="noStrike">
                          <a:solidFill>
                            <a:srgbClr val="000000"/>
                          </a:solidFill>
                          <a:latin typeface="Franklin Gothic Book"/>
                        </a:rPr>
                        <a:t>direct labor hours or costs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Machine hours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1189080">
                <a:tc>
                  <a:txBody>
                    <a:bodyPr anchor="t">
                      <a:noAutofit/>
                    </a:bodyPr>
                    <a:p>
                      <a:pPr>
                        <a:lnSpc>
                          <a:spcPct val="100000"/>
                        </a:lnSpc>
                        <a:buNone/>
                      </a:pPr>
                      <a:r>
                        <a:rPr b="0" lang="es-ES" sz="1800" spc="-1" strike="noStrike">
                          <a:solidFill>
                            <a:srgbClr val="000000"/>
                          </a:solidFill>
                          <a:latin typeface="Franklin Gothic Book"/>
                        </a:rPr>
                        <a:t>Batch-level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Machine set-ups.</a:t>
                      </a:r>
                      <a:endParaRPr b="0" lang="en-US" sz="1800" spc="-1" strike="noStrike">
                        <a:latin typeface="Arial"/>
                      </a:endParaRPr>
                    </a:p>
                    <a:p>
                      <a:pPr>
                        <a:lnSpc>
                          <a:spcPct val="100000"/>
                        </a:lnSpc>
                        <a:buNone/>
                      </a:pPr>
                      <a:r>
                        <a:rPr b="0" lang="es-ES" sz="1800" spc="-1" strike="noStrike">
                          <a:solidFill>
                            <a:srgbClr val="000000"/>
                          </a:solidFill>
                          <a:latin typeface="Franklin Gothic Book"/>
                        </a:rPr>
                        <a:t>Purchase ordering</a:t>
                      </a:r>
                      <a:endParaRPr b="0" lang="en-US" sz="1800" spc="-1" strike="noStrike">
                        <a:latin typeface="Arial"/>
                      </a:endParaRPr>
                    </a:p>
                    <a:p>
                      <a:pPr>
                        <a:lnSpc>
                          <a:spcPct val="100000"/>
                        </a:lnSpc>
                        <a:buNone/>
                      </a:pPr>
                      <a:r>
                        <a:rPr b="0" lang="es-ES" sz="1800" spc="-1" strike="noStrike">
                          <a:solidFill>
                            <a:srgbClr val="000000"/>
                          </a:solidFill>
                          <a:latin typeface="Franklin Gothic Book"/>
                        </a:rPr>
                        <a:t>quality inspections, </a:t>
                      </a:r>
                      <a:endParaRPr b="0" lang="en-US" sz="1800" spc="-1" strike="noStrike">
                        <a:latin typeface="Arial"/>
                      </a:endParaRPr>
                    </a:p>
                    <a:p>
                      <a:pPr>
                        <a:lnSpc>
                          <a:spcPct val="100000"/>
                        </a:lnSpc>
                        <a:buNone/>
                      </a:pPr>
                      <a:r>
                        <a:rPr b="0" lang="es-ES" sz="1800" spc="-1" strike="noStrike">
                          <a:solidFill>
                            <a:srgbClr val="000000"/>
                          </a:solidFill>
                          <a:latin typeface="Franklin Gothic Book"/>
                        </a:rPr>
                        <a:t>material handling</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 set-ups</a:t>
                      </a:r>
                      <a:endParaRPr b="0" lang="en-US" sz="1800" spc="-1" strike="noStrike">
                        <a:latin typeface="Arial"/>
                      </a:endParaRPr>
                    </a:p>
                    <a:p>
                      <a:pPr>
                        <a:lnSpc>
                          <a:spcPct val="100000"/>
                        </a:lnSpc>
                        <a:buNone/>
                      </a:pPr>
                      <a:r>
                        <a:rPr b="0" lang="es-ES" sz="1800" spc="-1" strike="noStrike">
                          <a:solidFill>
                            <a:srgbClr val="000000"/>
                          </a:solidFill>
                          <a:latin typeface="Franklin Gothic Book"/>
                        </a:rPr>
                        <a:t># purchase orders</a:t>
                      </a:r>
                      <a:endParaRPr b="0" lang="en-US" sz="1800" spc="-1" strike="noStrike">
                        <a:latin typeface="Arial"/>
                      </a:endParaRPr>
                    </a:p>
                    <a:p>
                      <a:pPr>
                        <a:lnSpc>
                          <a:spcPct val="100000"/>
                        </a:lnSpc>
                        <a:buNone/>
                      </a:pPr>
                      <a:r>
                        <a:rPr b="0" lang="es-ES" sz="1800" spc="-1" strike="noStrike">
                          <a:solidFill>
                            <a:srgbClr val="000000"/>
                          </a:solidFill>
                          <a:latin typeface="Franklin Gothic Book"/>
                        </a:rPr>
                        <a:t># inspectors or inspections</a:t>
                      </a:r>
                      <a:endParaRPr b="0" lang="en-US" sz="1800" spc="-1" strike="noStrike">
                        <a:latin typeface="Arial"/>
                      </a:endParaRPr>
                    </a:p>
                    <a:p>
                      <a:pPr>
                        <a:lnSpc>
                          <a:spcPct val="100000"/>
                        </a:lnSpc>
                        <a:buNone/>
                      </a:pPr>
                      <a:r>
                        <a:rPr b="0" lang="es-ES" sz="1800" spc="-1" strike="noStrike">
                          <a:solidFill>
                            <a:srgbClr val="000000"/>
                          </a:solidFill>
                          <a:latin typeface="Franklin Gothic Book"/>
                        </a:rPr>
                        <a:t># material transportations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738000">
                <a:tc>
                  <a:txBody>
                    <a:bodyPr anchor="t">
                      <a:noAutofit/>
                    </a:bodyPr>
                    <a:p>
                      <a:pPr>
                        <a:lnSpc>
                          <a:spcPct val="100000"/>
                        </a:lnSpc>
                        <a:buNone/>
                      </a:pPr>
                      <a:r>
                        <a:rPr b="0" lang="es-ES" sz="1800" spc="-1" strike="noStrike">
                          <a:solidFill>
                            <a:srgbClr val="000000"/>
                          </a:solidFill>
                          <a:latin typeface="Franklin Gothic Book"/>
                        </a:rPr>
                        <a:t>Product-level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Product design</a:t>
                      </a:r>
                      <a:endParaRPr b="0" lang="en-US" sz="1800" spc="-1" strike="noStrike">
                        <a:latin typeface="Arial"/>
                      </a:endParaRPr>
                    </a:p>
                    <a:p>
                      <a:pPr>
                        <a:lnSpc>
                          <a:spcPct val="100000"/>
                        </a:lnSpc>
                        <a:buNone/>
                      </a:pPr>
                      <a:r>
                        <a:rPr b="0" lang="es-ES" sz="1800" spc="-1" strike="noStrike">
                          <a:solidFill>
                            <a:srgbClr val="000000"/>
                          </a:solidFill>
                          <a:latin typeface="Franklin Gothic Book"/>
                        </a:rPr>
                        <a:t>Engineering changes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 desings or tests</a:t>
                      </a:r>
                      <a:endParaRPr b="0" lang="en-US" sz="1800" spc="-1" strike="noStrike">
                        <a:latin typeface="Arial"/>
                      </a:endParaRPr>
                    </a:p>
                    <a:p>
                      <a:pPr>
                        <a:lnSpc>
                          <a:spcPct val="100000"/>
                        </a:lnSpc>
                        <a:buNone/>
                      </a:pPr>
                      <a:r>
                        <a:rPr b="0" lang="es-ES" sz="1800" spc="-1" strike="noStrike">
                          <a:solidFill>
                            <a:srgbClr val="000000"/>
                          </a:solidFill>
                          <a:latin typeface="Franklin Gothic Book"/>
                        </a:rPr>
                        <a:t># changes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914760">
                <a:tc>
                  <a:txBody>
                    <a:bodyPr anchor="t">
                      <a:noAutofit/>
                    </a:bodyPr>
                    <a:p>
                      <a:pPr>
                        <a:lnSpc>
                          <a:spcPct val="100000"/>
                        </a:lnSpc>
                        <a:buNone/>
                      </a:pPr>
                      <a:r>
                        <a:rPr b="0" lang="es-ES" sz="1800" spc="-1" strike="noStrike">
                          <a:solidFill>
                            <a:srgbClr val="000000"/>
                          </a:solidFill>
                          <a:latin typeface="Franklin Gothic Book"/>
                        </a:rPr>
                        <a:t>Facility-level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Plant management salaries</a:t>
                      </a:r>
                      <a:endParaRPr b="0" lang="en-US" sz="1800" spc="-1" strike="noStrike">
                        <a:latin typeface="Arial"/>
                      </a:endParaRPr>
                    </a:p>
                    <a:p>
                      <a:pPr>
                        <a:lnSpc>
                          <a:spcPct val="100000"/>
                        </a:lnSpc>
                        <a:buNone/>
                      </a:pPr>
                      <a:r>
                        <a:rPr b="0" lang="es-ES" sz="1800" spc="-1" strike="noStrike">
                          <a:solidFill>
                            <a:srgbClr val="000000"/>
                          </a:solidFill>
                          <a:latin typeface="Franklin Gothic Book"/>
                        </a:rPr>
                        <a:t>Plant depreciation</a:t>
                      </a:r>
                      <a:endParaRPr b="0" lang="en-US" sz="1800" spc="-1" strike="noStrike">
                        <a:latin typeface="Arial"/>
                      </a:endParaRPr>
                    </a:p>
                    <a:p>
                      <a:pPr>
                        <a:lnSpc>
                          <a:spcPct val="100000"/>
                        </a:lnSpc>
                        <a:buNone/>
                      </a:pPr>
                      <a:r>
                        <a:rPr b="0" lang="es-ES" sz="1800" spc="-1" strike="noStrike">
                          <a:solidFill>
                            <a:srgbClr val="000000"/>
                          </a:solidFill>
                          <a:latin typeface="Franklin Gothic Book"/>
                        </a:rPr>
                        <a:t>Utilities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 employees</a:t>
                      </a:r>
                      <a:endParaRPr b="0" lang="en-US" sz="1800" spc="-1" strike="noStrike">
                        <a:latin typeface="Arial"/>
                      </a:endParaRPr>
                    </a:p>
                    <a:p>
                      <a:pPr>
                        <a:lnSpc>
                          <a:spcPct val="100000"/>
                        </a:lnSpc>
                        <a:buNone/>
                      </a:pPr>
                      <a:r>
                        <a:rPr b="0" lang="es-ES" sz="1800" spc="-1" strike="noStrike">
                          <a:solidFill>
                            <a:srgbClr val="000000"/>
                          </a:solidFill>
                          <a:latin typeface="Franklin Gothic Book"/>
                        </a:rPr>
                        <a:t># square metres</a:t>
                      </a:r>
                      <a:endParaRPr b="0" lang="en-US" sz="1800" spc="-1" strike="noStrike">
                        <a:latin typeface="Arial"/>
                      </a:endParaRPr>
                    </a:p>
                    <a:p>
                      <a:pPr>
                        <a:lnSpc>
                          <a:spcPct val="100000"/>
                        </a:lnSpc>
                        <a:buNone/>
                      </a:pPr>
                      <a:r>
                        <a:rPr b="0" lang="es-ES" sz="1800" spc="-1" strike="noStrike">
                          <a:solidFill>
                            <a:srgbClr val="000000"/>
                          </a:solidFill>
                          <a:latin typeface="Franklin Gothic Book"/>
                        </a:rPr>
                        <a:t># square metres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bl>
          </a:graphicData>
        </a:graphic>
      </p:graphicFrame>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06" name="Grupo 19"/>
          <p:cNvGrpSpPr/>
          <p:nvPr/>
        </p:nvGrpSpPr>
        <p:grpSpPr>
          <a:xfrm>
            <a:off x="-5235840" y="232200"/>
            <a:ext cx="4725720" cy="453240"/>
            <a:chOff x="-5235840" y="232200"/>
            <a:chExt cx="4725720" cy="453240"/>
          </a:xfrm>
        </p:grpSpPr>
        <p:sp>
          <p:nvSpPr>
            <p:cNvPr id="407"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08"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09"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10" name="Grupo 20"/>
          <p:cNvGrpSpPr/>
          <p:nvPr/>
        </p:nvGrpSpPr>
        <p:grpSpPr>
          <a:xfrm>
            <a:off x="-4886280" y="254160"/>
            <a:ext cx="4517640" cy="453240"/>
            <a:chOff x="-4886280" y="254160"/>
            <a:chExt cx="4517640" cy="453240"/>
          </a:xfrm>
        </p:grpSpPr>
        <p:sp>
          <p:nvSpPr>
            <p:cNvPr id="411"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12"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13" name="Grupo 21"/>
          <p:cNvGrpSpPr/>
          <p:nvPr/>
        </p:nvGrpSpPr>
        <p:grpSpPr>
          <a:xfrm>
            <a:off x="0" y="186480"/>
            <a:ext cx="4517640" cy="453240"/>
            <a:chOff x="0" y="186480"/>
            <a:chExt cx="4517640" cy="453240"/>
          </a:xfrm>
        </p:grpSpPr>
        <p:sp>
          <p:nvSpPr>
            <p:cNvPr id="414"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15"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16" name="CuadroTexto 6"/>
          <p:cNvSpPr/>
          <p:nvPr/>
        </p:nvSpPr>
        <p:spPr>
          <a:xfrm>
            <a:off x="493200" y="847440"/>
            <a:ext cx="6244200" cy="4754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How many Cost Activity Pools are </a:t>
            </a:r>
            <a:r>
              <a:rPr b="0" lang="en-US" sz="1800" spc="-1" strike="noStrike" u="sng">
                <a:solidFill>
                  <a:srgbClr val="000000"/>
                </a:solidFill>
                <a:uFillTx/>
                <a:latin typeface="Franklin Gothic Book"/>
              </a:rPr>
              <a:t>appropriate</a:t>
            </a:r>
            <a:r>
              <a:rPr b="0" lang="es-ES" sz="1800" spc="-1" strike="noStrike" u="sng">
                <a:solidFill>
                  <a:srgbClr val="000000"/>
                </a:solidFill>
                <a:uFillTx/>
                <a:latin typeface="Franklin Gothic Book"/>
              </a:rPr>
              <a:t>?</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Empirical evidence indicates that manufacturers identify between 50-150 activities with the respective cost drivers.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The number depends on: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 complexity of the production process.</a:t>
            </a:r>
            <a:endParaRPr b="0" lang="en-US" sz="1800" spc="-1" strike="noStrike">
              <a:latin typeface="Arial"/>
            </a:endParaRPr>
          </a:p>
          <a:p>
            <a:pPr>
              <a:lnSpc>
                <a:spcPct val="100000"/>
              </a:lnSpc>
              <a:buNone/>
            </a:pPr>
            <a:r>
              <a:rPr b="0" lang="es-ES" sz="1800" spc="-1" strike="noStrike">
                <a:solidFill>
                  <a:srgbClr val="000000"/>
                </a:solidFill>
                <a:latin typeface="Franklin Gothic Book"/>
              </a:rPr>
              <a:t>a) manufacturing steps</a:t>
            </a:r>
            <a:endParaRPr b="0" lang="en-US" sz="1800" spc="-1" strike="noStrike">
              <a:latin typeface="Arial"/>
            </a:endParaRPr>
          </a:p>
          <a:p>
            <a:pPr>
              <a:lnSpc>
                <a:spcPct val="100000"/>
              </a:lnSpc>
              <a:buNone/>
            </a:pPr>
            <a:r>
              <a:rPr b="0" lang="es-ES" sz="1800" spc="-1" strike="noStrike">
                <a:solidFill>
                  <a:srgbClr val="000000"/>
                </a:solidFill>
                <a:latin typeface="Franklin Gothic Book"/>
              </a:rPr>
              <a:t>b) number of different raw materials</a:t>
            </a:r>
            <a:endParaRPr b="0" lang="en-US" sz="1800" spc="-1" strike="noStrike">
              <a:latin typeface="Arial"/>
            </a:endParaRPr>
          </a:p>
          <a:p>
            <a:pPr>
              <a:lnSpc>
                <a:spcPct val="100000"/>
              </a:lnSpc>
              <a:buNone/>
            </a:pPr>
            <a:r>
              <a:rPr b="0" lang="es-ES" sz="1800" spc="-1" strike="noStrike">
                <a:solidFill>
                  <a:srgbClr val="000000"/>
                </a:solidFill>
                <a:latin typeface="Franklin Gothic Book"/>
              </a:rPr>
              <a:t>c) coordination among divisions</a:t>
            </a:r>
            <a:endParaRPr b="0" lang="en-US" sz="1800" spc="-1" strike="noStrike">
              <a:latin typeface="Arial"/>
            </a:endParaRPr>
          </a:p>
          <a:p>
            <a:pPr>
              <a:lnSpc>
                <a:spcPct val="100000"/>
              </a:lnSpc>
              <a:buNone/>
            </a:pPr>
            <a:r>
              <a:rPr b="0" lang="es-ES" sz="1800" spc="-1" strike="noStrike">
                <a:solidFill>
                  <a:srgbClr val="000000"/>
                </a:solidFill>
                <a:latin typeface="Franklin Gothic Book"/>
              </a:rPr>
              <a:t>d) level of automatization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 complexity of the product.</a:t>
            </a:r>
            <a:endParaRPr b="0" lang="en-US" sz="1800" spc="-1" strike="noStrike">
              <a:latin typeface="Arial"/>
            </a:endParaRPr>
          </a:p>
          <a:p>
            <a:pPr>
              <a:lnSpc>
                <a:spcPct val="100000"/>
              </a:lnSpc>
              <a:buNone/>
            </a:pPr>
            <a:r>
              <a:rPr b="0" lang="es-ES" sz="1800" spc="-1" strike="noStrike">
                <a:solidFill>
                  <a:srgbClr val="000000"/>
                </a:solidFill>
                <a:latin typeface="Franklin Gothic Book"/>
              </a:rPr>
              <a:t>a) relevance of quality</a:t>
            </a:r>
            <a:endParaRPr b="0" lang="en-US" sz="1800" spc="-1" strike="noStrike">
              <a:latin typeface="Arial"/>
            </a:endParaRPr>
          </a:p>
          <a:p>
            <a:pPr>
              <a:lnSpc>
                <a:spcPct val="100000"/>
              </a:lnSpc>
              <a:buNone/>
            </a:pPr>
            <a:r>
              <a:rPr b="0" lang="es-ES" sz="1800" spc="-1" strike="noStrike">
                <a:solidFill>
                  <a:srgbClr val="000000"/>
                </a:solidFill>
                <a:latin typeface="Franklin Gothic Book"/>
              </a:rPr>
              <a:t>b) number of elements or parts </a:t>
            </a:r>
            <a:endParaRPr b="0" lang="en-US" sz="1800" spc="-1" strike="noStrike">
              <a:latin typeface="Arial"/>
            </a:endParaRPr>
          </a:p>
        </p:txBody>
      </p:sp>
      <p:sp>
        <p:nvSpPr>
          <p:cNvPr id="417" name="TextBox 7"/>
          <p:cNvSpPr/>
          <p:nvPr/>
        </p:nvSpPr>
        <p:spPr>
          <a:xfrm>
            <a:off x="7782480" y="5686920"/>
            <a:ext cx="4104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Weygandt et al (2018)</a:t>
            </a:r>
            <a:endParaRPr b="0" lang="en-US" sz="1800" spc="-1" strike="noStrike">
              <a:latin typeface="Arial"/>
            </a:endParaRPr>
          </a:p>
        </p:txBody>
      </p:sp>
      <p:pic>
        <p:nvPicPr>
          <p:cNvPr id="418" name="Picture 8" descr=""/>
          <p:cNvPicPr/>
          <p:nvPr/>
        </p:nvPicPr>
        <p:blipFill>
          <a:blip r:embed="rId1"/>
          <a:stretch/>
        </p:blipFill>
        <p:spPr>
          <a:xfrm>
            <a:off x="6881040" y="239760"/>
            <a:ext cx="4525920" cy="544680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19" name="Grupo 19"/>
          <p:cNvGrpSpPr/>
          <p:nvPr/>
        </p:nvGrpSpPr>
        <p:grpSpPr>
          <a:xfrm>
            <a:off x="-5235840" y="232200"/>
            <a:ext cx="4725720" cy="453240"/>
            <a:chOff x="-5235840" y="232200"/>
            <a:chExt cx="4725720" cy="453240"/>
          </a:xfrm>
        </p:grpSpPr>
        <p:sp>
          <p:nvSpPr>
            <p:cNvPr id="420"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21"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22"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23" name="Grupo 20"/>
          <p:cNvGrpSpPr/>
          <p:nvPr/>
        </p:nvGrpSpPr>
        <p:grpSpPr>
          <a:xfrm>
            <a:off x="-4886280" y="254160"/>
            <a:ext cx="4517640" cy="453240"/>
            <a:chOff x="-4886280" y="254160"/>
            <a:chExt cx="4517640" cy="453240"/>
          </a:xfrm>
        </p:grpSpPr>
        <p:sp>
          <p:nvSpPr>
            <p:cNvPr id="424"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25"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26" name="Grupo 21"/>
          <p:cNvGrpSpPr/>
          <p:nvPr/>
        </p:nvGrpSpPr>
        <p:grpSpPr>
          <a:xfrm>
            <a:off x="0" y="186480"/>
            <a:ext cx="4517640" cy="453240"/>
            <a:chOff x="0" y="186480"/>
            <a:chExt cx="4517640" cy="453240"/>
          </a:xfrm>
        </p:grpSpPr>
        <p:sp>
          <p:nvSpPr>
            <p:cNvPr id="427"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28"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29" name="CuadroTexto 6"/>
          <p:cNvSpPr/>
          <p:nvPr/>
        </p:nvSpPr>
        <p:spPr>
          <a:xfrm>
            <a:off x="493200" y="847440"/>
            <a:ext cx="5107320" cy="283428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How common is the ABC  system?</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 “</a:t>
            </a:r>
            <a:r>
              <a:rPr b="0" lang="en-US" sz="1800" spc="-1" strike="noStrike">
                <a:solidFill>
                  <a:srgbClr val="000000"/>
                </a:solidFill>
                <a:latin typeface="Arial"/>
              </a:rPr>
              <a:t>Many companies abandoned activity-based costing because it did not capture the complexity of their operations, took too</a:t>
            </a:r>
            <a:br>
              <a:rPr sz="1800"/>
            </a:br>
            <a:r>
              <a:rPr b="0" lang="en-US" sz="1800" spc="-1" strike="noStrike">
                <a:solidFill>
                  <a:srgbClr val="000000"/>
                </a:solidFill>
                <a:latin typeface="Arial"/>
              </a:rPr>
              <a:t>long to implement and was too expensive to build and maintain.”(Kaplan and Anderson)</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Arial"/>
              </a:rPr>
              <a:t>But what about companies that implemented it well? </a:t>
            </a:r>
            <a:endParaRPr b="0" lang="en-US" sz="1800" spc="-1" strike="noStrike">
              <a:latin typeface="Arial"/>
            </a:endParaRPr>
          </a:p>
        </p:txBody>
      </p:sp>
      <p:pic>
        <p:nvPicPr>
          <p:cNvPr id="430" name="Picture 5" descr=""/>
          <p:cNvPicPr/>
          <p:nvPr/>
        </p:nvPicPr>
        <p:blipFill>
          <a:blip r:embed="rId1"/>
          <a:stretch/>
        </p:blipFill>
        <p:spPr>
          <a:xfrm>
            <a:off x="6005520" y="1457640"/>
            <a:ext cx="6185880" cy="4552560"/>
          </a:xfrm>
          <a:prstGeom prst="rect">
            <a:avLst/>
          </a:prstGeom>
          <a:ln w="0">
            <a:noFill/>
          </a:ln>
        </p:spPr>
      </p:pic>
      <p:sp>
        <p:nvSpPr>
          <p:cNvPr id="431" name="TextBox 7"/>
          <p:cNvSpPr/>
          <p:nvPr/>
        </p:nvSpPr>
        <p:spPr>
          <a:xfrm>
            <a:off x="6553080" y="6010560"/>
            <a:ext cx="234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Lawson (2009)</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Arco de bloque 10"/>
          <p:cNvSpPr/>
          <p:nvPr/>
        </p:nvSpPr>
        <p:spPr>
          <a:xfrm>
            <a:off x="-3546000" y="16063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158" name="Grupo 19"/>
          <p:cNvGrpSpPr/>
          <p:nvPr/>
        </p:nvGrpSpPr>
        <p:grpSpPr>
          <a:xfrm>
            <a:off x="0" y="212040"/>
            <a:ext cx="4725720" cy="453240"/>
            <a:chOff x="0" y="212040"/>
            <a:chExt cx="4725720" cy="453240"/>
          </a:xfrm>
        </p:grpSpPr>
        <p:sp>
          <p:nvSpPr>
            <p:cNvPr id="159"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60"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161" name="Grupo 20"/>
          <p:cNvGrpSpPr/>
          <p:nvPr/>
        </p:nvGrpSpPr>
        <p:grpSpPr>
          <a:xfrm>
            <a:off x="1550880" y="7406280"/>
            <a:ext cx="4517640" cy="453240"/>
            <a:chOff x="1550880" y="7406280"/>
            <a:chExt cx="4517640" cy="453240"/>
          </a:xfrm>
        </p:grpSpPr>
        <p:sp>
          <p:nvSpPr>
            <p:cNvPr id="162" name="Forma libre: forma 13"/>
            <p:cNvSpPr/>
            <p:nvPr/>
          </p:nvSpPr>
          <p:spPr>
            <a:xfrm>
              <a:off x="1797480" y="74516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163" name="Elipse 14"/>
            <p:cNvSpPr/>
            <p:nvPr/>
          </p:nvSpPr>
          <p:spPr>
            <a:xfrm>
              <a:off x="1550880" y="74062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164" name="Grupo 21"/>
          <p:cNvGrpSpPr/>
          <p:nvPr/>
        </p:nvGrpSpPr>
        <p:grpSpPr>
          <a:xfrm>
            <a:off x="1550880" y="7950960"/>
            <a:ext cx="4517640" cy="453240"/>
            <a:chOff x="1550880" y="7950960"/>
            <a:chExt cx="4517640" cy="453240"/>
          </a:xfrm>
        </p:grpSpPr>
        <p:sp>
          <p:nvSpPr>
            <p:cNvPr id="165" name="Forma libre: forma 15"/>
            <p:cNvSpPr/>
            <p:nvPr/>
          </p:nvSpPr>
          <p:spPr>
            <a:xfrm>
              <a:off x="1797480" y="79963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ABC/ABM</a:t>
              </a:r>
              <a:endParaRPr b="0" lang="en-US" sz="1800" spc="-1" strike="noStrike">
                <a:latin typeface="Arial"/>
              </a:endParaRPr>
            </a:p>
          </p:txBody>
        </p:sp>
        <p:sp>
          <p:nvSpPr>
            <p:cNvPr id="166" name="Elipse 16"/>
            <p:cNvSpPr/>
            <p:nvPr/>
          </p:nvSpPr>
          <p:spPr>
            <a:xfrm>
              <a:off x="1550880" y="79509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167" name="TextBox 2"/>
          <p:cNvSpPr/>
          <p:nvPr/>
        </p:nvSpPr>
        <p:spPr>
          <a:xfrm>
            <a:off x="245520" y="1219320"/>
            <a:ext cx="10432080" cy="17355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Franklin Gothic Book"/>
              </a:rPr>
              <a:t>Different decisions require different costs classified in different ways: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n-US" sz="1800" spc="-1" strike="noStrike">
                <a:solidFill>
                  <a:srgbClr val="000000"/>
                </a:solidFill>
                <a:latin typeface="Franklin Gothic Book"/>
              </a:rPr>
              <a:t>For instance, a manager may need cost information to plan for the coming year or to make decisions about expanding or discontinuing a product or service.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1" lang="en-US" sz="1800" spc="-1" strike="noStrike">
                <a:solidFill>
                  <a:srgbClr val="f8931d"/>
                </a:solidFill>
                <a:latin typeface="Franklin Gothic Book"/>
              </a:rPr>
              <a:t>Mayor Cost Behavior Patterns:</a:t>
            </a:r>
            <a:endParaRPr b="0" lang="en-US" sz="1800" spc="-1" strike="noStrike">
              <a:latin typeface="Arial"/>
            </a:endParaRPr>
          </a:p>
        </p:txBody>
      </p:sp>
      <p:graphicFrame>
        <p:nvGraphicFramePr>
          <p:cNvPr id="1" name="Diagram1"/>
          <p:cNvGraphicFramePr/>
          <p:nvPr>
            <p:extLst>
              <p:ext uri="{D42A27DB-BD31-4B8C-83A1-F6EECF244321}">
                <p14:modId xmlns:p14="http://schemas.microsoft.com/office/powerpoint/2010/main" val="243947963"/>
              </p:ext>
            </p:extLst>
          </p:nvPr>
        </p:nvGraphicFramePr>
        <p:xfrm>
          <a:off x="245520" y="3064320"/>
          <a:ext cx="11112840" cy="2929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transition spd="slow">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32" name="Grupo 19"/>
          <p:cNvGrpSpPr/>
          <p:nvPr/>
        </p:nvGrpSpPr>
        <p:grpSpPr>
          <a:xfrm>
            <a:off x="-5235840" y="232200"/>
            <a:ext cx="4725720" cy="453240"/>
            <a:chOff x="-5235840" y="232200"/>
            <a:chExt cx="4725720" cy="453240"/>
          </a:xfrm>
        </p:grpSpPr>
        <p:sp>
          <p:nvSpPr>
            <p:cNvPr id="433"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34"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35"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36" name="Grupo 20"/>
          <p:cNvGrpSpPr/>
          <p:nvPr/>
        </p:nvGrpSpPr>
        <p:grpSpPr>
          <a:xfrm>
            <a:off x="-4886280" y="254160"/>
            <a:ext cx="4517640" cy="453240"/>
            <a:chOff x="-4886280" y="254160"/>
            <a:chExt cx="4517640" cy="453240"/>
          </a:xfrm>
        </p:grpSpPr>
        <p:sp>
          <p:nvSpPr>
            <p:cNvPr id="437"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38"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39" name="Grupo 21"/>
          <p:cNvGrpSpPr/>
          <p:nvPr/>
        </p:nvGrpSpPr>
        <p:grpSpPr>
          <a:xfrm>
            <a:off x="0" y="186480"/>
            <a:ext cx="4517640" cy="453240"/>
            <a:chOff x="0" y="186480"/>
            <a:chExt cx="4517640" cy="453240"/>
          </a:xfrm>
        </p:grpSpPr>
        <p:sp>
          <p:nvSpPr>
            <p:cNvPr id="440"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41"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42" name="CuadroTexto 6"/>
          <p:cNvSpPr/>
          <p:nvPr/>
        </p:nvSpPr>
        <p:spPr>
          <a:xfrm>
            <a:off x="493200" y="847440"/>
            <a:ext cx="510732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How common is the ABC  system?</a:t>
            </a:r>
            <a:endParaRPr b="0" lang="en-US" sz="1800" spc="-1" strike="noStrike">
              <a:latin typeface="Arial"/>
            </a:endParaRPr>
          </a:p>
        </p:txBody>
      </p:sp>
      <p:sp>
        <p:nvSpPr>
          <p:cNvPr id="443" name="TextBox 7"/>
          <p:cNvSpPr/>
          <p:nvPr/>
        </p:nvSpPr>
        <p:spPr>
          <a:xfrm>
            <a:off x="6553080" y="6010560"/>
            <a:ext cx="234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Lawson (2009)</a:t>
            </a:r>
            <a:endParaRPr b="0" lang="en-US" sz="1800" spc="-1" strike="noStrike">
              <a:latin typeface="Arial"/>
            </a:endParaRPr>
          </a:p>
        </p:txBody>
      </p:sp>
      <p:pic>
        <p:nvPicPr>
          <p:cNvPr id="444" name="Picture 8" descr=""/>
          <p:cNvPicPr/>
          <p:nvPr/>
        </p:nvPicPr>
        <p:blipFill>
          <a:blip r:embed="rId1"/>
          <a:stretch/>
        </p:blipFill>
        <p:spPr>
          <a:xfrm>
            <a:off x="2802600" y="1267560"/>
            <a:ext cx="6586560" cy="43225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45" name="Grupo 19"/>
          <p:cNvGrpSpPr/>
          <p:nvPr/>
        </p:nvGrpSpPr>
        <p:grpSpPr>
          <a:xfrm>
            <a:off x="-5235840" y="232200"/>
            <a:ext cx="4725720" cy="453240"/>
            <a:chOff x="-5235840" y="232200"/>
            <a:chExt cx="4725720" cy="453240"/>
          </a:xfrm>
        </p:grpSpPr>
        <p:sp>
          <p:nvSpPr>
            <p:cNvPr id="446"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47"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48"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49" name="Grupo 20"/>
          <p:cNvGrpSpPr/>
          <p:nvPr/>
        </p:nvGrpSpPr>
        <p:grpSpPr>
          <a:xfrm>
            <a:off x="-4886280" y="254160"/>
            <a:ext cx="4517640" cy="453240"/>
            <a:chOff x="-4886280" y="254160"/>
            <a:chExt cx="4517640" cy="453240"/>
          </a:xfrm>
        </p:grpSpPr>
        <p:sp>
          <p:nvSpPr>
            <p:cNvPr id="450"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51"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52" name="Grupo 21"/>
          <p:cNvGrpSpPr/>
          <p:nvPr/>
        </p:nvGrpSpPr>
        <p:grpSpPr>
          <a:xfrm>
            <a:off x="0" y="186480"/>
            <a:ext cx="4517640" cy="453240"/>
            <a:chOff x="0" y="186480"/>
            <a:chExt cx="4517640" cy="453240"/>
          </a:xfrm>
        </p:grpSpPr>
        <p:sp>
          <p:nvSpPr>
            <p:cNvPr id="453"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54"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55" name="CuadroTexto 6"/>
          <p:cNvSpPr/>
          <p:nvPr/>
        </p:nvSpPr>
        <p:spPr>
          <a:xfrm>
            <a:off x="493200" y="847440"/>
            <a:ext cx="5107320" cy="3654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How common is the ABC  system?</a:t>
            </a:r>
            <a:endParaRPr b="0" lang="en-US" sz="1800" spc="-1" strike="noStrike">
              <a:latin typeface="Arial"/>
            </a:endParaRPr>
          </a:p>
        </p:txBody>
      </p:sp>
      <p:sp>
        <p:nvSpPr>
          <p:cNvPr id="456" name="TextBox 7"/>
          <p:cNvSpPr/>
          <p:nvPr/>
        </p:nvSpPr>
        <p:spPr>
          <a:xfrm>
            <a:off x="6553080" y="6010560"/>
            <a:ext cx="2342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1800" spc="-1" strike="noStrike">
                <a:solidFill>
                  <a:srgbClr val="000000"/>
                </a:solidFill>
                <a:latin typeface="Arial"/>
              </a:rPr>
              <a:t>Lawson (2009)</a:t>
            </a:r>
            <a:endParaRPr b="0" lang="en-US" sz="1800" spc="-1" strike="noStrike">
              <a:latin typeface="Arial"/>
            </a:endParaRPr>
          </a:p>
        </p:txBody>
      </p:sp>
      <p:pic>
        <p:nvPicPr>
          <p:cNvPr id="457" name="Picture 17" descr=""/>
          <p:cNvPicPr/>
          <p:nvPr/>
        </p:nvPicPr>
        <p:blipFill>
          <a:blip r:embed="rId1"/>
          <a:stretch/>
        </p:blipFill>
        <p:spPr>
          <a:xfrm>
            <a:off x="2670120" y="1314000"/>
            <a:ext cx="6377040" cy="422964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58" name="Grupo 19"/>
          <p:cNvGrpSpPr/>
          <p:nvPr/>
        </p:nvGrpSpPr>
        <p:grpSpPr>
          <a:xfrm>
            <a:off x="-5235840" y="232200"/>
            <a:ext cx="4725720" cy="453240"/>
            <a:chOff x="-5235840" y="232200"/>
            <a:chExt cx="4725720" cy="453240"/>
          </a:xfrm>
        </p:grpSpPr>
        <p:sp>
          <p:nvSpPr>
            <p:cNvPr id="459"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60"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61"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62" name="Grupo 20"/>
          <p:cNvGrpSpPr/>
          <p:nvPr/>
        </p:nvGrpSpPr>
        <p:grpSpPr>
          <a:xfrm>
            <a:off x="-4886280" y="254160"/>
            <a:ext cx="4517640" cy="453240"/>
            <a:chOff x="-4886280" y="254160"/>
            <a:chExt cx="4517640" cy="453240"/>
          </a:xfrm>
        </p:grpSpPr>
        <p:sp>
          <p:nvSpPr>
            <p:cNvPr id="463"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64"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65" name="Grupo 21"/>
          <p:cNvGrpSpPr/>
          <p:nvPr/>
        </p:nvGrpSpPr>
        <p:grpSpPr>
          <a:xfrm>
            <a:off x="0" y="186480"/>
            <a:ext cx="4517640" cy="453240"/>
            <a:chOff x="0" y="186480"/>
            <a:chExt cx="4517640" cy="453240"/>
          </a:xfrm>
        </p:grpSpPr>
        <p:sp>
          <p:nvSpPr>
            <p:cNvPr id="466"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67"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68" name="CuadroTexto 6"/>
          <p:cNvSpPr/>
          <p:nvPr/>
        </p:nvSpPr>
        <p:spPr>
          <a:xfrm>
            <a:off x="493200" y="847440"/>
            <a:ext cx="11249280" cy="33829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How does a company know when to use ABC?</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1) Product lines are very different in terms of volume of production or manufacturing complexity?</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2) Product lines require many supporting services (cleaning, set-ups, utilities, inspections, moving parts/materials, coordination, and building maintenance).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3) Overhead Cost is a large % of total costs.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4) Managers are ignoring data provided by the existing cost system when deciding pricing or other producto decisions.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69" name="Grupo 3"/>
          <p:cNvGrpSpPr/>
          <p:nvPr/>
        </p:nvGrpSpPr>
        <p:grpSpPr>
          <a:xfrm>
            <a:off x="-5235840" y="232200"/>
            <a:ext cx="4725720" cy="453240"/>
            <a:chOff x="-5235840" y="232200"/>
            <a:chExt cx="4725720" cy="453240"/>
          </a:xfrm>
        </p:grpSpPr>
        <p:sp>
          <p:nvSpPr>
            <p:cNvPr id="470" name="Forma libre: forma 4"/>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71" name="Elipse 4"/>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72" name="Arco de bloque 2"/>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73" name="Grupo 4"/>
          <p:cNvGrpSpPr/>
          <p:nvPr/>
        </p:nvGrpSpPr>
        <p:grpSpPr>
          <a:xfrm>
            <a:off x="-4886280" y="254160"/>
            <a:ext cx="4517640" cy="453240"/>
            <a:chOff x="-4886280" y="254160"/>
            <a:chExt cx="4517640" cy="453240"/>
          </a:xfrm>
        </p:grpSpPr>
        <p:sp>
          <p:nvSpPr>
            <p:cNvPr id="474" name="Forma libre: forma 5"/>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75" name="Elipse 5"/>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76" name="Grupo 5"/>
          <p:cNvGrpSpPr/>
          <p:nvPr/>
        </p:nvGrpSpPr>
        <p:grpSpPr>
          <a:xfrm>
            <a:off x="0" y="186480"/>
            <a:ext cx="4517640" cy="453240"/>
            <a:chOff x="0" y="186480"/>
            <a:chExt cx="4517640" cy="453240"/>
          </a:xfrm>
        </p:grpSpPr>
        <p:sp>
          <p:nvSpPr>
            <p:cNvPr id="477" name="Forma libre: forma 6"/>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3. ABC</a:t>
              </a:r>
              <a:endParaRPr b="0" lang="en-US" sz="1800" spc="-1" strike="noStrike">
                <a:latin typeface="Arial"/>
              </a:endParaRPr>
            </a:p>
          </p:txBody>
        </p:sp>
        <p:sp>
          <p:nvSpPr>
            <p:cNvPr id="478" name="Elipse 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79" name="CuadroTexto 2"/>
          <p:cNvSpPr/>
          <p:nvPr/>
        </p:nvSpPr>
        <p:spPr>
          <a:xfrm>
            <a:off x="493200" y="847440"/>
            <a:ext cx="11249280" cy="3661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Include Example of Consulting</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480" name="Grupo 19"/>
          <p:cNvGrpSpPr/>
          <p:nvPr/>
        </p:nvGrpSpPr>
        <p:grpSpPr>
          <a:xfrm>
            <a:off x="-5235840" y="232200"/>
            <a:ext cx="4725720" cy="453240"/>
            <a:chOff x="-5235840" y="232200"/>
            <a:chExt cx="4725720" cy="453240"/>
          </a:xfrm>
        </p:grpSpPr>
        <p:sp>
          <p:nvSpPr>
            <p:cNvPr id="481" name="Forma libre: forma 11"/>
            <p:cNvSpPr/>
            <p:nvPr/>
          </p:nvSpPr>
          <p:spPr>
            <a:xfrm>
              <a:off x="-4990320" y="27756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482" name="Elipse 12"/>
            <p:cNvSpPr/>
            <p:nvPr/>
          </p:nvSpPr>
          <p:spPr>
            <a:xfrm>
              <a:off x="-5235840" y="23220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83" name="Arco de bloque 10"/>
          <p:cNvSpPr/>
          <p:nvPr/>
        </p:nvSpPr>
        <p:spPr>
          <a:xfrm>
            <a:off x="-4368960" y="3246120"/>
            <a:ext cx="3180960" cy="3180960"/>
          </a:xfrm>
          <a:prstGeom prst="blockArc">
            <a:avLst>
              <a:gd name="adj1" fmla="val 18900000"/>
              <a:gd name="adj2" fmla="val 2700000"/>
              <a:gd name="adj3" fmla="val 679"/>
            </a:avLst>
          </a:prstGeom>
          <a:noFill/>
          <a:ln>
            <a:solidFill>
              <a:srgbClr val="bc5911"/>
            </a:solidFill>
            <a:round/>
          </a:ln>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p:style>
      </p:sp>
      <p:grpSp>
        <p:nvGrpSpPr>
          <p:cNvPr id="484" name="Grupo 20"/>
          <p:cNvGrpSpPr/>
          <p:nvPr/>
        </p:nvGrpSpPr>
        <p:grpSpPr>
          <a:xfrm>
            <a:off x="-4886280" y="254160"/>
            <a:ext cx="4517640" cy="453240"/>
            <a:chOff x="-4886280" y="254160"/>
            <a:chExt cx="4517640" cy="453240"/>
          </a:xfrm>
        </p:grpSpPr>
        <p:sp>
          <p:nvSpPr>
            <p:cNvPr id="485" name="Forma libre: forma 13"/>
            <p:cNvSpPr/>
            <p:nvPr/>
          </p:nvSpPr>
          <p:spPr>
            <a:xfrm>
              <a:off x="-4639680" y="29952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2. Traditional Full Costing</a:t>
              </a:r>
              <a:endParaRPr b="0" lang="en-US" sz="1800" spc="-1" strike="noStrike">
                <a:latin typeface="Arial"/>
              </a:endParaRPr>
            </a:p>
          </p:txBody>
        </p:sp>
        <p:sp>
          <p:nvSpPr>
            <p:cNvPr id="486" name="Elipse 14"/>
            <p:cNvSpPr/>
            <p:nvPr/>
          </p:nvSpPr>
          <p:spPr>
            <a:xfrm>
              <a:off x="-4886280" y="25416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pSp>
        <p:nvGrpSpPr>
          <p:cNvPr id="487" name="Grupo 21"/>
          <p:cNvGrpSpPr/>
          <p:nvPr/>
        </p:nvGrpSpPr>
        <p:grpSpPr>
          <a:xfrm>
            <a:off x="0" y="186480"/>
            <a:ext cx="4517640" cy="453240"/>
            <a:chOff x="0" y="186480"/>
            <a:chExt cx="4517640" cy="453240"/>
          </a:xfrm>
        </p:grpSpPr>
        <p:sp>
          <p:nvSpPr>
            <p:cNvPr id="488" name="Forma libre: forma 15"/>
            <p:cNvSpPr/>
            <p:nvPr/>
          </p:nvSpPr>
          <p:spPr>
            <a:xfrm>
              <a:off x="246600" y="231840"/>
              <a:ext cx="4271040" cy="362520"/>
            </a:xfrm>
            <a:custGeom>
              <a:avLst/>
              <a:gdLst/>
              <a:ahLst/>
              <a:rect l="l" t="t" r="r" b="b"/>
              <a:pathLst>
                <a:path w="3929554" h="362912">
                  <a:moveTo>
                    <a:pt x="0" y="0"/>
                  </a:moveTo>
                  <a:lnTo>
                    <a:pt x="3929554" y="0"/>
                  </a:lnTo>
                  <a:lnTo>
                    <a:pt x="3929554"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Summary</a:t>
              </a:r>
              <a:endParaRPr b="0" lang="en-US" sz="1800" spc="-1" strike="noStrike">
                <a:latin typeface="Arial"/>
              </a:endParaRPr>
            </a:p>
          </p:txBody>
        </p:sp>
        <p:sp>
          <p:nvSpPr>
            <p:cNvPr id="489" name="Elipse 16"/>
            <p:cNvSpPr/>
            <p:nvPr/>
          </p:nvSpPr>
          <p:spPr>
            <a:xfrm>
              <a:off x="0" y="186480"/>
              <a:ext cx="4928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490" name="CuadroTexto 6"/>
          <p:cNvSpPr/>
          <p:nvPr/>
        </p:nvSpPr>
        <p:spPr>
          <a:xfrm>
            <a:off x="493200" y="847440"/>
            <a:ext cx="11249280" cy="448020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s-ES" sz="1800" spc="-1" strike="noStrike" u="sng">
                <a:solidFill>
                  <a:srgbClr val="000000"/>
                </a:solidFill>
                <a:uFillTx/>
                <a:latin typeface="Franklin Gothic Book"/>
              </a:rPr>
              <a:t>Cost Types:</a:t>
            </a:r>
            <a:endParaRPr b="0" lang="en-US" sz="1800" spc="-1" strike="noStrike">
              <a:latin typeface="Arial"/>
            </a:endParaRPr>
          </a:p>
          <a:p>
            <a:pPr>
              <a:lnSpc>
                <a:spcPct val="100000"/>
              </a:lnSpc>
              <a:buNone/>
            </a:pPr>
            <a:r>
              <a:rPr b="0" lang="es-ES" sz="1800" spc="-1" strike="noStrike">
                <a:solidFill>
                  <a:srgbClr val="000000"/>
                </a:solidFill>
                <a:latin typeface="Franklin Gothic Book"/>
              </a:rPr>
              <a:t>Fixed and Variable, Cost Planning.</a:t>
            </a:r>
            <a:endParaRPr b="0" lang="en-US" sz="1800" spc="-1" strike="noStrike">
              <a:latin typeface="Arial"/>
            </a:endParaRPr>
          </a:p>
          <a:p>
            <a:pPr>
              <a:lnSpc>
                <a:spcPct val="100000"/>
              </a:lnSpc>
              <a:buNone/>
            </a:pPr>
            <a:r>
              <a:rPr b="0" lang="es-ES" sz="1800" spc="-1" strike="noStrike">
                <a:solidFill>
                  <a:srgbClr val="000000"/>
                </a:solidFill>
                <a:latin typeface="Franklin Gothic Book"/>
              </a:rPr>
              <a:t>Product and Period.</a:t>
            </a:r>
            <a:endParaRPr b="0" lang="en-US" sz="1800" spc="-1" strike="noStrike">
              <a:latin typeface="Arial"/>
            </a:endParaRPr>
          </a:p>
          <a:p>
            <a:pPr>
              <a:lnSpc>
                <a:spcPct val="100000"/>
              </a:lnSpc>
              <a:buNone/>
            </a:pPr>
            <a:r>
              <a:rPr b="0" lang="es-ES" sz="1800" spc="-1" strike="noStrike">
                <a:solidFill>
                  <a:srgbClr val="000000"/>
                </a:solidFill>
                <a:latin typeface="Franklin Gothic Book"/>
              </a:rPr>
              <a:t>Direct Material, Direct Labor, Overhead.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u="sng">
                <a:solidFill>
                  <a:srgbClr val="000000"/>
                </a:solidFill>
                <a:uFillTx/>
                <a:latin typeface="Franklin Gothic Book"/>
              </a:rPr>
              <a:t>Costing Method:</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Traditional</a:t>
            </a:r>
            <a:endParaRPr b="0" lang="en-US" sz="1800" spc="-1" strike="noStrike">
              <a:latin typeface="Arial"/>
            </a:endParaRPr>
          </a:p>
          <a:p>
            <a:pPr>
              <a:lnSpc>
                <a:spcPct val="100000"/>
              </a:lnSpc>
              <a:buNone/>
            </a:pPr>
            <a:r>
              <a:rPr b="0" lang="es-ES" sz="1800" spc="-1" strike="noStrike">
                <a:solidFill>
                  <a:srgbClr val="000000"/>
                </a:solidFill>
                <a:latin typeface="Franklin Gothic Book"/>
              </a:rPr>
              <a:t>- Activity and Cost Driver.</a:t>
            </a:r>
            <a:endParaRPr b="0" lang="en-US" sz="1800" spc="-1" strike="noStrike">
              <a:latin typeface="Arial"/>
            </a:endParaRPr>
          </a:p>
          <a:p>
            <a:pPr>
              <a:lnSpc>
                <a:spcPct val="100000"/>
              </a:lnSpc>
              <a:buNone/>
            </a:pPr>
            <a:r>
              <a:rPr b="0" lang="es-ES" sz="1800" spc="-1" strike="noStrike">
                <a:solidFill>
                  <a:srgbClr val="000000"/>
                </a:solidFill>
                <a:latin typeface="Franklin Gothic Book"/>
              </a:rPr>
              <a:t>- overhead rate.</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ABC</a:t>
            </a:r>
            <a:endParaRPr b="0" lang="en-US" sz="1800" spc="-1" strike="noStrike">
              <a:latin typeface="Arial"/>
            </a:endParaRPr>
          </a:p>
          <a:p>
            <a:pPr>
              <a:lnSpc>
                <a:spcPct val="100000"/>
              </a:lnSpc>
              <a:buNone/>
            </a:pPr>
            <a:r>
              <a:rPr b="0" lang="es-ES" sz="1800" spc="-1" strike="noStrike">
                <a:solidFill>
                  <a:srgbClr val="000000"/>
                </a:solidFill>
                <a:latin typeface="Franklin Gothic Book"/>
              </a:rPr>
              <a:t>- Activity, Cost Pool, and Cost Drivers.</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Product profitability.</a:t>
            </a:r>
            <a:endParaRPr b="0" lang="en-US" sz="1800" spc="-1" strike="noStrike">
              <a:latin typeface="Arial"/>
            </a:endParaRPr>
          </a:p>
          <a:p>
            <a:pPr>
              <a:lnSpc>
                <a:spcPct val="100000"/>
              </a:lnSpc>
              <a:buNone/>
            </a:pPr>
            <a:r>
              <a:rPr b="0" lang="es-ES" sz="1800" spc="-1" strike="noStrike">
                <a:solidFill>
                  <a:srgbClr val="000000"/>
                </a:solidFill>
                <a:latin typeface="Franklin Gothic Book"/>
              </a:rPr>
              <a:t>Cost Decisions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68" name="Grupo 19"/>
          <p:cNvGrpSpPr/>
          <p:nvPr/>
        </p:nvGrpSpPr>
        <p:grpSpPr>
          <a:xfrm>
            <a:off x="0" y="212040"/>
            <a:ext cx="4725720" cy="453240"/>
            <a:chOff x="0" y="212040"/>
            <a:chExt cx="4725720" cy="453240"/>
          </a:xfrm>
        </p:grpSpPr>
        <p:sp>
          <p:nvSpPr>
            <p:cNvPr id="169"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70"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pic>
        <p:nvPicPr>
          <p:cNvPr id="171" name="Picture 5" descr=""/>
          <p:cNvPicPr/>
          <p:nvPr/>
        </p:nvPicPr>
        <p:blipFill>
          <a:blip r:embed="rId1"/>
          <a:stretch/>
        </p:blipFill>
        <p:spPr>
          <a:xfrm>
            <a:off x="2901600" y="685800"/>
            <a:ext cx="5764320" cy="368820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2" name="Grupo 19"/>
          <p:cNvGrpSpPr/>
          <p:nvPr/>
        </p:nvGrpSpPr>
        <p:grpSpPr>
          <a:xfrm>
            <a:off x="0" y="212040"/>
            <a:ext cx="4725720" cy="453240"/>
            <a:chOff x="0" y="212040"/>
            <a:chExt cx="4725720" cy="453240"/>
          </a:xfrm>
        </p:grpSpPr>
        <p:sp>
          <p:nvSpPr>
            <p:cNvPr id="173"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74"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175" name="TextBox 4"/>
          <p:cNvSpPr/>
          <p:nvPr/>
        </p:nvSpPr>
        <p:spPr>
          <a:xfrm>
            <a:off x="1005840" y="883800"/>
            <a:ext cx="8371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Connecting business decisions to cost information:</a:t>
            </a:r>
            <a:endParaRPr b="0" lang="en-US" sz="1800" spc="-1" strike="noStrike">
              <a:latin typeface="Arial"/>
            </a:endParaRPr>
          </a:p>
        </p:txBody>
      </p:sp>
      <p:graphicFrame>
        <p:nvGraphicFramePr>
          <p:cNvPr id="176" name="Table 7"/>
          <p:cNvGraphicFramePr/>
          <p:nvPr/>
        </p:nvGraphicFramePr>
        <p:xfrm>
          <a:off x="1930320" y="1548720"/>
          <a:ext cx="8127720" cy="1482840"/>
        </p:xfrm>
        <a:graphic>
          <a:graphicData uri="http://schemas.openxmlformats.org/drawingml/2006/table">
            <a:tbl>
              <a:tblPr/>
              <a:tblGrid>
                <a:gridCol w="3240720"/>
                <a:gridCol w="4887000"/>
              </a:tblGrid>
              <a:tr h="370800">
                <a:tc>
                  <a:txBody>
                    <a:bodyPr anchor="t">
                      <a:noAutofit/>
                    </a:bodyPr>
                    <a:p>
                      <a:pPr>
                        <a:lnSpc>
                          <a:spcPct val="100000"/>
                        </a:lnSpc>
                        <a:buNone/>
                      </a:pPr>
                      <a:r>
                        <a:rPr b="1" lang="es-ES" sz="1800" spc="-1" strike="noStrike">
                          <a:solidFill>
                            <a:srgbClr val="ffffff"/>
                          </a:solidFill>
                          <a:latin typeface="Franklin Gothic Book"/>
                        </a:rPr>
                        <a:t>Decision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Cost Information</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370800">
                <a:tc>
                  <a:txBody>
                    <a:bodyPr anchor="t">
                      <a:noAutofit/>
                    </a:bodyPr>
                    <a:p>
                      <a:pPr>
                        <a:lnSpc>
                          <a:spcPct val="100000"/>
                        </a:lnSpc>
                        <a:buNone/>
                      </a:pPr>
                      <a:r>
                        <a:rPr b="0" lang="es-ES" sz="1800" spc="-1" strike="noStrike">
                          <a:solidFill>
                            <a:srgbClr val="000000"/>
                          </a:solidFill>
                          <a:latin typeface="Franklin Gothic Book"/>
                        </a:rPr>
                        <a:t>Discontinue a product line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Gains from reducing variable costs. Reductions in fixed cost (if any) and overhead directly tied to the product.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370800">
                <a:tc>
                  <a:txBody>
                    <a:bodyPr anchor="t">
                      <a:noAutofit/>
                    </a:bodyPr>
                    <a:p>
                      <a:pPr>
                        <a:lnSpc>
                          <a:spcPct val="100000"/>
                        </a:lnSpc>
                        <a:buNone/>
                      </a:pPr>
                      <a:r>
                        <a:rPr b="0" lang="es-ES" sz="1800" spc="-1" strike="noStrike">
                          <a:solidFill>
                            <a:srgbClr val="000000"/>
                          </a:solidFill>
                          <a:latin typeface="Franklin Gothic Book"/>
                        </a:rPr>
                        <a:t>Add second production shift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Labor cost, potential overhead increases (eg., security).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Open additional retail outlets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Fixed cost per outlet, the potential increase in administrative expenses at the headquarters.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7" name="Grupo 19"/>
          <p:cNvGrpSpPr/>
          <p:nvPr/>
        </p:nvGrpSpPr>
        <p:grpSpPr>
          <a:xfrm>
            <a:off x="0" y="212040"/>
            <a:ext cx="4725720" cy="453240"/>
            <a:chOff x="0" y="212040"/>
            <a:chExt cx="4725720" cy="453240"/>
          </a:xfrm>
        </p:grpSpPr>
        <p:sp>
          <p:nvSpPr>
            <p:cNvPr id="178"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79"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180" name="TextBox 4"/>
          <p:cNvSpPr/>
          <p:nvPr/>
        </p:nvSpPr>
        <p:spPr>
          <a:xfrm>
            <a:off x="355680" y="843120"/>
            <a:ext cx="837144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Are total costs lineal?</a:t>
            </a:r>
            <a:endParaRPr b="0" lang="en-US" sz="1800" spc="-1" strike="noStrike">
              <a:latin typeface="Arial"/>
            </a:endParaRPr>
          </a:p>
          <a:p>
            <a:pPr>
              <a:lnSpc>
                <a:spcPct val="100000"/>
              </a:lnSpc>
              <a:buNone/>
            </a:pPr>
            <a:r>
              <a:rPr b="0" lang="es-ES" sz="1800" spc="-1" strike="noStrike">
                <a:solidFill>
                  <a:srgbClr val="000000"/>
                </a:solidFill>
                <a:latin typeface="Franklin Gothic Book"/>
              </a:rPr>
              <a:t>- Predictability</a:t>
            </a:r>
            <a:endParaRPr b="0" lang="en-US" sz="1800" spc="-1" strike="noStrike">
              <a:latin typeface="Arial"/>
            </a:endParaRPr>
          </a:p>
          <a:p>
            <a:pPr>
              <a:lnSpc>
                <a:spcPct val="100000"/>
              </a:lnSpc>
              <a:buNone/>
            </a:pPr>
            <a:r>
              <a:rPr b="0" lang="es-ES" sz="1800" spc="-1" strike="noStrike">
                <a:solidFill>
                  <a:srgbClr val="000000"/>
                </a:solidFill>
                <a:latin typeface="Franklin Gothic Book"/>
              </a:rPr>
              <a:t>- Cost Planning</a:t>
            </a:r>
            <a:endParaRPr b="0" lang="en-US" sz="1800" spc="-1" strike="noStrike">
              <a:latin typeface="Arial"/>
            </a:endParaRPr>
          </a:p>
        </p:txBody>
      </p:sp>
      <p:pic>
        <p:nvPicPr>
          <p:cNvPr id="181" name="Picture 7" descr=""/>
          <p:cNvPicPr/>
          <p:nvPr/>
        </p:nvPicPr>
        <p:blipFill>
          <a:blip r:embed="rId1"/>
          <a:stretch/>
        </p:blipFill>
        <p:spPr>
          <a:xfrm>
            <a:off x="3203640" y="1355040"/>
            <a:ext cx="8510400" cy="4147920"/>
          </a:xfrm>
          <a:prstGeom prst="rect">
            <a:avLst/>
          </a:prstGeom>
          <a:ln w="0">
            <a:noFill/>
          </a:ln>
        </p:spPr>
      </p:pic>
      <p:sp>
        <p:nvSpPr>
          <p:cNvPr id="182" name="Star: 5 Points 8"/>
          <p:cNvSpPr/>
          <p:nvPr/>
        </p:nvSpPr>
        <p:spPr>
          <a:xfrm>
            <a:off x="6705720" y="2844720"/>
            <a:ext cx="233280" cy="243360"/>
          </a:xfrm>
          <a:prstGeom prst="star5">
            <a:avLst>
              <a:gd name="adj" fmla="val 19098"/>
              <a:gd name="hf" fmla="val 105146"/>
              <a:gd name="vf" fmla="val 110557"/>
            </a:avLst>
          </a:prstGeom>
          <a:solidFill>
            <a:srgbClr val="ec7016"/>
          </a:solidFill>
          <a:ln>
            <a:solidFill>
              <a:srgbClr val="ae5210"/>
            </a:solidFill>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3" name="Grupo 19"/>
          <p:cNvGrpSpPr/>
          <p:nvPr/>
        </p:nvGrpSpPr>
        <p:grpSpPr>
          <a:xfrm>
            <a:off x="0" y="212040"/>
            <a:ext cx="4725720" cy="453240"/>
            <a:chOff x="0" y="212040"/>
            <a:chExt cx="4725720" cy="453240"/>
          </a:xfrm>
        </p:grpSpPr>
        <p:sp>
          <p:nvSpPr>
            <p:cNvPr id="184"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85"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sp>
        <p:nvSpPr>
          <p:cNvPr id="186" name="TextBox 4"/>
          <p:cNvSpPr/>
          <p:nvPr/>
        </p:nvSpPr>
        <p:spPr>
          <a:xfrm>
            <a:off x="1005840" y="883800"/>
            <a:ext cx="8371440" cy="2284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1800" spc="-1" strike="noStrike">
                <a:solidFill>
                  <a:srgbClr val="f8931d"/>
                </a:solidFill>
                <a:latin typeface="Franklin Gothic Book"/>
              </a:rPr>
              <a:t>Assignments: Product versus Period Costs</a:t>
            </a:r>
            <a:endParaRPr b="0" lang="en-US" sz="1800" spc="-1" strike="noStrike">
              <a:latin typeface="Arial"/>
            </a:endParaRPr>
          </a:p>
          <a:p>
            <a:pPr>
              <a:lnSpc>
                <a:spcPct val="100000"/>
              </a:lnSpc>
              <a:buNone/>
            </a:pPr>
            <a:r>
              <a:rPr b="0" lang="en-US" sz="1800" spc="-1" strike="noStrike">
                <a:solidFill>
                  <a:srgbClr val="000000"/>
                </a:solidFill>
                <a:latin typeface="Franklin Gothic Book"/>
              </a:rPr>
              <a:t>Decisions:</a:t>
            </a:r>
            <a:endParaRPr b="0" lang="en-US" sz="1800" spc="-1" strike="noStrike">
              <a:latin typeface="Arial"/>
            </a:endParaRPr>
          </a:p>
          <a:p>
            <a:pPr>
              <a:lnSpc>
                <a:spcPct val="100000"/>
              </a:lnSpc>
              <a:buNone/>
            </a:pPr>
            <a:r>
              <a:rPr b="0" lang="en-US" sz="1800" spc="-1" strike="noStrike">
                <a:solidFill>
                  <a:srgbClr val="000000"/>
                </a:solidFill>
                <a:latin typeface="Franklin Gothic Book"/>
              </a:rPr>
              <a:t>Production: how much does this product X cost? </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 Including the fixed costs incurred for its production.</a:t>
            </a:r>
            <a:endParaRPr b="0" lang="en-US" sz="1800" spc="-1" strike="noStrike">
              <a:latin typeface="Arial"/>
            </a:endParaRPr>
          </a:p>
          <a:p>
            <a:pPr>
              <a:lnSpc>
                <a:spcPct val="100000"/>
              </a:lnSpc>
              <a:buNone/>
            </a:pPr>
            <a:r>
              <a:rPr b="0" lang="en-US" sz="1800" spc="-1" strike="noStrike">
                <a:solidFill>
                  <a:srgbClr val="000000"/>
                </a:solidFill>
                <a:latin typeface="Franklin Gothic Book"/>
              </a:rPr>
              <a:t>How are the costs reported in the financial statement?</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 Separation of cost of products sold and administrative expenses.</a:t>
            </a:r>
            <a:endParaRPr b="0" lang="en-US" sz="1800" spc="-1" strike="noStrike">
              <a:latin typeface="Arial"/>
            </a:endParaRPr>
          </a:p>
          <a:p>
            <a:pPr>
              <a:lnSpc>
                <a:spcPct val="100000"/>
              </a:lnSpc>
              <a:buNone/>
            </a:pPr>
            <a:r>
              <a:rPr b="0" lang="en-US" sz="1800" spc="-1" strike="noStrike">
                <a:solidFill>
                  <a:srgbClr val="000000"/>
                </a:solidFill>
                <a:latin typeface="Franklin Gothic Book"/>
              </a:rPr>
              <a:t>	</a:t>
            </a:r>
            <a:r>
              <a:rPr b="0" lang="en-US" sz="1800" spc="-1" strike="noStrike">
                <a:solidFill>
                  <a:srgbClr val="000000"/>
                </a:solidFill>
                <a:latin typeface="Franklin Gothic Book"/>
              </a:rPr>
              <a:t>- Relevant for measuring gross and operative margins.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87" name="Grupo 19"/>
          <p:cNvGrpSpPr/>
          <p:nvPr/>
        </p:nvGrpSpPr>
        <p:grpSpPr>
          <a:xfrm>
            <a:off x="0" y="212040"/>
            <a:ext cx="4725720" cy="453240"/>
            <a:chOff x="0" y="212040"/>
            <a:chExt cx="4725720" cy="453240"/>
          </a:xfrm>
        </p:grpSpPr>
        <p:sp>
          <p:nvSpPr>
            <p:cNvPr id="188"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89"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aphicFrame>
        <p:nvGraphicFramePr>
          <p:cNvPr id="2" name="Diagram2"/>
          <p:cNvGraphicFramePr/>
          <p:nvPr>
            <p:extLst>
              <p:ext uri="{D42A27DB-BD31-4B8C-83A1-F6EECF244321}">
                <p14:modId xmlns:p14="http://schemas.microsoft.com/office/powerpoint/2010/main" val="2378070701"/>
              </p:ext>
            </p:extLst>
          </p:nvPr>
        </p:nvGraphicFramePr>
        <p:xfrm>
          <a:off x="633600" y="599400"/>
          <a:ext cx="11283840" cy="49172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0" name="Grupo 19"/>
          <p:cNvGrpSpPr/>
          <p:nvPr/>
        </p:nvGrpSpPr>
        <p:grpSpPr>
          <a:xfrm>
            <a:off x="0" y="212040"/>
            <a:ext cx="4725720" cy="453240"/>
            <a:chOff x="0" y="212040"/>
            <a:chExt cx="4725720" cy="453240"/>
          </a:xfrm>
        </p:grpSpPr>
        <p:sp>
          <p:nvSpPr>
            <p:cNvPr id="191" name="Forma libre: forma 11"/>
            <p:cNvSpPr/>
            <p:nvPr/>
          </p:nvSpPr>
          <p:spPr>
            <a:xfrm>
              <a:off x="245520" y="257400"/>
              <a:ext cx="4480200" cy="362520"/>
            </a:xfrm>
            <a:custGeom>
              <a:avLst/>
              <a:gdLst/>
              <a:ahLst/>
              <a:rect l="l" t="t" r="r" b="b"/>
              <a:pathLst>
                <a:path w="4137620" h="362912">
                  <a:moveTo>
                    <a:pt x="0" y="0"/>
                  </a:moveTo>
                  <a:lnTo>
                    <a:pt x="4137620" y="0"/>
                  </a:lnTo>
                  <a:lnTo>
                    <a:pt x="4137620" y="362912"/>
                  </a:lnTo>
                  <a:lnTo>
                    <a:pt x="0" y="362912"/>
                  </a:lnTo>
                  <a:lnTo>
                    <a:pt x="0" y="0"/>
                  </a:lnTo>
                  <a:close/>
                </a:path>
              </a:pathLst>
            </a:custGeom>
            <a:solidFill>
              <a:srgbClr val="ec7016"/>
            </a:solidFill>
            <a:ln>
              <a:solidFill>
                <a:srgbClr val="ffffff"/>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numCol="1" spcCol="1440" lIns="288000" rIns="45720" anchor="ctr">
              <a:noAutofit/>
            </a:bodyPr>
            <a:p>
              <a:pPr>
                <a:lnSpc>
                  <a:spcPct val="90000"/>
                </a:lnSpc>
                <a:spcAft>
                  <a:spcPts val="629"/>
                </a:spcAft>
                <a:buNone/>
                <a:tabLst>
                  <a:tab algn="l" pos="0"/>
                </a:tabLst>
              </a:pPr>
              <a:r>
                <a:rPr b="0" lang="en-US" sz="1800" spc="-1" strike="noStrike">
                  <a:solidFill>
                    <a:srgbClr val="ffffff"/>
                  </a:solidFill>
                  <a:latin typeface="Franklin Gothic Book"/>
                </a:rPr>
                <a:t>1. Cost Behavior Patterns and Assignment</a:t>
              </a:r>
              <a:endParaRPr b="0" lang="en-US" sz="1800" spc="-1" strike="noStrike">
                <a:latin typeface="Arial"/>
              </a:endParaRPr>
            </a:p>
          </p:txBody>
        </p:sp>
        <p:sp>
          <p:nvSpPr>
            <p:cNvPr id="192" name="Elipse 12"/>
            <p:cNvSpPr/>
            <p:nvPr/>
          </p:nvSpPr>
          <p:spPr>
            <a:xfrm>
              <a:off x="0" y="212040"/>
              <a:ext cx="491040" cy="453240"/>
            </a:xfrm>
            <a:prstGeom prst="ellipse">
              <a:avLst/>
            </a:prstGeom>
            <a:solidFill>
              <a:srgbClr val="ffffff"/>
            </a:solidFill>
            <a:ln>
              <a:solidFill>
                <a:srgbClr val="ec7016"/>
              </a:solidFill>
              <a:round/>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p:style>
        </p:sp>
      </p:grpSp>
      <p:graphicFrame>
        <p:nvGraphicFramePr>
          <p:cNvPr id="193" name="Table 6"/>
          <p:cNvGraphicFramePr/>
          <p:nvPr/>
        </p:nvGraphicFramePr>
        <p:xfrm>
          <a:off x="120240" y="934560"/>
          <a:ext cx="8127720" cy="2224800"/>
        </p:xfrm>
        <a:graphic>
          <a:graphicData uri="http://schemas.openxmlformats.org/drawingml/2006/table">
            <a:tbl>
              <a:tblPr/>
              <a:tblGrid>
                <a:gridCol w="2709000"/>
                <a:gridCol w="2709000"/>
                <a:gridCol w="2709720"/>
              </a:tblGrid>
              <a:tr h="622440">
                <a:tc>
                  <a:txBody>
                    <a:bodyPr anchor="t">
                      <a:noAutofit/>
                    </a:bodyPr>
                    <a:p>
                      <a:pPr>
                        <a:lnSpc>
                          <a:spcPct val="100000"/>
                        </a:lnSpc>
                        <a:buNone/>
                      </a:pPr>
                      <a:r>
                        <a:rPr b="1" lang="es-ES" sz="1800" spc="-1" strike="noStrike">
                          <a:solidFill>
                            <a:srgbClr val="ffffff"/>
                          </a:solidFill>
                          <a:latin typeface="Franklin Gothic Book"/>
                        </a:rPr>
                        <a:t>Item</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Fixed or 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c>
                  <a:txBody>
                    <a:bodyPr anchor="t">
                      <a:noAutofit/>
                    </a:bodyPr>
                    <a:p>
                      <a:pPr>
                        <a:lnSpc>
                          <a:spcPct val="100000"/>
                        </a:lnSpc>
                        <a:buNone/>
                      </a:pPr>
                      <a:r>
                        <a:rPr b="1" lang="es-ES" sz="1800" spc="-1" strike="noStrike">
                          <a:solidFill>
                            <a:srgbClr val="ffffff"/>
                          </a:solidFill>
                          <a:latin typeface="Franklin Gothic Book"/>
                        </a:rPr>
                        <a:t>Cost Month January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ec7016"/>
                    </a:solidFill>
                  </a:tcPr>
                </a:tc>
              </a:tr>
              <a:tr h="370800">
                <a:tc>
                  <a:txBody>
                    <a:bodyPr anchor="t">
                      <a:noAutofit/>
                    </a:bodyPr>
                    <a:p>
                      <a:pPr>
                        <a:lnSpc>
                          <a:spcPct val="100000"/>
                        </a:lnSpc>
                        <a:buNone/>
                      </a:pPr>
                      <a:r>
                        <a:rPr b="0" lang="es-ES" sz="1800" spc="-1" strike="noStrike">
                          <a:solidFill>
                            <a:srgbClr val="000000"/>
                          </a:solidFill>
                          <a:latin typeface="Franklin Gothic Book"/>
                        </a:rPr>
                        <a:t>Lease on factory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Fixed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$15.000 per month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22440">
                <a:tc>
                  <a:txBody>
                    <a:bodyPr anchor="t">
                      <a:noAutofit/>
                    </a:bodyPr>
                    <a:p>
                      <a:pPr>
                        <a:lnSpc>
                          <a:spcPct val="100000"/>
                        </a:lnSpc>
                        <a:buNone/>
                      </a:pPr>
                      <a:r>
                        <a:rPr b="0" lang="es-ES" sz="1800" spc="-1" strike="noStrike">
                          <a:solidFill>
                            <a:srgbClr val="000000"/>
                          </a:solidFill>
                          <a:latin typeface="Franklin Gothic Book"/>
                        </a:rPr>
                        <a:t>Plant supervisor salary</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Fixed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$12.000 per month</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Machine maintenance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$5 per unit produced</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r h="622440">
                <a:tc>
                  <a:txBody>
                    <a:bodyPr anchor="t">
                      <a:noAutofit/>
                    </a:bodyPr>
                    <a:p>
                      <a:pPr>
                        <a:lnSpc>
                          <a:spcPct val="100000"/>
                        </a:lnSpc>
                        <a:buNone/>
                      </a:pPr>
                      <a:r>
                        <a:rPr b="0" lang="es-ES" sz="1800" spc="-1" strike="noStrike">
                          <a:solidFill>
                            <a:srgbClr val="000000"/>
                          </a:solidFill>
                          <a:latin typeface="Franklin Gothic Book"/>
                        </a:rPr>
                        <a:t>Production worker wages</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c>
                  <a:txBody>
                    <a:bodyPr anchor="t">
                      <a:noAutofit/>
                    </a:bodyPr>
                    <a:p>
                      <a:pPr>
                        <a:lnSpc>
                          <a:spcPct val="100000"/>
                        </a:lnSpc>
                        <a:buNone/>
                      </a:pPr>
                      <a:r>
                        <a:rPr b="0" lang="es-ES" sz="1800" spc="-1" strike="noStrike">
                          <a:solidFill>
                            <a:srgbClr val="000000"/>
                          </a:solidFill>
                          <a:latin typeface="Franklin Gothic Book"/>
                        </a:rPr>
                        <a:t>$11 per unit</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bebe7"/>
                    </a:solidFill>
                  </a:tcPr>
                </a:tc>
              </a:tr>
              <a:tr h="370800">
                <a:tc>
                  <a:txBody>
                    <a:bodyPr anchor="t">
                      <a:noAutofit/>
                    </a:bodyPr>
                    <a:p>
                      <a:pPr>
                        <a:lnSpc>
                          <a:spcPct val="100000"/>
                        </a:lnSpc>
                        <a:buNone/>
                      </a:pPr>
                      <a:r>
                        <a:rPr b="0" lang="es-ES" sz="1800" spc="-1" strike="noStrike">
                          <a:solidFill>
                            <a:srgbClr val="000000"/>
                          </a:solidFill>
                          <a:latin typeface="Franklin Gothic Book"/>
                        </a:rPr>
                        <a:t>Direct Material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Variable</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c>
                  <a:txBody>
                    <a:bodyPr anchor="t">
                      <a:noAutofit/>
                    </a:bodyPr>
                    <a:p>
                      <a:pPr>
                        <a:lnSpc>
                          <a:spcPct val="100000"/>
                        </a:lnSpc>
                        <a:buNone/>
                      </a:pPr>
                      <a:r>
                        <a:rPr b="0" lang="es-ES" sz="1800" spc="-1" strike="noStrike">
                          <a:solidFill>
                            <a:srgbClr val="000000"/>
                          </a:solidFill>
                          <a:latin typeface="Franklin Gothic Book"/>
                        </a:rPr>
                        <a:t>$75.000 total</a:t>
                      </a:r>
                      <a:endParaRPr b="0" lang="en-US"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f7d4cc"/>
                    </a:solidFill>
                  </a:tcPr>
                </a:tc>
              </a:tr>
            </a:tbl>
          </a:graphicData>
        </a:graphic>
      </p:graphicFrame>
      <p:sp>
        <p:nvSpPr>
          <p:cNvPr id="194" name="TextBox 6"/>
          <p:cNvSpPr/>
          <p:nvPr/>
        </p:nvSpPr>
        <p:spPr>
          <a:xfrm>
            <a:off x="942120" y="3474000"/>
            <a:ext cx="7477560" cy="2009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s-ES" sz="1800" spc="-1" strike="noStrike">
                <a:solidFill>
                  <a:srgbClr val="000000"/>
                </a:solidFill>
                <a:latin typeface="Franklin Gothic Book"/>
              </a:rPr>
              <a:t>The workload in January:</a:t>
            </a:r>
            <a:endParaRPr b="0" lang="en-US" sz="1800" spc="-1" strike="noStrike">
              <a:latin typeface="Arial"/>
            </a:endParaRPr>
          </a:p>
          <a:p>
            <a:pPr>
              <a:lnSpc>
                <a:spcPct val="100000"/>
              </a:lnSpc>
              <a:buNone/>
            </a:pPr>
            <a:r>
              <a:rPr b="0" lang="es-ES" sz="1800" spc="-1" strike="noStrike">
                <a:solidFill>
                  <a:srgbClr val="000000"/>
                </a:solidFill>
                <a:latin typeface="Franklin Gothic Book"/>
              </a:rPr>
              <a:t>-1.000 unit</a:t>
            </a:r>
            <a:endParaRPr b="0" lang="en-US" sz="1800" spc="-1" strike="noStrike">
              <a:latin typeface="Arial"/>
            </a:endParaRPr>
          </a:p>
          <a:p>
            <a:pPr>
              <a:lnSpc>
                <a:spcPct val="100000"/>
              </a:lnSpc>
              <a:buNone/>
            </a:pPr>
            <a:r>
              <a:rPr b="0" lang="es-ES" sz="1800" spc="-1" strike="noStrike">
                <a:solidFill>
                  <a:srgbClr val="000000"/>
                </a:solidFill>
                <a:latin typeface="Franklin Gothic Book"/>
              </a:rPr>
              <a:t>-2.000 hours of production labor</a:t>
            </a:r>
            <a:endParaRPr b="0" lang="en-US" sz="1800" spc="-1" strike="noStrike">
              <a:latin typeface="Arial"/>
            </a:endParaRPr>
          </a:p>
          <a:p>
            <a:pPr>
              <a:lnSpc>
                <a:spcPct val="100000"/>
              </a:lnSpc>
              <a:buNone/>
            </a:pP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February: 1.500 units</a:t>
            </a: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March: 2.000 units</a:t>
            </a:r>
            <a:endParaRPr b="0" lang="en-US" sz="1800" spc="-1" strike="noStrike">
              <a:latin typeface="Arial"/>
            </a:endParaRPr>
          </a:p>
          <a:p>
            <a:pPr>
              <a:lnSpc>
                <a:spcPct val="100000"/>
              </a:lnSpc>
              <a:buNone/>
            </a:pPr>
            <a:r>
              <a:rPr b="0" lang="es-ES" sz="1800" spc="-1" strike="noStrike">
                <a:solidFill>
                  <a:srgbClr val="000000"/>
                </a:solidFill>
                <a:latin typeface="Franklin Gothic Book"/>
              </a:rPr>
              <a:t>Workload in April: 2.500 units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{9D3E241C-49FE-4258-86DB-0508E8932F4C}tf22712842_win32</Template>
  <TotalTime>1232</TotalTime>
  <Application>LibreOffice/7.3.6.2$Linux_X86_64 LibreOffice_project/30$Build-2</Application>
  <AppVersion>15.0000</AppVersion>
  <Words>3384</Words>
  <Paragraphs>487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2022-07-24T10:27:41Z</dcterms:created>
  <dc:creator>MARCELO IGNACIO ORTIZ MUÑOZ</dc:creator>
  <dc:description/>
  <dc:language>en-US</dc:language>
  <cp:lastModifiedBy/>
  <dcterms:modified xsi:type="dcterms:W3CDTF">2022-11-04T12:50:41Z</dcterms:modified>
  <cp:revision>597</cp:revision>
  <dc:subject/>
  <dc:title>Title Lorem Ipsum</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Notes">
    <vt:i4>28</vt:i4>
  </property>
  <property fmtid="{D5CDD505-2E9C-101B-9397-08002B2CF9AE}" pid="4" name="PresentationFormat">
    <vt:lpwstr>Panorámica</vt:lpwstr>
  </property>
  <property fmtid="{D5CDD505-2E9C-101B-9397-08002B2CF9AE}" pid="5" name="Slides">
    <vt:i4>33</vt:i4>
  </property>
</Properties>
</file>