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4"/>
  </p:notesMasterIdLst>
  <p:sldIdLst>
    <p:sldId id="256" r:id="rId5"/>
    <p:sldId id="257" r:id="rId6"/>
    <p:sldId id="258" r:id="rId7"/>
    <p:sldId id="261" r:id="rId8"/>
    <p:sldId id="262" r:id="rId9"/>
    <p:sldId id="289" r:id="rId10"/>
    <p:sldId id="263" r:id="rId11"/>
    <p:sldId id="264" r:id="rId12"/>
    <p:sldId id="265" r:id="rId13"/>
    <p:sldId id="266" r:id="rId14"/>
    <p:sldId id="267" r:id="rId15"/>
    <p:sldId id="279" r:id="rId16"/>
    <p:sldId id="269" r:id="rId17"/>
    <p:sldId id="281" r:id="rId18"/>
    <p:sldId id="282" r:id="rId19"/>
    <p:sldId id="283" r:id="rId20"/>
    <p:sldId id="284" r:id="rId21"/>
    <p:sldId id="285" r:id="rId22"/>
    <p:sldId id="286" r:id="rId23"/>
    <p:sldId id="260" r:id="rId24"/>
    <p:sldId id="287" r:id="rId25"/>
    <p:sldId id="270" r:id="rId26"/>
    <p:sldId id="271" r:id="rId27"/>
    <p:sldId id="272" r:id="rId28"/>
    <p:sldId id="288" r:id="rId29"/>
    <p:sldId id="273" r:id="rId30"/>
    <p:sldId id="290" r:id="rId31"/>
    <p:sldId id="274" r:id="rId32"/>
    <p:sldId id="294" r:id="rId33"/>
    <p:sldId id="295" r:id="rId34"/>
    <p:sldId id="275" r:id="rId35"/>
    <p:sldId id="276" r:id="rId36"/>
    <p:sldId id="296" r:id="rId37"/>
    <p:sldId id="297" r:id="rId38"/>
    <p:sldId id="298" r:id="rId39"/>
    <p:sldId id="292" r:id="rId40"/>
    <p:sldId id="291" r:id="rId41"/>
    <p:sldId id="293" r:id="rId42"/>
    <p:sldId id="278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  <p:cmAuthor id="1" name="Marcelo Ortiz" initials="MO" lastIdx="3" clrIdx="1">
    <p:extLst>
      <p:ext uri="{19B8F6BF-5375-455C-9EA6-DF929625EA0E}">
        <p15:presenceInfo xmlns:p15="http://schemas.microsoft.com/office/powerpoint/2012/main" userId="0Q9MyTpElsHstVtsdpOmZAQ921RLUJ1ZnNXwntWvAEk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BFCAF-C88A-44CE-8C9D-F45EF384F35A}" v="3120" dt="2022-11-03T15:10:4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2" autoAdjust="0"/>
  </p:normalViewPr>
  <p:slideViewPr>
    <p:cSldViewPr snapToGrid="0" showGuides="1">
      <p:cViewPr varScale="1">
        <p:scale>
          <a:sx n="69" d="100"/>
          <a:sy n="69" d="100"/>
        </p:scale>
        <p:origin x="2174" y="3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Ortiz" userId="0Q9MyTpElsHstVtsdpOmZAQ921RLUJ1ZnNXwntWvAEk=" providerId="None" clId="Web-{139BFCAF-C88A-44CE-8C9D-F45EF384F35A}"/>
    <pc:docChg chg="addSld delSld modSld sldOrd modMainMaster">
      <pc:chgData name="Marcelo Ortiz" userId="0Q9MyTpElsHstVtsdpOmZAQ921RLUJ1ZnNXwntWvAEk=" providerId="None" clId="Web-{139BFCAF-C88A-44CE-8C9D-F45EF384F35A}" dt="2022-11-03T15:10:41.314" v="2600"/>
      <pc:docMkLst>
        <pc:docMk/>
      </pc:docMkLst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56"/>
        </pc:sldMkLst>
      </pc:sldChg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57"/>
        </pc:sldMkLst>
      </pc:sldChg>
      <pc:sldChg chg="addSp delSp modSp mod">
        <pc:chgData name="Marcelo Ortiz" userId="0Q9MyTpElsHstVtsdpOmZAQ921RLUJ1ZnNXwntWvAEk=" providerId="None" clId="Web-{139BFCAF-C88A-44CE-8C9D-F45EF384F35A}" dt="2022-11-03T13:07:20.499" v="373" actId="20577"/>
        <pc:sldMkLst>
          <pc:docMk/>
          <pc:sldMk cId="0" sldId="258"/>
        </pc:sldMkLst>
        <pc:spChg chg="add ord">
          <ac:chgData name="Marcelo Ortiz" userId="0Q9MyTpElsHstVtsdpOmZAQ921RLUJ1ZnNXwntWvAEk=" providerId="None" clId="Web-{139BFCAF-C88A-44CE-8C9D-F45EF384F35A}" dt="2022-11-03T13:06:47.060" v="369"/>
          <ac:spMkLst>
            <pc:docMk/>
            <pc:sldMk cId="0" sldId="258"/>
            <ac:spMk id="3" creationId="{4017760E-9D87-68AA-14FA-A7F4BEB7235D}"/>
          </ac:spMkLst>
        </pc:spChg>
        <pc:spChg chg="mod">
          <ac:chgData name="Marcelo Ortiz" userId="0Q9MyTpElsHstVtsdpOmZAQ921RLUJ1ZnNXwntWvAEk=" providerId="None" clId="Web-{139BFCAF-C88A-44CE-8C9D-F45EF384F35A}" dt="2022-11-03T13:07:20.499" v="373" actId="20577"/>
          <ac:spMkLst>
            <pc:docMk/>
            <pc:sldMk cId="0" sldId="258"/>
            <ac:spMk id="218" creationId="{00000000-0000-0000-0000-000000000000}"/>
          </ac:spMkLst>
        </pc:spChg>
        <pc:graphicFrameChg chg="del mod modGraphic">
          <ac:chgData name="Marcelo Ortiz" userId="0Q9MyTpElsHstVtsdpOmZAQ921RLUJ1ZnNXwntWvAEk=" providerId="None" clId="Web-{139BFCAF-C88A-44CE-8C9D-F45EF384F35A}" dt="2022-11-03T12:58:33.157" v="119"/>
          <ac:graphicFrameMkLst>
            <pc:docMk/>
            <pc:sldMk cId="0" sldId="258"/>
            <ac:graphicFrameMk id="217" creationId="{00000000-0000-0000-0000-000000000000}"/>
          </ac:graphicFrameMkLst>
        </pc:graphicFrameChg>
      </pc:sldChg>
      <pc:sldChg chg="addSp delSp modSp del mod">
        <pc:chgData name="Marcelo Ortiz" userId="0Q9MyTpElsHstVtsdpOmZAQ921RLUJ1ZnNXwntWvAEk=" providerId="None" clId="Web-{139BFCAF-C88A-44CE-8C9D-F45EF384F35A}" dt="2022-11-03T13:14:10.744" v="375"/>
        <pc:sldMkLst>
          <pc:docMk/>
          <pc:sldMk cId="0" sldId="259"/>
        </pc:sldMkLst>
        <pc:spChg chg="add del mod">
          <ac:chgData name="Marcelo Ortiz" userId="0Q9MyTpElsHstVtsdpOmZAQ921RLUJ1ZnNXwntWvAEk=" providerId="None" clId="Web-{139BFCAF-C88A-44CE-8C9D-F45EF384F35A}" dt="2022-11-03T13:03:51.275" v="318"/>
          <ac:spMkLst>
            <pc:docMk/>
            <pc:sldMk cId="0" sldId="259"/>
            <ac:spMk id="2" creationId="{4AB2CE33-6D37-0517-3666-9144A51A234A}"/>
          </ac:spMkLst>
        </pc:spChg>
        <pc:spChg chg="add ord">
          <ac:chgData name="Marcelo Ortiz" userId="0Q9MyTpElsHstVtsdpOmZAQ921RLUJ1ZnNXwntWvAEk=" providerId="None" clId="Web-{139BFCAF-C88A-44CE-8C9D-F45EF384F35A}" dt="2022-11-03T13:04:06.322" v="320"/>
          <ac:spMkLst>
            <pc:docMk/>
            <pc:sldMk cId="0" sldId="259"/>
            <ac:spMk id="4" creationId="{F14D56E1-5715-D642-D8C3-B0517FB4A7E8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17:52.562" v="390" actId="20577"/>
        <pc:sldMkLst>
          <pc:docMk/>
          <pc:sldMk cId="4037408881" sldId="260"/>
        </pc:sldMkLst>
        <pc:spChg chg="add ord">
          <ac:chgData name="Marcelo Ortiz" userId="0Q9MyTpElsHstVtsdpOmZAQ921RLUJ1ZnNXwntWvAEk=" providerId="None" clId="Web-{139BFCAF-C88A-44CE-8C9D-F45EF384F35A}" dt="2022-11-03T13:04:16.025" v="322"/>
          <ac:spMkLst>
            <pc:docMk/>
            <pc:sldMk cId="4037408881" sldId="260"/>
            <ac:spMk id="3" creationId="{CBE06F5B-F2FF-203A-F5F7-744E95546336}"/>
          </ac:spMkLst>
        </pc:spChg>
        <pc:spChg chg="mod">
          <ac:chgData name="Marcelo Ortiz" userId="0Q9MyTpElsHstVtsdpOmZAQ921RLUJ1ZnNXwntWvAEk=" providerId="None" clId="Web-{139BFCAF-C88A-44CE-8C9D-F45EF384F35A}" dt="2022-11-03T13:17:52.562" v="390" actId="20577"/>
          <ac:spMkLst>
            <pc:docMk/>
            <pc:sldMk cId="4037408881" sldId="260"/>
            <ac:spMk id="248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11:56.035" v="1047"/>
        <pc:sldMkLst>
          <pc:docMk/>
          <pc:sldMk cId="0" sldId="261"/>
        </pc:sldMkLst>
        <pc:spChg chg="add ord">
          <ac:chgData name="Marcelo Ortiz" userId="0Q9MyTpElsHstVtsdpOmZAQ921RLUJ1ZnNXwntWvAEk=" providerId="None" clId="Web-{139BFCAF-C88A-44CE-8C9D-F45EF384F35A}" dt="2022-11-03T13:04:23.932" v="324"/>
          <ac:spMkLst>
            <pc:docMk/>
            <pc:sldMk cId="0" sldId="261"/>
            <ac:spMk id="3" creationId="{8903F35D-801A-8A49-8A49-9FD6C7D4A883}"/>
          </ac:spMkLst>
        </pc:spChg>
        <pc:spChg chg="mod">
          <ac:chgData name="Marcelo Ortiz" userId="0Q9MyTpElsHstVtsdpOmZAQ921RLUJ1ZnNXwntWvAEk=" providerId="None" clId="Web-{139BFCAF-C88A-44CE-8C9D-F45EF384F35A}" dt="2022-11-03T13:18:12.937" v="394" actId="20577"/>
          <ac:spMkLst>
            <pc:docMk/>
            <pc:sldMk cId="0" sldId="261"/>
            <ac:spMk id="263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11:58.286" v="1048"/>
        <pc:sldMkLst>
          <pc:docMk/>
          <pc:sldMk cId="0" sldId="262"/>
        </pc:sldMkLst>
        <pc:spChg chg="add ord">
          <ac:chgData name="Marcelo Ortiz" userId="0Q9MyTpElsHstVtsdpOmZAQ921RLUJ1ZnNXwntWvAEk=" providerId="None" clId="Web-{139BFCAF-C88A-44CE-8C9D-F45EF384F35A}" dt="2022-11-03T13:04:29.729" v="326"/>
          <ac:spMkLst>
            <pc:docMk/>
            <pc:sldMk cId="0" sldId="262"/>
            <ac:spMk id="3" creationId="{EE0D7EAE-CD79-FF1B-D33B-1406CCB5A43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12:03.911" v="1049"/>
        <pc:sldMkLst>
          <pc:docMk/>
          <pc:sldMk cId="0" sldId="263"/>
        </pc:sldMkLst>
        <pc:spChg chg="add ord">
          <ac:chgData name="Marcelo Ortiz" userId="0Q9MyTpElsHstVtsdpOmZAQ921RLUJ1ZnNXwntWvAEk=" providerId="None" clId="Web-{139BFCAF-C88A-44CE-8C9D-F45EF384F35A}" dt="2022-11-03T13:04:35.120" v="328"/>
          <ac:spMkLst>
            <pc:docMk/>
            <pc:sldMk cId="0" sldId="263"/>
            <ac:spMk id="3" creationId="{5317B7E2-F3C4-1B83-0401-83D4D62EDD1A}"/>
          </ac:spMkLst>
        </pc:spChg>
        <pc:spChg chg="mod">
          <ac:chgData name="Marcelo Ortiz" userId="0Q9MyTpElsHstVtsdpOmZAQ921RLUJ1ZnNXwntWvAEk=" providerId="None" clId="Web-{139BFCAF-C88A-44CE-8C9D-F45EF384F35A}" dt="2022-11-03T13:20:00.909" v="397" actId="20577"/>
          <ac:spMkLst>
            <pc:docMk/>
            <pc:sldMk cId="0" sldId="263"/>
            <ac:spMk id="291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24:45.055" v="1158" actId="20577"/>
        <pc:sldMkLst>
          <pc:docMk/>
          <pc:sldMk cId="0" sldId="264"/>
        </pc:sldMkLst>
        <pc:spChg chg="add ord">
          <ac:chgData name="Marcelo Ortiz" userId="0Q9MyTpElsHstVtsdpOmZAQ921RLUJ1ZnNXwntWvAEk=" providerId="None" clId="Web-{139BFCAF-C88A-44CE-8C9D-F45EF384F35A}" dt="2022-11-03T13:04:42.792" v="330"/>
          <ac:spMkLst>
            <pc:docMk/>
            <pc:sldMk cId="0" sldId="264"/>
            <ac:spMk id="3" creationId="{78697C82-C719-3D58-8E0D-21B43CDF0462}"/>
          </ac:spMkLst>
        </pc:spChg>
        <pc:spChg chg="mod">
          <ac:chgData name="Marcelo Ortiz" userId="0Q9MyTpElsHstVtsdpOmZAQ921RLUJ1ZnNXwntWvAEk=" providerId="None" clId="Web-{139BFCAF-C88A-44CE-8C9D-F45EF384F35A}" dt="2022-11-03T14:24:45.055" v="1158" actId="20577"/>
          <ac:spMkLst>
            <pc:docMk/>
            <pc:sldMk cId="0" sldId="264"/>
            <ac:spMk id="305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50:37.736" v="1504" actId="20577"/>
        <pc:sldMkLst>
          <pc:docMk/>
          <pc:sldMk cId="0" sldId="265"/>
        </pc:sldMkLst>
        <pc:spChg chg="add ord">
          <ac:chgData name="Marcelo Ortiz" userId="0Q9MyTpElsHstVtsdpOmZAQ921RLUJ1ZnNXwntWvAEk=" providerId="None" clId="Web-{139BFCAF-C88A-44CE-8C9D-F45EF384F35A}" dt="2022-11-03T13:04:49.698" v="332"/>
          <ac:spMkLst>
            <pc:docMk/>
            <pc:sldMk cId="0" sldId="265"/>
            <ac:spMk id="3" creationId="{078519B1-E2E4-5CA2-FB71-E8BE33DD3BAE}"/>
          </ac:spMkLst>
        </pc:spChg>
        <pc:spChg chg="mod">
          <ac:chgData name="Marcelo Ortiz" userId="0Q9MyTpElsHstVtsdpOmZAQ921RLUJ1ZnNXwntWvAEk=" providerId="None" clId="Web-{139BFCAF-C88A-44CE-8C9D-F45EF384F35A}" dt="2022-11-03T14:50:37.736" v="1504" actId="20577"/>
          <ac:spMkLst>
            <pc:docMk/>
            <pc:sldMk cId="0" sldId="265"/>
            <ac:spMk id="319" creationId="{00000000-0000-0000-0000-000000000000}"/>
          </ac:spMkLst>
        </pc:spChg>
        <pc:graphicFrameChg chg="add mod modGraphic">
          <ac:chgData name="Marcelo Ortiz" userId="0Q9MyTpElsHstVtsdpOmZAQ921RLUJ1ZnNXwntWvAEk=" providerId="None" clId="Web-{139BFCAF-C88A-44CE-8C9D-F45EF384F35A}" dt="2022-11-03T13:56:03.245" v="697" actId="1076"/>
          <ac:graphicFrameMkLst>
            <pc:docMk/>
            <pc:sldMk cId="0" sldId="265"/>
            <ac:graphicFrameMk id="4" creationId="{D7782BB3-20AC-93CF-1CBE-F2BB68B4A7B8}"/>
          </ac:graphicFrameMkLst>
        </pc:graphicFrameChg>
      </pc:sldChg>
      <pc:sldChg chg="addSp modSp mod modNotes">
        <pc:chgData name="Marcelo Ortiz" userId="0Q9MyTpElsHstVtsdpOmZAQ921RLUJ1ZnNXwntWvAEk=" providerId="None" clId="Web-{139BFCAF-C88A-44CE-8C9D-F45EF384F35A}" dt="2022-11-03T14:12:12.177" v="1052"/>
        <pc:sldMkLst>
          <pc:docMk/>
          <pc:sldMk cId="0" sldId="266"/>
        </pc:sldMkLst>
        <pc:spChg chg="add ord">
          <ac:chgData name="Marcelo Ortiz" userId="0Q9MyTpElsHstVtsdpOmZAQ921RLUJ1ZnNXwntWvAEk=" providerId="None" clId="Web-{139BFCAF-C88A-44CE-8C9D-F45EF384F35A}" dt="2022-11-03T13:04:56.651" v="334"/>
          <ac:spMkLst>
            <pc:docMk/>
            <pc:sldMk cId="0" sldId="266"/>
            <ac:spMk id="3" creationId="{3F2016F0-811C-8559-74FA-52289DFE66C9}"/>
          </ac:spMkLst>
        </pc:spChg>
        <pc:graphicFrameChg chg="mod modGraphic">
          <ac:chgData name="Marcelo Ortiz" userId="0Q9MyTpElsHstVtsdpOmZAQ921RLUJ1ZnNXwntWvAEk=" providerId="None" clId="Web-{139BFCAF-C88A-44CE-8C9D-F45EF384F35A}" dt="2022-11-03T13:53:27.038" v="619"/>
          <ac:graphicFrameMkLst>
            <pc:docMk/>
            <pc:sldMk cId="0" sldId="266"/>
            <ac:graphicFrameMk id="334" creationId="{00000000-0000-0000-0000-000000000000}"/>
          </ac:graphicFrameMkLst>
        </pc:graphicFrameChg>
      </pc:sldChg>
      <pc:sldChg chg="addSp modSp mod modNotes">
        <pc:chgData name="Marcelo Ortiz" userId="0Q9MyTpElsHstVtsdpOmZAQ921RLUJ1ZnNXwntWvAEk=" providerId="None" clId="Web-{139BFCAF-C88A-44CE-8C9D-F45EF384F35A}" dt="2022-11-03T14:12:14.614" v="1053"/>
        <pc:sldMkLst>
          <pc:docMk/>
          <pc:sldMk cId="0" sldId="267"/>
        </pc:sldMkLst>
        <pc:spChg chg="add mod ord">
          <ac:chgData name="Marcelo Ortiz" userId="0Q9MyTpElsHstVtsdpOmZAQ921RLUJ1ZnNXwntWvAEk=" providerId="None" clId="Web-{139BFCAF-C88A-44CE-8C9D-F45EF384F35A}" dt="2022-11-03T13:54:28.102" v="623" actId="1076"/>
          <ac:spMkLst>
            <pc:docMk/>
            <pc:sldMk cId="0" sldId="267"/>
            <ac:spMk id="3" creationId="{D839F98C-B139-A972-8D08-84000C92EC2F}"/>
          </ac:spMkLst>
        </pc:spChg>
        <pc:spChg chg="mod">
          <ac:chgData name="Marcelo Ortiz" userId="0Q9MyTpElsHstVtsdpOmZAQ921RLUJ1ZnNXwntWvAEk=" providerId="None" clId="Web-{139BFCAF-C88A-44CE-8C9D-F45EF384F35A}" dt="2022-11-03T14:02:45.724" v="842" actId="20577"/>
          <ac:spMkLst>
            <pc:docMk/>
            <pc:sldMk cId="0" sldId="267"/>
            <ac:spMk id="350" creationId="{00000000-0000-0000-0000-000000000000}"/>
          </ac:spMkLst>
        </pc:spChg>
        <pc:graphicFrameChg chg="mod modGraphic">
          <ac:chgData name="Marcelo Ortiz" userId="0Q9MyTpElsHstVtsdpOmZAQ921RLUJ1ZnNXwntWvAEk=" providerId="None" clId="Web-{139BFCAF-C88A-44CE-8C9D-F45EF384F35A}" dt="2022-11-03T13:58:27.327" v="791"/>
          <ac:graphicFrameMkLst>
            <pc:docMk/>
            <pc:sldMk cId="0" sldId="267"/>
            <ac:graphicFrameMk id="349" creationId="{00000000-0000-0000-0000-000000000000}"/>
          </ac:graphicFrameMkLst>
        </pc:graphicFrameChg>
      </pc:sldChg>
      <pc:sldChg chg="addSp modSp del mod modNotes">
        <pc:chgData name="Marcelo Ortiz" userId="0Q9MyTpElsHstVtsdpOmZAQ921RLUJ1ZnNXwntWvAEk=" providerId="None" clId="Web-{139BFCAF-C88A-44CE-8C9D-F45EF384F35A}" dt="2022-11-03T14:07:52.810" v="1018"/>
        <pc:sldMkLst>
          <pc:docMk/>
          <pc:sldMk cId="0" sldId="268"/>
        </pc:sldMkLst>
        <pc:spChg chg="add ord">
          <ac:chgData name="Marcelo Ortiz" userId="0Q9MyTpElsHstVtsdpOmZAQ921RLUJ1ZnNXwntWvAEk=" providerId="None" clId="Web-{139BFCAF-C88A-44CE-8C9D-F45EF384F35A}" dt="2022-11-03T13:05:10.120" v="338"/>
          <ac:spMkLst>
            <pc:docMk/>
            <pc:sldMk cId="0" sldId="268"/>
            <ac:spMk id="3" creationId="{17FECA9C-24CC-9DA2-2A16-125B035B3B55}"/>
          </ac:spMkLst>
        </pc:spChg>
        <pc:spChg chg="mod">
          <ac:chgData name="Marcelo Ortiz" userId="0Q9MyTpElsHstVtsdpOmZAQ921RLUJ1ZnNXwntWvAEk=" providerId="None" clId="Web-{139BFCAF-C88A-44CE-8C9D-F45EF384F35A}" dt="2022-11-03T14:07:44.092" v="1017" actId="20577"/>
          <ac:spMkLst>
            <pc:docMk/>
            <pc:sldMk cId="0" sldId="268"/>
            <ac:spMk id="365" creationId="{00000000-0000-0000-0000-000000000000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4:53:16.365" v="1580" actId="20577"/>
        <pc:sldMkLst>
          <pc:docMk/>
          <pc:sldMk cId="0" sldId="269"/>
        </pc:sldMkLst>
        <pc:spChg chg="add ord">
          <ac:chgData name="Marcelo Ortiz" userId="0Q9MyTpElsHstVtsdpOmZAQ921RLUJ1ZnNXwntWvAEk=" providerId="None" clId="Web-{139BFCAF-C88A-44CE-8C9D-F45EF384F35A}" dt="2022-11-03T13:05:17.136" v="340"/>
          <ac:spMkLst>
            <pc:docMk/>
            <pc:sldMk cId="0" sldId="269"/>
            <ac:spMk id="3" creationId="{294C926F-086F-11FD-5B52-400AFA9593C7}"/>
          </ac:spMkLst>
        </pc:spChg>
        <pc:spChg chg="mod">
          <ac:chgData name="Marcelo Ortiz" userId="0Q9MyTpElsHstVtsdpOmZAQ921RLUJ1ZnNXwntWvAEk=" providerId="None" clId="Web-{139BFCAF-C88A-44CE-8C9D-F45EF384F35A}" dt="2022-11-03T14:53:16.365" v="1580" actId="20577"/>
          <ac:spMkLst>
            <pc:docMk/>
            <pc:sldMk cId="0" sldId="269"/>
            <ac:spMk id="380" creationId="{00000000-0000-0000-0000-000000000000}"/>
          </ac:spMkLst>
        </pc:spChg>
      </pc:sldChg>
      <pc:sldChg chg="addSp delSp modSp mod">
        <pc:chgData name="Marcelo Ortiz" userId="0Q9MyTpElsHstVtsdpOmZAQ921RLUJ1ZnNXwntWvAEk=" providerId="None" clId="Web-{139BFCAF-C88A-44CE-8C9D-F45EF384F35A}" dt="2022-11-03T13:05:26.871" v="344"/>
        <pc:sldMkLst>
          <pc:docMk/>
          <pc:sldMk cId="0" sldId="270"/>
        </pc:sldMkLst>
        <pc:spChg chg="add ord">
          <ac:chgData name="Marcelo Ortiz" userId="0Q9MyTpElsHstVtsdpOmZAQ921RLUJ1ZnNXwntWvAEk=" providerId="None" clId="Web-{139BFCAF-C88A-44CE-8C9D-F45EF384F35A}" dt="2022-11-03T13:05:26.871" v="344"/>
          <ac:spMkLst>
            <pc:docMk/>
            <pc:sldMk cId="0" sldId="270"/>
            <ac:spMk id="3" creationId="{FB0329DB-81BD-00AA-3104-5A278A78F62A}"/>
          </ac:spMkLst>
        </pc:spChg>
        <pc:spChg chg="add del">
          <ac:chgData name="Marcelo Ortiz" userId="0Q9MyTpElsHstVtsdpOmZAQ921RLUJ1ZnNXwntWvAEk=" providerId="None" clId="Web-{139BFCAF-C88A-44CE-8C9D-F45EF384F35A}" dt="2022-11-03T13:05:22.230" v="343"/>
          <ac:spMkLst>
            <pc:docMk/>
            <pc:sldMk cId="0" sldId="270"/>
            <ac:spMk id="5" creationId="{B7757629-FB50-26EF-3CFF-CC87B8BC1FA5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32.715" v="346"/>
        <pc:sldMkLst>
          <pc:docMk/>
          <pc:sldMk cId="0" sldId="271"/>
        </pc:sldMkLst>
        <pc:spChg chg="add ord">
          <ac:chgData name="Marcelo Ortiz" userId="0Q9MyTpElsHstVtsdpOmZAQ921RLUJ1ZnNXwntWvAEk=" providerId="None" clId="Web-{139BFCAF-C88A-44CE-8C9D-F45EF384F35A}" dt="2022-11-03T13:05:32.715" v="346"/>
          <ac:spMkLst>
            <pc:docMk/>
            <pc:sldMk cId="0" sldId="271"/>
            <ac:spMk id="3" creationId="{E32C0EC5-7DDC-5B18-2832-DC2DAE008645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38.684" v="348"/>
        <pc:sldMkLst>
          <pc:docMk/>
          <pc:sldMk cId="0" sldId="272"/>
        </pc:sldMkLst>
        <pc:spChg chg="add ord">
          <ac:chgData name="Marcelo Ortiz" userId="0Q9MyTpElsHstVtsdpOmZAQ921RLUJ1ZnNXwntWvAEk=" providerId="None" clId="Web-{139BFCAF-C88A-44CE-8C9D-F45EF384F35A}" dt="2022-11-03T13:05:38.684" v="348"/>
          <ac:spMkLst>
            <pc:docMk/>
            <pc:sldMk cId="0" sldId="272"/>
            <ac:spMk id="3" creationId="{61F9E85A-AA99-00B6-0523-CF303722E22C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44.653" v="350"/>
        <pc:sldMkLst>
          <pc:docMk/>
          <pc:sldMk cId="0" sldId="273"/>
        </pc:sldMkLst>
        <pc:spChg chg="add ord">
          <ac:chgData name="Marcelo Ortiz" userId="0Q9MyTpElsHstVtsdpOmZAQ921RLUJ1ZnNXwntWvAEk=" providerId="None" clId="Web-{139BFCAF-C88A-44CE-8C9D-F45EF384F35A}" dt="2022-11-03T13:05:44.653" v="350"/>
          <ac:spMkLst>
            <pc:docMk/>
            <pc:sldMk cId="0" sldId="273"/>
            <ac:spMk id="3" creationId="{636D337D-C846-D75E-CE4C-A849B47B2CBF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50.872" v="352"/>
        <pc:sldMkLst>
          <pc:docMk/>
          <pc:sldMk cId="0" sldId="274"/>
        </pc:sldMkLst>
        <pc:spChg chg="add ord">
          <ac:chgData name="Marcelo Ortiz" userId="0Q9MyTpElsHstVtsdpOmZAQ921RLUJ1ZnNXwntWvAEk=" providerId="None" clId="Web-{139BFCAF-C88A-44CE-8C9D-F45EF384F35A}" dt="2022-11-03T13:05:50.872" v="352"/>
          <ac:spMkLst>
            <pc:docMk/>
            <pc:sldMk cId="0" sldId="274"/>
            <ac:spMk id="3" creationId="{E6B55D01-A7BC-7009-C078-81B95D03DC1C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57.747" v="354"/>
        <pc:sldMkLst>
          <pc:docMk/>
          <pc:sldMk cId="0" sldId="275"/>
        </pc:sldMkLst>
        <pc:spChg chg="add ord">
          <ac:chgData name="Marcelo Ortiz" userId="0Q9MyTpElsHstVtsdpOmZAQ921RLUJ1ZnNXwntWvAEk=" providerId="None" clId="Web-{139BFCAF-C88A-44CE-8C9D-F45EF384F35A}" dt="2022-11-03T13:05:57.747" v="354"/>
          <ac:spMkLst>
            <pc:docMk/>
            <pc:sldMk cId="0" sldId="275"/>
            <ac:spMk id="3" creationId="{3711C4C9-CF51-D177-7E90-0F1F69A49BF0}"/>
          </ac:spMkLst>
        </pc:spChg>
      </pc:sldChg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76"/>
        </pc:sldMkLst>
      </pc:sldChg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77"/>
        </pc:sldMkLst>
      </pc:sldChg>
      <pc:sldChg chg="addSp modSp mod">
        <pc:chgData name="Marcelo Ortiz" userId="0Q9MyTpElsHstVtsdpOmZAQ921RLUJ1ZnNXwntWvAEk=" providerId="None" clId="Web-{139BFCAF-C88A-44CE-8C9D-F45EF384F35A}" dt="2022-11-03T13:06:13.075" v="356"/>
        <pc:sldMkLst>
          <pc:docMk/>
          <pc:sldMk cId="0" sldId="278"/>
        </pc:sldMkLst>
        <pc:spChg chg="add ord">
          <ac:chgData name="Marcelo Ortiz" userId="0Q9MyTpElsHstVtsdpOmZAQ921RLUJ1ZnNXwntWvAEk=" providerId="None" clId="Web-{139BFCAF-C88A-44CE-8C9D-F45EF384F35A}" dt="2022-11-03T13:06:13.075" v="356"/>
          <ac:spMkLst>
            <pc:docMk/>
            <pc:sldMk cId="0" sldId="278"/>
            <ac:spMk id="3" creationId="{23B0808D-2D18-1805-0F4E-EB9DFBA3A178}"/>
          </ac:spMkLst>
        </pc:spChg>
      </pc:sldChg>
      <pc:sldChg chg="modSp add ord">
        <pc:chgData name="Marcelo Ortiz" userId="0Q9MyTpElsHstVtsdpOmZAQ921RLUJ1ZnNXwntWvAEk=" providerId="None" clId="Web-{139BFCAF-C88A-44CE-8C9D-F45EF384F35A}" dt="2022-11-03T14:08:39.359" v="1041" actId="20577"/>
        <pc:sldMkLst>
          <pc:docMk/>
          <pc:sldMk cId="2350792797" sldId="279"/>
        </pc:sldMkLst>
        <pc:spChg chg="mod">
          <ac:chgData name="Marcelo Ortiz" userId="0Q9MyTpElsHstVtsdpOmZAQ921RLUJ1ZnNXwntWvAEk=" providerId="None" clId="Web-{139BFCAF-C88A-44CE-8C9D-F45EF384F35A}" dt="2022-11-03T14:08:39.359" v="1041" actId="20577"/>
          <ac:spMkLst>
            <pc:docMk/>
            <pc:sldMk cId="2350792797" sldId="279"/>
            <ac:spMk id="365" creationId="{00000000-0000-0000-0000-000000000000}"/>
          </ac:spMkLst>
        </pc:spChg>
      </pc:sldChg>
      <pc:sldChg chg="addSp modSp add del mod replId setBg">
        <pc:chgData name="Marcelo Ortiz" userId="0Q9MyTpElsHstVtsdpOmZAQ921RLUJ1ZnNXwntWvAEk=" providerId="None" clId="Web-{139BFCAF-C88A-44CE-8C9D-F45EF384F35A}" dt="2022-11-03T13:14:07.525" v="374"/>
        <pc:sldMkLst>
          <pc:docMk/>
          <pc:sldMk cId="2561768079" sldId="279"/>
        </pc:sldMkLst>
        <pc:spChg chg="add mod">
          <ac:chgData name="Marcelo Ortiz" userId="0Q9MyTpElsHstVtsdpOmZAQ921RLUJ1ZnNXwntWvAEk=" providerId="None" clId="Web-{139BFCAF-C88A-44CE-8C9D-F45EF384F35A}" dt="2022-11-03T13:03:42.884" v="314" actId="14100"/>
          <ac:spMkLst>
            <pc:docMk/>
            <pc:sldMk cId="2561768079" sldId="279"/>
            <ac:spMk id="2" creationId="{EFC3E308-4EEE-D48F-D67F-B28275CCB751}"/>
          </ac:spMkLst>
        </pc:spChg>
        <pc:spChg chg="mod">
          <ac:chgData name="Marcelo Ortiz" userId="0Q9MyTpElsHstVtsdpOmZAQ921RLUJ1ZnNXwntWvAEk=" providerId="None" clId="Web-{139BFCAF-C88A-44CE-8C9D-F45EF384F35A}" dt="2022-11-03T12:58:41.564" v="124" actId="20577"/>
          <ac:spMkLst>
            <pc:docMk/>
            <pc:sldMk cId="2561768079" sldId="279"/>
            <ac:spMk id="218" creationId="{00000000-0000-0000-0000-000000000000}"/>
          </ac:spMkLst>
        </pc:spChg>
      </pc:sldChg>
      <pc:sldChg chg="modSp add replId">
        <pc:chgData name="Marcelo Ortiz" userId="0Q9MyTpElsHstVtsdpOmZAQ921RLUJ1ZnNXwntWvAEk=" providerId="None" clId="Web-{139BFCAF-C88A-44CE-8C9D-F45EF384F35A}" dt="2022-11-03T14:51:27.534" v="1515" actId="20577"/>
        <pc:sldMkLst>
          <pc:docMk/>
          <pc:sldMk cId="3126523197" sldId="280"/>
        </pc:sldMkLst>
        <pc:spChg chg="mod">
          <ac:chgData name="Marcelo Ortiz" userId="0Q9MyTpElsHstVtsdpOmZAQ921RLUJ1ZnNXwntWvAEk=" providerId="None" clId="Web-{139BFCAF-C88A-44CE-8C9D-F45EF384F35A}" dt="2022-11-03T14:51:27.534" v="1515" actId="20577"/>
          <ac:spMkLst>
            <pc:docMk/>
            <pc:sldMk cId="3126523197" sldId="280"/>
            <ac:spMk id="365" creationId="{00000000-0000-0000-0000-000000000000}"/>
          </ac:spMkLst>
        </pc:spChg>
      </pc:sldChg>
      <pc:sldChg chg="modSp add replId addCm delCm">
        <pc:chgData name="Marcelo Ortiz" userId="0Q9MyTpElsHstVtsdpOmZAQ921RLUJ1ZnNXwntWvAEk=" providerId="None" clId="Web-{139BFCAF-C88A-44CE-8C9D-F45EF384F35A}" dt="2022-11-03T14:53:12.443" v="1579" actId="20577"/>
        <pc:sldMkLst>
          <pc:docMk/>
          <pc:sldMk cId="701370720" sldId="281"/>
        </pc:sldMkLst>
        <pc:spChg chg="mod">
          <ac:chgData name="Marcelo Ortiz" userId="0Q9MyTpElsHstVtsdpOmZAQ921RLUJ1ZnNXwntWvAEk=" providerId="None" clId="Web-{139BFCAF-C88A-44CE-8C9D-F45EF384F35A}" dt="2022-11-03T14:53:12.443" v="1579" actId="20577"/>
          <ac:spMkLst>
            <pc:docMk/>
            <pc:sldMk cId="701370720" sldId="281"/>
            <ac:spMk id="380" creationId="{00000000-0000-0000-0000-000000000000}"/>
          </ac:spMkLst>
        </pc:spChg>
      </pc:sldChg>
      <pc:sldChg chg="modSp add replId delCm">
        <pc:chgData name="Marcelo Ortiz" userId="0Q9MyTpElsHstVtsdpOmZAQ921RLUJ1ZnNXwntWvAEk=" providerId="None" clId="Web-{139BFCAF-C88A-44CE-8C9D-F45EF384F35A}" dt="2022-11-03T15:07:15.262" v="2399" actId="20577"/>
        <pc:sldMkLst>
          <pc:docMk/>
          <pc:sldMk cId="156445604" sldId="282"/>
        </pc:sldMkLst>
        <pc:spChg chg="mod">
          <ac:chgData name="Marcelo Ortiz" userId="0Q9MyTpElsHstVtsdpOmZAQ921RLUJ1ZnNXwntWvAEk=" providerId="None" clId="Web-{139BFCAF-C88A-44CE-8C9D-F45EF384F35A}" dt="2022-11-03T15:07:15.262" v="2399" actId="20577"/>
          <ac:spMkLst>
            <pc:docMk/>
            <pc:sldMk cId="156445604" sldId="282"/>
            <ac:spMk id="380" creationId="{00000000-0000-0000-0000-000000000000}"/>
          </ac:spMkLst>
        </pc:spChg>
      </pc:sldChg>
      <pc:sldChg chg="modSp add replId">
        <pc:chgData name="Marcelo Ortiz" userId="0Q9MyTpElsHstVtsdpOmZAQ921RLUJ1ZnNXwntWvAEk=" providerId="None" clId="Web-{139BFCAF-C88A-44CE-8C9D-F45EF384F35A}" dt="2022-11-03T15:01:43.566" v="2055" actId="20577"/>
        <pc:sldMkLst>
          <pc:docMk/>
          <pc:sldMk cId="662222275" sldId="283"/>
        </pc:sldMkLst>
        <pc:spChg chg="mod">
          <ac:chgData name="Marcelo Ortiz" userId="0Q9MyTpElsHstVtsdpOmZAQ921RLUJ1ZnNXwntWvAEk=" providerId="None" clId="Web-{139BFCAF-C88A-44CE-8C9D-F45EF384F35A}" dt="2022-11-03T15:01:43.566" v="2055" actId="20577"/>
          <ac:spMkLst>
            <pc:docMk/>
            <pc:sldMk cId="662222275" sldId="283"/>
            <ac:spMk id="380" creationId="{00000000-0000-0000-0000-000000000000}"/>
          </ac:spMkLst>
        </pc:spChg>
      </pc:sldChg>
      <pc:sldChg chg="modSp add replId modNotes">
        <pc:chgData name="Marcelo Ortiz" userId="0Q9MyTpElsHstVtsdpOmZAQ921RLUJ1ZnNXwntWvAEk=" providerId="None" clId="Web-{139BFCAF-C88A-44CE-8C9D-F45EF384F35A}" dt="2022-11-03T15:10:18.344" v="2599" actId="20577"/>
        <pc:sldMkLst>
          <pc:docMk/>
          <pc:sldMk cId="3324572509" sldId="284"/>
        </pc:sldMkLst>
        <pc:spChg chg="mod">
          <ac:chgData name="Marcelo Ortiz" userId="0Q9MyTpElsHstVtsdpOmZAQ921RLUJ1ZnNXwntWvAEk=" providerId="None" clId="Web-{139BFCAF-C88A-44CE-8C9D-F45EF384F35A}" dt="2022-11-03T15:10:18.344" v="2599" actId="20577"/>
          <ac:spMkLst>
            <pc:docMk/>
            <pc:sldMk cId="3324572509" sldId="284"/>
            <ac:spMk id="380" creationId="{00000000-0000-0000-0000-000000000000}"/>
          </ac:spMkLst>
        </pc:spChg>
      </pc:sldChg>
      <pc:sldChg chg="modSp add replId addCm">
        <pc:chgData name="Marcelo Ortiz" userId="0Q9MyTpElsHstVtsdpOmZAQ921RLUJ1ZnNXwntWvAEk=" providerId="None" clId="Web-{139BFCAF-C88A-44CE-8C9D-F45EF384F35A}" dt="2022-11-03T15:10:41.314" v="2600"/>
        <pc:sldMkLst>
          <pc:docMk/>
          <pc:sldMk cId="3473355987" sldId="285"/>
        </pc:sldMkLst>
        <pc:spChg chg="mod">
          <ac:chgData name="Marcelo Ortiz" userId="0Q9MyTpElsHstVtsdpOmZAQ921RLUJ1ZnNXwntWvAEk=" providerId="None" clId="Web-{139BFCAF-C88A-44CE-8C9D-F45EF384F35A}" dt="2022-11-03T15:06:26.823" v="2326" actId="20577"/>
          <ac:spMkLst>
            <pc:docMk/>
            <pc:sldMk cId="3473355987" sldId="285"/>
            <ac:spMk id="380" creationId="{00000000-0000-0000-0000-000000000000}"/>
          </ac:spMkLst>
        </pc:spChg>
      </pc:sld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48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61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74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87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8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8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4T18:30:45" idx="1">
    <p:pos x="0" y="0"/>
    <p:text>add more on definitions at the begining and how to reduce costs at the end.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3T08:10:41.314" idx="3">
    <p:pos x="1376" y="127"/>
    <p:text>next year: add pricing services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2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CA4A5165-9774-4094-9FC2-A4CA57B502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1D73401-4F27-4272-9857-F83DE5E635C6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803ADA6-AB4D-401D-885A-3168196A71D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tabLst>
                <a:tab pos="0" algn="l"/>
              </a:tabLst>
            </a:pPr>
            <a:r>
              <a:rPr lang="es-ES" spc="-1" dirty="0" err="1">
                <a:cs typeface="Arial"/>
              </a:rPr>
              <a:t>Cons</a:t>
            </a:r>
            <a:r>
              <a:rPr lang="es-ES" spc="-1" dirty="0">
                <a:cs typeface="Arial"/>
              </a:rPr>
              <a:t>: </a:t>
            </a:r>
            <a:r>
              <a:rPr lang="es-ES" spc="-1" dirty="0" err="1">
                <a:cs typeface="Arial"/>
              </a:rPr>
              <a:t>The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lower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the</a:t>
            </a:r>
            <a:r>
              <a:rPr lang="es-ES" spc="-1" dirty="0">
                <a:cs typeface="Arial"/>
              </a:rPr>
              <a:t>    sales    </a:t>
            </a:r>
            <a:r>
              <a:rPr lang="es-ES" spc="-1" dirty="0" err="1">
                <a:cs typeface="Arial"/>
              </a:rPr>
              <a:t>volume</a:t>
            </a:r>
            <a:r>
              <a:rPr lang="es-ES" spc="-1" dirty="0">
                <a:cs typeface="Arial"/>
              </a:rPr>
              <a:t>,    </a:t>
            </a:r>
            <a:r>
              <a:rPr lang="es-ES" spc="-1" dirty="0" err="1">
                <a:cs typeface="Arial"/>
              </a:rPr>
              <a:t>for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example</a:t>
            </a:r>
            <a:r>
              <a:rPr lang="es-ES" spc="-1" dirty="0">
                <a:cs typeface="Arial"/>
              </a:rPr>
              <a:t>,    </a:t>
            </a:r>
            <a:r>
              <a:rPr lang="es-ES" b="0" strike="noStrike" spc="-1" dirty="0" err="1">
                <a:cs typeface="Arial"/>
              </a:rPr>
              <a:t>the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higher</a:t>
            </a:r>
            <a:r>
              <a:rPr lang="es-ES" spc="-1" dirty="0">
                <a:cs typeface="Arial"/>
              </a:rPr>
              <a:t>    </a:t>
            </a:r>
            <a:r>
              <a:rPr lang="es-ES" b="0" strike="noStrike" spc="-1" dirty="0" err="1">
                <a:cs typeface="Arial"/>
              </a:rPr>
              <a:t>the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price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Thinkmore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must</a:t>
            </a:r>
            <a:r>
              <a:rPr lang="es-ES" spc="-1" dirty="0">
                <a:cs typeface="Arial"/>
              </a:rPr>
              <a:t> </a:t>
            </a:r>
            <a:r>
              <a:rPr lang="es-ES" spc="-1" dirty="0" err="1">
                <a:cs typeface="Arial"/>
              </a:rPr>
              <a:t>charge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to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meet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its</a:t>
            </a:r>
            <a:r>
              <a:rPr lang="es-ES" spc="-1" dirty="0">
                <a:cs typeface="Arial"/>
              </a:rPr>
              <a:t>    </a:t>
            </a:r>
            <a:r>
              <a:rPr lang="es-ES" spc="-1" dirty="0" err="1">
                <a:cs typeface="Arial"/>
              </a:rPr>
              <a:t>desired</a:t>
            </a:r>
            <a:r>
              <a:rPr lang="es-ES" spc="-1" dirty="0">
                <a:cs typeface="Arial"/>
              </a:rPr>
              <a:t>    ROI</a:t>
            </a:r>
            <a:endParaRPr lang="es-ES" dirty="0">
              <a:cs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A695F2B-7ABB-4CA4-BD91-638775271EAA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24776C-F998-411C-BD6F-64C6274ABF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24776C-F998-411C-BD6F-64C6274ABF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076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24776C-F998-411C-BD6F-64C6274ABF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09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24776C-F998-411C-BD6F-64C6274ABF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197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24776C-F998-411C-BD6F-64C6274ABF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877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24776C-F998-411C-BD6F-64C6274ABF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947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911BC9-DD4D-4226-99F7-F13237BAEEC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2286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911BC9-DD4D-4226-99F7-F13237BAEEC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07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A2D73DE-2E90-4A6C-8B9E-95427C6E3F8D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911BC9-DD4D-4226-99F7-F13237BAEEC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421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406882-64C4-4330-8172-B3B7804B85BD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99D4E4C-C988-4458-927F-5961CA1D09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At </a:t>
            </a:r>
            <a:r>
              <a:rPr lang="es-ES" sz="2000" b="0" strike="noStrike" spc="-1" dirty="0" err="1">
                <a:latin typeface="Arial"/>
              </a:rPr>
              <a:t>first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glance</a:t>
            </a:r>
            <a:r>
              <a:rPr lang="es-ES" sz="2000" b="0" strike="noStrike" spc="-1" dirty="0">
                <a:latin typeface="Arial"/>
              </a:rPr>
              <a:t>, </a:t>
            </a:r>
            <a:r>
              <a:rPr lang="es-ES" sz="2000" b="0" strike="noStrike" spc="-1" dirty="0" err="1">
                <a:latin typeface="Arial"/>
              </a:rPr>
              <a:t>it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appears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that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management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should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purchase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the</a:t>
            </a:r>
            <a:r>
              <a:rPr lang="es-ES" sz="2000" b="0" strike="noStrike" spc="-1" dirty="0">
                <a:latin typeface="Arial"/>
              </a:rPr>
              <a:t> bags </a:t>
            </a:r>
            <a:r>
              <a:rPr lang="es-ES" sz="2000" b="0" strike="noStrike" spc="-1" dirty="0" err="1">
                <a:latin typeface="Arial"/>
              </a:rPr>
              <a:t>for</a:t>
            </a:r>
            <a:r>
              <a:rPr lang="es-ES" sz="2000" b="0" strike="noStrike" spc="-1" dirty="0">
                <a:latin typeface="Arial"/>
              </a:rPr>
              <a:t> $1.75</a:t>
            </a:r>
          </a:p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 err="1">
                <a:latin typeface="Arial"/>
              </a:rPr>
              <a:t>But</a:t>
            </a:r>
            <a:r>
              <a:rPr lang="es-ES" sz="2000" b="0" strike="noStrike" spc="-1" dirty="0">
                <a:latin typeface="Arial"/>
              </a:rPr>
              <a:t> no, </a:t>
            </a:r>
            <a:r>
              <a:rPr lang="es-ES" sz="2000" b="0" strike="noStrike" spc="-1" dirty="0" err="1">
                <a:latin typeface="Arial"/>
              </a:rPr>
              <a:t>because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we</a:t>
            </a:r>
            <a:r>
              <a:rPr lang="es-ES" sz="2000" b="0" strike="noStrike" spc="-1" dirty="0">
                <a:latin typeface="Arial"/>
              </a:rPr>
              <a:t> can </a:t>
            </a:r>
            <a:r>
              <a:rPr lang="es-ES" sz="2000" b="0" strike="noStrike" spc="-1" dirty="0" err="1">
                <a:latin typeface="Arial"/>
              </a:rPr>
              <a:t>reasonably</a:t>
            </a:r>
            <a:r>
              <a:rPr lang="es-ES" sz="2000" b="0" strike="noStrike" spc="-1" dirty="0">
                <a:latin typeface="Arial"/>
              </a:rPr>
              <a:t> asume </a:t>
            </a:r>
            <a:r>
              <a:rPr lang="es-ES" sz="2000" b="0" strike="noStrike" spc="-1" dirty="0" err="1">
                <a:latin typeface="Arial"/>
              </a:rPr>
              <a:t>that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all</a:t>
            </a:r>
            <a:r>
              <a:rPr lang="es-ES" sz="2000" b="0" strike="noStrike" spc="-1" dirty="0">
                <a:latin typeface="Arial"/>
              </a:rPr>
              <a:t>  F-OC are </a:t>
            </a:r>
            <a:r>
              <a:rPr lang="es-ES" sz="2000" b="0" strike="noStrike" spc="-1" dirty="0" err="1">
                <a:latin typeface="Arial"/>
              </a:rPr>
              <a:t>unavoidable</a:t>
            </a:r>
            <a:r>
              <a:rPr lang="es-ES" sz="2000" b="0" strike="noStrike" spc="-1" dirty="0">
                <a:latin typeface="Arial"/>
              </a:rPr>
              <a:t>, and </a:t>
            </a:r>
            <a:r>
              <a:rPr lang="es-ES" sz="2000" b="0" strike="noStrike" spc="-1" dirty="0" err="1">
                <a:latin typeface="Arial"/>
              </a:rPr>
              <a:t>thus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not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relevant</a:t>
            </a:r>
            <a:r>
              <a:rPr lang="es-ES" sz="2000" b="0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A59636-7F98-43F9-8E7E-5DBECDC0C86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 err="1">
                <a:latin typeface="Arial"/>
              </a:rPr>
              <a:t>We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only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include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what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is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avoidable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since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this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type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of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cost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behaves</a:t>
            </a:r>
            <a:r>
              <a:rPr lang="es-ES" sz="2000" b="0" strike="noStrike" spc="-1" dirty="0">
                <a:latin typeface="Arial"/>
              </a:rPr>
              <a:t> as a  variable </a:t>
            </a:r>
            <a:r>
              <a:rPr lang="es-ES" sz="2000" b="0" strike="noStrike" spc="-1" dirty="0" err="1">
                <a:latin typeface="Arial"/>
              </a:rPr>
              <a:t>cost</a:t>
            </a:r>
            <a:r>
              <a:rPr lang="es-ES" sz="2000" b="0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A59636-7F98-43F9-8E7E-5DBECDC0C86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324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B3A9DFA-01AC-49A1-8387-9B74507F5567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A59636-7F98-43F9-8E7E-5DBECDC0C86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96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9553E9-50F6-4A33-A828-1F7CA9C4AD9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9553E9-50F6-4A33-A828-1F7CA9C4AD9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165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9553E9-50F6-4A33-A828-1F7CA9C4AD9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57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18070A-507A-4C98-BF58-014A174E396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C1B1E7-833A-42BE-A1B5-FFC6A49A80D4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2559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135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460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B689D3-3929-4C2B-86FD-6EEDEF982A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571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B689D3-3929-4C2B-86FD-6EEDEF982A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852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B689D3-3929-4C2B-86FD-6EEDEF982A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033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 err="1">
                <a:latin typeface="Arial"/>
              </a:rPr>
              <a:t>Go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to</a:t>
            </a:r>
            <a:r>
              <a:rPr lang="es-ES" sz="2000" b="0" strike="noStrike" spc="-1" dirty="0">
                <a:latin typeface="Arial"/>
              </a:rPr>
              <a:t> page 528 and use </a:t>
            </a:r>
            <a:r>
              <a:rPr lang="es-ES" sz="2000" b="0" strike="noStrike" spc="-1" dirty="0" err="1">
                <a:latin typeface="Arial"/>
              </a:rPr>
              <a:t>the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examples</a:t>
            </a:r>
            <a:r>
              <a:rPr lang="es-ES" sz="2000" b="0" strike="noStrike" spc="-1" dirty="0">
                <a:latin typeface="Arial"/>
              </a:rPr>
              <a:t> in </a:t>
            </a:r>
            <a:r>
              <a:rPr lang="es-ES" sz="2000" b="0" strike="noStrike" spc="-1" dirty="0" err="1">
                <a:latin typeface="Arial"/>
              </a:rPr>
              <a:t>class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with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the</a:t>
            </a:r>
            <a:r>
              <a:rPr lang="es-ES" sz="2000" b="0" strike="noStrike" spc="-1" dirty="0">
                <a:latin typeface="Arial"/>
              </a:rPr>
              <a:t> White </a:t>
            </a:r>
            <a:r>
              <a:rPr lang="es-ES" sz="2000" b="0" strike="noStrike" spc="-1" dirty="0" err="1">
                <a:latin typeface="Arial"/>
              </a:rPr>
              <a:t>board</a:t>
            </a:r>
            <a:r>
              <a:rPr lang="es-ES" sz="2000" b="0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51CBABB-2027-45FB-8E26-F9FE9A9CF088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F713151-BE4B-4B12-936D-A53289A6EC73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F713151-BE4B-4B12-936D-A53289A6EC73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029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7902B3-6807-446E-AE44-E40CE613C9D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9BC728-7070-416F-83C3-F8837C593DA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E4D54DD-8D2C-4A96-847A-26F45285A2A4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>
              <a:lnSpc>
                <a:spcPct val="100000"/>
              </a:lnSpc>
              <a:buNone/>
              <a:tabLst>
                <a:tab pos="0" algn="l"/>
              </a:tabLst>
            </a:pPr>
            <a:endParaRPr lang="es-ES" sz="2000" b="0" strike="noStrike" spc="-1" dirty="0">
              <a:latin typeface="Arial"/>
              <a:cs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37DA71C-5683-408D-A334-13F38658D229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65801C-1306-440D-8358-655113945D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2A732F-02AE-408E-857D-85E71A8A5A4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C6D1D2-FE14-4C6A-98DB-DC2D1E7072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E02BA3-E018-44E4-BA04-3FB970A4583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6B1E34-8E06-4FC3-A41A-1FEFA5A4D8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F574CB-BC22-4EDC-AF2F-342D341C3B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D575C2-CB71-4A1D-BD65-4876D2D55E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59624C-8085-4C56-8400-F745DB779F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AD0799-18C8-4A19-8596-6930258CDA7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EA8302-1617-4C53-A26F-6B4108380B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754966-C842-48DB-A8D2-7D84F244E9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AE94F7-90CF-4769-B9DD-092D13361C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361993-AE0B-479B-99BF-14C57102EE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F497F2-785F-4E17-BC28-1AD45EA888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0A72C3-1556-4E5E-A48D-0584373FA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1FE690-D690-49F7-B6E9-CC14EB6338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3A7E52-32C7-445E-9EDB-4377ECA6A8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52BEFD1-E6E0-4954-ACBE-C2BFED931D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7E22FD4-95DB-4286-9B7B-B55E78C020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DF9E2BF-75E1-4A5B-9EB9-2ECCC7A857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3C42D71-A573-4667-850F-BAF323B470F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24235F-2BAF-4D9C-B664-6444F7B0D39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F774FD-8740-43BA-BD4C-07047E4B5D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2BA3AC-BE4C-4E56-8972-B757880891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77C971D-C7D2-4C88-B9C1-E941508D727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74D7AE2-DC00-4BF7-885F-09769E9877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4A4B41-7141-4367-A508-33A3E92304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6280CE8-4732-46C5-8CE9-5B577E6999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387CE1-8202-4D49-940B-9FAE8526D5C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125B4F7-5B08-4718-97E5-24EEC95118A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09CFF0-710E-4B21-B906-01B47B6AF7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0B14761-FF27-4363-AA0B-1BD9DA4AE6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AE8BE4D-32B1-4E48-9E94-4B1C1FD176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FED0A-49FF-4FCF-832B-A426CC930B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F54FCD5-1E15-46C4-B631-042F70F51D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A9E11C-BB8B-4586-830B-5852D2A396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C065E6E-47D1-42AF-AA16-675F708DB8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E8CCAA-9FEA-4CA0-B6E4-980F136E39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AC44BA6-E2EF-4A12-B1BB-12527A0E11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9481ECF-0732-41B0-A69A-F120920C62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BBB74F-C5B0-4308-9DA0-459161C420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217CA5F-D73F-4B80-B3B0-F0EC13959FB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FA94333-679D-45FD-B36C-A9003BDD866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F8CA47-40D6-4093-8B52-9A8DB94910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852B9C-FECF-43B2-98C2-F5393DBC5B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AC249C-55B0-4613-AF43-C30E587689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84D70E-24E8-4C01-9C50-10E69A7F78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C1685A-904F-4220-9629-0AB8908D9A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C522D06-3513-49D0-A396-2CD7FDFF212A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5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F4D1D096-E777-4D39-A7D8-F96B1D34BA6C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6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ftr" idx="7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sldNum" idx="8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D71FA40-F857-479E-8A13-400692897B14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9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ftr" idx="10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sldNum" idx="11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F74545E-7EC6-4042-87BF-D7F161A368B3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12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32"/>
          <p:cNvSpPr/>
          <p:nvPr/>
        </p:nvSpPr>
        <p:spPr>
          <a:xfrm>
            <a:off x="0" y="0"/>
            <a:ext cx="12187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3" descr="A close up of a piece of paper with a pencil laying on top"/>
          <p:cNvPicPr/>
          <p:nvPr/>
        </p:nvPicPr>
        <p:blipFill>
          <a:blip r:embed="rId2"/>
          <a:stretch/>
        </p:blipFill>
        <p:spPr>
          <a:xfrm>
            <a:off x="-324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85" name="Rectangle 34"/>
          <p:cNvSpPr/>
          <p:nvPr/>
        </p:nvSpPr>
        <p:spPr>
          <a:xfrm>
            <a:off x="7912440" y="1238400"/>
            <a:ext cx="3634920" cy="4354560"/>
          </a:xfrm>
          <a:prstGeom prst="rect">
            <a:avLst/>
          </a:prstGeom>
          <a:solidFill>
            <a:srgbClr val="0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23400" y="1475280"/>
            <a:ext cx="3213360" cy="29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52">
                <a:solidFill>
                  <a:srgbClr val="FFFFFF"/>
                </a:solidFill>
                <a:latin typeface="Bookman Old Style"/>
              </a:rPr>
              <a:t>Managerial Accounting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8127720" y="4608720"/>
            <a:ext cx="3204720" cy="77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600" b="0" strike="noStrike" cap="all" spc="194">
                <a:solidFill>
                  <a:srgbClr val="FFFFFF"/>
                </a:solidFill>
                <a:latin typeface="Franklin Gothic Book"/>
              </a:rPr>
              <a:t>Marcelo Ortiz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8" name="Straight Connector 36"/>
          <p:cNvSpPr/>
          <p:nvPr/>
        </p:nvSpPr>
        <p:spPr>
          <a:xfrm>
            <a:off x="8175960" y="4508280"/>
            <a:ext cx="3108960" cy="360"/>
          </a:xfrm>
          <a:prstGeom prst="line">
            <a:avLst/>
          </a:prstGeom>
          <a:ln w="19050">
            <a:solidFill>
              <a:srgbClr val="EC701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Rectangle 38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F2016F0-811C-8559-74FA-52289DFE66C9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0" name="Arco de bloque 15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21" name="Grupo 60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22" name="Forma libre: forma 60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3" name="Elipse 60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24" name="Grupo 61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25" name="Forma libre: forma 61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6" name="Elipse 61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27" name="Grupo 62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28" name="Forma libre: forma 62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9" name="Elipse 62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30" name="Grupo 63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31" name="Forma libre: forma 63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2" name="Elipse 6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33" name="TextBox 17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334" name="Tabla 333"/>
          <p:cNvGraphicFramePr/>
          <p:nvPr>
            <p:extLst>
              <p:ext uri="{D42A27DB-BD31-4B8C-83A1-F6EECF244321}">
                <p14:modId xmlns:p14="http://schemas.microsoft.com/office/powerpoint/2010/main" val="1568770292"/>
              </p:ext>
            </p:extLst>
          </p:nvPr>
        </p:nvGraphicFramePr>
        <p:xfrm>
          <a:off x="793440" y="748549"/>
          <a:ext cx="6637374" cy="3758076"/>
        </p:xfrm>
        <a:graphic>
          <a:graphicData uri="http://schemas.openxmlformats.org/drawingml/2006/table">
            <a:tbl>
              <a:tblPr/>
              <a:tblGrid>
                <a:gridCol w="421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7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Direct Materials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Direct Labour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$23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Variable manufacturing overhead.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Variable S&amp;A expenses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$12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Total Variable cost per unit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$60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Fixed manufacturing overhead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$280,000/10,000=$28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  <a:ea typeface="Noto Sans CJK SC"/>
                        </a:rPr>
                        <a:t>Fixed S&amp;A expenses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$240,000/10,000=$24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Total Fixed cost per unit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$52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Total cost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$112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839F98C-B139-A972-8D08-84000C92EC2F}"/>
              </a:ext>
            </a:extLst>
          </p:cNvPr>
          <p:cNvSpPr/>
          <p:nvPr/>
        </p:nvSpPr>
        <p:spPr>
          <a:xfrm>
            <a:off x="1394748" y="1524964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5" name="Arco de bloque 1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36" name="Grupo 64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37" name="Forma libre: forma 64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8" name="Elipse 64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39" name="Grupo 65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40" name="Forma libre: forma 65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1" name="Elipse 65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42" name="Grupo 66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43" name="Forma libre: forma 66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4" name="Elipse 6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45" name="Grupo 67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46" name="Forma libre: forma 67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7" name="Elipse 67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48" name="TextBox 18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0" name="Rectángulo 349"/>
          <p:cNvSpPr/>
          <p:nvPr/>
        </p:nvSpPr>
        <p:spPr>
          <a:xfrm>
            <a:off x="6868134" y="914400"/>
            <a:ext cx="5442146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If the company wants a 20% ROI, then the </a:t>
            </a:r>
            <a:r>
              <a:rPr lang="en-US" sz="1800" b="0" u="sng" strike="noStrike" spc="-1" dirty="0">
                <a:latin typeface="Arial"/>
              </a:rPr>
              <a:t>markup per unit</a:t>
            </a:r>
            <a:r>
              <a:rPr lang="en-US" sz="1800" b="0" strike="noStrike" spc="-1" dirty="0">
                <a:latin typeface="Arial"/>
              </a:rPr>
              <a:t> is: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(20% x $1 million)/(10,000 units)=$20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Eq. 1: Selling</a:t>
            </a:r>
            <a:r>
              <a:rPr lang="en-US" sz="1800" b="0" strike="noStrike" spc="-1" dirty="0">
                <a:latin typeface="Arial"/>
              </a:rPr>
              <a:t> price</a:t>
            </a:r>
            <a:r>
              <a:rPr lang="en-US" spc="-1" dirty="0">
                <a:latin typeface="Arial"/>
              </a:rPr>
              <a:t> </a:t>
            </a:r>
            <a:r>
              <a:rPr lang="en-US" sz="1800" b="0" strike="noStrike" spc="-1" dirty="0">
                <a:latin typeface="Arial"/>
              </a:rPr>
              <a:t>= 112+20=$132.</a:t>
            </a:r>
          </a:p>
          <a:p>
            <a:endParaRPr lang="en-US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Alternatively, we can use Eq. 2.</a:t>
            </a:r>
          </a:p>
          <a:p>
            <a:endParaRPr lang="en-US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Markup % = (markup per unit)/(cost base)</a:t>
            </a:r>
            <a:endParaRPr lang="en-US" dirty="0"/>
          </a:p>
          <a:p>
            <a:r>
              <a:rPr lang="en-US" spc="-1" dirty="0">
                <a:latin typeface="Arial"/>
                <a:cs typeface="Arial"/>
              </a:rPr>
              <a:t>Markup % =$ 20 / $ 112=17.86%</a:t>
            </a:r>
            <a:endParaRPr lang="en-US" dirty="0"/>
          </a:p>
          <a:p>
            <a:endParaRPr lang="en-US" spc="-1" dirty="0">
              <a:latin typeface="Arial"/>
              <a:cs typeface="Arial"/>
            </a:endParaRPr>
          </a:p>
          <a:p>
            <a:r>
              <a:rPr lang="en-US" spc="-1" dirty="0">
                <a:latin typeface="Arial"/>
                <a:cs typeface="Arial"/>
              </a:rPr>
              <a:t>Eq. 2: Selling price = 112 +(112*17.86%)=$132</a:t>
            </a: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</p:txBody>
      </p:sp>
      <p:graphicFrame>
        <p:nvGraphicFramePr>
          <p:cNvPr id="19" name="Tabla 333">
            <a:extLst>
              <a:ext uri="{FF2B5EF4-FFF2-40B4-BE49-F238E27FC236}">
                <a16:creationId xmlns:a16="http://schemas.microsoft.com/office/drawing/2014/main" id="{BE963FB4-4B10-4B6C-BAFE-531862608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799038"/>
              </p:ext>
            </p:extLst>
          </p:nvPr>
        </p:nvGraphicFramePr>
        <p:xfrm>
          <a:off x="230760" y="667080"/>
          <a:ext cx="6637374" cy="3758076"/>
        </p:xfrm>
        <a:graphic>
          <a:graphicData uri="http://schemas.openxmlformats.org/drawingml/2006/table">
            <a:tbl>
              <a:tblPr/>
              <a:tblGrid>
                <a:gridCol w="421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7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Direct Materials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Direct Labour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$23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Variable manufacturing overhead.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Variable S&amp;A expenses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$12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Total Variable cost per unit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$60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Fixed manufacturing overhead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$280,000/10,000=$28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  <a:ea typeface="Noto Sans CJK SC"/>
                        </a:rPr>
                        <a:t>Fixed S&amp;A expenses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$240,000/10,000=$24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Total Fixed cost per unit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$52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Total cost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$112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FECA9C-24CC-9DA2-2A16-125B035B3B55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1" name="Arco de bloque 1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52" name="Grupo 68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53" name="Forma libre: forma 68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4" name="Elipse 68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55" name="Grupo 69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56" name="Forma libre: forma 69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7" name="Elipse 69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58" name="Grupo 70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59" name="Forma libre: forma 70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0" name="Elipse 70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61" name="Grupo 7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62" name="Forma libre: forma 71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3" name="Elipse 71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64" name="TextBox 1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5" name="Rectángulo 364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Advantages of the cost-plus approach: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	1) simple to compute and does not require so detailed cost-accounting information.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	2) easily justifiable for the client, judges, and government.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Cons of the approach: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	1) it forgets the demand side of the market.</a:t>
            </a:r>
          </a:p>
          <a:p>
            <a:r>
              <a:rPr lang="en-US" sz="1800" b="0" strike="noStrike" spc="-1" dirty="0">
                <a:latin typeface="Arial"/>
              </a:rPr>
              <a:t>	2) how to estimate sales volume?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>
                <a:latin typeface="Arial"/>
                <a:cs typeface="Arial"/>
              </a:rPr>
              <a:t>(the critical value for per-unit computations)</a:t>
            </a:r>
          </a:p>
          <a:p>
            <a:r>
              <a:rPr lang="en-US" sz="1800" b="0" strike="noStrike" spc="-1" dirty="0">
                <a:latin typeface="Arial"/>
                <a:cs typeface="Arial"/>
              </a:rPr>
              <a:t>	3</a:t>
            </a:r>
            <a:r>
              <a:rPr lang="es-ES" sz="1800" b="0" strike="noStrike" spc="-1" dirty="0">
                <a:latin typeface="Arial"/>
                <a:cs typeface="Arial"/>
              </a:rPr>
              <a:t>) </a:t>
            </a:r>
            <a:r>
              <a:rPr lang="es-ES" sz="1800" b="0" strike="noStrike" spc="-1" dirty="0" err="1">
                <a:latin typeface="Arial"/>
                <a:cs typeface="Arial"/>
              </a:rPr>
              <a:t>promotes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cost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inefficiencies</a:t>
            </a:r>
            <a:endParaRPr lang="es-ES" spc="-1" dirty="0">
              <a:latin typeface="Arial"/>
              <a:cs typeface="Arial"/>
            </a:endParaRPr>
          </a:p>
          <a:p>
            <a:r>
              <a:rPr lang="es-ES" sz="1800" b="0" strike="noStrike" spc="-1" dirty="0">
                <a:latin typeface="Arial"/>
                <a:cs typeface="Arial"/>
              </a:rPr>
              <a:t>	4) uses </a:t>
            </a:r>
            <a:r>
              <a:rPr lang="es-ES" sz="1800" b="0" strike="noStrike" spc="-1" dirty="0" err="1">
                <a:latin typeface="Arial"/>
                <a:cs typeface="Arial"/>
              </a:rPr>
              <a:t>historical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rather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than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market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value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or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opportunity</a:t>
            </a:r>
            <a:r>
              <a:rPr lang="es-ES" sz="1800" b="0" strike="noStrike" spc="-1" dirty="0">
                <a:latin typeface="Arial"/>
                <a:cs typeface="Arial"/>
              </a:rPr>
              <a:t> </a:t>
            </a:r>
            <a:r>
              <a:rPr lang="es-ES" sz="1800" b="0" strike="noStrike" spc="-1" dirty="0" err="1">
                <a:latin typeface="Arial"/>
                <a:cs typeface="Arial"/>
              </a:rPr>
              <a:t>costs</a:t>
            </a:r>
            <a:r>
              <a:rPr lang="es-ES" sz="1800" b="0" strike="noStrike" spc="-1" dirty="0">
                <a:latin typeface="Arial"/>
                <a:cs typeface="Arial"/>
              </a:rPr>
              <a:t>.</a:t>
            </a:r>
            <a:endParaRPr lang="en-US" sz="1800" b="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How much would change the previous selling price if the sales volume were 8,000 instead of 10,000 units?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latin typeface="Arial"/>
              </a:rPr>
              <a:t>Total variable cost still $60.</a:t>
            </a:r>
            <a:endParaRPr lang="en-US" sz="1800" b="0" strike="noStrike" spc="-1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latin typeface="Arial"/>
              </a:rPr>
              <a:t>But the fixed cost per unit raises to $65 (since we have fewer units to spread this cost)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latin typeface="Arial"/>
              </a:rPr>
              <a:t>And the desired ROI raises to $25 </a:t>
            </a:r>
            <a:r>
              <a:rPr lang="en-US" spc="-1" dirty="0">
                <a:latin typeface="Arial"/>
                <a:cs typeface="Arial"/>
              </a:rPr>
              <a:t>(since we have fewer units to reach the same profit but with fewer products)</a:t>
            </a:r>
            <a:endParaRPr lang="en-US" spc="-1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latin typeface="Arial"/>
                <a:cs typeface="Arial"/>
              </a:rPr>
              <a:t>Thus, the selling price would be $150!</a:t>
            </a: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79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4C926F-086F-11FD-5B52-400AFA9593C7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6" name="Arco de bloque 1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67" name="Grupo 7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68" name="Forma libre: forma 7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9" name="Elipse 7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0" name="Grupo 7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71" name="Forma libre: forma 7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2" name="Elipse 7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3" name="Grupo 7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74" name="Forma libre: forma 7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Elipse 7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6" name="Grupo 7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77" name="Forma libre: forma 7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8" name="Elipse 7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79" name="TextBox 2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0" name="Rectángulo 379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spc="-1" dirty="0">
                <a:latin typeface="Arial"/>
              </a:rPr>
              <a:t>B) </a:t>
            </a:r>
            <a:r>
              <a:rPr lang="en-US" b="1" spc="-1" dirty="0">
                <a:latin typeface="Arial"/>
                <a:cs typeface="Arial"/>
              </a:rPr>
              <a:t>Absorption cost-plus</a:t>
            </a:r>
            <a:r>
              <a:rPr lang="en-US" spc="-1" dirty="0">
                <a:latin typeface="Arial"/>
                <a:cs typeface="Arial"/>
              </a:rPr>
              <a:t>: same idea, same results (we have just one product!), but for companies using absorption costing.</a:t>
            </a:r>
          </a:p>
          <a:p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Steps:</a:t>
            </a:r>
            <a:endParaRPr lang="es-ES" dirty="0"/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  <a:cs typeface="Arial"/>
              </a:rPr>
              <a:t>1) calculate manufacturing cost per unit (of course, including </a:t>
            </a:r>
            <a:r>
              <a:rPr lang="en-US" spc="-1" dirty="0">
                <a:latin typeface="Arial"/>
                <a:cs typeface="Arial"/>
              </a:rPr>
              <a:t>manufacturing</a:t>
            </a:r>
            <a:r>
              <a:rPr lang="en-US" sz="1800" b="0" strike="noStrike" spc="-1" dirty="0">
                <a:latin typeface="Arial"/>
                <a:cs typeface="Arial"/>
              </a:rPr>
              <a:t> overhead).</a:t>
            </a:r>
            <a:endParaRPr lang="en-US" sz="1800" b="0" strike="noStrike" spc="-1" dirty="0">
              <a:ea typeface="+mn-lt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  <a:cs typeface="Arial"/>
              </a:rPr>
              <a:t>2) calculate S&amp;A expenses per unit (fixed and variable).</a:t>
            </a:r>
            <a:endParaRPr lang="en-US" sz="1800" b="0" strike="noStrike" spc="-1" dirty="0">
              <a:ea typeface="+mn-lt"/>
              <a:cs typeface="Arial"/>
            </a:endParaRPr>
          </a:p>
          <a:p>
            <a:r>
              <a:rPr lang="en-US" sz="1800" b="0" strike="noStrike" spc="-1" dirty="0">
                <a:latin typeface="Arial"/>
                <a:cs typeface="Arial"/>
              </a:rPr>
              <a:t>3) define the desired ROI</a:t>
            </a:r>
            <a:r>
              <a:rPr lang="en-US" spc="-1" dirty="0">
                <a:latin typeface="Arial"/>
                <a:cs typeface="Arial"/>
              </a:rPr>
              <a:t> </a:t>
            </a:r>
            <a:r>
              <a:rPr lang="en-US" sz="1800" b="0" strike="noStrike" spc="-1" dirty="0">
                <a:latin typeface="Arial"/>
                <a:cs typeface="Arial"/>
              </a:rPr>
              <a:t>per unit (in $).</a:t>
            </a:r>
            <a:endParaRPr lang="en-US" sz="1800" b="0" strike="noStrike" spc="-1" dirty="0">
              <a:ea typeface="+mn-lt"/>
              <a:cs typeface="Arial"/>
            </a:endParaRPr>
          </a:p>
          <a:p>
            <a:r>
              <a:rPr lang="en-US" sz="1800" b="0" strike="noStrike" spc="-1" dirty="0">
                <a:latin typeface="Arial"/>
                <a:cs typeface="Arial"/>
              </a:rPr>
              <a:t>4) compute </a:t>
            </a:r>
            <a:r>
              <a:rPr lang="en-US" spc="-1" dirty="0">
                <a:latin typeface="Arial"/>
                <a:cs typeface="Arial"/>
              </a:rPr>
              <a:t>the markup percentage as  {(</a:t>
            </a:r>
            <a:r>
              <a:rPr lang="en-US" spc="-1" dirty="0">
                <a:solidFill>
                  <a:srgbClr val="0070C0"/>
                </a:solidFill>
                <a:latin typeface="Arial"/>
                <a:cs typeface="Arial"/>
              </a:rPr>
              <a:t>ROI per</a:t>
            </a:r>
            <a:r>
              <a:rPr lang="en-US" spc="-1" dirty="0">
                <a:solidFill>
                  <a:srgbClr val="0070C0"/>
                </a:solidFill>
                <a:latin typeface="Arial"/>
                <a:ea typeface="Noto Sans CJK SC"/>
                <a:cs typeface="Arial"/>
              </a:rPr>
              <a:t> unit</a:t>
            </a:r>
            <a:r>
              <a:rPr lang="en-US" spc="-1" dirty="0">
                <a:latin typeface="Arial"/>
                <a:ea typeface="Noto Sans CJK SC"/>
                <a:cs typeface="Arial"/>
              </a:rPr>
              <a:t>)+(</a:t>
            </a:r>
            <a:r>
              <a:rPr lang="en-US" sz="1800" b="0" strike="noStrike" spc="-1" dirty="0">
                <a:solidFill>
                  <a:srgbClr val="FF0000"/>
                </a:solidFill>
                <a:latin typeface="Arial"/>
                <a:ea typeface="Noto Sans CJK SC"/>
                <a:cs typeface="Arial"/>
              </a:rPr>
              <a:t>S&amp;A</a:t>
            </a:r>
            <a:r>
              <a:rPr lang="en-US" spc="-1" dirty="0">
                <a:solidFill>
                  <a:srgbClr val="FF0000"/>
                </a:solidFill>
                <a:latin typeface="Arial"/>
                <a:ea typeface="Noto Sans CJK SC"/>
                <a:cs typeface="Arial"/>
              </a:rPr>
              <a:t> expenses per unit</a:t>
            </a:r>
            <a:r>
              <a:rPr lang="en-US" spc="-1" dirty="0">
                <a:latin typeface="Arial"/>
                <a:ea typeface="Noto Sans CJK SC"/>
                <a:cs typeface="Arial"/>
              </a:rPr>
              <a:t>)}/(</a:t>
            </a:r>
            <a:r>
              <a:rPr lang="en-US" spc="-1" dirty="0">
                <a:solidFill>
                  <a:srgbClr val="00B050"/>
                </a:solidFill>
                <a:latin typeface="Arial"/>
                <a:ea typeface="Noto Sans CJK SC"/>
                <a:cs typeface="Arial"/>
              </a:rPr>
              <a:t>manufacturing cost per unit</a:t>
            </a:r>
            <a:r>
              <a:rPr lang="en-US" sz="1800" b="0" strike="noStrike" spc="-1" dirty="0">
                <a:latin typeface="Arial"/>
                <a:ea typeface="Noto Sans CJK SC"/>
                <a:cs typeface="Arial"/>
              </a:rPr>
              <a:t>)</a:t>
            </a:r>
            <a:endParaRPr lang="en-US" dirty="0">
              <a:cs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4C926F-086F-11FD-5B52-400AFA9593C7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6" name="Arco de bloque 1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67" name="Grupo 7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68" name="Forma libre: forma 7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9" name="Elipse 7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0" name="Grupo 7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71" name="Forma libre: forma 7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2" name="Elipse 7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3" name="Grupo 7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74" name="Forma libre: forma 7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Elipse 7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6" name="Grupo 7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77" name="Forma libre: forma 7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8" name="Elipse 7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79" name="TextBox 2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0" name="Rectángulo 379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Steps:</a:t>
            </a:r>
            <a:endParaRPr lang="es-ES" dirty="0"/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1) calculate manufacturing cost per unit (of course, including </a:t>
            </a:r>
            <a:r>
              <a:rPr lang="en-US" spc="-1" dirty="0">
                <a:latin typeface="Arial"/>
              </a:rPr>
              <a:t>manufacturing</a:t>
            </a:r>
            <a:r>
              <a:rPr lang="en-US" sz="1800" b="0" strike="noStrike" spc="-1" dirty="0">
                <a:latin typeface="Arial"/>
              </a:rPr>
              <a:t> overhead).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2) calculate S&amp;A expenses per unit (fixed and variable). </a:t>
            </a:r>
            <a:r>
              <a:rPr lang="en-US" spc="-1" dirty="0">
                <a:latin typeface="Arial"/>
              </a:rPr>
              <a:t>Notice, not all product-lines should have the same S&amp;A expenses allocation in absorption costing.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  <a:cs typeface="Arial"/>
              </a:rPr>
              <a:t>3) define desired ROI per unit (in $).</a:t>
            </a:r>
            <a:endParaRPr lang="en-US" dirty="0">
              <a:cs typeface="Arial"/>
            </a:endParaRPr>
          </a:p>
          <a:p>
            <a:r>
              <a:rPr lang="en-US" sz="1800" b="0" strike="noStrike" spc="-1" dirty="0">
                <a:latin typeface="Arial"/>
              </a:rPr>
              <a:t>4) compute </a:t>
            </a:r>
            <a:r>
              <a:rPr lang="en-US" spc="-1" dirty="0">
                <a:latin typeface="Arial"/>
              </a:rPr>
              <a:t>the markup percentage as  {(</a:t>
            </a:r>
            <a:r>
              <a:rPr lang="en-US" spc="-1" dirty="0">
                <a:solidFill>
                  <a:srgbClr val="0070C0"/>
                </a:solidFill>
                <a:latin typeface="Arial"/>
                <a:cs typeface="Arial"/>
              </a:rPr>
              <a:t>ROI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per unit</a:t>
            </a:r>
            <a:r>
              <a:rPr lang="en-US" spc="-1" dirty="0">
                <a:latin typeface="Arial"/>
              </a:rPr>
              <a:t>)+(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S&amp;A expenses per unit</a:t>
            </a:r>
            <a:r>
              <a:rPr lang="en-US" spc="-1" dirty="0">
                <a:latin typeface="Arial"/>
              </a:rPr>
              <a:t>)}/(</a:t>
            </a:r>
            <a:r>
              <a:rPr lang="en-US" spc="-1" dirty="0">
                <a:solidFill>
                  <a:srgbClr val="00B050"/>
                </a:solidFill>
                <a:latin typeface="Arial"/>
                <a:cs typeface="Arial"/>
              </a:rPr>
              <a:t>manufacturing cost per unit</a:t>
            </a:r>
            <a:r>
              <a:rPr lang="en-US" spc="-1" dirty="0">
                <a:latin typeface="Arial"/>
              </a:rPr>
              <a:t>)</a:t>
            </a: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  <a:ea typeface="Noto Sans CJK SC"/>
              </a:rPr>
              <a:t>In the example before</a:t>
            </a:r>
            <a:r>
              <a:rPr lang="en-US" spc="-1" dirty="0">
                <a:latin typeface="Arial"/>
                <a:ea typeface="Noto Sans CJK SC"/>
              </a:rPr>
              <a:t> (10.000 units)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  <a:ea typeface="Noto Sans CJK SC"/>
              </a:rPr>
              <a:t>- Manuf. Cost per unit = 23+17+12+28 =$80.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  <a:ea typeface="Noto Sans CJK SC"/>
              </a:rPr>
              <a:t>- S&amp;A expenses per unit = 8+24=$32.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  <a:ea typeface="Noto Sans CJK SC"/>
              </a:rPr>
              <a:t>- </a:t>
            </a:r>
            <a:r>
              <a:rPr lang="en-US" spc="-1" dirty="0">
                <a:latin typeface="Arial"/>
                <a:ea typeface="Noto Sans CJK SC"/>
              </a:rPr>
              <a:t>ROI per</a:t>
            </a:r>
            <a:r>
              <a:rPr lang="en-US" sz="1800" b="0" strike="noStrike" spc="-1" dirty="0">
                <a:latin typeface="Arial"/>
                <a:ea typeface="Noto Sans CJK SC"/>
              </a:rPr>
              <a:t> unit= 20</a:t>
            </a:r>
            <a:r>
              <a:rPr lang="en-US" spc="-1" dirty="0">
                <a:latin typeface="Arial"/>
                <a:ea typeface="Noto Sans CJK SC"/>
              </a:rPr>
              <a:t>% or $20</a:t>
            </a: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latin typeface="Arial"/>
                <a:ea typeface="Noto Sans CJK SC"/>
              </a:rPr>
              <a:t>- Markup % =</a:t>
            </a:r>
            <a:r>
              <a:rPr lang="en-US" sz="1800" b="0" strike="noStrike" spc="-1" dirty="0">
                <a:latin typeface="Arial"/>
                <a:ea typeface="Noto Sans CJK SC"/>
              </a:rPr>
              <a:t> </a:t>
            </a:r>
            <a:r>
              <a:rPr lang="en-US" spc="-1" dirty="0">
                <a:latin typeface="Arial"/>
                <a:ea typeface="Noto Sans CJK SC"/>
              </a:rPr>
              <a:t>(20+32)/80=65%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Selling price = Manuf. Cost+ (markup % * Manuf. Cost)=$132</a:t>
            </a:r>
          </a:p>
          <a:p>
            <a:r>
              <a:rPr lang="en-US" spc="-1" dirty="0">
                <a:latin typeface="Arial"/>
              </a:rPr>
              <a:t>Selling price =</a:t>
            </a:r>
            <a:r>
              <a:rPr lang="en-US" sz="1800" b="0" strike="noStrike" spc="-1" dirty="0">
                <a:latin typeface="Arial"/>
                <a:ea typeface="Noto Sans CJK SC"/>
              </a:rPr>
              <a:t> </a:t>
            </a:r>
            <a:r>
              <a:rPr lang="en-US" spc="-1" dirty="0">
                <a:latin typeface="Arial"/>
              </a:rPr>
              <a:t>Manuf</a:t>
            </a:r>
            <a:r>
              <a:rPr lang="en-US" sz="1800" b="0" strike="noStrike" spc="-1" dirty="0">
                <a:latin typeface="Arial"/>
                <a:ea typeface="Noto Sans CJK SC"/>
              </a:rPr>
              <a:t>. Cost + (ROI$+S&amp;A$)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37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4C926F-086F-11FD-5B52-400AFA9593C7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6" name="Arco de bloque 1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67" name="Grupo 7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68" name="Forma libre: forma 7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9" name="Elipse 7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0" name="Grupo 7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71" name="Forma libre: forma 7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2" name="Elipse 7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3" name="Grupo 7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74" name="Forma libre: forma 7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Elipse 7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6" name="Grupo 7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77" name="Forma libre: forma 7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8" name="Elipse 7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79" name="TextBox 2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0" name="Rectángulo 379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latin typeface="Arial"/>
              </a:rPr>
              <a:t>Pros:</a:t>
            </a:r>
            <a:endParaRPr lang="es-ES" dirty="0"/>
          </a:p>
          <a:p>
            <a:r>
              <a:rPr lang="en-US" spc="-1" dirty="0">
                <a:latin typeface="Arial"/>
              </a:rPr>
              <a:t>- because data on S&amp;E expenses are already classified and registered, it is cost-effective to use them for pricing.</a:t>
            </a:r>
          </a:p>
          <a:p>
            <a:r>
              <a:rPr lang="en-US" spc="-1" dirty="0">
                <a:latin typeface="Arial"/>
              </a:rPr>
              <a:t>- as the total cost-plus approach, it is easy to justify to clients, government, judges, etc.</a:t>
            </a:r>
          </a:p>
          <a:p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Limitations:</a:t>
            </a:r>
            <a:endParaRPr lang="en-US" dirty="0"/>
          </a:p>
          <a:p>
            <a:r>
              <a:rPr lang="en-US" spc="-1" dirty="0">
                <a:latin typeface="Arial"/>
              </a:rPr>
              <a:t>- it is inconsistent with traditional cost-volume-profit analyses that managers use to proxy profit implications of changes in price and volume.</a:t>
            </a:r>
          </a:p>
          <a:p>
            <a:r>
              <a:rPr lang="en-US" spc="-1" dirty="0">
                <a:latin typeface="Arial"/>
              </a:rPr>
              <a:t>-it is also inconsistent with ABC costing: arbitrary allocations of common fixed costs to individual products.</a:t>
            </a:r>
          </a:p>
          <a:p>
            <a:r>
              <a:rPr lang="en-US" spc="-1" dirty="0">
                <a:latin typeface="Arial"/>
              </a:rPr>
              <a:t>- it does not clarify how the company's costs change with the changes in sale volume.</a:t>
            </a: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4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4C926F-086F-11FD-5B52-400AFA9593C7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6" name="Arco de bloque 1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67" name="Grupo 7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68" name="Forma libre: forma 7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9" name="Elipse 7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0" name="Grupo 7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71" name="Forma libre: forma 7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2" name="Elipse 7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3" name="Grupo 7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74" name="Forma libre: forma 7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Elipse 7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6" name="Grupo 7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77" name="Forma libre: forma 7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8" name="Elipse 7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79" name="TextBox 2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0" name="Rectángulo 379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spc="-1" dirty="0">
                <a:latin typeface="Arial"/>
              </a:rPr>
              <a:t>C) Variable Cost-Plus Pricing: </a:t>
            </a:r>
            <a:r>
              <a:rPr lang="en-US" spc="-1" dirty="0">
                <a:latin typeface="Arial"/>
                <a:cs typeface="Arial"/>
              </a:rPr>
              <a:t>same idea, same results, but for companies using variable costing.</a:t>
            </a:r>
          </a:p>
          <a:p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Now, the cost base is all of the variable costs associated with a product: manufacturing and S&amp;A included.</a:t>
            </a:r>
          </a:p>
          <a:p>
            <a:endParaRPr lang="en-US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Since fixed costs are not included in the base, the markup must cover all fixed cost and the ROI.</a:t>
            </a:r>
          </a:p>
          <a:p>
            <a:endParaRPr lang="en-US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Again, remember that both variable and fixed costs will differ across product-lines. In our case, we have </a:t>
            </a:r>
            <a:r>
              <a:rPr lang="en-US" spc="-1">
                <a:latin typeface="Arial"/>
              </a:rPr>
              <a:t>just one </a:t>
            </a:r>
            <a:r>
              <a:rPr lang="en-US" spc="-1" dirty="0">
                <a:latin typeface="Arial"/>
              </a:rPr>
              <a:t>product so we have the same result than with </a:t>
            </a:r>
            <a:r>
              <a:rPr lang="en-US" spc="-1">
                <a:latin typeface="Arial"/>
              </a:rPr>
              <a:t>the other methods.</a:t>
            </a:r>
          </a:p>
          <a:p>
            <a:endParaRPr lang="en-US" spc="-1" dirty="0">
              <a:latin typeface="Arial"/>
            </a:endParaRPr>
          </a:p>
          <a:p>
            <a:r>
              <a:rPr lang="en-US" spc="-1" dirty="0">
                <a:latin typeface="Arial"/>
              </a:rPr>
              <a:t>Steps</a:t>
            </a:r>
          </a:p>
          <a:p>
            <a:r>
              <a:rPr lang="en-US" spc="-1" dirty="0">
                <a:latin typeface="Arial"/>
              </a:rPr>
              <a:t>1) calculate Variable cost per unit: in our example, $60 (=23+17+12+8)</a:t>
            </a:r>
          </a:p>
          <a:p>
            <a:r>
              <a:rPr lang="en-US" spc="-1" dirty="0">
                <a:latin typeface="Arial"/>
              </a:rPr>
              <a:t>2) compute markup percentage: {(ROI per unit)+(Fixed costs)}/ Variable cost = (20+28+24)/60=120%</a:t>
            </a:r>
          </a:p>
          <a:p>
            <a:r>
              <a:rPr lang="en-US" spc="-1" dirty="0">
                <a:latin typeface="Arial"/>
              </a:rPr>
              <a:t>3) set the selling price: </a:t>
            </a:r>
            <a:r>
              <a:rPr lang="en-US" spc="-1" dirty="0">
                <a:latin typeface="Arial"/>
                <a:cs typeface="Arial"/>
              </a:rPr>
              <a:t>Variable Cost+ (markup % * Variable . Cost) = 60+(120%*60)=$132</a:t>
            </a:r>
          </a:p>
          <a:p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2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4C926F-086F-11FD-5B52-400AFA9593C7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6" name="Arco de bloque 1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67" name="Grupo 7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68" name="Forma libre: forma 7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9" name="Elipse 7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0" name="Grupo 7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71" name="Forma libre: forma 7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2" name="Elipse 7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3" name="Grupo 7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74" name="Forma libre: forma 7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Elipse 7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6" name="Grupo 7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77" name="Forma libre: forma 7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8" name="Elipse 7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79" name="TextBox 2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0" name="Rectángulo 379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latin typeface="Arial"/>
              </a:rPr>
              <a:t>Advantages</a:t>
            </a:r>
          </a:p>
          <a:p>
            <a:r>
              <a:rPr lang="en-US" spc="-1" dirty="0"/>
              <a:t>- close to traditional cost-volume-profit analysis.</a:t>
            </a:r>
          </a:p>
          <a:p>
            <a:r>
              <a:rPr lang="en-US" spc="-1" dirty="0"/>
              <a:t>- it matches better changes in costs with changes in volume sold, and, thus, profitability.</a:t>
            </a:r>
          </a:p>
          <a:p>
            <a:r>
              <a:rPr lang="en-US" spc="-1" dirty="0"/>
              <a:t>- less arbitrary assignation of fixed cost to product lines.</a:t>
            </a:r>
          </a:p>
          <a:p>
            <a:endParaRPr lang="en-US" spc="-1" dirty="0"/>
          </a:p>
          <a:p>
            <a:r>
              <a:rPr lang="en-US" spc="-1" dirty="0"/>
              <a:t>Disadventages</a:t>
            </a:r>
            <a:endParaRPr lang="en-US" dirty="0"/>
          </a:p>
          <a:p>
            <a:r>
              <a:rPr lang="en-US" spc="-1" dirty="0"/>
              <a:t>- managers may set prices too low.</a:t>
            </a:r>
          </a:p>
          <a:p>
            <a:r>
              <a:rPr lang="en-US" spc="-1" dirty="0"/>
              <a:t>- basic accounting data can be less accessible (fixed vs. variable S&amp;A).</a:t>
            </a:r>
          </a:p>
        </p:txBody>
      </p:sp>
    </p:spTree>
    <p:extLst>
      <p:ext uri="{BB962C8B-B14F-4D97-AF65-F5344CB8AC3E}">
        <p14:creationId xmlns:p14="http://schemas.microsoft.com/office/powerpoint/2010/main" val="332457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4C926F-086F-11FD-5B52-400AFA9593C7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6" name="Arco de bloque 1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67" name="Grupo 7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68" name="Forma libre: forma 7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9" name="Elipse 7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0" name="Grupo 7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71" name="Forma libre: forma 7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2" name="Elipse 7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3" name="Grupo 7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74" name="Forma libre: forma 7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Elipse 7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76" name="Grupo 7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77" name="Forma libre: forma 7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8" name="Elipse 7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79" name="TextBox 2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0" name="Rectángulo 379"/>
          <p:cNvSpPr/>
          <p:nvPr/>
        </p:nvSpPr>
        <p:spPr>
          <a:xfrm>
            <a:off x="457200" y="914400"/>
            <a:ext cx="1074384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latin typeface="Arial"/>
              </a:rPr>
              <a:t>Will the company reach the desired ROI?</a:t>
            </a:r>
          </a:p>
          <a:p>
            <a:endParaRPr lang="en-US" spc="-1" dirty="0"/>
          </a:p>
          <a:p>
            <a:r>
              <a:rPr lang="en-US" spc="-1" dirty="0"/>
              <a:t>Only if reaches sales volume with the budgeted/estimated costs.</a:t>
            </a:r>
          </a:p>
          <a:p>
            <a:endParaRPr lang="en-US" spc="-1" dirty="0"/>
          </a:p>
          <a:p>
            <a:r>
              <a:rPr lang="en-US" spc="-1" dirty="0"/>
              <a:t>This applies for any of the method (total cost, absorption costs, and variable costs).</a:t>
            </a:r>
          </a:p>
          <a:p>
            <a:endParaRPr lang="en-US" spc="-1" dirty="0"/>
          </a:p>
          <a:p>
            <a:r>
              <a:rPr lang="en-US" spc="-1" dirty="0"/>
              <a:t>Other factors: market conditions, customers preferences, competitors' actions.</a:t>
            </a:r>
          </a:p>
        </p:txBody>
      </p:sp>
    </p:spTree>
    <p:extLst>
      <p:ext uri="{BB962C8B-B14F-4D97-AF65-F5344CB8AC3E}">
        <p14:creationId xmlns:p14="http://schemas.microsoft.com/office/powerpoint/2010/main" val="347335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BE06F5B-F2FF-203A-F5F7-744E95546336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36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37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Cost Terminology in Differential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39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40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1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2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43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5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46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48" name="TextBox 4"/>
          <p:cNvSpPr/>
          <p:nvPr/>
        </p:nvSpPr>
        <p:spPr>
          <a:xfrm>
            <a:off x="477360" y="667080"/>
            <a:ext cx="1073268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 differential (or incremental) analysis is an economic comparison among alternative courses of action.</a:t>
            </a:r>
          </a:p>
          <a:p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The main goal is to identify what revenues and expenses vary across alternatives. 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Of course, both variable and fixed costs can vary across alternatives, so the identification of the types of revenues and expenses that are </a:t>
            </a:r>
            <a:r>
              <a:rPr lang="en-US" sz="1800" b="1" u="sng" strike="noStrike" spc="-1" dirty="0">
                <a:latin typeface="Arial"/>
              </a:rPr>
              <a:t>relevant</a:t>
            </a:r>
            <a:r>
              <a:rPr lang="en-US" sz="1800" b="0" strike="noStrike" spc="-1" dirty="0">
                <a:latin typeface="Arial"/>
              </a:rPr>
              <a:t> for the comparison might not be trivial.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B7E759-5811-47FF-BBBE-3E495B7A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02855"/>
              </p:ext>
            </p:extLst>
          </p:nvPr>
        </p:nvGraphicFramePr>
        <p:xfrm>
          <a:off x="2142531" y="2777710"/>
          <a:ext cx="85790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65">
                  <a:extLst>
                    <a:ext uri="{9D8B030D-6E8A-4147-A177-3AD203B41FA5}">
                      <a16:colId xmlns:a16="http://schemas.microsoft.com/office/drawing/2014/main" val="178675371"/>
                    </a:ext>
                  </a:extLst>
                </a:gridCol>
                <a:gridCol w="2144765">
                  <a:extLst>
                    <a:ext uri="{9D8B030D-6E8A-4147-A177-3AD203B41FA5}">
                      <a16:colId xmlns:a16="http://schemas.microsoft.com/office/drawing/2014/main" val="2298785299"/>
                    </a:ext>
                  </a:extLst>
                </a:gridCol>
                <a:gridCol w="2144765">
                  <a:extLst>
                    <a:ext uri="{9D8B030D-6E8A-4147-A177-3AD203B41FA5}">
                      <a16:colId xmlns:a16="http://schemas.microsoft.com/office/drawing/2014/main" val="1284948590"/>
                    </a:ext>
                  </a:extLst>
                </a:gridCol>
                <a:gridCol w="2144765">
                  <a:extLst>
                    <a:ext uri="{9D8B030D-6E8A-4147-A177-3AD203B41FA5}">
                      <a16:colId xmlns:a16="http://schemas.microsoft.com/office/drawing/2014/main" val="2022480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Alternative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Alternative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Increase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Decrease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6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Revenues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7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9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2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33720" y="287280"/>
            <a:ext cx="10057320" cy="144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Cost and Decision Making</a:t>
            </a:r>
            <a:endParaRPr lang="en-US" sz="4700" b="0" strike="noStrike" spc="-1">
              <a:latin typeface="Arial"/>
            </a:endParaRPr>
          </a:p>
        </p:txBody>
      </p:sp>
      <p:sp>
        <p:nvSpPr>
          <p:cNvPr id="191" name="Arco de bloque 10"/>
          <p:cNvSpPr/>
          <p:nvPr/>
        </p:nvSpPr>
        <p:spPr>
          <a:xfrm>
            <a:off x="-1568160" y="169704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92" name="Grupo 19"/>
          <p:cNvGrpSpPr/>
          <p:nvPr/>
        </p:nvGrpSpPr>
        <p:grpSpPr>
          <a:xfrm>
            <a:off x="1141200" y="2244240"/>
            <a:ext cx="4725360" cy="452520"/>
            <a:chOff x="1141200" y="2244240"/>
            <a:chExt cx="4725360" cy="452520"/>
          </a:xfrm>
        </p:grpSpPr>
        <p:sp>
          <p:nvSpPr>
            <p:cNvPr id="193" name="Forma libre: forma 11"/>
            <p:cNvSpPr/>
            <p:nvPr/>
          </p:nvSpPr>
          <p:spPr>
            <a:xfrm>
              <a:off x="1387080" y="228960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1. Pricing Decisions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4" name="Elipse 12"/>
            <p:cNvSpPr/>
            <p:nvPr/>
          </p:nvSpPr>
          <p:spPr>
            <a:xfrm>
              <a:off x="1141200" y="224424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95" name="Grupo 20"/>
          <p:cNvGrpSpPr/>
          <p:nvPr/>
        </p:nvGrpSpPr>
        <p:grpSpPr>
          <a:xfrm>
            <a:off x="1349280" y="2788560"/>
            <a:ext cx="4746720" cy="452520"/>
            <a:chOff x="1349280" y="2788560"/>
            <a:chExt cx="4516920" cy="452520"/>
          </a:xfrm>
        </p:grpSpPr>
        <p:sp>
          <p:nvSpPr>
            <p:cNvPr id="196" name="Forma libre: forma 13"/>
            <p:cNvSpPr/>
            <p:nvPr/>
          </p:nvSpPr>
          <p:spPr>
            <a:xfrm>
              <a:off x="1595880" y="283392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Cost Terminology in Differential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7" name="Elipse 14"/>
            <p:cNvSpPr/>
            <p:nvPr/>
          </p:nvSpPr>
          <p:spPr>
            <a:xfrm>
              <a:off x="1349280" y="278856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98" name="Grupo 21"/>
          <p:cNvGrpSpPr/>
          <p:nvPr/>
        </p:nvGrpSpPr>
        <p:grpSpPr>
          <a:xfrm>
            <a:off x="1349280" y="3333240"/>
            <a:ext cx="4516920" cy="452520"/>
            <a:chOff x="1349280" y="3333240"/>
            <a:chExt cx="4516920" cy="452520"/>
          </a:xfrm>
        </p:grpSpPr>
        <p:sp>
          <p:nvSpPr>
            <p:cNvPr id="199" name="Forma libre: forma 15"/>
            <p:cNvSpPr/>
            <p:nvPr/>
          </p:nvSpPr>
          <p:spPr>
            <a:xfrm>
              <a:off x="1595880" y="337860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0" name="Elipse 16"/>
            <p:cNvSpPr/>
            <p:nvPr/>
          </p:nvSpPr>
          <p:spPr>
            <a:xfrm>
              <a:off x="1349280" y="333324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01" name="Grupo 21"/>
          <p:cNvGrpSpPr/>
          <p:nvPr/>
        </p:nvGrpSpPr>
        <p:grpSpPr>
          <a:xfrm>
            <a:off x="1235160" y="3877560"/>
            <a:ext cx="4516920" cy="452520"/>
            <a:chOff x="1235160" y="3877560"/>
            <a:chExt cx="4516920" cy="452520"/>
          </a:xfrm>
        </p:grpSpPr>
        <p:sp>
          <p:nvSpPr>
            <p:cNvPr id="202" name="Forma libre: forma 15"/>
            <p:cNvSpPr/>
            <p:nvPr/>
          </p:nvSpPr>
          <p:spPr>
            <a:xfrm>
              <a:off x="1481760" y="392292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3" name="Elipse 16"/>
            <p:cNvSpPr/>
            <p:nvPr/>
          </p:nvSpPr>
          <p:spPr>
            <a:xfrm>
              <a:off x="1235160" y="387756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BE06F5B-F2FF-203A-F5F7-744E95546336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36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37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Cost Terminology in Differential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39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40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1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2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43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5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46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48" name="TextBox 4"/>
          <p:cNvSpPr/>
          <p:nvPr/>
        </p:nvSpPr>
        <p:spPr>
          <a:xfrm>
            <a:off x="477360" y="667080"/>
            <a:ext cx="107326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Managers need a differential analysis that compares the </a:t>
            </a:r>
            <a:r>
              <a:rPr lang="en-US" sz="1800" b="1" u="sng" strike="noStrike" spc="-1" dirty="0">
                <a:solidFill>
                  <a:srgbClr val="000000"/>
                </a:solidFill>
                <a:uFillTx/>
                <a:latin typeface="Franklin Gothic Book"/>
                <a:ea typeface="DejaVu Sans"/>
              </a:rPr>
              <a:t>relevant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 costs and revenues of potential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alternatives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What is "relevant"?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49" name="Table 5"/>
          <p:cNvGraphicFramePr/>
          <p:nvPr>
            <p:extLst>
              <p:ext uri="{D42A27DB-BD31-4B8C-83A1-F6EECF244321}">
                <p14:modId xmlns:p14="http://schemas.microsoft.com/office/powerpoint/2010/main" val="1884176381"/>
              </p:ext>
            </p:extLst>
          </p:nvPr>
        </p:nvGraphicFramePr>
        <p:xfrm>
          <a:off x="3252200" y="1266517"/>
          <a:ext cx="7940520" cy="4601511"/>
        </p:xfrm>
        <a:graphic>
          <a:graphicData uri="http://schemas.openxmlformats.org/drawingml/2006/table">
            <a:tbl>
              <a:tblPr/>
              <a:tblGrid>
                <a:gridCol w="17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Concept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Definition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Relevant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cost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Costs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that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are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different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for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each</a:t>
                      </a:r>
                      <a:r>
                        <a:rPr lang="es-ES" sz="1800" b="0" strike="noStrike" spc="-1" dirty="0">
                          <a:latin typeface="Arial"/>
                        </a:rPr>
                        <a:t> alternative and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that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will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occur</a:t>
                      </a:r>
                      <a:r>
                        <a:rPr lang="es-ES" sz="1800" b="0" strike="noStrike" spc="-1" dirty="0">
                          <a:latin typeface="Arial"/>
                        </a:rPr>
                        <a:t> in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the</a:t>
                      </a:r>
                      <a:r>
                        <a:rPr lang="es-ES" sz="1800" b="0" strike="noStrike" spc="-1" dirty="0">
                          <a:latin typeface="Arial"/>
                        </a:rPr>
                        <a:t> future.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27545"/>
                  </a:ext>
                </a:extLst>
              </a:tr>
              <a:tr h="91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Irrelevant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that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does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not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influence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decision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because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included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(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or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excluded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)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with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same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amount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in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all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potential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solutions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Differential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 cost that is included in some but not all the potential solutions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Avoidable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 cost that can be eliminated (in whole or in part) by choosing one alternative over another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Sunk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that cannot be avoided because it has already occurred or are unavoidable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Opportunity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associated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with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not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choosing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other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best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alternative use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for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resource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0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BE06F5B-F2FF-203A-F5F7-744E95546336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36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37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Cost Terminology in Differential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39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40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1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2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43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5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46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48" name="TextBox 4"/>
          <p:cNvSpPr/>
          <p:nvPr/>
        </p:nvSpPr>
        <p:spPr>
          <a:xfrm>
            <a:off x="477360" y="667080"/>
            <a:ext cx="1073268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b="1" u="sng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Connection with Activity-Based Costing</a:t>
            </a:r>
          </a:p>
          <a:p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Franklin Gothic Book" panose="020B0503020102020204" pitchFamily="34" charset="0"/>
              </a:rPr>
              <a:t>The main motivation for ABC is that it results in a more accurate allocation of overhead costs.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Franklin Gothic Book" panose="020B0503020102020204" pitchFamily="34" charset="0"/>
              </a:rPr>
              <a:t>This better mapping between increases in overhead costs with increases in manufacture is quite useful for differential analysis.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latin typeface="Franklin Gothic Book" panose="020B0503020102020204" pitchFamily="34" charset="0"/>
              </a:rPr>
              <a:t> Activity Base Costing --&gt; better identification of relevant costs --&gt; better incremental analysis.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r>
              <a:rPr lang="en-US" sz="1800" b="1" strike="noStrike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Types of incremental analysis decisions:</a:t>
            </a:r>
          </a:p>
          <a:p>
            <a:endParaRPr lang="en-US" b="1" spc="-1" dirty="0">
              <a:solidFill>
                <a:srgbClr val="000000"/>
              </a:solidFill>
              <a:latin typeface="Franklin Gothic Book" panose="020B0503020102020204" pitchFamily="34" charset="0"/>
              <a:ea typeface="DejaVu Sans"/>
            </a:endParaRPr>
          </a:p>
          <a:p>
            <a:r>
              <a:rPr lang="en-US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(1) accept and order at a special price</a:t>
            </a:r>
          </a:p>
          <a:p>
            <a:r>
              <a:rPr lang="en-US" sz="1800" strike="noStrike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(2) make or buy components or finished products</a:t>
            </a:r>
          </a:p>
          <a:p>
            <a:r>
              <a:rPr lang="en-US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(3) eliminate or retain an unprofitable business segment. </a:t>
            </a:r>
            <a:endParaRPr lang="en-US" sz="180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76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B0329DB-81BD-00AA-3104-5A278A78F62A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1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82" name="Grupo 1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383" name="Forma libre: forma 11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4" name="Elipse 1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85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386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7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88" name="Grupo 2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389" name="Forma libre: forma 15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0" name="Elipse 16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91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92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3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94" name="TextBox 4"/>
          <p:cNvSpPr/>
          <p:nvPr/>
        </p:nvSpPr>
        <p:spPr>
          <a:xfrm>
            <a:off x="477360" y="667080"/>
            <a:ext cx="1073268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Outsourcing: the act of using another company to provide goods or services that your company requires.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Why? It is a matter of expertise and/or cost-benefit.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This course: cost-benefit analyses.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 cost analysis can be performed by studying the cost of buying a component (acquisition cost) versus the cost to produce the component, focusing only on unavoidable and avoidable costs: direct materials, direct labor, and overhead.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Buy: avoidable costs go away, but the unavoidable costs will remain and need to be considered in the analysis.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2C0EC5-7DDC-5B18-2832-DC2DAE008645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5" name="Arco de bloque 1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96" name="Grupo 5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397" name="Forma libre: forma 5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8" name="Elipse 5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99" name="Grupo 6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00" name="Forma libre: forma 6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1" name="Elipse 6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2" name="Grupo 7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03" name="Forma libre: forma 7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4" name="Elipse 7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5" name="Grupo 8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06" name="Forma libre: forma 8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7" name="Elipse 8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08" name="TextBox 3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 company's most sold product is a thermal set that includes a bag that keeps the food warm for up to 24 hrs. The cost to produce a new bag is $2.19.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09" name="Imagen 408"/>
          <p:cNvPicPr/>
          <p:nvPr/>
        </p:nvPicPr>
        <p:blipFill>
          <a:blip r:embed="rId3"/>
          <a:stretch/>
        </p:blipFill>
        <p:spPr>
          <a:xfrm>
            <a:off x="5613120" y="1697400"/>
            <a:ext cx="6094800" cy="4028040"/>
          </a:xfrm>
          <a:prstGeom prst="rect">
            <a:avLst/>
          </a:prstGeom>
          <a:ln w="0">
            <a:noFill/>
          </a:ln>
        </p:spPr>
      </p:pic>
      <p:sp>
        <p:nvSpPr>
          <p:cNvPr id="410" name="Rectángulo 409"/>
          <p:cNvSpPr/>
          <p:nvPr/>
        </p:nvSpPr>
        <p:spPr>
          <a:xfrm>
            <a:off x="608760" y="2062080"/>
            <a:ext cx="4919040" cy="32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Material:        $0.87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Labor:            $0.45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Fixed Overhead: $0.51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Var. Overhead:   $0.36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Total Unit Cost:   $2.19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Tatax bags Inc. has approached OL and offered to produce 120.000 thermal bags at a unit price of $1.75.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Is it a good deal for OL?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9E85A-AA99-00B6-0523-CF303722E22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1" name="Arco de bloque 2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12" name="Grupo 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13" name="Forma libre: forma 9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4" name="Elipse 9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15" name="Grupo 1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16" name="Forma libre: forma 10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Elipse 10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18" name="Grupo 1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19" name="Forma libre: forma 12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0" name="Elipse 11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21" name="Grupo 12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22" name="Forma libre: forma 14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Elipse 1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24" name="TextBox 5"/>
          <p:cNvSpPr/>
          <p:nvPr/>
        </p:nvSpPr>
        <p:spPr>
          <a:xfrm>
            <a:off x="477360" y="667080"/>
            <a:ext cx="107326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 company most sold product is a thermal set that includes a bag that keep the food warm up to 24 hrs. The cost to produce a new bag is $2.19.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Rectángulo 424"/>
          <p:cNvSpPr/>
          <p:nvPr/>
        </p:nvSpPr>
        <p:spPr>
          <a:xfrm>
            <a:off x="608760" y="2062080"/>
            <a:ext cx="4919040" cy="32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Material:        $0.87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Labor:            $0.45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Fixed Overhead: $0.51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Var. Overhead:   $0.36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Total Unit Cost:   $2.19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Tatax Bags Inc. has approached OL and offered to produce 120.000 thermal bags at a unit price of $1.75.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Is it a good deal for OL?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426" name="Tabla 425"/>
          <p:cNvGraphicFramePr/>
          <p:nvPr/>
        </p:nvGraphicFramePr>
        <p:xfrm>
          <a:off x="6019920" y="1767600"/>
          <a:ext cx="6018840" cy="4031280"/>
        </p:xfrm>
        <a:graphic>
          <a:graphicData uri="http://schemas.openxmlformats.org/drawingml/2006/table">
            <a:tbl>
              <a:tblPr/>
              <a:tblGrid>
                <a:gridCol w="22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Internal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Buy from Tatax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Material: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Labor: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Var. Overhead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0.36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Total Relevant Cost 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1.68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# units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Total Relevant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201,600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210,000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Diff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+8,400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9E85A-AA99-00B6-0523-CF303722E22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1" name="Arco de bloque 2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12" name="Grupo 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13" name="Forma libre: forma 9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4" name="Elipse 9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15" name="Grupo 1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16" name="Forma libre: forma 10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Elipse 10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18" name="Grupo 1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19" name="Forma libre: forma 12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0" name="Elipse 11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21" name="Grupo 12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22" name="Forma libre: forma 14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Elipse 1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24" name="TextBox 5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How would the analysis change if a portion of the fixed costs were avoidable?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Out of the F-OC $0.51, just $0.12 are avoidable (insurance)</a:t>
            </a:r>
          </a:p>
        </p:txBody>
      </p:sp>
      <p:graphicFrame>
        <p:nvGraphicFramePr>
          <p:cNvPr id="426" name="Tabla 425"/>
          <p:cNvGraphicFramePr/>
          <p:nvPr>
            <p:extLst>
              <p:ext uri="{D42A27DB-BD31-4B8C-83A1-F6EECF244321}">
                <p14:modId xmlns:p14="http://schemas.microsoft.com/office/powerpoint/2010/main" val="3327933509"/>
              </p:ext>
            </p:extLst>
          </p:nvPr>
        </p:nvGraphicFramePr>
        <p:xfrm>
          <a:off x="1319514" y="1726476"/>
          <a:ext cx="6668106" cy="4186800"/>
        </p:xfrm>
        <a:graphic>
          <a:graphicData uri="http://schemas.openxmlformats.org/drawingml/2006/table">
            <a:tbl>
              <a:tblPr/>
              <a:tblGrid>
                <a:gridCol w="251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Internal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Buy from Tatax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Material: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Labor: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Var. Overhead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Fix Overhead  Avoidable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0.36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Total Relevant Cost 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# units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Total Relevant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216,000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210,000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Diff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-6,000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57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36D337D-C846-D75E-CE4C-A849B47B2CBF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7" name="Arco de bloque 3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28" name="Grupo 13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29" name="Forma libre: forma 16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0" name="Elipse 15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31" name="Grupo 14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32" name="Forma libre: forma 17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3" name="Elipse 17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34" name="Grupo 15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35" name="Forma libre: forma 18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6" name="Elipse 18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37" name="Grupo 16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38" name="Forma libre: forma 19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9" name="Elipse 19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40" name="TextBox 6"/>
          <p:cNvSpPr/>
          <p:nvPr/>
        </p:nvSpPr>
        <p:spPr>
          <a:xfrm>
            <a:off x="477360" y="667080"/>
            <a:ext cx="1073268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The cost analysis is a fundamental step in the decision. 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However, it is not the only variable to consider when deciding to outsource: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product quality.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flexible production process (scale up or down in the short term).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hold-up problem with suppliers.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- employees' morale?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Importantly, in some cases, outsourcing frees up capital and resources for alternative uses. If these alternatives are more valuable, they should be included in the comparison as </a:t>
            </a:r>
            <a:r>
              <a:rPr lang="en-US" b="1" spc="-1" dirty="0">
                <a:solidFill>
                  <a:srgbClr val="000000"/>
                </a:solidFill>
                <a:latin typeface="Franklin Gothic Book"/>
                <a:ea typeface="DejaVu Sans"/>
              </a:rPr>
              <a:t>opportunity costs.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9E85A-AA99-00B6-0523-CF303722E22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1" name="Arco de bloque 2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12" name="Grupo 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13" name="Forma libre: forma 9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4" name="Elipse 9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15" name="Grupo 1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16" name="Forma libre: forma 10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Elipse 10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18" name="Grupo 1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19" name="Forma libre: forma 12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0" name="Elipse 11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21" name="Grupo 12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22" name="Forma libre: forma 14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Elipse 1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24" name="TextBox 5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If OL buys the lunch boxes, then it will use the released productive capacity to generate additional income by $30.000 by producing another product. Include now the </a:t>
            </a:r>
            <a:r>
              <a:rPr lang="en-US" sz="1800" b="0" strike="noStrike" spc="-1" dirty="0">
                <a:solidFill>
                  <a:srgbClr val="00B050"/>
                </a:solidFill>
                <a:latin typeface="Arial"/>
              </a:rPr>
              <a:t>opportunity cost</a:t>
            </a:r>
            <a:r>
              <a:rPr lang="en-US" sz="1800" b="0" strike="noStrike" spc="-1" dirty="0">
                <a:latin typeface="Arial"/>
              </a:rPr>
              <a:t>.</a:t>
            </a:r>
          </a:p>
        </p:txBody>
      </p:sp>
      <p:graphicFrame>
        <p:nvGraphicFramePr>
          <p:cNvPr id="426" name="Tabla 425"/>
          <p:cNvGraphicFramePr/>
          <p:nvPr>
            <p:extLst>
              <p:ext uri="{D42A27DB-BD31-4B8C-83A1-F6EECF244321}">
                <p14:modId xmlns:p14="http://schemas.microsoft.com/office/powerpoint/2010/main" val="1444764495"/>
              </p:ext>
            </p:extLst>
          </p:nvPr>
        </p:nvGraphicFramePr>
        <p:xfrm>
          <a:off x="2498040" y="1563546"/>
          <a:ext cx="6668106" cy="5155200"/>
        </p:xfrm>
        <a:graphic>
          <a:graphicData uri="http://schemas.openxmlformats.org/drawingml/2006/table">
            <a:tbl>
              <a:tblPr/>
              <a:tblGrid>
                <a:gridCol w="251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Internal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Buy from Tatax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Material: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Labor: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Var. Overhead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Fix Overhead  Avoidable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0.36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Total Relevant Cost 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# units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Total Relevant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216,000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210,000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Opportunity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costs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B050"/>
                          </a:solidFill>
                          <a:latin typeface="Arial"/>
                        </a:rPr>
                        <a:t>30.000</a:t>
                      </a:r>
                      <a:endParaRPr lang="en-US" sz="1800" b="0" strike="noStrike" spc="-1" dirty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71797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latin typeface="Arial"/>
                        </a:rPr>
                        <a:t>T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otal</a:t>
                      </a:r>
                      <a:r>
                        <a:rPr lang="en-US" sz="1800" b="0" strike="noStrike" spc="-1" dirty="0">
                          <a:latin typeface="Arial"/>
                        </a:rPr>
                        <a:t>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246.000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latin typeface="Arial"/>
                        </a:rPr>
                        <a:t>210.000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Diff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-36.000</a:t>
                      </a:r>
                      <a:endParaRPr lang="en-US" sz="18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4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1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B55D01-A7BC-7009-C078-81B95D03DC1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1" name="Arco de bloque 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42" name="Grupo 17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43" name="Forma libre: forma 20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4" name="Elipse 20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45" name="Grupo 18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46" name="Forma libre: forma 21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7" name="Elipse 21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48" name="Grupo 22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49" name="Forma libre: forma 22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0" name="Elipse 22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51" name="Grupo 23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52" name="Forma libre: forma 23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3" name="Elipse 23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54" name="TextBox 7"/>
          <p:cNvSpPr/>
          <p:nvPr/>
        </p:nvSpPr>
        <p:spPr>
          <a:xfrm>
            <a:off x="477360" y="667080"/>
            <a:ext cx="1073268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 segment is a portion of the company that management believes has sufficient similarities: product line, geo-locations, and customers.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It can be a product, a product line, or a department.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How to detect when a department, product line, or entire subsidiary is profitable?</a:t>
            </a: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And then, how to decide if Keep or Discontinue?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B55D01-A7BC-7009-C078-81B95D03DC1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1" name="Arco de bloque 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42" name="Grupo 17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43" name="Forma libre: forma 20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4" name="Elipse 20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45" name="Grupo 18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46" name="Forma libre: forma 21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7" name="Elipse 21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48" name="Grupo 22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49" name="Forma libre: forma 22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0" name="Elipse 22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51" name="Grupo 23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52" name="Forma libre: forma 23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3" name="Elipse 23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455" name="Imagen 454"/>
          <p:cNvPicPr/>
          <p:nvPr/>
        </p:nvPicPr>
        <p:blipFill>
          <a:blip r:embed="rId3"/>
          <a:stretch/>
        </p:blipFill>
        <p:spPr>
          <a:xfrm>
            <a:off x="3522960" y="851019"/>
            <a:ext cx="4641480" cy="4648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7982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017760E-9D87-68AA-14FA-A7F4BEB7235D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05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06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1. Pricing Decisions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07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08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09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0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11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12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3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14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15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6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18" name="TextBox 4"/>
          <p:cNvSpPr/>
          <p:nvPr/>
        </p:nvSpPr>
        <p:spPr>
          <a:xfrm>
            <a:off x="994506" y="613229"/>
            <a:ext cx="9535577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pc="-1" dirty="0" err="1">
                <a:solidFill>
                  <a:srgbClr val="000000"/>
                </a:solidFill>
                <a:latin typeface="+mj-lt"/>
              </a:rPr>
              <a:t>Previously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How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profitable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is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each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product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?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What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costly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activity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is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absorving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most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of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+mj-lt"/>
              </a:rPr>
              <a:t>profits</a:t>
            </a:r>
            <a:r>
              <a:rPr lang="es-ES" spc="-1" dirty="0">
                <a:solidFill>
                  <a:srgbClr val="000000"/>
                </a:solidFill>
                <a:latin typeface="+mj-lt"/>
              </a:rPr>
              <a:t>?</a:t>
            </a:r>
            <a:endParaRPr lang="es-ES" dirty="0">
              <a:latin typeface="+mj-lt"/>
            </a:endParaRPr>
          </a:p>
          <a:p>
            <a:endParaRPr lang="en-US" spc="-1" dirty="0">
              <a:latin typeface="+mj-lt"/>
            </a:endParaRPr>
          </a:p>
          <a:p>
            <a:r>
              <a:rPr lang="en-US" spc="-1" dirty="0">
                <a:latin typeface="+mj-lt"/>
              </a:rPr>
              <a:t>This topic includes two new components: Pricing and Incremental analysis.</a:t>
            </a:r>
          </a:p>
          <a:p>
            <a:endParaRPr lang="en-US" spc="-1" dirty="0">
              <a:latin typeface="+mj-lt"/>
            </a:endParaRPr>
          </a:p>
          <a:p>
            <a:r>
              <a:rPr lang="en-US" spc="-1" dirty="0">
                <a:latin typeface="+mj-lt"/>
              </a:rPr>
              <a:t>- how to determine the sale price of a product?</a:t>
            </a:r>
          </a:p>
          <a:p>
            <a:r>
              <a:rPr lang="en-US" spc="-1" dirty="0">
                <a:latin typeface="+mj-lt"/>
              </a:rPr>
              <a:t>- should </a:t>
            </a:r>
            <a:r>
              <a:rPr lang="en-US" spc="-1" dirty="0">
                <a:latin typeface="+mj-lt"/>
                <a:cs typeface="Arial"/>
              </a:rPr>
              <a:t>the company</a:t>
            </a:r>
            <a:r>
              <a:rPr lang="en-US" spc="-1" dirty="0">
                <a:latin typeface="+mj-lt"/>
              </a:rPr>
              <a:t> produce parts/pieces internally or externally (outsource)?</a:t>
            </a:r>
          </a:p>
          <a:p>
            <a:r>
              <a:rPr lang="en-US" spc="-1" dirty="0">
                <a:latin typeface="+mj-lt"/>
              </a:rPr>
              <a:t>- should </a:t>
            </a:r>
            <a:r>
              <a:rPr lang="en-US" spc="-1" dirty="0">
                <a:latin typeface="+mj-lt"/>
                <a:cs typeface="Arial"/>
              </a:rPr>
              <a:t>the company close a business unit?</a:t>
            </a:r>
            <a:endParaRPr lang="en-US" spc="-1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B55D01-A7BC-7009-C078-81B95D03DC1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1" name="Arco de bloque 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42" name="Grupo 17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43" name="Forma libre: forma 20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4" name="Elipse 20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45" name="Grupo 18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46" name="Forma libre: forma 21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7" name="Elipse 21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48" name="Grupo 22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49" name="Forma libre: forma 22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0" name="Elipse 22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51" name="Grupo 23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52" name="Forma libre: forma 23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3" name="Elipse 23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FAB1D6-0A57-4C93-89DF-0621FF9C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67" y="1307744"/>
            <a:ext cx="7567613" cy="33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711C4C9-CF51-D177-7E90-0F1F69A49BF0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6" name="Arco de bloque 5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57" name="Grupo 24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58" name="Forma libre: forma 24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9" name="Elipse 24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60" name="Grupo 25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61" name="Forma libre: forma 25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62" name="Elipse 25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63" name="Grupo 26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64" name="Forma libre: forma 26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65" name="Elipse 26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66" name="Grupo 27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67" name="Forma libre: forma 27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68" name="Elipse 27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69" name="TextBox 8"/>
          <p:cNvSpPr/>
          <p:nvPr/>
        </p:nvSpPr>
        <p:spPr>
          <a:xfrm>
            <a:off x="477360" y="667080"/>
            <a:ext cx="1073268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Keep or Discontinue a product line?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The simplest solution: 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compare contribution margins and fixed costs (with and without the segment)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Most common mistake: using gross or operating income.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Why is this problematic?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Traditional Income Statements do not separate relevant from non-relevant costs.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Furthermore, the costs of non-manufacturing services in the company (accounting, HR) are allocated by some arbitrary formula but are not triggered by any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Not ABC allocation possible since no cost driver would make sense.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Finally, some fixed manufacturing expenses (e.g., factory rent) will continue to exist regardless if the company closes the business segment.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They developed three models: Thermal, Ultra Resistant, and Basic  This is their condensed Income Statement (in thousands)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32606"/>
              </p:ext>
            </p:extLst>
          </p:nvPr>
        </p:nvGraphicFramePr>
        <p:xfrm>
          <a:off x="873760" y="251903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533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Thermal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Ultra </a:t>
                      </a:r>
                      <a:r>
                        <a:rPr lang="es-ES" dirty="0" err="1"/>
                        <a:t>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380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CE968A-CB0A-4DBF-B833-CE498DABFE2D}"/>
              </a:ext>
            </a:extLst>
          </p:cNvPr>
          <p:cNvSpPr txBox="1"/>
          <p:nvPr/>
        </p:nvSpPr>
        <p:spPr>
          <a:xfrm>
            <a:off x="9464040" y="2519031"/>
            <a:ext cx="2484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Will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$20, </a:t>
            </a:r>
            <a:r>
              <a:rPr lang="es-ES" dirty="0" err="1"/>
              <a:t>to</a:t>
            </a:r>
            <a:r>
              <a:rPr lang="es-ES" dirty="0"/>
              <a:t> $240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eliminates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Basic Lunch Box?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They developed three models: Thermal, Ultra Resistant, and Basic  This is their condensed Income Statement (in thousands)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/>
        </p:nvGraphicFramePr>
        <p:xfrm>
          <a:off x="873760" y="251903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533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Thermal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Ultra </a:t>
                      </a:r>
                      <a:r>
                        <a:rPr lang="es-ES" dirty="0" err="1"/>
                        <a:t>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380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CE968A-CB0A-4DBF-B833-CE498DABFE2D}"/>
              </a:ext>
            </a:extLst>
          </p:cNvPr>
          <p:cNvSpPr txBox="1"/>
          <p:nvPr/>
        </p:nvSpPr>
        <p:spPr>
          <a:xfrm>
            <a:off x="9464040" y="2519031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Will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$20, </a:t>
            </a:r>
            <a:r>
              <a:rPr lang="es-ES" dirty="0" err="1"/>
              <a:t>to</a:t>
            </a:r>
            <a:r>
              <a:rPr lang="es-ES" dirty="0"/>
              <a:t> $240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eliminates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Basic Lunch Box?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NO!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Will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absorb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They developed three models: Thermal, Ultra Resistant, and Basic  This is their condensed Income Statement (in thousands)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92720"/>
              </p:ext>
            </p:extLst>
          </p:nvPr>
        </p:nvGraphicFramePr>
        <p:xfrm>
          <a:off x="873760" y="251903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533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Thermal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Ultra </a:t>
                      </a:r>
                      <a:r>
                        <a:rPr lang="es-ES" dirty="0" err="1"/>
                        <a:t>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70C0"/>
                          </a:solidFill>
                        </a:rPr>
                        <a:t>1.100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70C0"/>
                          </a:solidFill>
                        </a:rPr>
                        <a:t>730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468009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70C0"/>
                          </a:solidFill>
                        </a:rPr>
                        <a:t>370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+20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+10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B050"/>
                          </a:solidFill>
                        </a:rPr>
                        <a:t>180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B05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4"/>
                          </a:solidFill>
                        </a:rPr>
                        <a:t>210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CE968A-CB0A-4DBF-B833-CE498DABFE2D}"/>
              </a:ext>
            </a:extLst>
          </p:cNvPr>
          <p:cNvSpPr txBox="1"/>
          <p:nvPr/>
        </p:nvSpPr>
        <p:spPr>
          <a:xfrm>
            <a:off x="9464040" y="2519031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Will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$20, </a:t>
            </a:r>
            <a:r>
              <a:rPr lang="es-ES" dirty="0" err="1"/>
              <a:t>to</a:t>
            </a:r>
            <a:r>
              <a:rPr lang="es-ES" dirty="0"/>
              <a:t> $240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eliminates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Basic Lunch Box?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NO!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Will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absorb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The same, but following the Incremental Analysis "format".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95858"/>
              </p:ext>
            </p:extLst>
          </p:nvPr>
        </p:nvGraphicFramePr>
        <p:xfrm>
          <a:off x="1051560" y="1583654"/>
          <a:ext cx="78333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Keep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Increase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Decrease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468009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-10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12D0EE-B975-4741-B493-BBED981CADCD}"/>
              </a:ext>
            </a:extLst>
          </p:cNvPr>
          <p:cNvSpPr txBox="1"/>
          <p:nvPr/>
        </p:nvSpPr>
        <p:spPr>
          <a:xfrm>
            <a:off x="1051560" y="4937760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exclude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expenses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unavoidable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4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Arco de bloque 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86" name="Grupo 32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87" name="Forma libre: forma 32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Elipse 3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9" name="Grupo 33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90" name="Forma libre: forma 3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1" name="Elipse 33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92" name="Grupo 34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93" name="Forma libre: forma 34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4" name="Elipse 34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95" name="Grupo 35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96" name="Forma libre: forma 35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7" name="Elipse 35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98" name="TextBox 1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79939-AFD0-43B5-949D-27911A6BADBE}"/>
              </a:ext>
            </a:extLst>
          </p:cNvPr>
          <p:cNvSpPr txBox="1"/>
          <p:nvPr/>
        </p:nvSpPr>
        <p:spPr>
          <a:xfrm>
            <a:off x="1203960" y="1051560"/>
            <a:ext cx="1034796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detecting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vs non-</a:t>
            </a:r>
            <a:r>
              <a:rPr lang="es-ES" dirty="0" err="1"/>
              <a:t>relevant</a:t>
            </a:r>
            <a:r>
              <a:rPr lang="es-ES" dirty="0"/>
              <a:t> </a:t>
            </a:r>
            <a:r>
              <a:rPr lang="es-ES" dirty="0" err="1"/>
              <a:t>costs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severe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entire</a:t>
            </a:r>
            <a:r>
              <a:rPr lang="es-ES" dirty="0"/>
              <a:t> </a:t>
            </a:r>
            <a:r>
              <a:rPr lang="es-ES" dirty="0" err="1"/>
              <a:t>subsidiary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arranged</a:t>
            </a:r>
            <a:r>
              <a:rPr lang="es-ES" dirty="0"/>
              <a:t> as a </a:t>
            </a:r>
            <a:r>
              <a:rPr lang="es-ES" dirty="0" err="1"/>
              <a:t>different</a:t>
            </a:r>
            <a:r>
              <a:rPr lang="es-ES" dirty="0"/>
              <a:t> legal </a:t>
            </a:r>
            <a:r>
              <a:rPr lang="es-ES" dirty="0" err="1"/>
              <a:t>entity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1)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costs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and </a:t>
            </a:r>
            <a:r>
              <a:rPr lang="es-ES" dirty="0" err="1"/>
              <a:t>supporting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are </a:t>
            </a:r>
            <a:r>
              <a:rPr lang="es-ES" dirty="0" err="1"/>
              <a:t>independent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legal </a:t>
            </a:r>
            <a:r>
              <a:rPr lang="es-ES" dirty="0" err="1"/>
              <a:t>entities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are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2)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regulation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legally</a:t>
            </a:r>
            <a:r>
              <a:rPr lang="es-ES" dirty="0"/>
              <a:t> </a:t>
            </a:r>
            <a:r>
              <a:rPr lang="es-ES" dirty="0" err="1"/>
              <a:t>forced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separate</a:t>
            </a:r>
            <a:r>
              <a:rPr lang="es-ES" dirty="0"/>
              <a:t> </a:t>
            </a:r>
            <a:r>
              <a:rPr lang="es-ES" dirty="0" err="1"/>
              <a:t>accounts</a:t>
            </a:r>
            <a:r>
              <a:rPr lang="es-E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96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Arco de bloque 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86" name="Grupo 32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87" name="Forma libre: forma 32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Elipse 3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9" name="Grupo 33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90" name="Forma libre: forma 3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1" name="Elipse 33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92" name="Grupo 34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93" name="Forma libre: forma 34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4" name="Elipse 34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95" name="Grupo 35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96" name="Forma libre: forma 35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7" name="Elipse 35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98" name="TextBox 1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E39A4-7685-41F7-853C-03CD5162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5" y="683410"/>
            <a:ext cx="9314309" cy="5724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09251-F279-43D2-AEE0-4107BF85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39" y="71765"/>
            <a:ext cx="175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15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73BE6-9A86-469C-9D24-C94648B78582}"/>
              </a:ext>
            </a:extLst>
          </p:cNvPr>
          <p:cNvSpPr txBox="1"/>
          <p:nvPr/>
        </p:nvSpPr>
        <p:spPr>
          <a:xfrm>
            <a:off x="5882640" y="605880"/>
            <a:ext cx="5593080" cy="4377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5" name="Arco de bloque 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86" name="Grupo 32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87" name="Forma libre: forma 32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Elipse 3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89" name="Grupo 33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90" name="Forma libre: forma 3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1" name="Elipse 33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92" name="Grupo 34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93" name="Forma libre: forma 34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4" name="Elipse 34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95" name="Grupo 35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96" name="Forma libre: forma 35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7" name="Elipse 35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98" name="TextBox 1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D13D4-C48F-42FA-B7A6-E1A513D4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00" y="667080"/>
            <a:ext cx="6622668" cy="55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78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3B0808D-2D18-1805-0F4E-EB9DFBA3A178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0" name="Arco de bloque 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501" name="Grupo 36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502" name="Forma libre: forma 36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03" name="Elipse 36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504" name="Grupo 37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505" name="Forma libre: forma 37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06" name="Elipse 37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507" name="Grupo 38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508" name="Forma libre: forma 38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09" name="Elipse 38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510" name="Grupo 39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511" name="Forma libre: forma 39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12" name="Elipse 39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513" name="TextBox 11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14" name="Rectángulo 513"/>
          <p:cNvSpPr/>
          <p:nvPr/>
        </p:nvSpPr>
        <p:spPr>
          <a:xfrm>
            <a:off x="419040" y="1041480"/>
            <a:ext cx="9016200" cy="194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The contribution to net income is a fundamental step in the decision. However, it is not the only variable to consider when deciding to close a department/product: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product complementarity (print and inks)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product strategy (Trojan horse)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903F35D-801A-8A49-8A49-9FD6C7D4A883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0" name="Arco de bloque 9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1" name="Grupo 40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252" name="Forma libre: forma 40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3" name="Elipse 40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54" name="Grupo 41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255" name="Forma libre: forma 41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6" name="Elipse 41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57" name="Grupo 42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58" name="Forma libre: forma 42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9" name="Elipse 42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60" name="Grupo 43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61" name="Forma libre: forma 43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2" name="Elipse 4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63" name="TextBox 12"/>
          <p:cNvSpPr/>
          <p:nvPr/>
        </p:nvSpPr>
        <p:spPr>
          <a:xfrm>
            <a:off x="477360" y="667080"/>
            <a:ext cx="1073268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What price should a company charge for its product?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Factors: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(1) Pricing Objectives: Gain market share? Achieve a target rate of return?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(2) Demand: how price-sensitive the demand is? What is the socio-economic status of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the Clients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(3) Cost Considerations: how flexible is our cost structure? Is any economy of scale in the cost structure?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(4) Environment: patents or copyrights protections, political influence.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0D7EAE-CD79-FF1B-D33B-1406CCB5A430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4" name="Arco de bloque 11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65" name="Grupo 44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266" name="Forma libre: forma 44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7" name="Elipse 44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68" name="Grupo 45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269" name="Forma libre: forma 45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0" name="Elipse 45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71" name="Grupo 46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72" name="Forma libre: forma 46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3" name="Elipse 4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74" name="Grupo 47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75" name="Forma libre: forma 47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6" name="Elipse 47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77" name="TextBox 13"/>
          <p:cNvSpPr/>
          <p:nvPr/>
        </p:nvSpPr>
        <p:spPr>
          <a:xfrm>
            <a:off x="477360" y="667080"/>
            <a:ext cx="1073268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Pricing in a Competitive Market (“Target Costing”).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no company in the industry can influence the price to a significant degree.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therefore, companies must focus on controlling their costs to earn a profit.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the company must define a target cost that generates the desired profit: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Market Price – Desired Profit = Target Cost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0D7EAE-CD79-FF1B-D33B-1406CCB5A430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4" name="Arco de bloque 11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65" name="Grupo 44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266" name="Forma libre: forma 44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7" name="Elipse 44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68" name="Grupo 45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269" name="Forma libre: forma 45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0" name="Elipse 45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71" name="Grupo 46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72" name="Forma libre: forma 46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3" name="Elipse 4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74" name="Grupo 47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75" name="Forma libre: forma 47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6" name="Elipse 47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77" name="TextBox 13"/>
          <p:cNvSpPr/>
          <p:nvPr/>
        </p:nvSpPr>
        <p:spPr>
          <a:xfrm>
            <a:off x="477360" y="667080"/>
            <a:ext cx="10732680" cy="28608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Steps: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1) identify the market.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2) define market niche (luxury, quality, basic).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4) market research and determine target price.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5) set the desired profit.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6) compute the target cost.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7) team from multiple areas design and develop the product that can meet quality specifications without exceeding the target cost (including all period and product costs needed)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5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317B7E2-F3C4-1B83-0401-83D4D62EDD1A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8" name="Arco de bloque 12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79" name="Grupo 48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280" name="Forma libre: forma 48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1" name="Elipse 48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82" name="Grupo 49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283" name="Forma libre: forma 49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4" name="Elipse 49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85" name="Grupo 50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86" name="Forma libre: forma 50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7" name="Elipse 50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88" name="Grupo 5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89" name="Forma libre: forma 51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0" name="Elipse 51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91" name="TextBox 14"/>
          <p:cNvSpPr/>
          <p:nvPr/>
        </p:nvSpPr>
        <p:spPr>
          <a:xfrm>
            <a:off x="477360" y="667080"/>
            <a:ext cx="1073268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 CEO is considering introducing a child design to enter the market of school lunch boxes. Market research suggests that 200.000 units can be sold if the price is equal to or less than $20 per unit. If OL enters the market, it will need to invest $1 million in new machines. The company requires a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minimum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 rate of return of 25% on all investments.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Determine the target cost per unit.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8697C82-C719-3D58-8E0D-21B43CDF0462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2" name="Arco de bloque 13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93" name="Grupo 52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294" name="Forma libre: forma 52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5" name="Elipse 52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96" name="Grupo 53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297" name="Forma libre: forma 53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8" name="Elipse 53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99" name="Grupo 54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00" name="Forma libre: forma 54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1" name="Elipse 54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02" name="Grupo 55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03" name="Forma libre: forma 5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4" name="Elipse 55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05" name="TextBox 15"/>
          <p:cNvSpPr/>
          <p:nvPr/>
        </p:nvSpPr>
        <p:spPr>
          <a:xfrm>
            <a:off x="477360" y="667080"/>
            <a:ext cx="1073268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 CEO is considering introducing a child design to enter the market of school lunch boxes. Market research suggests that 200.000 units can be sold if the price is equal to or less than $20 per unit. If OL enters the market, it will need to invest $1 million in new machines. The company requires a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minimum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 rate of return of 25% on all investments.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Determine the target cost per unit.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Investment=$1 million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Desired profit=0.25*1 million=$250.000 in total, or $1.25 per unit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(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$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250/200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 units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Target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cost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= $20-1.25=$18.75 per unit.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8519B1-E2E4-5CA2-FB71-E8BE33DD3BAE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6" name="Arco de bloque 1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07" name="Grupo 56"/>
          <p:cNvGrpSpPr/>
          <p:nvPr/>
        </p:nvGrpSpPr>
        <p:grpSpPr>
          <a:xfrm>
            <a:off x="-4953960" y="196920"/>
            <a:ext cx="4725000" cy="452520"/>
            <a:chOff x="-4953960" y="196920"/>
            <a:chExt cx="4725000" cy="452520"/>
          </a:xfrm>
        </p:grpSpPr>
        <p:sp>
          <p:nvSpPr>
            <p:cNvPr id="308" name="Forma libre: forma 56"/>
            <p:cNvSpPr/>
            <p:nvPr/>
          </p:nvSpPr>
          <p:spPr>
            <a:xfrm>
              <a:off x="-4708440" y="2422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Elipse 56"/>
            <p:cNvSpPr/>
            <p:nvPr/>
          </p:nvSpPr>
          <p:spPr>
            <a:xfrm>
              <a:off x="-4953960" y="1969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10" name="Grupo 57"/>
          <p:cNvGrpSpPr/>
          <p:nvPr/>
        </p:nvGrpSpPr>
        <p:grpSpPr>
          <a:xfrm>
            <a:off x="36000" y="250200"/>
            <a:ext cx="4516920" cy="452520"/>
            <a:chOff x="36000" y="250200"/>
            <a:chExt cx="4516920" cy="452520"/>
          </a:xfrm>
        </p:grpSpPr>
        <p:sp>
          <p:nvSpPr>
            <p:cNvPr id="311" name="Forma libre: forma 57"/>
            <p:cNvSpPr/>
            <p:nvPr/>
          </p:nvSpPr>
          <p:spPr>
            <a:xfrm>
              <a:off x="282600" y="2955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2" name="Elipse 57"/>
            <p:cNvSpPr/>
            <p:nvPr/>
          </p:nvSpPr>
          <p:spPr>
            <a:xfrm>
              <a:off x="36000" y="2502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13" name="Grupo 58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314" name="Forma libre: forma 58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5" name="Elipse 58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16" name="Grupo 59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17" name="Forma libre: forma 59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8" name="Elipse 59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19" name="TextBox 16"/>
          <p:cNvSpPr/>
          <p:nvPr/>
        </p:nvSpPr>
        <p:spPr>
          <a:xfrm>
            <a:off x="477360" y="667080"/>
            <a:ext cx="1073268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Pricing in a Less Competitive Market (“Cost-plus Pricing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 systems”).</a:t>
            </a:r>
            <a:endParaRPr lang="en-US" sz="1800" b="0" strike="noStrike" spc="-1" dirty="0">
              <a:latin typeface="Arial"/>
            </a:endParaRPr>
          </a:p>
          <a:p>
            <a:endParaRPr lang="en-US" b="1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b="1" spc="-1" dirty="0">
                <a:solidFill>
                  <a:srgbClr val="000000"/>
                </a:solidFill>
                <a:latin typeface="Franklin Gothic Book"/>
                <a:ea typeface="DejaVu Sans"/>
              </a:rPr>
              <a:t>A) Total Cost-Plus Pricing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When the company has a greater ability to set a product's price, it usually defines it as a function of the cost of the product.</a:t>
            </a:r>
            <a:endParaRPr lang="en-US" sz="1800" b="0" strike="noStrike" spc="-1" dirty="0"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 algn="ctr"/>
            <a:endParaRPr lang="en-US" spc="-1" dirty="0">
              <a:cs typeface="Arial"/>
            </a:endParaRPr>
          </a:p>
          <a:p>
            <a:pPr algn="ctr"/>
            <a:endParaRPr lang="en-US" spc="-1" dirty="0">
              <a:latin typeface="Franklin Gothic Book"/>
            </a:endParaRPr>
          </a:p>
          <a:p>
            <a:pPr algn="ctr"/>
            <a:endParaRPr lang="en-US" spc="-1" dirty="0">
              <a:latin typeface="Franklin Gothic Book"/>
            </a:endParaRPr>
          </a:p>
          <a:p>
            <a:pPr algn="ctr"/>
            <a:endParaRPr lang="en-US" spc="-1" dirty="0">
              <a:latin typeface="Franklin Gothic Book"/>
            </a:endParaRPr>
          </a:p>
          <a:p>
            <a:pPr algn="ctr"/>
            <a:endParaRPr lang="en-US" spc="-1" dirty="0">
              <a:latin typeface="Franklin Gothic Book"/>
            </a:endParaRPr>
          </a:p>
          <a:p>
            <a:pPr algn="ctr"/>
            <a:endParaRPr lang="en-US" spc="-1" dirty="0">
              <a:latin typeface="Franklin Gothic Book"/>
            </a:endParaRPr>
          </a:p>
          <a:p>
            <a:r>
              <a:rPr lang="en-US" spc="-1" dirty="0">
                <a:latin typeface="Franklin Gothic Book"/>
              </a:rPr>
              <a:t>Where the Cost Base, in this case, is the sum of all the costs required to </a:t>
            </a:r>
            <a:r>
              <a:rPr lang="en-US" u="sng" spc="-1" dirty="0">
                <a:latin typeface="Franklin Gothic Book"/>
              </a:rPr>
              <a:t>produce and sell</a:t>
            </a:r>
            <a:r>
              <a:rPr lang="en-US" spc="-1" dirty="0">
                <a:latin typeface="Franklin Gothic Book"/>
              </a:rPr>
              <a:t> the product.</a:t>
            </a:r>
            <a:endParaRPr lang="en-US" sz="1800" b="0" strike="noStrike" spc="-1" dirty="0">
              <a:latin typeface="Franklin Gothic Book"/>
            </a:endParaRPr>
          </a:p>
          <a:p>
            <a:pPr algn="ctr"/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Example: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 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Recording Glasses Inc. is in the process of setting the selling price of its new video-camera glass. This glass can record up to 20 hours and is waterproof. The investment needed was $1 million. The cost structure per unit is (considering a production of 10.000 units):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782BB3-20AC-93CF-1CBE-F2BB68B4A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42409"/>
              </p:ext>
            </p:extLst>
          </p:nvPr>
        </p:nvGraphicFramePr>
        <p:xfrm>
          <a:off x="1871513" y="2479875"/>
          <a:ext cx="8168639" cy="7373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97569">
                  <a:extLst>
                    <a:ext uri="{9D8B030D-6E8A-4147-A177-3AD203B41FA5}">
                      <a16:colId xmlns:a16="http://schemas.microsoft.com/office/drawing/2014/main" val="2491036109"/>
                    </a:ext>
                  </a:extLst>
                </a:gridCol>
                <a:gridCol w="1571070">
                  <a:extLst>
                    <a:ext uri="{9D8B030D-6E8A-4147-A177-3AD203B41FA5}">
                      <a16:colId xmlns:a16="http://schemas.microsoft.com/office/drawing/2014/main" val="2018915250"/>
                    </a:ext>
                  </a:extLst>
                </a:gridCol>
              </a:tblGrid>
              <a:tr h="366531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Cost Base + Markup (Profit) = Target Selling Price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Eq</a:t>
                      </a:r>
                      <a:r>
                        <a:rPr lang="es-ES" dirty="0"/>
                        <a:t>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0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Cost Base + Markup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% x Cost Base = Target Selling Price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Eq</a:t>
                      </a:r>
                      <a:r>
                        <a:rPr lang="es-ES" dirty="0"/>
                        <a:t>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{9D3E241C-49FE-4258-86DB-0508E8932F4C}tf22712842_win32</Template>
  <TotalTime>1811</TotalTime>
  <Words>4164</Words>
  <Application>Microsoft Office PowerPoint</Application>
  <PresentationFormat>Widescreen</PresentationFormat>
  <Paragraphs>698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Bookman Old Style</vt:lpstr>
      <vt:lpstr>Franklin Gothic Book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Managerial Accounting</vt:lpstr>
      <vt:lpstr>Cost and 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subject/>
  <dc:creator>MARCELO IGNACIO ORTIZ MUÑOZ</dc:creator>
  <dc:description/>
  <cp:lastModifiedBy>MARCELO IGNACIO ORTIZ MUÑOZ</cp:lastModifiedBy>
  <cp:revision>771</cp:revision>
  <dcterms:created xsi:type="dcterms:W3CDTF">2022-07-24T10:27:41Z</dcterms:created>
  <dcterms:modified xsi:type="dcterms:W3CDTF">2022-11-09T11:38:33Z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5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