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1F2DA-E61C-41F4-92B1-6D83C9AA0EBB}" v="74" dt="2022-10-21T10:32:00.756"/>
    <p1510:client id="{B2BCCD49-2C1D-488A-B2C1-92DDA55BBFE2}" v="9" dt="2022-10-21T10:20:17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89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Ortiz" userId="0Q9MyTpElsHstVtsdpOmZAQ921RLUJ1ZnNXwntWvAEk=" providerId="None" clId="Web-{5E71F2DA-E61C-41F4-92B1-6D83C9AA0EBB}"/>
    <pc:docChg chg="modSld sldOrd">
      <pc:chgData name="Marcelo Ortiz" userId="0Q9MyTpElsHstVtsdpOmZAQ921RLUJ1ZnNXwntWvAEk=" providerId="None" clId="Web-{5E71F2DA-E61C-41F4-92B1-6D83C9AA0EBB}" dt="2022-10-21T10:31:57.943" v="43" actId="20577"/>
      <pc:docMkLst>
        <pc:docMk/>
      </pc:docMkLst>
      <pc:sldChg chg="modSp">
        <pc:chgData name="Marcelo Ortiz" userId="0Q9MyTpElsHstVtsdpOmZAQ921RLUJ1ZnNXwntWvAEk=" providerId="None" clId="Web-{5E71F2DA-E61C-41F4-92B1-6D83C9AA0EBB}" dt="2022-10-21T10:28:08.471" v="37" actId="20577"/>
        <pc:sldMkLst>
          <pc:docMk/>
          <pc:sldMk cId="0" sldId="265"/>
        </pc:sldMkLst>
        <pc:spChg chg="mod">
          <ac:chgData name="Marcelo Ortiz" userId="0Q9MyTpElsHstVtsdpOmZAQ921RLUJ1ZnNXwntWvAEk=" providerId="None" clId="Web-{5E71F2DA-E61C-41F4-92B1-6D83C9AA0EBB}" dt="2022-10-21T10:28:08.471" v="37" actId="20577"/>
          <ac:spMkLst>
            <pc:docMk/>
            <pc:sldMk cId="0" sldId="265"/>
            <ac:spMk id="226" creationId="{00000000-0000-0000-0000-000000000000}"/>
          </ac:spMkLst>
        </pc:spChg>
      </pc:sldChg>
      <pc:sldChg chg="modSp">
        <pc:chgData name="Marcelo Ortiz" userId="0Q9MyTpElsHstVtsdpOmZAQ921RLUJ1ZnNXwntWvAEk=" providerId="None" clId="Web-{5E71F2DA-E61C-41F4-92B1-6D83C9AA0EBB}" dt="2022-10-21T10:28:14.253" v="38" actId="20577"/>
        <pc:sldMkLst>
          <pc:docMk/>
          <pc:sldMk cId="0" sldId="266"/>
        </pc:sldMkLst>
        <pc:spChg chg="mod">
          <ac:chgData name="Marcelo Ortiz" userId="0Q9MyTpElsHstVtsdpOmZAQ921RLUJ1ZnNXwntWvAEk=" providerId="None" clId="Web-{5E71F2DA-E61C-41F4-92B1-6D83C9AA0EBB}" dt="2022-10-21T10:28:14.253" v="38" actId="20577"/>
          <ac:spMkLst>
            <pc:docMk/>
            <pc:sldMk cId="0" sldId="266"/>
            <ac:spMk id="240" creationId="{00000000-0000-0000-0000-000000000000}"/>
          </ac:spMkLst>
        </pc:spChg>
        <pc:spChg chg="mod">
          <ac:chgData name="Marcelo Ortiz" userId="0Q9MyTpElsHstVtsdpOmZAQ921RLUJ1ZnNXwntWvAEk=" providerId="None" clId="Web-{5E71F2DA-E61C-41F4-92B1-6D83C9AA0EBB}" dt="2022-10-21T10:26:34.260" v="22" actId="20577"/>
          <ac:spMkLst>
            <pc:docMk/>
            <pc:sldMk cId="0" sldId="266"/>
            <ac:spMk id="248" creationId="{00000000-0000-0000-0000-000000000000}"/>
          </ac:spMkLst>
        </pc:spChg>
      </pc:sldChg>
      <pc:sldChg chg="modSp">
        <pc:chgData name="Marcelo Ortiz" userId="0Q9MyTpElsHstVtsdpOmZAQ921RLUJ1ZnNXwntWvAEk=" providerId="None" clId="Web-{5E71F2DA-E61C-41F4-92B1-6D83C9AA0EBB}" dt="2022-10-21T10:28:17.940" v="39" actId="20577"/>
        <pc:sldMkLst>
          <pc:docMk/>
          <pc:sldMk cId="0" sldId="267"/>
        </pc:sldMkLst>
        <pc:spChg chg="mod">
          <ac:chgData name="Marcelo Ortiz" userId="0Q9MyTpElsHstVtsdpOmZAQ921RLUJ1ZnNXwntWvAEk=" providerId="None" clId="Web-{5E71F2DA-E61C-41F4-92B1-6D83C9AA0EBB}" dt="2022-10-21T10:28:17.940" v="39" actId="20577"/>
          <ac:spMkLst>
            <pc:docMk/>
            <pc:sldMk cId="0" sldId="267"/>
            <ac:spMk id="254" creationId="{00000000-0000-0000-0000-000000000000}"/>
          </ac:spMkLst>
        </pc:spChg>
      </pc:sldChg>
      <pc:sldChg chg="modSp ord">
        <pc:chgData name="Marcelo Ortiz" userId="0Q9MyTpElsHstVtsdpOmZAQ921RLUJ1ZnNXwntWvAEk=" providerId="None" clId="Web-{5E71F2DA-E61C-41F4-92B1-6D83C9AA0EBB}" dt="2022-10-21T10:28:55.897" v="42"/>
        <pc:sldMkLst>
          <pc:docMk/>
          <pc:sldMk cId="0" sldId="268"/>
        </pc:sldMkLst>
        <pc:spChg chg="mod">
          <ac:chgData name="Marcelo Ortiz" userId="0Q9MyTpElsHstVtsdpOmZAQ921RLUJ1ZnNXwntWvAEk=" providerId="None" clId="Web-{5E71F2DA-E61C-41F4-92B1-6D83C9AA0EBB}" dt="2022-10-21T10:24:53.517" v="14" actId="20577"/>
          <ac:spMkLst>
            <pc:docMk/>
            <pc:sldMk cId="0" sldId="268"/>
            <ac:spMk id="268" creationId="{00000000-0000-0000-0000-000000000000}"/>
          </ac:spMkLst>
        </pc:spChg>
      </pc:sldChg>
      <pc:sldChg chg="modSp">
        <pc:chgData name="Marcelo Ortiz" userId="0Q9MyTpElsHstVtsdpOmZAQ921RLUJ1ZnNXwntWvAEk=" providerId="None" clId="Web-{5E71F2DA-E61C-41F4-92B1-6D83C9AA0EBB}" dt="2022-10-21T10:28:38.973" v="41" actId="20577"/>
        <pc:sldMkLst>
          <pc:docMk/>
          <pc:sldMk cId="0" sldId="269"/>
        </pc:sldMkLst>
        <pc:spChg chg="mod">
          <ac:chgData name="Marcelo Ortiz" userId="0Q9MyTpElsHstVtsdpOmZAQ921RLUJ1ZnNXwntWvAEk=" providerId="None" clId="Web-{5E71F2DA-E61C-41F4-92B1-6D83C9AA0EBB}" dt="2022-10-21T10:28:38.973" v="41" actId="20577"/>
          <ac:spMkLst>
            <pc:docMk/>
            <pc:sldMk cId="0" sldId="269"/>
            <ac:spMk id="296" creationId="{00000000-0000-0000-0000-000000000000}"/>
          </ac:spMkLst>
        </pc:spChg>
        <pc:spChg chg="mod">
          <ac:chgData name="Marcelo Ortiz" userId="0Q9MyTpElsHstVtsdpOmZAQ921RLUJ1ZnNXwntWvAEk=" providerId="None" clId="Web-{5E71F2DA-E61C-41F4-92B1-6D83C9AA0EBB}" dt="2022-10-21T10:27:17.982" v="26" actId="20577"/>
          <ac:spMkLst>
            <pc:docMk/>
            <pc:sldMk cId="0" sldId="269"/>
            <ac:spMk id="301" creationId="{00000000-0000-0000-0000-000000000000}"/>
          </ac:spMkLst>
        </pc:spChg>
      </pc:sldChg>
      <pc:sldChg chg="modSp">
        <pc:chgData name="Marcelo Ortiz" userId="0Q9MyTpElsHstVtsdpOmZAQ921RLUJ1ZnNXwntWvAEk=" providerId="None" clId="Web-{5E71F2DA-E61C-41F4-92B1-6D83C9AA0EBB}" dt="2022-10-21T10:31:57.943" v="43" actId="20577"/>
        <pc:sldMkLst>
          <pc:docMk/>
          <pc:sldMk cId="0" sldId="275"/>
        </pc:sldMkLst>
        <pc:spChg chg="mod">
          <ac:chgData name="Marcelo Ortiz" userId="0Q9MyTpElsHstVtsdpOmZAQ921RLUJ1ZnNXwntWvAEk=" providerId="None" clId="Web-{5E71F2DA-E61C-41F4-92B1-6D83C9AA0EBB}" dt="2022-10-21T10:31:57.943" v="43" actId="20577"/>
          <ac:spMkLst>
            <pc:docMk/>
            <pc:sldMk cId="0" sldId="275"/>
            <ac:spMk id="396" creationId="{00000000-0000-0000-0000-000000000000}"/>
          </ac:spMkLst>
        </pc:spChg>
      </pc:sldChg>
    </pc:docChg>
  </pc:docChgLst>
  <pc:docChgLst>
    <pc:chgData name="Marcelo Ortiz" userId="0Q9MyTpElsHstVtsdpOmZAQ921RLUJ1ZnNXwntWvAEk=" providerId="None" clId="Web-{B2BCCD49-2C1D-488A-B2C1-92DDA55BBFE2}"/>
    <pc:docChg chg="modSld">
      <pc:chgData name="Marcelo Ortiz" userId="0Q9MyTpElsHstVtsdpOmZAQ921RLUJ1ZnNXwntWvAEk=" providerId="None" clId="Web-{B2BCCD49-2C1D-488A-B2C1-92DDA55BBFE2}" dt="2022-10-21T10:20:15.424" v="239"/>
      <pc:docMkLst>
        <pc:docMk/>
      </pc:docMkLst>
      <pc:sldChg chg="modSp modNotes">
        <pc:chgData name="Marcelo Ortiz" userId="0Q9MyTpElsHstVtsdpOmZAQ921RLUJ1ZnNXwntWvAEk=" providerId="None" clId="Web-{B2BCCD49-2C1D-488A-B2C1-92DDA55BBFE2}" dt="2022-10-21T10:20:15.424" v="239"/>
        <pc:sldMkLst>
          <pc:docMk/>
          <pc:sldMk cId="0" sldId="264"/>
        </pc:sldMkLst>
        <pc:spChg chg="mod">
          <ac:chgData name="Marcelo Ortiz" userId="0Q9MyTpElsHstVtsdpOmZAQ921RLUJ1ZnNXwntWvAEk=" providerId="None" clId="Web-{B2BCCD49-2C1D-488A-B2C1-92DDA55BBFE2}" dt="2022-10-21T10:13:23.537" v="3" actId="20577"/>
          <ac:spMkLst>
            <pc:docMk/>
            <pc:sldMk cId="0" sldId="264"/>
            <ac:spMk id="218" creationId="{00000000-0000-0000-0000-000000000000}"/>
          </ac:spMkLst>
        </pc:spChg>
        <pc:spChg chg="mod">
          <ac:chgData name="Marcelo Ortiz" userId="0Q9MyTpElsHstVtsdpOmZAQ921RLUJ1ZnNXwntWvAEk=" providerId="None" clId="Web-{B2BCCD49-2C1D-488A-B2C1-92DDA55BBFE2}" dt="2022-10-21T10:06:54.402" v="0" actId="20577"/>
          <ac:spMkLst>
            <pc:docMk/>
            <pc:sldMk cId="0" sldId="264"/>
            <ac:spMk id="21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Franklin Gothic Book"/>
              </a:rPr>
              <a:t>Click to move the slide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72F1B5C-3C98-401D-B99C-EC7F1381A92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1D2C57-477B-4FDE-8551-DAE4C511AC0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A7163-A5AC-4286-886F-5CE54066752C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3F8424-EBE1-4FAB-BB6F-FE912BCF607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75EE38-1E84-4FE9-BCA3-299C80C0445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69A77D-D9B8-4EA4-B9BC-303AE310E8E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936CC-7D64-452D-AE4F-1C2949161C4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3379F4-C38C-4AC6-9758-3F967BC0D96A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9EAD13-0A72-4700-B2F8-09466F11191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28F743-BB65-4AED-98F6-26F69815EDA8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031A21-2456-4360-B77E-38D35626C3A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46621-21B3-4506-ACD5-85FFBCFB6E7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FB8B5A-DFE9-4AF4-BEDB-CDD5E3A0B4F0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46621-21B3-4506-ACD5-85FFBCFB6E73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116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665FE1-791E-470B-B56C-C5E887A6D59A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9D70F87-B33B-420F-BEE6-94403A73BDE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0F4C01-3E47-4204-8968-04C595D448A4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6D18E30-D0B1-422D-BA91-9409A4FFD219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521B31-9EE4-41CD-868F-D5F360C6B160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r>
              <a:rPr lang="en-US" sz="2000" spc="-1">
                <a:latin typeface="Arial"/>
                <a:cs typeface="Arial"/>
              </a:rPr>
              <a:t>Opportunity:</a:t>
            </a:r>
          </a:p>
          <a:p>
            <a:r>
              <a:rPr lang="en-US" sz="2000" spc="-1" dirty="0">
                <a:latin typeface="Arial"/>
                <a:cs typeface="Arial"/>
              </a:rPr>
              <a:t>- poor internal controls: internal controls are process implemented to ensure the quality of the accounting information. Problems: lack of supervision or separation of </a:t>
            </a:r>
            <a:r>
              <a:rPr lang="en-US" sz="2000" spc="-1" dirty="0" err="1">
                <a:latin typeface="Arial"/>
                <a:cs typeface="Arial"/>
              </a:rPr>
              <a:t>dutties</a:t>
            </a:r>
            <a:r>
              <a:rPr lang="en-US" sz="2000" spc="-1" dirty="0">
                <a:latin typeface="Arial"/>
                <a:cs typeface="Arial"/>
              </a:rPr>
              <a:t>.</a:t>
            </a:r>
          </a:p>
          <a:p>
            <a:r>
              <a:rPr lang="en-US" sz="2000" spc="-1" dirty="0">
                <a:latin typeface="Arial"/>
                <a:cs typeface="Arial"/>
              </a:rPr>
              <a:t>- poor tone at the top: of top executives are perceived as </a:t>
            </a:r>
            <a:r>
              <a:rPr lang="en-US" sz="2000" spc="-1" dirty="0" err="1">
                <a:latin typeface="Arial"/>
                <a:cs typeface="Arial"/>
              </a:rPr>
              <a:t>noethical</a:t>
            </a:r>
            <a:r>
              <a:rPr lang="en-US" sz="2000" spc="-1" dirty="0">
                <a:latin typeface="Arial"/>
                <a:cs typeface="Arial"/>
              </a:rPr>
              <a:t>, employees will be looking for </a:t>
            </a:r>
            <a:r>
              <a:rPr lang="en-US" sz="2000" spc="-1" dirty="0" err="1">
                <a:latin typeface="Arial"/>
                <a:cs typeface="Arial"/>
              </a:rPr>
              <a:t>non ethical</a:t>
            </a:r>
            <a:r>
              <a:rPr lang="en-US" sz="2000" spc="-1" dirty="0">
                <a:latin typeface="Arial"/>
                <a:cs typeface="Arial"/>
              </a:rPr>
              <a:t> opportunities for improving their personal wellbeing.</a:t>
            </a:r>
          </a:p>
          <a:p>
            <a:endParaRPr lang="en-US" sz="2000" spc="-1" dirty="0">
              <a:latin typeface="Arial"/>
              <a:cs typeface="Arial"/>
            </a:endParaRPr>
          </a:p>
          <a:p>
            <a:r>
              <a:rPr lang="en-US" sz="2000" spc="-1">
                <a:latin typeface="Arial"/>
                <a:cs typeface="Arial"/>
              </a:rPr>
              <a:t>Motivation/incentives:</a:t>
            </a:r>
            <a:endParaRPr lang="en-US" sz="2000" spc="-1" dirty="0">
              <a:latin typeface="Arial"/>
              <a:cs typeface="Arial"/>
            </a:endParaRPr>
          </a:p>
          <a:p>
            <a:r>
              <a:rPr lang="en-US" sz="2000" spc="-1">
                <a:latin typeface="Arial"/>
                <a:cs typeface="Arial"/>
              </a:rPr>
              <a:t>- compensation tied to accounting metrics</a:t>
            </a:r>
          </a:p>
          <a:p>
            <a:r>
              <a:rPr lang="en-US" sz="2000" spc="-1" dirty="0">
                <a:latin typeface="Arial"/>
                <a:cs typeface="Arial"/>
              </a:rPr>
              <a:t>- stock market expectations</a:t>
            </a:r>
          </a:p>
          <a:p>
            <a:r>
              <a:rPr lang="en-US" sz="2000" spc="-1" dirty="0">
                <a:latin typeface="Arial"/>
                <a:cs typeface="Arial"/>
              </a:rPr>
              <a:t>- personal needs or desires.</a:t>
            </a:r>
          </a:p>
          <a:p>
            <a:endParaRPr lang="en-US" sz="2000" spc="-1" dirty="0">
              <a:latin typeface="Arial"/>
              <a:cs typeface="Arial"/>
            </a:endParaRPr>
          </a:p>
          <a:p>
            <a:r>
              <a:rPr lang="en-US" sz="2000" spc="-1">
                <a:latin typeface="Arial"/>
                <a:cs typeface="Arial"/>
              </a:rPr>
              <a:t>Rationalization:</a:t>
            </a:r>
            <a:endParaRPr lang="en-US" sz="2000" spc="-1" dirty="0">
              <a:latin typeface="Arial"/>
              <a:cs typeface="Arial"/>
            </a:endParaRPr>
          </a:p>
          <a:p>
            <a:r>
              <a:rPr lang="en-US" sz="2000" spc="-1">
                <a:latin typeface="Arial"/>
                <a:cs typeface="Arial"/>
              </a:rPr>
              <a:t>-</a:t>
            </a:r>
            <a:r>
              <a:rPr lang="en-US" spc="-1" dirty="0">
                <a:cs typeface="Arial"/>
              </a:rPr>
              <a:t>individual’s justification for committing fraud</a:t>
            </a:r>
            <a:endParaRPr lang="en-US" sz="2000" spc="-1" dirty="0">
              <a:latin typeface="Arial"/>
              <a:cs typeface="Arial"/>
            </a:endParaRPr>
          </a:p>
          <a:p>
            <a:r>
              <a:rPr lang="en-US" dirty="0">
                <a:cs typeface="Arial"/>
              </a:rPr>
              <a:t>“They treated me wrong”</a:t>
            </a:r>
          </a:p>
          <a:p>
            <a:r>
              <a:rPr lang="en-US" dirty="0">
                <a:cs typeface="Arial"/>
              </a:rPr>
              <a:t>“</a:t>
            </a:r>
            <a:r>
              <a:rPr lang="en-US" dirty="0" err="1">
                <a:cs typeface="Arial"/>
              </a:rPr>
              <a:t>Upper</a:t>
            </a:r>
            <a:r>
              <a:rPr lang="en-US" dirty="0">
                <a:cs typeface="Arial"/>
              </a:rPr>
              <a:t> management is doing it as well”</a:t>
            </a:r>
          </a:p>
          <a:p>
            <a:r>
              <a:rPr lang="en-US" dirty="0">
                <a:cs typeface="Arial"/>
              </a:rPr>
              <a:t>“There is no other solution” (for not losing the job)</a:t>
            </a:r>
          </a:p>
          <a:p>
            <a:endParaRPr lang="en-US" spc="-1" dirty="0">
              <a:latin typeface="Arial"/>
              <a:cs typeface="Arial"/>
            </a:endParaRPr>
          </a:p>
          <a:p>
            <a:endParaRPr lang="en-US" sz="2000" spc="-1" dirty="0">
              <a:latin typeface="Arial"/>
              <a:cs typeface="Arial"/>
            </a:endParaRPr>
          </a:p>
        </p:txBody>
      </p:sp>
      <p:sp>
        <p:nvSpPr>
          <p:cNvPr id="43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416B3B-C64D-417F-BEC7-E6BA982D5C3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EB5812-286E-450B-844B-480F500A460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6DD63B-0A64-4138-9ED0-8C33E7DF77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35DCF3-458E-429A-93D2-C7EC54C854E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A6E40D-B7DE-4283-9269-1EEEAD1B02A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E60F51-5CD4-450F-895E-C2EF9218AEA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3DD343-74EF-4886-864C-DA7CED4F527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89BA29-08E4-4CCD-AFB3-0173164F168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F0D8A4F-B147-4071-A76C-A16620FE8D6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B9B9FC-6865-4000-8516-4230A79C0F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B5336A-D57E-4166-A620-31EAE2E8C47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D6B5EC7-5DBE-4196-B41C-F7A0E8801BF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0D00B12-A56A-44CA-8656-28D6C04CDD1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FAE930-E38F-472E-95FB-5A9F63DB718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B28599-731C-4CAD-9615-C98F07115E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AE7FE8A-49B1-4867-9CF8-BDABC86C58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8497D6-9750-4193-A426-32F8F0B6D0A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5D857F-9DF0-42E1-A309-0AF818A8696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7860E1-71EF-42B1-AB10-165EFAE9112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A90BD2-B88B-401A-996D-13F645486C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4A7C18-5330-4DBA-9DD4-FB6C3B8765B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8A58F9-D1EC-4A02-9B4C-8FDC7C835F5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7CA825-5409-43AD-BA59-1AACC2329C0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A985A1-46EA-4D22-B58C-58098BBAA99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8684EA-7923-4D57-AF42-91CC48A65AB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10000"/>
              </a:lnSpc>
              <a:spcBef>
                <a:spcPts val="1417"/>
              </a:spcBef>
              <a:buNone/>
            </a:pPr>
            <a:endParaRPr lang="es-ES" sz="1900" b="0" strike="noStrike" spc="-1">
              <a:solidFill>
                <a:srgbClr val="404040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1F37F48-AB41-4DF7-B244-E83B8914FB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onector recto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á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8000" b="0" strike="noStrike" spc="-52">
                <a:solidFill>
                  <a:srgbClr val="262626"/>
                </a:solidFill>
                <a:latin typeface="Bookman Old Style"/>
              </a:rPr>
              <a:t>Haga clic para modificar el estilo de título del patrón</a:t>
            </a:r>
            <a:endParaRPr lang="es-ES" sz="80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" name="Conector recto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s-ES" sz="800" b="0" strike="noStrike" spc="-1">
                <a:solidFill>
                  <a:srgbClr val="FFFFFF"/>
                </a:solidFill>
                <a:latin typeface="Franklin Gothic Book"/>
              </a:rPr>
              <a:t>&lt;date/time&gt;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E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1568CB53-836E-448C-AEAC-EFDB9756CD81}" type="slidenum">
              <a:rPr lang="es-E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ector recto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á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s-ES" sz="800" b="0" strike="noStrike" spc="-1">
                <a:solidFill>
                  <a:srgbClr val="FFFFFF"/>
                </a:solidFill>
                <a:latin typeface="Franklin Gothic Book"/>
              </a:rPr>
              <a:t>&lt;date/time&gt;</a:t>
            </a:r>
            <a:endParaRPr lang="en-US" sz="800" b="0" strike="noStrike" spc="-1"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3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E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</a:pPr>
            <a:fld id="{17F16CFE-0FB5-4C23-A3B6-9DFC3D40E22C}" type="slidenum">
              <a:rPr lang="es-E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Franklin Gothic Book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00" b="0" strike="noStrike" spc="-1">
                <a:solidFill>
                  <a:srgbClr val="404040"/>
                </a:solidFill>
                <a:latin typeface="Franklin Gothic Book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300" b="0" strike="noStrike" spc="-1">
                <a:solidFill>
                  <a:srgbClr val="404040"/>
                </a:solidFill>
                <a:latin typeface="Franklin Gothic Book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404040"/>
                </a:solidFill>
                <a:latin typeface="Franklin Gothic Book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eleconomista.es/empresas-finanzas/noticias/5383427/12/13/Pescanova-admite-una-deuda-de-4218-millones-el-triple-de-lo-que-dijo-Sousa-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eleconomista.es/empresas-finanzas/noticias/5383427/12/13/Pescanova-admite-una-deuda-de-4218-millones-el-triple-de-lo-que-dijo-Sousa-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eleconomista.es/empresas-finanzas/noticias/5383427/12/13/Pescanova-admite-una-deuda-de-4218-millones-el-triple-de-lo-que-dijo-Sousa-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A close up of a piece of paper with a pencil laying on top"/>
          <p:cNvPicPr/>
          <p:nvPr/>
        </p:nvPicPr>
        <p:blipFill>
          <a:blip r:embed="rId2"/>
          <a:stretch/>
        </p:blipFill>
        <p:spPr>
          <a:xfrm>
            <a:off x="-324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96" name="Rectangle 8"/>
          <p:cNvSpPr/>
          <p:nvPr/>
        </p:nvSpPr>
        <p:spPr>
          <a:xfrm>
            <a:off x="7912440" y="1238400"/>
            <a:ext cx="3635640" cy="4355280"/>
          </a:xfrm>
          <a:prstGeom prst="rect">
            <a:avLst/>
          </a:pr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3400" y="1475280"/>
            <a:ext cx="3214080" cy="2901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52">
                <a:solidFill>
                  <a:srgbClr val="FFFFFF"/>
                </a:solidFill>
                <a:latin typeface="Bookman Old Style"/>
              </a:rPr>
              <a:t>Managerial Accounting</a:t>
            </a:r>
            <a:endParaRPr lang="es-ES" sz="44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8127720" y="4608720"/>
            <a:ext cx="3205440" cy="77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600" b="0" strike="noStrike" cap="all" spc="199">
                <a:solidFill>
                  <a:srgbClr val="FFFFFF"/>
                </a:solidFill>
                <a:latin typeface="Franklin Gothic Book"/>
              </a:rPr>
              <a:t>Marcelo Ortiz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AEDEFD-837F-45C9-B14C-AB9CFE8C77B8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22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23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24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25" name="Grupo 20"/>
          <p:cNvGrpSpPr/>
          <p:nvPr/>
        </p:nvGrpSpPr>
        <p:grpSpPr>
          <a:xfrm>
            <a:off x="23400" y="181080"/>
            <a:ext cx="4155840" cy="453240"/>
            <a:chOff x="23400" y="181080"/>
            <a:chExt cx="4155840" cy="453240"/>
          </a:xfrm>
        </p:grpSpPr>
        <p:sp>
          <p:nvSpPr>
            <p:cNvPr id="226" name="Forma libre: forma 13"/>
            <p:cNvSpPr/>
            <p:nvPr/>
          </p:nvSpPr>
          <p:spPr>
            <a:xfrm>
              <a:off x="250200" y="226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720" rIns="45720" b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</a:rPr>
                <a:t>2. </a:t>
              </a:r>
              <a:r>
                <a:rPr lang="en-US" spc="-1" dirty="0">
                  <a:solidFill>
                    <a:srgbClr val="FFFFFF"/>
                  </a:solidFill>
                  <a:latin typeface="Franklin Gothic Book"/>
                </a:rPr>
                <a:t>Accounting Manipulation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27" name="Elipse 14"/>
            <p:cNvSpPr/>
            <p:nvPr/>
          </p:nvSpPr>
          <p:spPr>
            <a:xfrm>
              <a:off x="23400" y="181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28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229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0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31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32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3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34" name="TextBox 1"/>
          <p:cNvSpPr/>
          <p:nvPr/>
        </p:nvSpPr>
        <p:spPr>
          <a:xfrm>
            <a:off x="1798200" y="1333080"/>
            <a:ext cx="9692280" cy="439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z="1800" b="0" strike="noStrike" spc="-1" dirty="0" err="1">
                <a:solidFill>
                  <a:srgbClr val="EC7016"/>
                </a:solidFill>
                <a:latin typeface="Calibri"/>
              </a:rPr>
              <a:t>Why</a:t>
            </a:r>
            <a:r>
              <a:rPr lang="es-ES_tradnl" sz="1800" b="0" strike="noStrike" spc="-1" dirty="0">
                <a:solidFill>
                  <a:srgbClr val="EC7016"/>
                </a:solidFill>
                <a:latin typeface="Calibri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Hiding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a decline in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earnings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and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income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Meeting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analyst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forecasts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Manipulation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executive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remuneration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Dividends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controlling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profit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smoothing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Increasing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share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price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Initial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Public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Offerings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…) 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Meeting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covenants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in loan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contracts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Reducing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cost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capital 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Criticize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last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board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directors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big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bath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Reduce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tax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bill</a:t>
            </a:r>
            <a:endParaRPr lang="en-US" sz="1800" b="0" strike="noStrike" spc="-1" dirty="0">
              <a:latin typeface="Arial"/>
            </a:endParaRPr>
          </a:p>
          <a:p>
            <a:pPr marL="380880" indent="-380880">
              <a:lnSpc>
                <a:spcPct val="130000"/>
              </a:lnSpc>
              <a:spcBef>
                <a:spcPts val="306"/>
              </a:spcBef>
              <a:buClr>
                <a:srgbClr val="000000"/>
              </a:buClr>
              <a:buFont typeface="Wingdings" charset="2"/>
              <a:buChar char=""/>
            </a:pP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Meeting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regulatory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requirements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(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core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 capital in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Calibri"/>
                <a:ea typeface="Tahoma"/>
              </a:rPr>
              <a:t>banks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  <a:ea typeface="Tahoma"/>
              </a:rPr>
              <a:t>…)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F69D0E1-120A-4F26-B1FD-B2780C4C56F4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36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37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39" name="Grupo 20"/>
          <p:cNvGrpSpPr/>
          <p:nvPr/>
        </p:nvGrpSpPr>
        <p:grpSpPr>
          <a:xfrm>
            <a:off x="23400" y="181080"/>
            <a:ext cx="4155840" cy="453240"/>
            <a:chOff x="23400" y="181080"/>
            <a:chExt cx="4155840" cy="453240"/>
          </a:xfrm>
        </p:grpSpPr>
        <p:sp>
          <p:nvSpPr>
            <p:cNvPr id="240" name="Forma libre: forma 13"/>
            <p:cNvSpPr/>
            <p:nvPr/>
          </p:nvSpPr>
          <p:spPr>
            <a:xfrm>
              <a:off x="250200" y="226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720" rIns="45720" b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ea typeface="+mn-lt"/>
                  <a:cs typeface="+mn-lt"/>
                </a:rPr>
                <a:t>. </a:t>
              </a: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Accounting Manipulation</a:t>
              </a:r>
              <a:endParaRPr lang="es-ES" dirty="0"/>
            </a:p>
          </p:txBody>
        </p:sp>
        <p:sp>
          <p:nvSpPr>
            <p:cNvPr id="241" name="Elipse 14"/>
            <p:cNvSpPr/>
            <p:nvPr/>
          </p:nvSpPr>
          <p:spPr>
            <a:xfrm>
              <a:off x="23400" y="181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2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243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45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46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48" name="TextBox 1"/>
          <p:cNvSpPr/>
          <p:nvPr/>
        </p:nvSpPr>
        <p:spPr>
          <a:xfrm>
            <a:off x="1083059" y="733229"/>
            <a:ext cx="9692280" cy="532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z="1800" b="0" strike="noStrike" spc="-1" dirty="0" err="1">
                <a:solidFill>
                  <a:srgbClr val="EC7016"/>
                </a:solidFill>
                <a:latin typeface="Calibri"/>
              </a:rPr>
              <a:t>How</a:t>
            </a:r>
            <a:r>
              <a:rPr lang="es-ES_tradnl" sz="1800" b="0" strike="noStrike" spc="-1" dirty="0">
                <a:solidFill>
                  <a:srgbClr val="EC7016"/>
                </a:solidFill>
                <a:latin typeface="Calibri"/>
              </a:rPr>
              <a:t>?</a:t>
            </a: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pc="-1" dirty="0" err="1">
                <a:solidFill>
                  <a:srgbClr val="EC7016"/>
                </a:solidFill>
                <a:latin typeface="Calibri"/>
              </a:rPr>
              <a:t>Earnings</a:t>
            </a:r>
            <a:endParaRPr lang="es-ES_tradnl" spc="-1">
              <a:solidFill>
                <a:srgbClr val="EC7016"/>
              </a:solidFill>
              <a:latin typeface="Calibri"/>
            </a:endParaRPr>
          </a:p>
          <a:p>
            <a:pPr marL="285750" indent="-285750"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Recording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fictitious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revenues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or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quality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revenues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too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early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.</a:t>
            </a:r>
            <a:endParaRPr lang="es-ES_tradnl" spc="-1" dirty="0">
              <a:solidFill>
                <a:srgbClr val="EC7016"/>
              </a:solidFill>
              <a:latin typeface="Calibri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pc="-1" dirty="0">
                <a:solidFill>
                  <a:srgbClr val="EC7016"/>
                </a:solidFill>
                <a:latin typeface="Calibri"/>
              </a:rPr>
              <a:t>Expenses</a:t>
            </a:r>
          </a:p>
          <a:p>
            <a:pPr marL="285750" indent="-285750">
              <a:lnSpc>
                <a:spcPct val="100000"/>
              </a:lnSpc>
              <a:spcAft>
                <a:spcPts val="601"/>
              </a:spcAft>
              <a:buFont typeface="Arial" panose="020B0604020202020204" pitchFamily="34" charset="0"/>
              <a:buChar char="•"/>
            </a:pPr>
            <a:r>
              <a:rPr lang="es-ES_tradnl" sz="1800" b="0" strike="noStrike" spc="-1" dirty="0" err="1">
                <a:latin typeface="Calibri"/>
              </a:rPr>
              <a:t>Shifting</a:t>
            </a:r>
            <a:r>
              <a:rPr lang="es-ES_tradnl" sz="1800" b="0" strike="noStrike" spc="-1" dirty="0">
                <a:latin typeface="Calibri"/>
              </a:rPr>
              <a:t> expenses </a:t>
            </a:r>
            <a:r>
              <a:rPr lang="es-ES_tradnl" sz="1800" b="0" strike="noStrike" spc="-1" dirty="0" err="1">
                <a:latin typeface="Calibri"/>
              </a:rPr>
              <a:t>across</a:t>
            </a:r>
            <a:r>
              <a:rPr lang="es-ES_tradnl" sz="1800" b="0" strike="noStrike" spc="-1" dirty="0">
                <a:latin typeface="Calibri"/>
              </a:rPr>
              <a:t> </a:t>
            </a:r>
            <a:r>
              <a:rPr lang="es-ES_tradnl" sz="1800" b="0" strike="noStrike" spc="-1" dirty="0" err="1">
                <a:latin typeface="Calibri"/>
              </a:rPr>
              <a:t>years</a:t>
            </a:r>
            <a:r>
              <a:rPr lang="es-ES_tradnl" sz="1800" b="0" strike="noStrike" spc="-1" dirty="0">
                <a:latin typeface="Calibri"/>
              </a:rPr>
              <a:t> </a:t>
            </a:r>
            <a:r>
              <a:rPr lang="es-ES_tradnl" sz="1800" b="0" strike="noStrike" spc="-1" dirty="0" err="1">
                <a:latin typeface="Calibri"/>
              </a:rPr>
              <a:t>or</a:t>
            </a:r>
            <a:r>
              <a:rPr lang="es-ES_tradnl" sz="1800" b="0" strike="noStrike" spc="-1" dirty="0">
                <a:latin typeface="Calibri"/>
              </a:rPr>
              <a:t> </a:t>
            </a:r>
            <a:r>
              <a:rPr lang="es-ES_tradnl" sz="1800" b="0" strike="noStrike" spc="-1" dirty="0" err="1">
                <a:latin typeface="Calibri"/>
              </a:rPr>
              <a:t>hiding</a:t>
            </a:r>
            <a:r>
              <a:rPr lang="es-ES_tradnl" sz="1800" b="0" strike="noStrike" spc="-1" dirty="0">
                <a:latin typeface="Calibri"/>
              </a:rPr>
              <a:t> </a:t>
            </a:r>
            <a:r>
              <a:rPr lang="es-ES_tradnl" sz="1800" b="0" strike="noStrike" spc="-1" dirty="0" err="1">
                <a:latin typeface="Calibri"/>
              </a:rPr>
              <a:t>them</a:t>
            </a:r>
            <a:r>
              <a:rPr lang="es-ES_tradnl" sz="1800" b="0" strike="noStrike" spc="-1" dirty="0">
                <a:latin typeface="Calibri"/>
              </a:rPr>
              <a:t>.</a:t>
            </a: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pc="-1" dirty="0" err="1">
                <a:solidFill>
                  <a:srgbClr val="EC7016"/>
                </a:solidFill>
                <a:latin typeface="Calibri"/>
              </a:rPr>
              <a:t>Assets</a:t>
            </a:r>
            <a:endParaRPr lang="es-ES_tradnl" sz="1800" b="0" strike="noStrike" spc="-1">
              <a:solidFill>
                <a:srgbClr val="EC7016"/>
              </a:solidFill>
              <a:latin typeface="Calibri"/>
            </a:endParaRPr>
          </a:p>
          <a:p>
            <a:pPr marL="262890" indent="-262890"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Fixed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assets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: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capitalizing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expenses,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amortization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62890" indent="-262890"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Inventories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: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Valuation</a:t>
            </a:r>
            <a:r>
              <a:rPr lang="es-ES_tradnl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Clients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: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Bad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debts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</a:p>
          <a:p>
            <a:pPr>
              <a:spcAft>
                <a:spcPts val="601"/>
              </a:spcAft>
              <a:buClr>
                <a:srgbClr val="404040"/>
              </a:buClr>
            </a:pPr>
            <a:r>
              <a:rPr lang="en-US" spc="-1" dirty="0">
                <a:solidFill>
                  <a:srgbClr val="EC7016"/>
                </a:solidFill>
                <a:latin typeface="Calibri"/>
              </a:rPr>
              <a:t>Liabilities</a:t>
            </a:r>
          </a:p>
          <a:p>
            <a:pPr marL="263520" indent="-263520"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Debt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: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Pensions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plans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foreign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exchange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differences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out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-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of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-balance,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contingencies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</a:pPr>
            <a:r>
              <a:rPr lang="es-ES_tradnl" spc="-1" dirty="0" err="1">
                <a:solidFill>
                  <a:srgbClr val="EC7016"/>
                </a:solidFill>
                <a:latin typeface="Calibri"/>
              </a:rPr>
              <a:t>Others</a:t>
            </a:r>
            <a:endParaRPr lang="es-ES_tradnl" spc="-1" dirty="0">
              <a:solidFill>
                <a:srgbClr val="EC7016"/>
              </a:solidFill>
              <a:latin typeface="Calibri"/>
            </a:endParaRPr>
          </a:p>
          <a:p>
            <a:pPr marL="263520" indent="-263520"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Management’s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report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. </a:t>
            </a:r>
          </a:p>
          <a:p>
            <a:pPr marL="262890" indent="-262890"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Consolidation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: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Exceptions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Conversions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s-ES_tradnl" spc="-1" dirty="0" err="1">
                <a:solidFill>
                  <a:srgbClr val="404040"/>
                </a:solidFill>
                <a:latin typeface="Calibri"/>
              </a:rPr>
              <a:t>Inflation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,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goodwill</a:t>
            </a: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263520" indent="-263520">
              <a:lnSpc>
                <a:spcPct val="100000"/>
              </a:lnSpc>
              <a:spcAft>
                <a:spcPts val="601"/>
              </a:spcAft>
              <a:buClr>
                <a:srgbClr val="404040"/>
              </a:buClr>
              <a:buFont typeface="Wingdings" charset="2"/>
              <a:buChar char=""/>
            </a:pPr>
            <a:r>
              <a:rPr lang="es-ES_tradnl" sz="1800" b="0" strike="noStrike" spc="-1" dirty="0">
                <a:solidFill>
                  <a:srgbClr val="404040"/>
                </a:solidFill>
                <a:latin typeface="Calibri"/>
              </a:rPr>
              <a:t>Audit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Calibri"/>
              </a:rPr>
              <a:t>report</a:t>
            </a:r>
            <a:r>
              <a:rPr lang="es-ES_tradnl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E96C02-1978-427A-9466-4AAE97AC2A39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50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51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2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53" name="Grupo 20"/>
          <p:cNvGrpSpPr/>
          <p:nvPr/>
        </p:nvGrpSpPr>
        <p:grpSpPr>
          <a:xfrm>
            <a:off x="23400" y="181080"/>
            <a:ext cx="4155840" cy="453240"/>
            <a:chOff x="23400" y="181080"/>
            <a:chExt cx="4155840" cy="453240"/>
          </a:xfrm>
        </p:grpSpPr>
        <p:sp>
          <p:nvSpPr>
            <p:cNvPr id="254" name="Forma libre: forma 13"/>
            <p:cNvSpPr/>
            <p:nvPr/>
          </p:nvSpPr>
          <p:spPr>
            <a:xfrm>
              <a:off x="250200" y="226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720" rIns="45720" b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ea typeface="+mn-lt"/>
                  <a:cs typeface="+mn-lt"/>
                </a:rPr>
                <a:t>. </a:t>
              </a: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Accounting Manipulation</a:t>
              </a:r>
              <a:endParaRPr lang="es-ES" dirty="0"/>
            </a:p>
          </p:txBody>
        </p:sp>
        <p:sp>
          <p:nvSpPr>
            <p:cNvPr id="255" name="Elipse 14"/>
            <p:cNvSpPr/>
            <p:nvPr/>
          </p:nvSpPr>
          <p:spPr>
            <a:xfrm>
              <a:off x="23400" y="181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56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257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58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59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60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1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62" name="TextBox 1"/>
          <p:cNvSpPr/>
          <p:nvPr/>
        </p:nvSpPr>
        <p:spPr>
          <a:xfrm>
            <a:off x="1249860" y="723600"/>
            <a:ext cx="9692280" cy="2393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z="1800" b="0" strike="noStrike" spc="-1" dirty="0" err="1">
                <a:solidFill>
                  <a:srgbClr val="EC7016"/>
                </a:solidFill>
                <a:latin typeface="Calibri"/>
              </a:rPr>
              <a:t>When</a:t>
            </a:r>
            <a:r>
              <a:rPr lang="es-ES_tradnl" sz="1800" b="0" strike="noStrike" spc="-1" dirty="0">
                <a:solidFill>
                  <a:srgbClr val="EC7016"/>
                </a:solidFill>
                <a:latin typeface="Calibri"/>
              </a:rPr>
              <a:t>?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Changes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Board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management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team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Merger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acquisition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Initial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Public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Offering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secondary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offering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Problems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to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meet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loan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covenants</a:t>
            </a:r>
            <a:endParaRPr lang="en-US" sz="1800" b="0" strike="noStrike" spc="-1" dirty="0">
              <a:latin typeface="Arial"/>
            </a:endParaRPr>
          </a:p>
          <a:p>
            <a:pPr marL="285840" indent="-2858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Big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bonuses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for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short-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term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objectives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89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90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1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92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293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94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95" name="Grupo 21"/>
          <p:cNvGrpSpPr/>
          <p:nvPr/>
        </p:nvGrpSpPr>
        <p:grpSpPr>
          <a:xfrm>
            <a:off x="18720" y="177480"/>
            <a:ext cx="4155840" cy="453240"/>
            <a:chOff x="18720" y="177480"/>
            <a:chExt cx="4155840" cy="453240"/>
          </a:xfrm>
        </p:grpSpPr>
        <p:sp>
          <p:nvSpPr>
            <p:cNvPr id="296" name="Forma libre: forma 15"/>
            <p:cNvSpPr/>
            <p:nvPr/>
          </p:nvSpPr>
          <p:spPr>
            <a:xfrm>
              <a:off x="245520" y="2228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720" rIns="45720" b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</a:rPr>
                <a:t>3. </a:t>
              </a: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Accounting Manipulation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97" name="Elipse 16"/>
            <p:cNvSpPr/>
            <p:nvPr/>
          </p:nvSpPr>
          <p:spPr>
            <a:xfrm>
              <a:off x="18720" y="1774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98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99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0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01" name="TextBox 2"/>
          <p:cNvSpPr/>
          <p:nvPr/>
        </p:nvSpPr>
        <p:spPr>
          <a:xfrm>
            <a:off x="792360" y="1001880"/>
            <a:ext cx="80845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Let's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dig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deeper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into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the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"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how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"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under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the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legal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spectrum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: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Liquidity</a:t>
            </a:r>
            <a:endParaRPr lang="en-US" sz="1800" b="0" strike="noStrike" spc="-1" dirty="0" err="1">
              <a:latin typeface="Arial"/>
            </a:endParaRPr>
          </a:p>
        </p:txBody>
      </p:sp>
      <p:sp>
        <p:nvSpPr>
          <p:cNvPr id="302" name="TextBox 4"/>
          <p:cNvSpPr/>
          <p:nvPr/>
        </p:nvSpPr>
        <p:spPr>
          <a:xfrm>
            <a:off x="965160" y="2550240"/>
            <a:ext cx="9174240" cy="175287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 dirty="0" err="1">
                <a:solidFill>
                  <a:srgbClr val="000000"/>
                </a:solidFill>
                <a:latin typeface="Franklin Gothic Book"/>
              </a:rPr>
              <a:t>Current</a:t>
            </a:r>
            <a:r>
              <a:rPr lang="es-ES" sz="1800" b="0" strike="noStrike" spc="-1" dirty="0">
                <a:solidFill>
                  <a:srgbClr val="000000"/>
                </a:solidFill>
                <a:latin typeface="Franklin Gothic Book"/>
              </a:rPr>
              <a:t> ratio: CA/CL=2.000/1.000=2</a:t>
            </a:r>
          </a:p>
          <a:p>
            <a:pPr>
              <a:lnSpc>
                <a:spcPct val="100000"/>
              </a:lnSpc>
              <a:buNone/>
            </a:pPr>
            <a:endParaRPr lang="es-ES" spc="-1" dirty="0">
              <a:solidFill>
                <a:srgbClr val="000000"/>
              </a:solidFill>
              <a:latin typeface="Franklin Gothic Book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 dirty="0">
                <a:solidFill>
                  <a:srgbClr val="000000"/>
                </a:solidFill>
                <a:latin typeface="Franklin Gothic Book"/>
              </a:rPr>
              <a:t>A)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cancel 500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CL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500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CA?</a:t>
            </a:r>
          </a:p>
          <a:p>
            <a:pPr>
              <a:lnSpc>
                <a:spcPct val="100000"/>
              </a:lnSpc>
              <a:buNone/>
            </a:pPr>
            <a:r>
              <a:rPr lang="es-ES_tradnl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s-ES_tradnl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es-ES_tradnl" spc="-1" dirty="0">
                <a:solidFill>
                  <a:srgbClr val="000000"/>
                </a:solidFill>
                <a:latin typeface="Arial"/>
              </a:rPr>
              <a:t> ratio= 1.500/500=3.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B)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If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we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replace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a loan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500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365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days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another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 366 </a:t>
            </a:r>
            <a:r>
              <a:rPr lang="es-ES_tradnl" sz="1800" b="0" strike="noStrike" spc="-1" dirty="0" err="1">
                <a:solidFill>
                  <a:srgbClr val="000000"/>
                </a:solidFill>
                <a:latin typeface="Arial"/>
              </a:rPr>
              <a:t>days</a:t>
            </a:r>
            <a:r>
              <a:rPr lang="es-ES_tradnl" sz="1800" b="0" strike="noStrike" spc="-1" dirty="0">
                <a:solidFill>
                  <a:srgbClr val="000000"/>
                </a:solidFill>
                <a:latin typeface="Arial"/>
              </a:rPr>
              <a:t>?</a:t>
            </a:r>
          </a:p>
          <a:p>
            <a:pPr>
              <a:lnSpc>
                <a:spcPct val="100000"/>
              </a:lnSpc>
              <a:buNone/>
            </a:pPr>
            <a:r>
              <a:rPr lang="es-ES_tradnl" spc="-1" dirty="0">
                <a:solidFill>
                  <a:srgbClr val="000000"/>
                </a:solidFill>
                <a:latin typeface="Arial"/>
              </a:rPr>
              <a:t>	</a:t>
            </a:r>
            <a:r>
              <a:rPr lang="es-ES_tradnl" spc="-1" dirty="0" err="1">
                <a:solidFill>
                  <a:srgbClr val="000000"/>
                </a:solidFill>
                <a:latin typeface="Arial"/>
              </a:rPr>
              <a:t>Current</a:t>
            </a:r>
            <a:r>
              <a:rPr lang="es-ES_tradnl" spc="-1" dirty="0">
                <a:solidFill>
                  <a:srgbClr val="000000"/>
                </a:solidFill>
                <a:latin typeface="Arial"/>
              </a:rPr>
              <a:t> ratio=2.000/500=4.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C0C9B7-A5B8-4499-9386-15E33B82ED42}"/>
              </a:ext>
            </a:extLst>
          </p:cNvPr>
          <p:cNvSpPr/>
          <p:nvPr/>
        </p:nvSpPr>
        <p:spPr>
          <a:xfrm>
            <a:off x="792360" y="133494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06A3CFC-0530-4939-A763-0CAB119AD19D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64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65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66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67" name="Grupo 20"/>
          <p:cNvGrpSpPr/>
          <p:nvPr/>
        </p:nvGrpSpPr>
        <p:grpSpPr>
          <a:xfrm>
            <a:off x="23400" y="181080"/>
            <a:ext cx="4155840" cy="453240"/>
            <a:chOff x="23400" y="181080"/>
            <a:chExt cx="4155840" cy="453240"/>
          </a:xfrm>
        </p:grpSpPr>
        <p:sp>
          <p:nvSpPr>
            <p:cNvPr id="268" name="Forma libre: forma 13"/>
            <p:cNvSpPr/>
            <p:nvPr/>
          </p:nvSpPr>
          <p:spPr>
            <a:xfrm>
              <a:off x="250200" y="226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720" rIns="45720" b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ea typeface="+mn-lt"/>
                  <a:cs typeface="+mn-lt"/>
                </a:rPr>
                <a:t>. </a:t>
              </a:r>
              <a:r>
                <a:rPr lang="en-US" spc="-1" dirty="0">
                  <a:solidFill>
                    <a:srgbClr val="FFFFFF"/>
                  </a:solidFill>
                  <a:ea typeface="+mn-lt"/>
                  <a:cs typeface="+mn-lt"/>
                </a:rPr>
                <a:t>Earnings Management</a:t>
              </a:r>
              <a:endParaRPr lang="es-ES" dirty="0"/>
            </a:p>
          </p:txBody>
        </p:sp>
        <p:sp>
          <p:nvSpPr>
            <p:cNvPr id="269" name="Elipse 14"/>
            <p:cNvSpPr/>
            <p:nvPr/>
          </p:nvSpPr>
          <p:spPr>
            <a:xfrm>
              <a:off x="23400" y="181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0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271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2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73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74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75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276" name="TextBox 1"/>
          <p:cNvSpPr/>
          <p:nvPr/>
        </p:nvSpPr>
        <p:spPr>
          <a:xfrm>
            <a:off x="1798200" y="1333080"/>
            <a:ext cx="9692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lang="es-ES_tradnl" sz="1800" b="0" strike="noStrike" spc="-1">
                <a:solidFill>
                  <a:srgbClr val="EC7016"/>
                </a:solidFill>
                <a:latin typeface="Calibri"/>
              </a:rPr>
              <a:t>When? Big Bath</a:t>
            </a: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277" name="9 Marcador de contenido"/>
          <p:cNvGraphicFramePr/>
          <p:nvPr/>
        </p:nvGraphicFramePr>
        <p:xfrm>
          <a:off x="2203920" y="3807720"/>
          <a:ext cx="8556120" cy="1708200"/>
        </p:xfrm>
        <a:graphic>
          <a:graphicData uri="http://schemas.openxmlformats.org/drawingml/2006/table">
            <a:tbl>
              <a:tblPr/>
              <a:tblGrid>
                <a:gridCol w="143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3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5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4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2003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2005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2009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1" strike="noStrike" spc="-1">
                          <a:solidFill>
                            <a:srgbClr val="FFFFFF"/>
                          </a:solidFill>
                          <a:latin typeface="Times New Roman"/>
                        </a:rPr>
                        <a:t>2010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1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Earnings according to the auditors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+7,2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-63,8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+1,4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+36,7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+32,9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+6,8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+10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+6,6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404040"/>
                          </a:solidFill>
                          <a:latin typeface="Times New Roman"/>
                        </a:rPr>
                        <a:t>-77,1</a:t>
                      </a:r>
                      <a:endParaRPr lang="en-US" sz="20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C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8" name="10 CuadroTexto"/>
          <p:cNvSpPr/>
          <p:nvPr/>
        </p:nvSpPr>
        <p:spPr>
          <a:xfrm>
            <a:off x="2566800" y="2316960"/>
            <a:ext cx="120384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New 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9" name="12 CuadroTexto"/>
          <p:cNvSpPr/>
          <p:nvPr/>
        </p:nvSpPr>
        <p:spPr>
          <a:xfrm>
            <a:off x="4212360" y="1634040"/>
            <a:ext cx="18468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Accounts restated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0" name="13 CuadroTexto"/>
          <p:cNvSpPr/>
          <p:nvPr/>
        </p:nvSpPr>
        <p:spPr>
          <a:xfrm>
            <a:off x="8142480" y="2392200"/>
            <a:ext cx="120384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New board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1" name="15 Conector recto de flecha"/>
          <p:cNvSpPr/>
          <p:nvPr/>
        </p:nvSpPr>
        <p:spPr>
          <a:xfrm>
            <a:off x="3561120" y="2736000"/>
            <a:ext cx="1213920" cy="99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15968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17 Conector recto de flecha"/>
          <p:cNvSpPr/>
          <p:nvPr/>
        </p:nvSpPr>
        <p:spPr>
          <a:xfrm rot="5400000">
            <a:off x="4240080" y="2843280"/>
            <a:ext cx="1714320" cy="7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15968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19 Conector recto de flecha"/>
          <p:cNvSpPr/>
          <p:nvPr/>
        </p:nvSpPr>
        <p:spPr>
          <a:xfrm>
            <a:off x="8919000" y="2807640"/>
            <a:ext cx="1356840" cy="856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15968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20 Conector recto de flecha"/>
          <p:cNvSpPr/>
          <p:nvPr/>
        </p:nvSpPr>
        <p:spPr>
          <a:xfrm rot="16200000" flipH="1">
            <a:off x="9382680" y="2700000"/>
            <a:ext cx="1785600" cy="285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15968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26 CuadroTexto"/>
          <p:cNvSpPr/>
          <p:nvPr/>
        </p:nvSpPr>
        <p:spPr>
          <a:xfrm>
            <a:off x="5482080" y="5540400"/>
            <a:ext cx="4794120" cy="63828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Some days before the change in the Board,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an auditor’s report draft reported a profit of 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86" name="34 Conector recto de flecha"/>
          <p:cNvSpPr/>
          <p:nvPr/>
        </p:nvSpPr>
        <p:spPr>
          <a:xfrm flipV="1">
            <a:off x="9658440" y="4592880"/>
            <a:ext cx="689040" cy="108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215968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11 CuadroTexto"/>
          <p:cNvSpPr/>
          <p:nvPr/>
        </p:nvSpPr>
        <p:spPr>
          <a:xfrm>
            <a:off x="9079560" y="1573560"/>
            <a:ext cx="1846800" cy="36396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Accounts restated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DEF51E4-675A-4465-A2AE-5964B1F6EF7C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04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305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6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07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308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09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10" name="Grupo 21"/>
          <p:cNvGrpSpPr/>
          <p:nvPr/>
        </p:nvGrpSpPr>
        <p:grpSpPr>
          <a:xfrm>
            <a:off x="18720" y="177480"/>
            <a:ext cx="4155840" cy="453240"/>
            <a:chOff x="18720" y="177480"/>
            <a:chExt cx="4155840" cy="453240"/>
          </a:xfrm>
        </p:grpSpPr>
        <p:sp>
          <p:nvSpPr>
            <p:cNvPr id="311" name="Forma libre: forma 15"/>
            <p:cNvSpPr/>
            <p:nvPr/>
          </p:nvSpPr>
          <p:spPr>
            <a:xfrm>
              <a:off x="245520" y="2228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2" name="Elipse 16"/>
            <p:cNvSpPr/>
            <p:nvPr/>
          </p:nvSpPr>
          <p:spPr>
            <a:xfrm>
              <a:off x="18720" y="1774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13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314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15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16" name="TextBox 2"/>
          <p:cNvSpPr/>
          <p:nvPr/>
        </p:nvSpPr>
        <p:spPr>
          <a:xfrm>
            <a:off x="751680" y="1066680"/>
            <a:ext cx="8084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Let's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dig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deeper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into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the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"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how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"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under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the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 legal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spectrum</a:t>
            </a:r>
            <a:r>
              <a:rPr lang="es-ES" sz="1800" b="0" strike="noStrike" spc="-1" dirty="0">
                <a:solidFill>
                  <a:srgbClr val="EC7016"/>
                </a:solidFill>
                <a:latin typeface="Franklin Gothic Book"/>
              </a:rPr>
              <a:t>: Net </a:t>
            </a:r>
            <a:r>
              <a:rPr lang="es-ES" sz="1800" b="0" strike="noStrike" spc="-1" dirty="0" err="1">
                <a:solidFill>
                  <a:srgbClr val="EC7016"/>
                </a:solidFill>
                <a:latin typeface="Franklin Gothic Book"/>
              </a:rPr>
              <a:t>income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17" name="TextBox 3"/>
          <p:cNvSpPr/>
          <p:nvPr/>
        </p:nvSpPr>
        <p:spPr>
          <a:xfrm>
            <a:off x="690480" y="1481400"/>
            <a:ext cx="11054160" cy="27223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You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buy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one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unit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a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product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: 1€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You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buy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a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second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unit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same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product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: 3€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Average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cost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: 2€ per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unit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 (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valuation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rule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used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by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company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) 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You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sell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one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of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two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units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: 4€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Salaries: 2,5€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(1)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How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does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net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income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change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if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company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changes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_tradnl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valuation</a:t>
            </a: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rules?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lang="es-ES_tradnl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(2) </a:t>
            </a:r>
            <a:r>
              <a:rPr lang="es-ES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incentives: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compensation</a:t>
            </a:r>
            <a:r>
              <a:rPr lang="es-ES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of</a:t>
            </a:r>
            <a:r>
              <a:rPr lang="es-ES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</a:t>
            </a:r>
            <a:r>
              <a:rPr lang="es-ES" sz="1800" b="0" strike="noStrike" spc="-1" dirty="0" err="1">
                <a:solidFill>
                  <a:srgbClr val="404040"/>
                </a:solidFill>
                <a:latin typeface="Tahoma"/>
                <a:ea typeface="Tahoma"/>
              </a:rPr>
              <a:t>the</a:t>
            </a:r>
            <a:r>
              <a:rPr lang="es-ES" sz="1800" b="0" strike="noStrike" spc="-1" dirty="0">
                <a:solidFill>
                  <a:srgbClr val="404040"/>
                </a:solidFill>
                <a:latin typeface="Tahoma"/>
                <a:ea typeface="Tahoma"/>
              </a:rPr>
              <a:t> managers</a:t>
            </a: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318" name="5 Tabla"/>
          <p:cNvGraphicFramePr/>
          <p:nvPr/>
        </p:nvGraphicFramePr>
        <p:xfrm>
          <a:off x="6095880" y="4027320"/>
          <a:ext cx="2304000" cy="1828800"/>
        </p:xfrm>
        <a:graphic>
          <a:graphicData uri="http://schemas.openxmlformats.org/drawingml/2006/table">
            <a:tbl>
              <a:tblPr/>
              <a:tblGrid>
                <a:gridCol w="23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FFFFFF"/>
                          </a:solidFill>
                          <a:latin typeface="Tahoma"/>
                          <a:ea typeface="Tahoma"/>
                        </a:rPr>
                        <a:t>Sales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Cost of sales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Salaries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Net income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9" name="6 Tabla"/>
          <p:cNvGraphicFramePr/>
          <p:nvPr/>
        </p:nvGraphicFramePr>
        <p:xfrm>
          <a:off x="8472240" y="4027320"/>
          <a:ext cx="1003320" cy="1828800"/>
        </p:xfrm>
        <a:graphic>
          <a:graphicData uri="http://schemas.openxmlformats.org/drawingml/2006/table">
            <a:tbl>
              <a:tblPr/>
              <a:tblGrid>
                <a:gridCol w="100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FFFFFF"/>
                          </a:solidFill>
                          <a:latin typeface="Tahoma"/>
                          <a:ea typeface="Tahoma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-2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-2,5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FF0000"/>
                          </a:solidFill>
                          <a:latin typeface="Tahoma"/>
                          <a:ea typeface="Tahoma"/>
                        </a:rPr>
                        <a:t>-0,5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0" name="7 Tabla"/>
          <p:cNvGraphicFramePr/>
          <p:nvPr/>
        </p:nvGraphicFramePr>
        <p:xfrm>
          <a:off x="9552240" y="4027320"/>
          <a:ext cx="1008000" cy="18288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FFFFFF"/>
                          </a:solidFill>
                          <a:latin typeface="Tahoma"/>
                          <a:ea typeface="Tahoma"/>
                        </a:rPr>
                        <a:t>4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-1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0000"/>
                          </a:solidFill>
                          <a:latin typeface="Tahoma"/>
                          <a:ea typeface="Tahoma"/>
                        </a:rPr>
                        <a:t>-2,5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buNone/>
                      </a:pPr>
                      <a:r>
                        <a:rPr lang="ca-ES" sz="2400" b="1" strike="noStrike" spc="-1">
                          <a:solidFill>
                            <a:srgbClr val="00B050"/>
                          </a:solidFill>
                          <a:latin typeface="Tahoma"/>
                          <a:ea typeface="Tahoma"/>
                        </a:rPr>
                        <a:t>+0,5</a:t>
                      </a:r>
                      <a:endParaRPr lang="en-US" sz="2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DAFEBF-0634-4F6F-9885-A1B84CEEBB16}"/>
              </a:ext>
            </a:extLst>
          </p:cNvPr>
          <p:cNvSpPr/>
          <p:nvPr/>
        </p:nvSpPr>
        <p:spPr>
          <a:xfrm>
            <a:off x="1141738" y="1430640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23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324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5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26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327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28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29" name="Grupo 21"/>
          <p:cNvGrpSpPr/>
          <p:nvPr/>
        </p:nvGrpSpPr>
        <p:grpSpPr>
          <a:xfrm>
            <a:off x="18720" y="177480"/>
            <a:ext cx="4155840" cy="453240"/>
            <a:chOff x="18720" y="177480"/>
            <a:chExt cx="4155840" cy="453240"/>
          </a:xfrm>
        </p:grpSpPr>
        <p:sp>
          <p:nvSpPr>
            <p:cNvPr id="330" name="Forma libre: forma 15"/>
            <p:cNvSpPr/>
            <p:nvPr/>
          </p:nvSpPr>
          <p:spPr>
            <a:xfrm>
              <a:off x="245520" y="2228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1" name="Elipse 16"/>
            <p:cNvSpPr/>
            <p:nvPr/>
          </p:nvSpPr>
          <p:spPr>
            <a:xfrm>
              <a:off x="18720" y="1774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32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333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34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35" name="TextBox 2"/>
          <p:cNvSpPr/>
          <p:nvPr/>
        </p:nvSpPr>
        <p:spPr>
          <a:xfrm>
            <a:off x="792360" y="1066680"/>
            <a:ext cx="8084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EC7016"/>
                </a:solidFill>
                <a:latin typeface="Franklin Gothic Book"/>
              </a:rPr>
              <a:t>Evidence of the magnitude of earnings management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6" name="Picture 4"/>
          <p:cNvPicPr/>
          <p:nvPr/>
        </p:nvPicPr>
        <p:blipFill>
          <a:blip r:embed="rId3"/>
          <a:stretch/>
        </p:blipFill>
        <p:spPr>
          <a:xfrm>
            <a:off x="1528920" y="1917360"/>
            <a:ext cx="5708160" cy="4269240"/>
          </a:xfrm>
          <a:prstGeom prst="rect">
            <a:avLst/>
          </a:prstGeom>
          <a:ln w="0">
            <a:noFill/>
          </a:ln>
        </p:spPr>
      </p:pic>
      <p:sp>
        <p:nvSpPr>
          <p:cNvPr id="337" name="TextBox 23"/>
          <p:cNvSpPr/>
          <p:nvPr/>
        </p:nvSpPr>
        <p:spPr>
          <a:xfrm>
            <a:off x="7045920" y="1651680"/>
            <a:ext cx="50036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Degeorge, F., Patel, J., &amp; Zeckhauser, R. (1999). Earnings Management to Exceed Thresholds. </a:t>
            </a:r>
            <a:r>
              <a:rPr lang="en-US" sz="1800" b="0" i="1" strike="noStrike" spc="-1">
                <a:solidFill>
                  <a:srgbClr val="000000"/>
                </a:solidFill>
                <a:latin typeface="Franklin Gothic Book"/>
              </a:rPr>
              <a:t>The Journal of Business</a:t>
            </a: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Franklin Gothic Book"/>
              </a:rPr>
              <a:t>72</a:t>
            </a: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(1), 1–33. https://doi.org/10.1086/209601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39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340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1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42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343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4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45" name="Grupo 21"/>
          <p:cNvGrpSpPr/>
          <p:nvPr/>
        </p:nvGrpSpPr>
        <p:grpSpPr>
          <a:xfrm>
            <a:off x="18720" y="177480"/>
            <a:ext cx="4155840" cy="453240"/>
            <a:chOff x="18720" y="177480"/>
            <a:chExt cx="4155840" cy="453240"/>
          </a:xfrm>
        </p:grpSpPr>
        <p:sp>
          <p:nvSpPr>
            <p:cNvPr id="346" name="Forma libre: forma 15"/>
            <p:cNvSpPr/>
            <p:nvPr/>
          </p:nvSpPr>
          <p:spPr>
            <a:xfrm>
              <a:off x="245520" y="2228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47" name="Elipse 16"/>
            <p:cNvSpPr/>
            <p:nvPr/>
          </p:nvSpPr>
          <p:spPr>
            <a:xfrm>
              <a:off x="18720" y="1774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48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349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0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51" name="TextBox 23"/>
          <p:cNvSpPr/>
          <p:nvPr/>
        </p:nvSpPr>
        <p:spPr>
          <a:xfrm>
            <a:off x="7045920" y="1651680"/>
            <a:ext cx="500364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Degeorge, F., Patel, J., &amp; Zeckhauser, R. (1999). Earnings Management to Exceed Thresholds. </a:t>
            </a:r>
            <a:r>
              <a:rPr lang="en-US" sz="1800" b="0" i="1" strike="noStrike" spc="-1">
                <a:solidFill>
                  <a:srgbClr val="000000"/>
                </a:solidFill>
                <a:latin typeface="Franklin Gothic Book"/>
              </a:rPr>
              <a:t>The Journal of Business</a:t>
            </a: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en-US" sz="1800" b="0" i="1" strike="noStrike" spc="-1">
                <a:solidFill>
                  <a:srgbClr val="000000"/>
                </a:solidFill>
                <a:latin typeface="Franklin Gothic Book"/>
              </a:rPr>
              <a:t>72</a:t>
            </a:r>
            <a:r>
              <a:rPr lang="en-US" sz="1800" b="0" strike="noStrike" spc="-1">
                <a:solidFill>
                  <a:srgbClr val="000000"/>
                </a:solidFill>
                <a:latin typeface="Franklin Gothic Book"/>
              </a:rPr>
              <a:t>(1), 1–33. https://doi.org/10.1086/209601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Picture 3"/>
          <p:cNvPicPr/>
          <p:nvPr/>
        </p:nvPicPr>
        <p:blipFill>
          <a:blip r:embed="rId3"/>
          <a:stretch/>
        </p:blipFill>
        <p:spPr>
          <a:xfrm>
            <a:off x="675000" y="1626120"/>
            <a:ext cx="6229080" cy="4628880"/>
          </a:xfrm>
          <a:prstGeom prst="rect">
            <a:avLst/>
          </a:prstGeom>
          <a:ln w="0">
            <a:noFill/>
          </a:ln>
        </p:spPr>
      </p:pic>
      <p:sp>
        <p:nvSpPr>
          <p:cNvPr id="353" name="TextBox 24"/>
          <p:cNvSpPr/>
          <p:nvPr/>
        </p:nvSpPr>
        <p:spPr>
          <a:xfrm>
            <a:off x="792360" y="1066680"/>
            <a:ext cx="8084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>
                <a:solidFill>
                  <a:srgbClr val="EC7016"/>
                </a:solidFill>
                <a:latin typeface="Franklin Gothic Book"/>
              </a:rPr>
              <a:t>Evidence of the magnitude of earnings management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81970EC-F761-4D00-A2FE-79260DA8FB16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55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356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57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58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359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0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61" name="Grupo 21"/>
          <p:cNvGrpSpPr/>
          <p:nvPr/>
        </p:nvGrpSpPr>
        <p:grpSpPr>
          <a:xfrm>
            <a:off x="-5151240" y="134280"/>
            <a:ext cx="4155840" cy="453240"/>
            <a:chOff x="-5151240" y="134280"/>
            <a:chExt cx="4155840" cy="453240"/>
          </a:xfrm>
        </p:grpSpPr>
        <p:sp>
          <p:nvSpPr>
            <p:cNvPr id="362" name="Forma libre: forma 15"/>
            <p:cNvSpPr/>
            <p:nvPr/>
          </p:nvSpPr>
          <p:spPr>
            <a:xfrm>
              <a:off x="-4924440" y="1796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3" name="Elipse 16"/>
            <p:cNvSpPr/>
            <p:nvPr/>
          </p:nvSpPr>
          <p:spPr>
            <a:xfrm>
              <a:off x="-5151240" y="1342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64" name="Grupo 22"/>
          <p:cNvGrpSpPr/>
          <p:nvPr/>
        </p:nvGrpSpPr>
        <p:grpSpPr>
          <a:xfrm>
            <a:off x="0" y="228240"/>
            <a:ext cx="4363920" cy="453240"/>
            <a:chOff x="0" y="228240"/>
            <a:chExt cx="4363920" cy="453240"/>
          </a:xfrm>
        </p:grpSpPr>
        <p:sp>
          <p:nvSpPr>
            <p:cNvPr id="365" name="Forma libre: forma 17"/>
            <p:cNvSpPr/>
            <p:nvPr/>
          </p:nvSpPr>
          <p:spPr>
            <a:xfrm>
              <a:off x="226800" y="27360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66" name="Elipse 18"/>
            <p:cNvSpPr/>
            <p:nvPr/>
          </p:nvSpPr>
          <p:spPr>
            <a:xfrm>
              <a:off x="0" y="228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67" name="TextBox 1"/>
          <p:cNvSpPr/>
          <p:nvPr/>
        </p:nvSpPr>
        <p:spPr>
          <a:xfrm>
            <a:off x="1015920" y="1087200"/>
            <a:ext cx="9621000" cy="46921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1" strike="noStrike" spc="-1" dirty="0" err="1">
                <a:solidFill>
                  <a:srgbClr val="EC7016"/>
                </a:solidFill>
                <a:latin typeface="Calibri"/>
              </a:rPr>
              <a:t>Qualitative</a:t>
            </a:r>
            <a:r>
              <a:rPr lang="es-ES" sz="2000" b="1" strike="noStrike" spc="-1" dirty="0">
                <a:solidFill>
                  <a:srgbClr val="EC7016"/>
                </a:solidFill>
                <a:latin typeface="Calibri"/>
              </a:rPr>
              <a:t> </a:t>
            </a:r>
            <a:r>
              <a:rPr lang="es-ES" sz="2000" b="1" strike="noStrike" spc="-1" dirty="0" err="1">
                <a:solidFill>
                  <a:srgbClr val="EC7016"/>
                </a:solidFill>
                <a:latin typeface="Calibri"/>
              </a:rPr>
              <a:t>signals</a:t>
            </a:r>
            <a:endParaRPr lang="en-US" sz="2000" b="0" strike="noStrike" spc="-1" dirty="0">
              <a:latin typeface="Arial"/>
            </a:endParaRPr>
          </a:p>
          <a:p>
            <a:pPr marL="357120" indent="-1731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Voluntary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change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auditor (26%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frauds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, COSO 2012)</a:t>
            </a:r>
            <a:endParaRPr lang="en-US" sz="1800" b="0" strike="noStrike" spc="-1" dirty="0">
              <a:latin typeface="Arial"/>
            </a:endParaRPr>
          </a:p>
          <a:p>
            <a:pPr marL="357120" indent="-1731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Too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many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complex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with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third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parties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Tax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paradise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subsidiaries.</a:t>
            </a:r>
            <a:endParaRPr lang="en-US" sz="1800" b="0" strike="noStrike" spc="-1" dirty="0">
              <a:latin typeface="Arial"/>
            </a:endParaRPr>
          </a:p>
          <a:p>
            <a:pPr marL="357120" indent="-1731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Problems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Board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Directors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or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Auditing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Committee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800" b="0" strike="noStrike" spc="-1" dirty="0">
              <a:latin typeface="Arial"/>
            </a:endParaRPr>
          </a:p>
          <a:p>
            <a:pPr marL="357120" indent="-1731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The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personality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of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leaders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language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in meetings.</a:t>
            </a:r>
          </a:p>
          <a:p>
            <a:pPr marL="357120" indent="-17316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s-ES" sz="2000" b="1" strike="noStrike" spc="-1" dirty="0" err="1">
                <a:solidFill>
                  <a:srgbClr val="EC7016"/>
                </a:solidFill>
                <a:latin typeface="Calibri"/>
              </a:rPr>
              <a:t>Financials</a:t>
            </a:r>
            <a:r>
              <a:rPr lang="es-ES" sz="2000" b="1" strike="noStrike" spc="-1" dirty="0">
                <a:solidFill>
                  <a:srgbClr val="EC7016"/>
                </a:solidFill>
                <a:latin typeface="Calibri"/>
              </a:rPr>
              <a:t> </a:t>
            </a:r>
            <a:r>
              <a:rPr lang="es-ES" sz="2000" b="1" strike="noStrike" spc="-1" dirty="0" err="1">
                <a:solidFill>
                  <a:srgbClr val="EC7016"/>
                </a:solidFill>
                <a:latin typeface="Calibri"/>
              </a:rPr>
              <a:t>statements</a:t>
            </a:r>
            <a:endParaRPr lang="en-US" sz="2000" b="0" strike="noStrike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Changes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in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valuation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rules (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depreciation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provisions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, expense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capitalization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Too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much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debt</a:t>
            </a:r>
            <a:endParaRPr lang="en-US" sz="1800" b="0" strike="noStrike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Strong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Differences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between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net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profit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and cash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flow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from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operations</a:t>
            </a:r>
            <a:endParaRPr lang="en-US" sz="1800" b="0" strike="noStrike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High off-balance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sheet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s-ES" sz="1800" b="0" strike="noStrike" spc="-1" dirty="0" err="1">
                <a:solidFill>
                  <a:srgbClr val="000000"/>
                </a:solidFill>
                <a:latin typeface="Calibri"/>
              </a:rPr>
              <a:t>transactions</a:t>
            </a:r>
            <a:r>
              <a:rPr lang="es-E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endParaRPr lang="es-ES" spc="-1" dirty="0">
              <a:solidFill>
                <a:srgbClr val="000000"/>
              </a:solidFill>
              <a:latin typeface="Calibri"/>
            </a:endParaRPr>
          </a:p>
          <a:p>
            <a:pPr marL="357120" indent="-185760">
              <a:tabLst>
                <a:tab pos="0" algn="l"/>
              </a:tabLst>
            </a:pP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A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big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difference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between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earnings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and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Cash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Flows</a:t>
            </a:r>
            <a:endParaRPr lang="ca-ES" sz="1800" b="1" strike="noStrike" spc="-1" dirty="0">
              <a:solidFill>
                <a:srgbClr val="EC7016"/>
              </a:solidFill>
              <a:latin typeface="Franklin Gothic Book"/>
            </a:endParaRPr>
          </a:p>
          <a:p>
            <a:pPr marL="357120" indent="-185760">
              <a:tabLst>
                <a:tab pos="0" algn="l"/>
              </a:tabLst>
            </a:pP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from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</a:t>
            </a: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Operations</a:t>
            </a:r>
            <a:endParaRPr lang="en-US" sz="1800" b="0" strike="noStrike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endParaRPr lang="en-US" spc="-1" dirty="0">
              <a:latin typeface="Arial"/>
            </a:endParaRPr>
          </a:p>
          <a:p>
            <a:pPr marL="357120" indent="-18576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1" strike="noStrike" spc="-1" dirty="0">
              <a:solidFill>
                <a:srgbClr val="EC7016"/>
              </a:solidFill>
              <a:latin typeface="Arial"/>
            </a:endParaRPr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FFF7BF22-07C2-4198-A4BF-4523B3AF0F3E}"/>
              </a:ext>
            </a:extLst>
          </p:cNvPr>
          <p:cNvPicPr/>
          <p:nvPr/>
        </p:nvPicPr>
        <p:blipFill>
          <a:blip r:embed="rId3"/>
          <a:srcRect l="22436" t="34116" r="20858" b="24718"/>
          <a:stretch/>
        </p:blipFill>
        <p:spPr>
          <a:xfrm>
            <a:off x="7302303" y="4302675"/>
            <a:ext cx="4787321" cy="2005199"/>
          </a:xfrm>
          <a:prstGeom prst="rect">
            <a:avLst/>
          </a:prstGeom>
          <a:ln w="9525">
            <a:noFill/>
          </a:ln>
        </p:spPr>
      </p:pic>
      <p:sp>
        <p:nvSpPr>
          <p:cNvPr id="18" name="8 CuadroTexto">
            <a:extLst>
              <a:ext uri="{FF2B5EF4-FFF2-40B4-BE49-F238E27FC236}">
                <a16:creationId xmlns:a16="http://schemas.microsoft.com/office/drawing/2014/main" id="{FB01C693-47F7-474F-8578-B0A4B7648EA8}"/>
              </a:ext>
            </a:extLst>
          </p:cNvPr>
          <p:cNvSpPr/>
          <p:nvPr/>
        </p:nvSpPr>
        <p:spPr>
          <a:xfrm>
            <a:off x="7936011" y="3980236"/>
            <a:ext cx="32851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Source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: Villaescusa (2016)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24F207-F7D0-46DF-8F2A-0406C81108F4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384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385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6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87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388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9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90" name="Grupo 21"/>
          <p:cNvGrpSpPr/>
          <p:nvPr/>
        </p:nvGrpSpPr>
        <p:grpSpPr>
          <a:xfrm>
            <a:off x="-5151240" y="134280"/>
            <a:ext cx="4155840" cy="453240"/>
            <a:chOff x="-5151240" y="134280"/>
            <a:chExt cx="4155840" cy="453240"/>
          </a:xfrm>
        </p:grpSpPr>
        <p:sp>
          <p:nvSpPr>
            <p:cNvPr id="391" name="Forma libre: forma 15"/>
            <p:cNvSpPr/>
            <p:nvPr/>
          </p:nvSpPr>
          <p:spPr>
            <a:xfrm>
              <a:off x="-4924440" y="1796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2" name="Elipse 16"/>
            <p:cNvSpPr/>
            <p:nvPr/>
          </p:nvSpPr>
          <p:spPr>
            <a:xfrm>
              <a:off x="-5151240" y="1342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393" name="Grupo 22"/>
          <p:cNvGrpSpPr/>
          <p:nvPr/>
        </p:nvGrpSpPr>
        <p:grpSpPr>
          <a:xfrm>
            <a:off x="0" y="228240"/>
            <a:ext cx="4363920" cy="453240"/>
            <a:chOff x="0" y="228240"/>
            <a:chExt cx="4363920" cy="453240"/>
          </a:xfrm>
        </p:grpSpPr>
        <p:sp>
          <p:nvSpPr>
            <p:cNvPr id="394" name="Forma libre: forma 17"/>
            <p:cNvSpPr/>
            <p:nvPr/>
          </p:nvSpPr>
          <p:spPr>
            <a:xfrm>
              <a:off x="226800" y="27360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5" name="Elipse 18"/>
            <p:cNvSpPr/>
            <p:nvPr/>
          </p:nvSpPr>
          <p:spPr>
            <a:xfrm>
              <a:off x="0" y="228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396" name="TextBox 1"/>
          <p:cNvSpPr/>
          <p:nvPr/>
        </p:nvSpPr>
        <p:spPr>
          <a:xfrm>
            <a:off x="1015920" y="1087200"/>
            <a:ext cx="962100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Auditing</a:t>
            </a:r>
            <a:r>
              <a:rPr lang="ca-ES" sz="1800" b="1" strike="noStrike" spc="-1" dirty="0">
                <a:solidFill>
                  <a:srgbClr val="EC7016"/>
                </a:solidFill>
                <a:latin typeface="Franklin Gothic Book"/>
              </a:rPr>
              <a:t> costs</a:t>
            </a:r>
            <a:endParaRPr lang="en-US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	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Auditing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fee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/Sales	(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much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lower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than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competitors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ca-ES" sz="1800" b="1" strike="noStrike" spc="-1" dirty="0">
              <a:solidFill>
                <a:srgbClr val="EC7016"/>
              </a:solidFill>
              <a:latin typeface="Franklin Gothic Book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ca-ES" sz="1800" b="1" strike="noStrike" spc="-1" dirty="0" err="1">
                <a:solidFill>
                  <a:srgbClr val="EC7016"/>
                </a:solidFill>
                <a:latin typeface="Franklin Gothic Book"/>
              </a:rPr>
              <a:t>Days</a:t>
            </a:r>
            <a:endParaRPr lang="en-US" sz="1800" b="0" strike="noStrike" spc="-1" dirty="0">
              <a:latin typeface="Arial"/>
            </a:endParaRPr>
          </a:p>
          <a:p>
            <a:pPr marL="45720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Inventories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ca-ES" spc="-1" dirty="0" err="1">
                <a:solidFill>
                  <a:srgbClr val="000000"/>
                </a:solidFill>
                <a:latin typeface="Franklin Gothic Book"/>
              </a:rPr>
              <a:t>C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ustomers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,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Suppliers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	(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too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high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 marL="457200" indent="-3430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Assets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turnover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	 (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too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 </a:t>
            </a:r>
            <a:r>
              <a:rPr lang="ca-ES" sz="1800" b="0" strike="noStrike" spc="-1" dirty="0" err="1">
                <a:solidFill>
                  <a:srgbClr val="000000"/>
                </a:solidFill>
                <a:latin typeface="Franklin Gothic Book"/>
              </a:rPr>
              <a:t>high</a:t>
            </a:r>
            <a:r>
              <a:rPr lang="ca-ES" sz="1800" b="0" strike="noStrike" spc="-1" dirty="0">
                <a:solidFill>
                  <a:srgbClr val="000000"/>
                </a:solidFill>
                <a:latin typeface="Franklin Gothic Book"/>
              </a:rPr>
              <a:t>)</a:t>
            </a:r>
          </a:p>
          <a:p>
            <a:pPr marL="457200" indent="-34308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133720" y="287280"/>
            <a:ext cx="10058040" cy="1449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700" b="0" strike="noStrike" spc="-52">
                <a:solidFill>
                  <a:srgbClr val="404040"/>
                </a:solidFill>
                <a:latin typeface="Bookman Old Style"/>
              </a:rPr>
              <a:t>Accounting Manipulation</a:t>
            </a:r>
            <a:endParaRPr lang="es-ES" sz="47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0" name="Arco de bloque 10"/>
          <p:cNvSpPr/>
          <p:nvPr/>
        </p:nvSpPr>
        <p:spPr>
          <a:xfrm>
            <a:off x="-1568160" y="169704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01" name="Grupo 19"/>
          <p:cNvGrpSpPr/>
          <p:nvPr/>
        </p:nvGrpSpPr>
        <p:grpSpPr>
          <a:xfrm>
            <a:off x="1141200" y="2244240"/>
            <a:ext cx="4363920" cy="453240"/>
            <a:chOff x="1141200" y="2244240"/>
            <a:chExt cx="4363920" cy="453240"/>
          </a:xfrm>
        </p:grpSpPr>
        <p:sp>
          <p:nvSpPr>
            <p:cNvPr id="102" name="Forma libre: forma 11"/>
            <p:cNvSpPr/>
            <p:nvPr/>
          </p:nvSpPr>
          <p:spPr>
            <a:xfrm>
              <a:off x="1368000" y="228960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3" name="Elipse 12"/>
            <p:cNvSpPr/>
            <p:nvPr/>
          </p:nvSpPr>
          <p:spPr>
            <a:xfrm>
              <a:off x="1141200" y="2244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04" name="Grupo 20"/>
          <p:cNvGrpSpPr/>
          <p:nvPr/>
        </p:nvGrpSpPr>
        <p:grpSpPr>
          <a:xfrm>
            <a:off x="1349280" y="2788560"/>
            <a:ext cx="4155840" cy="453240"/>
            <a:chOff x="1349280" y="2788560"/>
            <a:chExt cx="4155840" cy="453240"/>
          </a:xfrm>
        </p:grpSpPr>
        <p:sp>
          <p:nvSpPr>
            <p:cNvPr id="105" name="Forma libre: forma 13"/>
            <p:cNvSpPr/>
            <p:nvPr/>
          </p:nvSpPr>
          <p:spPr>
            <a:xfrm>
              <a:off x="1576080" y="28339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6" name="Elipse 14"/>
            <p:cNvSpPr/>
            <p:nvPr/>
          </p:nvSpPr>
          <p:spPr>
            <a:xfrm>
              <a:off x="1349280" y="27885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07" name="Grupo 21"/>
          <p:cNvGrpSpPr/>
          <p:nvPr/>
        </p:nvGrpSpPr>
        <p:grpSpPr>
          <a:xfrm>
            <a:off x="1349280" y="3333240"/>
            <a:ext cx="4155840" cy="453240"/>
            <a:chOff x="1349280" y="3333240"/>
            <a:chExt cx="4155840" cy="453240"/>
          </a:xfrm>
        </p:grpSpPr>
        <p:sp>
          <p:nvSpPr>
            <p:cNvPr id="108" name="Forma libre: forma 15"/>
            <p:cNvSpPr/>
            <p:nvPr/>
          </p:nvSpPr>
          <p:spPr>
            <a:xfrm>
              <a:off x="1576080" y="337860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09" name="Elipse 16"/>
            <p:cNvSpPr/>
            <p:nvPr/>
          </p:nvSpPr>
          <p:spPr>
            <a:xfrm>
              <a:off x="1349280" y="3333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10" name="Grupo 22"/>
          <p:cNvGrpSpPr/>
          <p:nvPr/>
        </p:nvGrpSpPr>
        <p:grpSpPr>
          <a:xfrm>
            <a:off x="1141200" y="3877560"/>
            <a:ext cx="4363920" cy="453240"/>
            <a:chOff x="1141200" y="3877560"/>
            <a:chExt cx="4363920" cy="453240"/>
          </a:xfrm>
        </p:grpSpPr>
        <p:sp>
          <p:nvSpPr>
            <p:cNvPr id="111" name="Forma libre: forma 17"/>
            <p:cNvSpPr/>
            <p:nvPr/>
          </p:nvSpPr>
          <p:spPr>
            <a:xfrm>
              <a:off x="1368000" y="39229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2" name="Elipse 18"/>
            <p:cNvSpPr/>
            <p:nvPr/>
          </p:nvSpPr>
          <p:spPr>
            <a:xfrm>
              <a:off x="1141200" y="38775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9B1B5A-6FF7-4D00-A114-E2DE53F0CAEC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00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401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3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404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5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6" name="Grupo 21"/>
          <p:cNvGrpSpPr/>
          <p:nvPr/>
        </p:nvGrpSpPr>
        <p:grpSpPr>
          <a:xfrm>
            <a:off x="-5151240" y="134280"/>
            <a:ext cx="4155840" cy="453240"/>
            <a:chOff x="-5151240" y="134280"/>
            <a:chExt cx="4155840" cy="453240"/>
          </a:xfrm>
        </p:grpSpPr>
        <p:sp>
          <p:nvSpPr>
            <p:cNvPr id="407" name="Forma libre: forma 15"/>
            <p:cNvSpPr/>
            <p:nvPr/>
          </p:nvSpPr>
          <p:spPr>
            <a:xfrm>
              <a:off x="-4924440" y="1796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8" name="Elipse 16"/>
            <p:cNvSpPr/>
            <p:nvPr/>
          </p:nvSpPr>
          <p:spPr>
            <a:xfrm>
              <a:off x="-5151240" y="1342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9" name="Grupo 22"/>
          <p:cNvGrpSpPr/>
          <p:nvPr/>
        </p:nvGrpSpPr>
        <p:grpSpPr>
          <a:xfrm>
            <a:off x="0" y="228240"/>
            <a:ext cx="4363920" cy="453240"/>
            <a:chOff x="0" y="228240"/>
            <a:chExt cx="4363920" cy="453240"/>
          </a:xfrm>
        </p:grpSpPr>
        <p:sp>
          <p:nvSpPr>
            <p:cNvPr id="410" name="Forma libre: forma 17"/>
            <p:cNvSpPr/>
            <p:nvPr/>
          </p:nvSpPr>
          <p:spPr>
            <a:xfrm>
              <a:off x="226800" y="27360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1" name="Elipse 18"/>
            <p:cNvSpPr/>
            <p:nvPr/>
          </p:nvSpPr>
          <p:spPr>
            <a:xfrm>
              <a:off x="0" y="228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412" name="Picture 3"/>
          <p:cNvPicPr/>
          <p:nvPr/>
        </p:nvPicPr>
        <p:blipFill>
          <a:blip r:embed="rId3"/>
          <a:stretch/>
        </p:blipFill>
        <p:spPr>
          <a:xfrm>
            <a:off x="3935880" y="1320120"/>
            <a:ext cx="7889760" cy="4782240"/>
          </a:xfrm>
          <a:prstGeom prst="rect">
            <a:avLst/>
          </a:prstGeom>
          <a:ln w="0">
            <a:noFill/>
          </a:ln>
        </p:spPr>
      </p:pic>
      <p:sp>
        <p:nvSpPr>
          <p:cNvPr id="413" name="TextBox 23"/>
          <p:cNvSpPr/>
          <p:nvPr/>
        </p:nvSpPr>
        <p:spPr>
          <a:xfrm>
            <a:off x="670680" y="812160"/>
            <a:ext cx="9621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1" strike="noStrike" spc="-1">
                <a:solidFill>
                  <a:srgbClr val="EC7016"/>
                </a:solidFill>
                <a:latin typeface="Franklin Gothic Book"/>
              </a:rPr>
              <a:t>Is Earnings Management always a bad thing for investors?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09B1B5A-6FF7-4D00-A114-E2DE53F0CAEC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400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401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2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3" name="Grupo 20"/>
          <p:cNvGrpSpPr/>
          <p:nvPr/>
        </p:nvGrpSpPr>
        <p:grpSpPr>
          <a:xfrm>
            <a:off x="-5151240" y="270360"/>
            <a:ext cx="4155840" cy="453240"/>
            <a:chOff x="-5151240" y="270360"/>
            <a:chExt cx="4155840" cy="453240"/>
          </a:xfrm>
        </p:grpSpPr>
        <p:sp>
          <p:nvSpPr>
            <p:cNvPr id="404" name="Forma libre: forma 13"/>
            <p:cNvSpPr/>
            <p:nvPr/>
          </p:nvSpPr>
          <p:spPr>
            <a:xfrm>
              <a:off x="-4924440" y="3157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5" name="Elipse 14"/>
            <p:cNvSpPr/>
            <p:nvPr/>
          </p:nvSpPr>
          <p:spPr>
            <a:xfrm>
              <a:off x="-515124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6" name="Grupo 21"/>
          <p:cNvGrpSpPr/>
          <p:nvPr/>
        </p:nvGrpSpPr>
        <p:grpSpPr>
          <a:xfrm>
            <a:off x="-5151240" y="134280"/>
            <a:ext cx="4155840" cy="453240"/>
            <a:chOff x="-5151240" y="134280"/>
            <a:chExt cx="4155840" cy="453240"/>
          </a:xfrm>
        </p:grpSpPr>
        <p:sp>
          <p:nvSpPr>
            <p:cNvPr id="407" name="Forma libre: forma 15"/>
            <p:cNvSpPr/>
            <p:nvPr/>
          </p:nvSpPr>
          <p:spPr>
            <a:xfrm>
              <a:off x="-4924440" y="1796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8" name="Elipse 16"/>
            <p:cNvSpPr/>
            <p:nvPr/>
          </p:nvSpPr>
          <p:spPr>
            <a:xfrm>
              <a:off x="-5151240" y="1342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409" name="Grupo 22"/>
          <p:cNvGrpSpPr/>
          <p:nvPr/>
        </p:nvGrpSpPr>
        <p:grpSpPr>
          <a:xfrm>
            <a:off x="0" y="228240"/>
            <a:ext cx="4363920" cy="453240"/>
            <a:chOff x="0" y="228240"/>
            <a:chExt cx="4363920" cy="453240"/>
          </a:xfrm>
        </p:grpSpPr>
        <p:sp>
          <p:nvSpPr>
            <p:cNvPr id="410" name="Forma libre: forma 17"/>
            <p:cNvSpPr/>
            <p:nvPr/>
          </p:nvSpPr>
          <p:spPr>
            <a:xfrm>
              <a:off x="226800" y="27360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1" name="Elipse 18"/>
            <p:cNvSpPr/>
            <p:nvPr/>
          </p:nvSpPr>
          <p:spPr>
            <a:xfrm>
              <a:off x="0" y="22824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sp>
        <p:nvSpPr>
          <p:cNvPr id="413" name="TextBox 23"/>
          <p:cNvSpPr/>
          <p:nvPr/>
        </p:nvSpPr>
        <p:spPr>
          <a:xfrm>
            <a:off x="670680" y="812160"/>
            <a:ext cx="9621000" cy="28608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strike="noStrike" spc="-1" dirty="0">
                <a:latin typeface="Arial"/>
              </a:rPr>
              <a:t>Next </a:t>
            </a:r>
            <a:r>
              <a:rPr lang="es-ES" sz="1800" b="0" strike="noStrike" spc="-1" dirty="0" err="1">
                <a:latin typeface="Arial"/>
              </a:rPr>
              <a:t>class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pc="-1" dirty="0">
                <a:latin typeface="Arial"/>
              </a:rPr>
              <a:t>2 individual </a:t>
            </a:r>
            <a:r>
              <a:rPr lang="es-ES" spc="-1" dirty="0" err="1">
                <a:latin typeface="Arial"/>
              </a:rPr>
              <a:t>presentations</a:t>
            </a:r>
            <a:r>
              <a:rPr lang="es-ES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s-E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 dirty="0">
                <a:latin typeface="Arial"/>
              </a:rPr>
              <a:t>3-4 </a:t>
            </a:r>
            <a:r>
              <a:rPr lang="es-ES" sz="1800" b="0" strike="noStrike" spc="-1" dirty="0" err="1">
                <a:latin typeface="Arial"/>
              </a:rPr>
              <a:t>slides</a:t>
            </a:r>
            <a:r>
              <a:rPr lang="es-ES" sz="1800" b="0" strike="noStrike" spc="-1" dirty="0">
                <a:latin typeface="Arial"/>
              </a:rPr>
              <a:t>: </a:t>
            </a:r>
            <a:r>
              <a:rPr lang="es-ES" sz="1800" b="0" strike="noStrike" spc="-1" dirty="0" err="1">
                <a:latin typeface="Arial"/>
              </a:rPr>
              <a:t>an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accounting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fraud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from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your</a:t>
            </a:r>
            <a:r>
              <a:rPr lang="es-ES" sz="1800" b="0" strike="noStrike" spc="-1" dirty="0">
                <a:latin typeface="Arial"/>
              </a:rPr>
              <a:t> home country:</a:t>
            </a:r>
          </a:p>
          <a:p>
            <a:pPr>
              <a:lnSpc>
                <a:spcPct val="100000"/>
              </a:lnSpc>
              <a:buNone/>
            </a:pPr>
            <a:r>
              <a:rPr lang="es-ES" spc="-1" dirty="0">
                <a:latin typeface="Arial"/>
              </a:rPr>
              <a:t>- </a:t>
            </a:r>
            <a:r>
              <a:rPr lang="es-ES" spc="-1" dirty="0" err="1">
                <a:latin typeface="Arial"/>
              </a:rPr>
              <a:t>company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name</a:t>
            </a:r>
            <a:r>
              <a:rPr lang="es-ES" spc="-1" dirty="0">
                <a:latin typeface="Arial"/>
              </a:rPr>
              <a:t>, short </a:t>
            </a:r>
            <a:r>
              <a:rPr lang="es-ES" spc="-1" dirty="0" err="1">
                <a:latin typeface="Arial"/>
              </a:rPr>
              <a:t>background</a:t>
            </a:r>
            <a:r>
              <a:rPr lang="es-ES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  <a:buNone/>
            </a:pPr>
            <a:r>
              <a:rPr lang="es-ES" sz="1800" b="0" strike="noStrike" spc="-1" dirty="0">
                <a:latin typeface="Arial"/>
              </a:rPr>
              <a:t>- </a:t>
            </a:r>
            <a:r>
              <a:rPr lang="es-ES" sz="1800" b="0" strike="noStrike" spc="-1" dirty="0" err="1">
                <a:latin typeface="Arial"/>
              </a:rPr>
              <a:t>the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year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of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the</a:t>
            </a:r>
            <a:r>
              <a:rPr lang="es-ES" sz="1800" b="0" strike="noStrike" spc="-1" dirty="0">
                <a:latin typeface="Arial"/>
              </a:rPr>
              <a:t> </a:t>
            </a:r>
            <a:r>
              <a:rPr lang="es-ES" sz="1800" b="0" strike="noStrike" spc="-1" dirty="0" err="1">
                <a:latin typeface="Arial"/>
              </a:rPr>
              <a:t>fraud</a:t>
            </a:r>
            <a:endParaRPr lang="es-E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pc="-1" dirty="0">
                <a:latin typeface="Arial"/>
              </a:rPr>
              <a:t>- </a:t>
            </a:r>
            <a:r>
              <a:rPr lang="es-ES" spc="-1" dirty="0" err="1">
                <a:latin typeface="Arial"/>
              </a:rPr>
              <a:t>how</a:t>
            </a:r>
            <a:r>
              <a:rPr lang="es-ES" spc="-1" dirty="0">
                <a:latin typeface="Arial"/>
              </a:rPr>
              <a:t>? </a:t>
            </a:r>
            <a:r>
              <a:rPr lang="es-ES" spc="-1" dirty="0" err="1">
                <a:latin typeface="Arial"/>
              </a:rPr>
              <a:t>just</a:t>
            </a:r>
            <a:r>
              <a:rPr lang="es-ES" spc="-1" dirty="0">
                <a:latin typeface="Arial"/>
              </a:rPr>
              <a:t> a </a:t>
            </a:r>
            <a:r>
              <a:rPr lang="es-ES" spc="-1" dirty="0" err="1">
                <a:latin typeface="Arial"/>
              </a:rPr>
              <a:t>summary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matching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the</a:t>
            </a:r>
            <a:r>
              <a:rPr lang="es-ES" spc="-1" dirty="0">
                <a:latin typeface="Arial"/>
              </a:rPr>
              <a:t> alternatives </a:t>
            </a:r>
            <a:r>
              <a:rPr lang="es-ES" spc="-1" dirty="0" err="1">
                <a:latin typeface="Arial"/>
              </a:rPr>
              <a:t>presented</a:t>
            </a:r>
            <a:r>
              <a:rPr lang="es-ES" spc="-1" dirty="0">
                <a:latin typeface="Arial"/>
              </a:rPr>
              <a:t> in </a:t>
            </a:r>
            <a:r>
              <a:rPr lang="es-ES" spc="-1" dirty="0" err="1">
                <a:latin typeface="Arial"/>
              </a:rPr>
              <a:t>this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topic</a:t>
            </a:r>
            <a:r>
              <a:rPr lang="es-ES" spc="-1" dirty="0">
                <a:latin typeface="Arial"/>
              </a:rPr>
              <a:t>.</a:t>
            </a:r>
          </a:p>
          <a:p>
            <a:r>
              <a:rPr lang="es-ES" sz="1800" b="0" strike="noStrike" spc="-1" dirty="0">
                <a:latin typeface="Arial"/>
              </a:rPr>
              <a:t>- </a:t>
            </a:r>
            <a:r>
              <a:rPr lang="es-ES" sz="1800" b="0" strike="noStrike" spc="-1" dirty="0" err="1">
                <a:latin typeface="Arial"/>
              </a:rPr>
              <a:t>signals</a:t>
            </a:r>
            <a:r>
              <a:rPr lang="es-ES" sz="1800" b="0" strike="noStrike" spc="-1" dirty="0">
                <a:latin typeface="Arial"/>
              </a:rPr>
              <a:t>? </a:t>
            </a:r>
            <a:r>
              <a:rPr lang="es-ES" spc="-1" dirty="0" err="1">
                <a:latin typeface="Arial"/>
              </a:rPr>
              <a:t>just</a:t>
            </a:r>
            <a:r>
              <a:rPr lang="es-ES" spc="-1" dirty="0">
                <a:latin typeface="Arial"/>
              </a:rPr>
              <a:t> a </a:t>
            </a:r>
            <a:r>
              <a:rPr lang="es-ES" spc="-1" dirty="0" err="1">
                <a:latin typeface="Arial"/>
              </a:rPr>
              <a:t>summary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matching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the</a:t>
            </a:r>
            <a:r>
              <a:rPr lang="es-ES" spc="-1" dirty="0">
                <a:latin typeface="Arial"/>
              </a:rPr>
              <a:t> alternatives </a:t>
            </a:r>
            <a:r>
              <a:rPr lang="es-ES" spc="-1" dirty="0" err="1">
                <a:latin typeface="Arial"/>
              </a:rPr>
              <a:t>presented</a:t>
            </a:r>
            <a:r>
              <a:rPr lang="es-ES" spc="-1" dirty="0">
                <a:latin typeface="Arial"/>
              </a:rPr>
              <a:t> in </a:t>
            </a:r>
            <a:r>
              <a:rPr lang="es-ES" spc="-1" dirty="0" err="1">
                <a:latin typeface="Arial"/>
              </a:rPr>
              <a:t>this</a:t>
            </a:r>
            <a:r>
              <a:rPr lang="es-ES" spc="-1" dirty="0">
                <a:latin typeface="Arial"/>
              </a:rPr>
              <a:t> </a:t>
            </a:r>
            <a:r>
              <a:rPr lang="es-ES" spc="-1" dirty="0" err="1">
                <a:latin typeface="Arial"/>
              </a:rPr>
              <a:t>topic</a:t>
            </a:r>
            <a:r>
              <a:rPr lang="es-ES" spc="-1" dirty="0">
                <a:latin typeface="Arial"/>
              </a:rPr>
              <a:t>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59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14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15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6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17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18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19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20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21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2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23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124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25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126" name="Picture 2"/>
          <p:cNvPicPr/>
          <p:nvPr/>
        </p:nvPicPr>
        <p:blipFill>
          <a:blip r:embed="rId3"/>
          <a:stretch/>
        </p:blipFill>
        <p:spPr>
          <a:xfrm>
            <a:off x="555480" y="868320"/>
            <a:ext cx="11635920" cy="5378040"/>
          </a:xfrm>
          <a:prstGeom prst="rect">
            <a:avLst/>
          </a:prstGeom>
          <a:ln w="0">
            <a:noFill/>
          </a:ln>
        </p:spPr>
      </p:pic>
      <p:sp>
        <p:nvSpPr>
          <p:cNvPr id="127" name="TextBox 3"/>
          <p:cNvSpPr/>
          <p:nvPr/>
        </p:nvSpPr>
        <p:spPr>
          <a:xfrm>
            <a:off x="6967800" y="5902920"/>
            <a:ext cx="168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u="sng" strike="noStrike" spc="-1">
                <a:solidFill>
                  <a:srgbClr val="2998E3"/>
                </a:solidFill>
                <a:uFillTx/>
                <a:latin typeface="Franklin Gothic Book"/>
                <a:hlinkClick r:id="rId4"/>
              </a:rPr>
              <a:t>Source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29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30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1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32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33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4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35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36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37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38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139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0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0" y="611280"/>
            <a:ext cx="12191760" cy="5634720"/>
          </a:xfrm>
          <a:prstGeom prst="rect">
            <a:avLst/>
          </a:prstGeom>
          <a:ln w="0">
            <a:noFill/>
          </a:ln>
        </p:spPr>
      </p:pic>
      <p:sp>
        <p:nvSpPr>
          <p:cNvPr id="142" name="TextBox 3"/>
          <p:cNvSpPr/>
          <p:nvPr/>
        </p:nvSpPr>
        <p:spPr>
          <a:xfrm>
            <a:off x="6967800" y="5902920"/>
            <a:ext cx="168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u="sng" strike="noStrike" spc="-1">
                <a:solidFill>
                  <a:srgbClr val="2998E3"/>
                </a:solidFill>
                <a:uFillTx/>
                <a:latin typeface="Franklin Gothic Book"/>
                <a:hlinkClick r:id="rId4"/>
              </a:rPr>
              <a:t>Source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TextBox 1"/>
          <p:cNvSpPr/>
          <p:nvPr/>
        </p:nvSpPr>
        <p:spPr>
          <a:xfrm>
            <a:off x="7963560" y="2511720"/>
            <a:ext cx="4108680" cy="4358520"/>
          </a:xfrm>
          <a:prstGeom prst="rect">
            <a:avLst/>
          </a:prstGeom>
          <a:solidFill>
            <a:schemeClr val="accent2"/>
          </a:solidFill>
          <a:ln>
            <a:solidFill>
              <a:srgbClr val="F8931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Franklin Gothic Book"/>
              </a:rPr>
              <a:t>"La crisis de Pescanova, que está en concurso de acreedores, saltó tras negarse parte de los consejeros a firmar las cuentas de 2012 y anunciar la existencia de pasivos ocultos;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Franklin Gothic Book"/>
              </a:rPr>
              <a:t>(…) ha llevado a reformular también las de 2011 en las que Pescanova, bajo la presidencia de Manuel Fernández de Sousa, ofreció beneficios."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45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46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47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48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49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0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51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52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3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54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155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56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157" name="Picture 2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0" y="611280"/>
            <a:ext cx="12191760" cy="5634720"/>
          </a:xfrm>
          <a:prstGeom prst="rect">
            <a:avLst/>
          </a:prstGeom>
          <a:ln w="0">
            <a:noFill/>
          </a:ln>
        </p:spPr>
      </p:pic>
      <p:sp>
        <p:nvSpPr>
          <p:cNvPr id="158" name="TextBox 3"/>
          <p:cNvSpPr/>
          <p:nvPr/>
        </p:nvSpPr>
        <p:spPr>
          <a:xfrm>
            <a:off x="6967800" y="5902920"/>
            <a:ext cx="1689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1800" b="0" u="sng" strike="noStrike" spc="-1">
                <a:solidFill>
                  <a:srgbClr val="2998E3"/>
                </a:solidFill>
                <a:uFillTx/>
                <a:latin typeface="Franklin Gothic Book"/>
                <a:hlinkClick r:id="rId4"/>
              </a:rPr>
              <a:t>Source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TextBox 1"/>
          <p:cNvSpPr/>
          <p:nvPr/>
        </p:nvSpPr>
        <p:spPr>
          <a:xfrm>
            <a:off x="3483000" y="1349640"/>
            <a:ext cx="4108680" cy="4358520"/>
          </a:xfrm>
          <a:prstGeom prst="rect">
            <a:avLst/>
          </a:prstGeom>
          <a:solidFill>
            <a:schemeClr val="accent2"/>
          </a:solidFill>
          <a:ln>
            <a:solidFill>
              <a:srgbClr val="F8931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Franklin Gothic Book"/>
              </a:rPr>
              <a:t>"La crisis de Pescanova, que está en concurso de acreedores, saltó tras negarse parte de los consejeros a firmar las cuentas de 2012 y anunciar la existencia de pasivos ocultos;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Franklin Gothic Book"/>
              </a:rPr>
              <a:t>(…) ha llevado a reformular también las de 2011 en las que Pescanova, bajo la presidencia de Manuel Fernández de Sousa, ofreció beneficios."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61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62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3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64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65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6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67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68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69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70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171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2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173" name="Picture 5"/>
          <p:cNvPicPr/>
          <p:nvPr/>
        </p:nvPicPr>
        <p:blipFill>
          <a:blip r:embed="rId3"/>
          <a:stretch/>
        </p:blipFill>
        <p:spPr>
          <a:xfrm>
            <a:off x="318960" y="1033560"/>
            <a:ext cx="11553480" cy="4790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75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76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77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78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79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0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81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82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3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84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185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86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187" name="Picture 5"/>
          <p:cNvPicPr/>
          <p:nvPr/>
        </p:nvPicPr>
        <p:blipFill>
          <a:blip r:embed="rId3">
            <a:alphaModFix amt="20000"/>
          </a:blip>
          <a:stretch/>
        </p:blipFill>
        <p:spPr>
          <a:xfrm>
            <a:off x="318960" y="1033560"/>
            <a:ext cx="11553480" cy="479088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2"/>
          <p:cNvPicPr/>
          <p:nvPr/>
        </p:nvPicPr>
        <p:blipFill>
          <a:blip r:embed="rId4"/>
          <a:stretch/>
        </p:blipFill>
        <p:spPr>
          <a:xfrm>
            <a:off x="1981080" y="1009800"/>
            <a:ext cx="8229240" cy="4838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190" name="Grupo 19"/>
          <p:cNvGrpSpPr/>
          <p:nvPr/>
        </p:nvGrpSpPr>
        <p:grpSpPr>
          <a:xfrm>
            <a:off x="0" y="270360"/>
            <a:ext cx="4363920" cy="453240"/>
            <a:chOff x="0" y="270360"/>
            <a:chExt cx="4363920" cy="453240"/>
          </a:xfrm>
        </p:grpSpPr>
        <p:sp>
          <p:nvSpPr>
            <p:cNvPr id="191" name="Forma libre: forma 11"/>
            <p:cNvSpPr/>
            <p:nvPr/>
          </p:nvSpPr>
          <p:spPr>
            <a:xfrm>
              <a:off x="226800" y="31572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2" name="Elipse 12"/>
            <p:cNvSpPr/>
            <p:nvPr/>
          </p:nvSpPr>
          <p:spPr>
            <a:xfrm>
              <a:off x="0" y="2703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93" name="Grupo 20"/>
          <p:cNvGrpSpPr/>
          <p:nvPr/>
        </p:nvGrpSpPr>
        <p:grpSpPr>
          <a:xfrm>
            <a:off x="226800" y="7210080"/>
            <a:ext cx="4155840" cy="453240"/>
            <a:chOff x="226800" y="7210080"/>
            <a:chExt cx="4155840" cy="453240"/>
          </a:xfrm>
        </p:grpSpPr>
        <p:sp>
          <p:nvSpPr>
            <p:cNvPr id="194" name="Forma libre: forma 13"/>
            <p:cNvSpPr/>
            <p:nvPr/>
          </p:nvSpPr>
          <p:spPr>
            <a:xfrm>
              <a:off x="453600" y="7255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5" name="Elipse 14"/>
            <p:cNvSpPr/>
            <p:nvPr/>
          </p:nvSpPr>
          <p:spPr>
            <a:xfrm>
              <a:off x="226800" y="7210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96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197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198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199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00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1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aphicFrame>
        <p:nvGraphicFramePr>
          <p:cNvPr id="202" name="Table 5"/>
          <p:cNvGraphicFramePr/>
          <p:nvPr>
            <p:extLst>
              <p:ext uri="{D42A27DB-BD31-4B8C-83A1-F6EECF244321}">
                <p14:modId xmlns:p14="http://schemas.microsoft.com/office/powerpoint/2010/main" val="1322128508"/>
              </p:ext>
            </p:extLst>
          </p:nvPr>
        </p:nvGraphicFramePr>
        <p:xfrm>
          <a:off x="680400" y="1064880"/>
          <a:ext cx="9479160" cy="4514760"/>
        </p:xfrm>
        <a:graphic>
          <a:graphicData uri="http://schemas.openxmlformats.org/drawingml/2006/table">
            <a:tbl>
              <a:tblPr/>
              <a:tblGrid>
                <a:gridCol w="1351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9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1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ACCOUNTING PRACTICE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REAL TRANSACTIONS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LEGAL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(1) Changing Accounting Criteria: eg., Asset Valuation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(2) Optimistic Estimates. Eg, depreciation.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(1) Timing Income/Expenses: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R&amp;D projects, advertising.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(2) Low quality sales: bad costumer debt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ILEGAL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Accounting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Fraud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: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Eg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., Artificial sales,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hiding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expenses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or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debts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Ilegal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Transactions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:</a:t>
                      </a:r>
                      <a:endParaRPr lang="en-US" sz="18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Tax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Haven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677085-2C13-41C8-B5DA-5FDDD5FB6056}"/>
              </a:ext>
            </a:extLst>
          </p:cNvPr>
          <p:cNvSpPr/>
          <p:nvPr/>
        </p:nvSpPr>
        <p:spPr>
          <a:xfrm>
            <a:off x="637241" y="1323422"/>
            <a:ext cx="10583917" cy="1215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Arco de bloque 10"/>
          <p:cNvSpPr/>
          <p:nvPr/>
        </p:nvSpPr>
        <p:spPr>
          <a:xfrm>
            <a:off x="-3535920" y="1651680"/>
            <a:ext cx="3180960" cy="318096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grpSp>
        <p:nvGrpSpPr>
          <p:cNvPr id="204" name="Grupo 19"/>
          <p:cNvGrpSpPr/>
          <p:nvPr/>
        </p:nvGrpSpPr>
        <p:grpSpPr>
          <a:xfrm>
            <a:off x="-5831640" y="315720"/>
            <a:ext cx="4363920" cy="453240"/>
            <a:chOff x="-5831640" y="315720"/>
            <a:chExt cx="4363920" cy="453240"/>
          </a:xfrm>
        </p:grpSpPr>
        <p:sp>
          <p:nvSpPr>
            <p:cNvPr id="205" name="Forma libre: forma 11"/>
            <p:cNvSpPr/>
            <p:nvPr/>
          </p:nvSpPr>
          <p:spPr>
            <a:xfrm>
              <a:off x="-5604840" y="36108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1. Legal vs Ilegal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6" name="Elipse 12"/>
            <p:cNvSpPr/>
            <p:nvPr/>
          </p:nvSpPr>
          <p:spPr>
            <a:xfrm>
              <a:off x="-5831640" y="31572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07" name="Grupo 20"/>
          <p:cNvGrpSpPr/>
          <p:nvPr/>
        </p:nvGrpSpPr>
        <p:grpSpPr>
          <a:xfrm>
            <a:off x="23400" y="181080"/>
            <a:ext cx="4155840" cy="453240"/>
            <a:chOff x="23400" y="181080"/>
            <a:chExt cx="4155840" cy="453240"/>
          </a:xfrm>
        </p:grpSpPr>
        <p:sp>
          <p:nvSpPr>
            <p:cNvPr id="208" name="Forma libre: forma 13"/>
            <p:cNvSpPr/>
            <p:nvPr/>
          </p:nvSpPr>
          <p:spPr>
            <a:xfrm>
              <a:off x="250200" y="22644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2. The door of Fraud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09" name="Elipse 14"/>
            <p:cNvSpPr/>
            <p:nvPr/>
          </p:nvSpPr>
          <p:spPr>
            <a:xfrm>
              <a:off x="23400" y="181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10" name="Grupo 21"/>
          <p:cNvGrpSpPr/>
          <p:nvPr/>
        </p:nvGrpSpPr>
        <p:grpSpPr>
          <a:xfrm>
            <a:off x="226800" y="7754760"/>
            <a:ext cx="4155840" cy="453240"/>
            <a:chOff x="226800" y="7754760"/>
            <a:chExt cx="4155840" cy="453240"/>
          </a:xfrm>
        </p:grpSpPr>
        <p:sp>
          <p:nvSpPr>
            <p:cNvPr id="211" name="Forma libre: forma 15"/>
            <p:cNvSpPr/>
            <p:nvPr/>
          </p:nvSpPr>
          <p:spPr>
            <a:xfrm>
              <a:off x="453600" y="7800120"/>
              <a:ext cx="3929040" cy="36252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3. Earnings Management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2" name="Elipse 16"/>
            <p:cNvSpPr/>
            <p:nvPr/>
          </p:nvSpPr>
          <p:spPr>
            <a:xfrm>
              <a:off x="226800" y="775476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grpSp>
        <p:nvGrpSpPr>
          <p:cNvPr id="213" name="Grupo 22"/>
          <p:cNvGrpSpPr/>
          <p:nvPr/>
        </p:nvGrpSpPr>
        <p:grpSpPr>
          <a:xfrm>
            <a:off x="18720" y="8299080"/>
            <a:ext cx="4363920" cy="453240"/>
            <a:chOff x="18720" y="8299080"/>
            <a:chExt cx="4363920" cy="453240"/>
          </a:xfrm>
        </p:grpSpPr>
        <p:sp>
          <p:nvSpPr>
            <p:cNvPr id="214" name="Forma libre: forma 17"/>
            <p:cNvSpPr/>
            <p:nvPr/>
          </p:nvSpPr>
          <p:spPr>
            <a:xfrm>
              <a:off x="245520" y="8344440"/>
              <a:ext cx="4137120" cy="36252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rIns="4572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</a:rPr>
                <a:t>4. Signals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15" name="Elipse 18"/>
            <p:cNvSpPr/>
            <p:nvPr/>
          </p:nvSpPr>
          <p:spPr>
            <a:xfrm>
              <a:off x="18720" y="8299080"/>
              <a:ext cx="453240" cy="45324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</p:grpSp>
      <p:pic>
        <p:nvPicPr>
          <p:cNvPr id="216" name="Imatge 336" descr="http://vidasaludable.com/wp-content/uploads/2013/04/puerta-para-oportunidad-de-crecimiento-y-aprendizaje.png"/>
          <p:cNvPicPr/>
          <p:nvPr/>
        </p:nvPicPr>
        <p:blipFill>
          <a:blip r:embed="rId3"/>
          <a:stretch/>
        </p:blipFill>
        <p:spPr>
          <a:xfrm>
            <a:off x="7379495" y="3567867"/>
            <a:ext cx="2448000" cy="1863720"/>
          </a:xfrm>
          <a:prstGeom prst="rect">
            <a:avLst/>
          </a:prstGeom>
          <a:ln w="0">
            <a:noFill/>
          </a:ln>
        </p:spPr>
      </p:pic>
      <p:sp>
        <p:nvSpPr>
          <p:cNvPr id="217" name="Text Box 164"/>
          <p:cNvSpPr/>
          <p:nvPr/>
        </p:nvSpPr>
        <p:spPr>
          <a:xfrm>
            <a:off x="7897175" y="2981427"/>
            <a:ext cx="1511640" cy="70092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1" strike="noStrike" spc="-1">
                <a:solidFill>
                  <a:srgbClr val="000000"/>
                </a:solidFill>
                <a:latin typeface="Franklin Gothic Book"/>
                <a:ea typeface="Calibri"/>
              </a:rPr>
              <a:t>Motivation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Text Box 165"/>
          <p:cNvSpPr/>
          <p:nvPr/>
        </p:nvSpPr>
        <p:spPr>
          <a:xfrm>
            <a:off x="5834735" y="4461387"/>
            <a:ext cx="1728000" cy="707886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numCol="1" spcCol="0"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1" strike="noStrike" spc="-1" dirty="0" err="1">
                <a:solidFill>
                  <a:srgbClr val="000000"/>
                </a:solidFill>
                <a:latin typeface="Franklin Gothic Book"/>
                <a:ea typeface="Calibri"/>
              </a:rPr>
              <a:t>Opportunity</a:t>
            </a:r>
            <a:endParaRPr lang="es-ES" sz="2000" b="1" strike="noStrike" spc="-1">
              <a:solidFill>
                <a:srgbClr val="000000"/>
              </a:solidFill>
              <a:latin typeface="Franklin Gothic Book"/>
              <a:ea typeface="Calibri"/>
            </a:endParaRPr>
          </a:p>
          <a:p>
            <a:pPr algn="just">
              <a:tabLst>
                <a:tab pos="0" algn="l"/>
              </a:tabLst>
            </a:pPr>
            <a:endParaRPr lang="es-ES" sz="2000" b="1" spc="-1" dirty="0">
              <a:latin typeface="Franklin Gothic Book"/>
              <a:ea typeface="Calibri"/>
            </a:endParaRPr>
          </a:p>
        </p:txBody>
      </p:sp>
      <p:sp>
        <p:nvSpPr>
          <p:cNvPr id="219" name="Text Box 166"/>
          <p:cNvSpPr/>
          <p:nvPr/>
        </p:nvSpPr>
        <p:spPr>
          <a:xfrm>
            <a:off x="9867095" y="4461387"/>
            <a:ext cx="2196720" cy="40011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numCol="1" spcCol="0" anchor="t">
            <a:spAutoFit/>
          </a:bodyPr>
          <a:lstStyle/>
          <a:p>
            <a:pPr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1" spc="-1" dirty="0" err="1">
                <a:solidFill>
                  <a:srgbClr val="000000"/>
                </a:solidFill>
                <a:latin typeface="Franklin Gothic Book"/>
                <a:ea typeface="Calibri"/>
              </a:rPr>
              <a:t>Rationalization</a:t>
            </a:r>
            <a:endParaRPr lang="en-US" sz="2000" b="0" strike="noStrike" spc="-1" dirty="0" err="1">
              <a:latin typeface="Arial"/>
            </a:endParaRPr>
          </a:p>
        </p:txBody>
      </p:sp>
      <p:sp>
        <p:nvSpPr>
          <p:cNvPr id="220" name="Title 12"/>
          <p:cNvSpPr/>
          <p:nvPr/>
        </p:nvSpPr>
        <p:spPr>
          <a:xfrm>
            <a:off x="7440695" y="5613387"/>
            <a:ext cx="2569680" cy="334440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000000"/>
                </a:solidFill>
                <a:latin typeface="Tahoma"/>
                <a:ea typeface="Tahoma"/>
              </a:rPr>
              <a:t>Source: D. Cressey (1980) 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D1A79-C97D-41D6-AE33-162B97B21366}"/>
              </a:ext>
            </a:extLst>
          </p:cNvPr>
          <p:cNvSpPr txBox="1"/>
          <p:nvPr/>
        </p:nvSpPr>
        <p:spPr>
          <a:xfrm>
            <a:off x="453419" y="748320"/>
            <a:ext cx="101725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Accounting</a:t>
            </a:r>
            <a:r>
              <a:rPr lang="es-ES" b="1" dirty="0"/>
              <a:t> </a:t>
            </a:r>
            <a:r>
              <a:rPr lang="es-ES" b="1" dirty="0" err="1"/>
              <a:t>Fraud</a:t>
            </a:r>
            <a:r>
              <a:rPr lang="es-ES" b="1" dirty="0"/>
              <a:t>:</a:t>
            </a:r>
          </a:p>
          <a:p>
            <a:endParaRPr lang="es-ES" dirty="0"/>
          </a:p>
          <a:p>
            <a:r>
              <a:rPr lang="es-ES" dirty="0"/>
              <a:t>- </a:t>
            </a:r>
            <a:r>
              <a:rPr lang="es-ES" dirty="0" err="1"/>
              <a:t>Intentional</a:t>
            </a:r>
            <a:r>
              <a:rPr lang="es-ES" dirty="0"/>
              <a:t>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accounting</a:t>
            </a:r>
            <a:r>
              <a:rPr lang="es-ES" dirty="0"/>
              <a:t> </a:t>
            </a:r>
            <a:r>
              <a:rPr lang="es-ES" dirty="0" err="1"/>
              <a:t>registries</a:t>
            </a:r>
            <a:r>
              <a:rPr lang="es-ES" dirty="0"/>
              <a:t> and </a:t>
            </a:r>
            <a:r>
              <a:rPr lang="es-ES" dirty="0" err="1"/>
              <a:t>financial</a:t>
            </a:r>
            <a:r>
              <a:rPr lang="es-ES" dirty="0"/>
              <a:t> </a:t>
            </a:r>
            <a:r>
              <a:rPr lang="es-ES" dirty="0" err="1"/>
              <a:t>statements</a:t>
            </a:r>
            <a:r>
              <a:rPr lang="es-ES" dirty="0"/>
              <a:t>.</a:t>
            </a:r>
          </a:p>
          <a:p>
            <a:r>
              <a:rPr lang="es-ES" dirty="0"/>
              <a:t>- </a:t>
            </a:r>
            <a:r>
              <a:rPr lang="es-ES" dirty="0" err="1"/>
              <a:t>Objective</a:t>
            </a:r>
            <a:r>
              <a:rPr lang="es-ES" dirty="0"/>
              <a:t>: </a:t>
            </a:r>
            <a:r>
              <a:rPr lang="es-ES" dirty="0" err="1"/>
              <a:t>mislead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real </a:t>
            </a:r>
            <a:r>
              <a:rPr lang="es-ES" dirty="0" err="1"/>
              <a:t>economic</a:t>
            </a:r>
            <a:r>
              <a:rPr lang="es-ES" dirty="0"/>
              <a:t> </a:t>
            </a:r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organization</a:t>
            </a:r>
            <a:r>
              <a:rPr lang="es-ES" dirty="0"/>
              <a:t>.</a:t>
            </a:r>
          </a:p>
          <a:p>
            <a:r>
              <a:rPr lang="es-ES" dirty="0"/>
              <a:t>- </a:t>
            </a:r>
            <a:r>
              <a:rPr lang="es-ES" dirty="0" err="1"/>
              <a:t>Mechanism</a:t>
            </a:r>
            <a:r>
              <a:rPr lang="es-ES" dirty="0"/>
              <a:t>: </a:t>
            </a:r>
            <a:r>
              <a:rPr lang="es-ES" dirty="0" err="1"/>
              <a:t>overstating</a:t>
            </a:r>
            <a:r>
              <a:rPr lang="es-ES" dirty="0"/>
              <a:t> </a:t>
            </a:r>
            <a:r>
              <a:rPr lang="es-ES" dirty="0" err="1"/>
              <a:t>revenues</a:t>
            </a:r>
            <a:r>
              <a:rPr lang="es-ES" dirty="0"/>
              <a:t>, </a:t>
            </a:r>
            <a:r>
              <a:rPr lang="es-ES" dirty="0" err="1"/>
              <a:t>understating</a:t>
            </a:r>
            <a:r>
              <a:rPr lang="es-ES" dirty="0"/>
              <a:t> expenses, </a:t>
            </a:r>
            <a:r>
              <a:rPr lang="es-ES" dirty="0" err="1"/>
              <a:t>hiding</a:t>
            </a:r>
            <a:r>
              <a:rPr lang="es-ES" dirty="0"/>
              <a:t> </a:t>
            </a:r>
            <a:r>
              <a:rPr lang="es-ES" dirty="0" err="1"/>
              <a:t>liabilities</a:t>
            </a:r>
            <a:r>
              <a:rPr lang="es-ES" dirty="0"/>
              <a:t>,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inflating</a:t>
            </a:r>
            <a:r>
              <a:rPr lang="es-ES" dirty="0"/>
              <a:t> </a:t>
            </a:r>
            <a:r>
              <a:rPr lang="es-ES" dirty="0" err="1"/>
              <a:t>assets</a:t>
            </a:r>
            <a:r>
              <a:rPr lang="es-ES" dirty="0"/>
              <a:t>.</a:t>
            </a:r>
          </a:p>
          <a:p>
            <a:r>
              <a:rPr lang="es-ES" dirty="0"/>
              <a:t>- </a:t>
            </a:r>
            <a:r>
              <a:rPr lang="es-ES" dirty="0" err="1"/>
              <a:t>Important</a:t>
            </a:r>
            <a:r>
              <a:rPr lang="es-ES" dirty="0"/>
              <a:t>: </a:t>
            </a:r>
            <a:r>
              <a:rPr lang="es-ES" dirty="0" err="1"/>
              <a:t>accounting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are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intentional</a:t>
            </a:r>
            <a:r>
              <a:rPr lang="es-ES" dirty="0"/>
              <a:t> </a:t>
            </a:r>
            <a:r>
              <a:rPr lang="es-ES" dirty="0" err="1"/>
              <a:t>manipulations</a:t>
            </a:r>
            <a:r>
              <a:rPr lang="es-ES" dirty="0"/>
              <a:t>, so do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classify</a:t>
            </a:r>
            <a:r>
              <a:rPr lang="es-ES" dirty="0"/>
              <a:t> as </a:t>
            </a:r>
            <a:r>
              <a:rPr lang="es-ES" dirty="0" err="1"/>
              <a:t>fraud</a:t>
            </a:r>
            <a:r>
              <a:rPr lang="es-ES" dirty="0"/>
              <a:t>: </a:t>
            </a:r>
            <a:r>
              <a:rPr lang="es-ES" dirty="0" err="1"/>
              <a:t>restatement</a:t>
            </a:r>
            <a:r>
              <a:rPr lang="es-ES" dirty="0"/>
              <a:t> and fines,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illegal</a:t>
            </a:r>
            <a:r>
              <a:rPr lang="es-ES" dirty="0"/>
              <a:t> </a:t>
            </a:r>
            <a:r>
              <a:rPr lang="es-ES" dirty="0" err="1"/>
              <a:t>activities</a:t>
            </a:r>
            <a:r>
              <a:rPr lang="es-ES" dirty="0"/>
              <a:t>.</a:t>
            </a:r>
            <a:endParaRPr lang="en-US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</TotalTime>
  <Words>1455</Words>
  <Application>Microsoft Office PowerPoint</Application>
  <PresentationFormat>Widescreen</PresentationFormat>
  <Paragraphs>271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Bookman Old Style</vt:lpstr>
      <vt:lpstr>Calibri</vt:lpstr>
      <vt:lpstr>Franklin Gothic Book</vt:lpstr>
      <vt:lpstr>Symbol</vt:lpstr>
      <vt:lpstr>Tahoma</vt:lpstr>
      <vt:lpstr>Times New Roman</vt:lpstr>
      <vt:lpstr>Wingdings</vt:lpstr>
      <vt:lpstr>Office Theme</vt:lpstr>
      <vt:lpstr>Office Theme</vt:lpstr>
      <vt:lpstr>Managerial Accounting</vt:lpstr>
      <vt:lpstr>Accounting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Managerial Accounting</dc:title>
  <dc:subject/>
  <dc:creator>MARCELO IGNACIO ORTIZ MUÑOZ</dc:creator>
  <dc:description/>
  <cp:lastModifiedBy>MARCELO IGNACIO ORTIZ MUÑOZ</cp:lastModifiedBy>
  <cp:revision>135</cp:revision>
  <dcterms:created xsi:type="dcterms:W3CDTF">2022-07-23T09:03:42Z</dcterms:created>
  <dcterms:modified xsi:type="dcterms:W3CDTF">2022-10-25T18:24:27Z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20</vt:i4>
  </property>
  <property fmtid="{D5CDD505-2E9C-101B-9397-08002B2CF9AE}" pid="4" name="PresentationFormat">
    <vt:lpwstr>Widescreen</vt:lpwstr>
  </property>
  <property fmtid="{D5CDD505-2E9C-101B-9397-08002B2CF9AE}" pid="5" name="Slides">
    <vt:i4>21</vt:i4>
  </property>
</Properties>
</file>