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8"/>
  </p:notesMasterIdLst>
  <p:sldIdLst>
    <p:sldId id="256" r:id="rId3"/>
    <p:sldId id="257" r:id="rId4"/>
    <p:sldId id="290" r:id="rId5"/>
    <p:sldId id="260" r:id="rId6"/>
    <p:sldId id="258" r:id="rId7"/>
    <p:sldId id="259" r:id="rId8"/>
    <p:sldId id="261" r:id="rId9"/>
    <p:sldId id="262" r:id="rId10"/>
    <p:sldId id="263" r:id="rId11"/>
    <p:sldId id="264" r:id="rId12"/>
    <p:sldId id="265" r:id="rId13"/>
    <p:sldId id="266" r:id="rId14"/>
    <p:sldId id="291" r:id="rId15"/>
    <p:sldId id="267" r:id="rId16"/>
    <p:sldId id="268" r:id="rId17"/>
    <p:sldId id="270" r:id="rId18"/>
    <p:sldId id="292" r:id="rId19"/>
    <p:sldId id="271" r:id="rId20"/>
    <p:sldId id="272" r:id="rId21"/>
    <p:sldId id="273" r:id="rId22"/>
    <p:sldId id="274" r:id="rId23"/>
    <p:sldId id="275" r:id="rId24"/>
    <p:sldId id="276" r:id="rId25"/>
    <p:sldId id="277" r:id="rId26"/>
    <p:sldId id="278" r:id="rId27"/>
    <p:sldId id="293" r:id="rId28"/>
    <p:sldId id="279" r:id="rId29"/>
    <p:sldId id="280" r:id="rId30"/>
    <p:sldId id="282" r:id="rId31"/>
    <p:sldId id="283" r:id="rId32"/>
    <p:sldId id="284" r:id="rId33"/>
    <p:sldId id="285" r:id="rId34"/>
    <p:sldId id="286" r:id="rId35"/>
    <p:sldId id="287" r:id="rId36"/>
    <p:sldId id="28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348" autoAdjust="0"/>
  </p:normalViewPr>
  <p:slideViewPr>
    <p:cSldViewPr snapToGrid="0">
      <p:cViewPr varScale="1">
        <p:scale>
          <a:sx n="51" d="100"/>
          <a:sy n="51" d="100"/>
        </p:scale>
        <p:origin x="1800"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83351C-89A8-4FC2-8385-B2E7D33A7E1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0FE3A2F-5BA1-4318-A5D8-C77FEC542004}">
      <dgm:prSet phldrT="[Text]"/>
      <dgm:spPr/>
      <dgm:t>
        <a:bodyPr/>
        <a:lstStyle/>
        <a:p>
          <a:r>
            <a:rPr lang="es-ES" dirty="0" err="1"/>
            <a:t>Fixed</a:t>
          </a:r>
          <a:r>
            <a:rPr lang="es-ES" dirty="0"/>
            <a:t> </a:t>
          </a:r>
          <a:r>
            <a:rPr lang="es-ES" dirty="0" err="1"/>
            <a:t>Cost</a:t>
          </a:r>
          <a:endParaRPr lang="en-US" dirty="0"/>
        </a:p>
      </dgm:t>
    </dgm:pt>
    <dgm:pt modelId="{63B940C4-BAE7-401A-82FF-E7BA5687D5DC}" type="parTrans" cxnId="{3BFF9190-B9F0-47F6-BBF0-1FE935228FC4}">
      <dgm:prSet/>
      <dgm:spPr/>
      <dgm:t>
        <a:bodyPr/>
        <a:lstStyle/>
        <a:p>
          <a:endParaRPr lang="en-US"/>
        </a:p>
      </dgm:t>
    </dgm:pt>
    <dgm:pt modelId="{67EF4DCA-9447-424C-8240-CF991522785E}" type="sibTrans" cxnId="{3BFF9190-B9F0-47F6-BBF0-1FE935228FC4}">
      <dgm:prSet/>
      <dgm:spPr/>
      <dgm:t>
        <a:bodyPr/>
        <a:lstStyle/>
        <a:p>
          <a:endParaRPr lang="en-US"/>
        </a:p>
      </dgm:t>
    </dgm:pt>
    <dgm:pt modelId="{10699298-C1EF-494B-84C4-AA7C64F456A8}">
      <dgm:prSet phldrT="[Text]"/>
      <dgm:spPr/>
      <dgm:t>
        <a:bodyPr/>
        <a:lstStyle/>
        <a:p>
          <a:r>
            <a:rPr lang="en-US" dirty="0"/>
            <a:t>Unavoidable operating expense that does not change in total over the short term nor depends on the level of activity.</a:t>
          </a:r>
        </a:p>
      </dgm:t>
    </dgm:pt>
    <dgm:pt modelId="{8C30C8A9-988F-4739-996A-36351D7E0339}" type="parTrans" cxnId="{8867B8A6-8EFA-4DBC-B664-1A34CFF6686E}">
      <dgm:prSet/>
      <dgm:spPr/>
      <dgm:t>
        <a:bodyPr/>
        <a:lstStyle/>
        <a:p>
          <a:endParaRPr lang="en-US"/>
        </a:p>
      </dgm:t>
    </dgm:pt>
    <dgm:pt modelId="{F8BD16F0-6316-4998-B16D-28203B74A47A}" type="sibTrans" cxnId="{8867B8A6-8EFA-4DBC-B664-1A34CFF6686E}">
      <dgm:prSet/>
      <dgm:spPr/>
      <dgm:t>
        <a:bodyPr/>
        <a:lstStyle/>
        <a:p>
          <a:endParaRPr lang="en-US"/>
        </a:p>
      </dgm:t>
    </dgm:pt>
    <dgm:pt modelId="{631EDF5C-B759-46EC-9B5B-BD44045FBCCA}">
      <dgm:prSet phldrT="[Text]"/>
      <dgm:spPr/>
      <dgm:t>
        <a:bodyPr/>
        <a:lstStyle/>
        <a:p>
          <a:r>
            <a:rPr lang="es-ES" dirty="0" err="1"/>
            <a:t>Rent</a:t>
          </a:r>
          <a:r>
            <a:rPr lang="es-ES" dirty="0"/>
            <a:t>, </a:t>
          </a:r>
          <a:r>
            <a:rPr lang="es-ES" dirty="0" err="1"/>
            <a:t>insurance</a:t>
          </a:r>
          <a:r>
            <a:rPr lang="es-ES" dirty="0"/>
            <a:t>, managers' salaries, </a:t>
          </a:r>
          <a:r>
            <a:rPr lang="es-ES" dirty="0" err="1"/>
            <a:t>equipment</a:t>
          </a:r>
          <a:r>
            <a:rPr lang="es-ES" dirty="0"/>
            <a:t> </a:t>
          </a:r>
          <a:r>
            <a:rPr lang="es-ES" dirty="0" err="1"/>
            <a:t>leases</a:t>
          </a:r>
          <a:r>
            <a:rPr lang="es-ES" dirty="0"/>
            <a:t>.</a:t>
          </a:r>
          <a:endParaRPr lang="en-US" dirty="0"/>
        </a:p>
      </dgm:t>
    </dgm:pt>
    <dgm:pt modelId="{BA969045-305D-4D6C-B17A-97A3221ACFC7}" type="parTrans" cxnId="{177F4729-39D0-43FE-8A98-27EC7A2DFAB9}">
      <dgm:prSet/>
      <dgm:spPr/>
      <dgm:t>
        <a:bodyPr/>
        <a:lstStyle/>
        <a:p>
          <a:endParaRPr lang="en-US"/>
        </a:p>
      </dgm:t>
    </dgm:pt>
    <dgm:pt modelId="{43026C51-F4E6-4340-9088-09AFB06121AE}" type="sibTrans" cxnId="{177F4729-39D0-43FE-8A98-27EC7A2DFAB9}">
      <dgm:prSet/>
      <dgm:spPr/>
      <dgm:t>
        <a:bodyPr/>
        <a:lstStyle/>
        <a:p>
          <a:endParaRPr lang="en-US"/>
        </a:p>
      </dgm:t>
    </dgm:pt>
    <dgm:pt modelId="{FA8322DD-1DF0-4325-944A-C515BA6CBC8A}">
      <dgm:prSet phldrT="[Text]"/>
      <dgm:spPr/>
      <dgm:t>
        <a:bodyPr/>
        <a:lstStyle/>
        <a:p>
          <a:r>
            <a:rPr lang="es-ES" dirty="0" err="1"/>
            <a:t>Committed</a:t>
          </a:r>
          <a:r>
            <a:rPr lang="es-ES" dirty="0"/>
            <a:t>  vs </a:t>
          </a:r>
          <a:r>
            <a:rPr lang="es-ES" dirty="0" err="1"/>
            <a:t>discretionary</a:t>
          </a:r>
          <a:r>
            <a:rPr lang="es-ES" dirty="0"/>
            <a:t> </a:t>
          </a:r>
          <a:r>
            <a:rPr lang="es-ES" dirty="0" err="1"/>
            <a:t>fixed</a:t>
          </a:r>
          <a:r>
            <a:rPr lang="es-ES" dirty="0"/>
            <a:t> </a:t>
          </a:r>
          <a:r>
            <a:rPr lang="es-ES" dirty="0" err="1"/>
            <a:t>costs</a:t>
          </a:r>
          <a:r>
            <a:rPr lang="es-ES" dirty="0"/>
            <a:t>.</a:t>
          </a:r>
          <a:endParaRPr lang="en-US" dirty="0"/>
        </a:p>
      </dgm:t>
    </dgm:pt>
    <dgm:pt modelId="{6E8F0D7F-D9EE-4162-88D9-4ABE9FF1E5E7}" type="parTrans" cxnId="{099F6E3B-AB01-4D12-8DF0-0B5F14E2AED9}">
      <dgm:prSet/>
      <dgm:spPr/>
      <dgm:t>
        <a:bodyPr/>
        <a:lstStyle/>
        <a:p>
          <a:endParaRPr lang="en-US"/>
        </a:p>
      </dgm:t>
    </dgm:pt>
    <dgm:pt modelId="{ECFA4883-A131-4175-9C63-593389B2C883}" type="sibTrans" cxnId="{099F6E3B-AB01-4D12-8DF0-0B5F14E2AED9}">
      <dgm:prSet/>
      <dgm:spPr/>
      <dgm:t>
        <a:bodyPr/>
        <a:lstStyle/>
        <a:p>
          <a:endParaRPr lang="en-US"/>
        </a:p>
      </dgm:t>
    </dgm:pt>
    <dgm:pt modelId="{5CD57087-5DDC-4434-B2A4-D7D00FB82F9C}">
      <dgm:prSet phldrT="[Text]"/>
      <dgm:spPr/>
      <dgm:t>
        <a:bodyPr/>
        <a:lstStyle/>
        <a:p>
          <a:r>
            <a:rPr lang="es-ES" dirty="0"/>
            <a:t>Variable </a:t>
          </a:r>
          <a:r>
            <a:rPr lang="es-ES" dirty="0" err="1"/>
            <a:t>Cost</a:t>
          </a:r>
          <a:endParaRPr lang="en-US" dirty="0"/>
        </a:p>
      </dgm:t>
    </dgm:pt>
    <dgm:pt modelId="{306D239E-0381-423C-AA05-01BBE335BD2E}" type="parTrans" cxnId="{1F9C4835-934E-4152-8E7E-EA16B4076AF1}">
      <dgm:prSet/>
      <dgm:spPr/>
      <dgm:t>
        <a:bodyPr/>
        <a:lstStyle/>
        <a:p>
          <a:endParaRPr lang="en-US"/>
        </a:p>
      </dgm:t>
    </dgm:pt>
    <dgm:pt modelId="{567E2DF9-4D77-4825-8D2B-2A7C7A26B31B}" type="sibTrans" cxnId="{1F9C4835-934E-4152-8E7E-EA16B4076AF1}">
      <dgm:prSet/>
      <dgm:spPr/>
      <dgm:t>
        <a:bodyPr/>
        <a:lstStyle/>
        <a:p>
          <a:endParaRPr lang="en-US"/>
        </a:p>
      </dgm:t>
    </dgm:pt>
    <dgm:pt modelId="{47B8E323-D5DB-4A9F-907B-AC8D292C4450}">
      <dgm:prSet phldrT="[Text]"/>
      <dgm:spPr/>
      <dgm:t>
        <a:bodyPr/>
        <a:lstStyle/>
        <a:p>
          <a:r>
            <a:rPr lang="es-ES" dirty="0"/>
            <a:t>Expenses </a:t>
          </a:r>
          <a:r>
            <a:rPr lang="es-ES" dirty="0" err="1"/>
            <a:t>that</a:t>
          </a:r>
          <a:r>
            <a:rPr lang="es-ES" dirty="0"/>
            <a:t> </a:t>
          </a:r>
          <a:r>
            <a:rPr lang="es-ES" dirty="0" err="1"/>
            <a:t>vary</a:t>
          </a:r>
          <a:r>
            <a:rPr lang="es-ES" dirty="0"/>
            <a:t> in </a:t>
          </a:r>
          <a:r>
            <a:rPr lang="es-ES" dirty="0" err="1"/>
            <a:t>direct</a:t>
          </a:r>
          <a:r>
            <a:rPr lang="es-ES" dirty="0"/>
            <a:t> </a:t>
          </a:r>
          <a:r>
            <a:rPr lang="es-ES" dirty="0" err="1"/>
            <a:t>proportion</a:t>
          </a:r>
          <a:r>
            <a:rPr lang="es-ES" dirty="0"/>
            <a:t> </a:t>
          </a:r>
          <a:r>
            <a:rPr lang="es-ES" dirty="0" err="1"/>
            <a:t>to</a:t>
          </a:r>
          <a:r>
            <a:rPr lang="es-ES" dirty="0"/>
            <a:t> </a:t>
          </a:r>
          <a:r>
            <a:rPr lang="es-ES" dirty="0" err="1"/>
            <a:t>the</a:t>
          </a:r>
          <a:r>
            <a:rPr lang="es-ES" dirty="0"/>
            <a:t> </a:t>
          </a:r>
          <a:r>
            <a:rPr lang="es-ES" dirty="0" err="1"/>
            <a:t>level</a:t>
          </a:r>
          <a:r>
            <a:rPr lang="es-ES" dirty="0"/>
            <a:t> </a:t>
          </a:r>
          <a:r>
            <a:rPr lang="es-ES" dirty="0" err="1"/>
            <a:t>of</a:t>
          </a:r>
          <a:r>
            <a:rPr lang="es-ES" dirty="0"/>
            <a:t> </a:t>
          </a:r>
          <a:r>
            <a:rPr lang="es-ES" dirty="0" err="1"/>
            <a:t>activity</a:t>
          </a:r>
          <a:r>
            <a:rPr lang="es-ES" dirty="0"/>
            <a:t> in </a:t>
          </a:r>
          <a:r>
            <a:rPr lang="es-ES" dirty="0" err="1"/>
            <a:t>the</a:t>
          </a:r>
          <a:r>
            <a:rPr lang="es-ES" dirty="0"/>
            <a:t> </a:t>
          </a:r>
          <a:r>
            <a:rPr lang="es-ES" dirty="0" err="1"/>
            <a:t>business</a:t>
          </a:r>
          <a:r>
            <a:rPr lang="es-ES" dirty="0"/>
            <a:t>.</a:t>
          </a:r>
          <a:endParaRPr lang="en-US" dirty="0"/>
        </a:p>
      </dgm:t>
    </dgm:pt>
    <dgm:pt modelId="{B8A6778B-3CE5-4FDD-976B-308E7CC65AA0}" type="parTrans" cxnId="{211023CE-88E6-4451-9CB2-BDDC974EDA22}">
      <dgm:prSet/>
      <dgm:spPr/>
      <dgm:t>
        <a:bodyPr/>
        <a:lstStyle/>
        <a:p>
          <a:endParaRPr lang="en-US"/>
        </a:p>
      </dgm:t>
    </dgm:pt>
    <dgm:pt modelId="{9A0E168F-8908-4A6D-8F45-3A1F901334CA}" type="sibTrans" cxnId="{211023CE-88E6-4451-9CB2-BDDC974EDA22}">
      <dgm:prSet/>
      <dgm:spPr/>
      <dgm:t>
        <a:bodyPr/>
        <a:lstStyle/>
        <a:p>
          <a:endParaRPr lang="en-US"/>
        </a:p>
      </dgm:t>
    </dgm:pt>
    <dgm:pt modelId="{C416500B-7D2E-438F-85BE-83C370FF8995}">
      <dgm:prSet phldrT="[Text]"/>
      <dgm:spPr/>
      <dgm:t>
        <a:bodyPr/>
        <a:lstStyle/>
        <a:p>
          <a:r>
            <a:rPr lang="es-ES" dirty="0"/>
            <a:t>Raw </a:t>
          </a:r>
          <a:r>
            <a:rPr lang="es-ES" dirty="0" err="1"/>
            <a:t>materials</a:t>
          </a:r>
          <a:r>
            <a:rPr lang="es-ES" dirty="0"/>
            <a:t>, sales </a:t>
          </a:r>
          <a:r>
            <a:rPr lang="es-ES" dirty="0" err="1"/>
            <a:t>agent</a:t>
          </a:r>
          <a:r>
            <a:rPr lang="es-ES" dirty="0"/>
            <a:t> </a:t>
          </a:r>
          <a:r>
            <a:rPr lang="es-ES" dirty="0" err="1"/>
            <a:t>bonuses</a:t>
          </a:r>
          <a:r>
            <a:rPr lang="es-ES" dirty="0"/>
            <a:t>.</a:t>
          </a:r>
          <a:endParaRPr lang="en-US" dirty="0"/>
        </a:p>
      </dgm:t>
    </dgm:pt>
    <dgm:pt modelId="{D61AF384-9C57-4DA4-9C09-BD3CB92627AE}" type="parTrans" cxnId="{5ACA16A0-3F4F-48C8-BF9A-85044DBF896A}">
      <dgm:prSet/>
      <dgm:spPr/>
      <dgm:t>
        <a:bodyPr/>
        <a:lstStyle/>
        <a:p>
          <a:endParaRPr lang="en-US"/>
        </a:p>
      </dgm:t>
    </dgm:pt>
    <dgm:pt modelId="{94483D19-307A-4100-AE42-1FDB75BAEF68}" type="sibTrans" cxnId="{5ACA16A0-3F4F-48C8-BF9A-85044DBF896A}">
      <dgm:prSet/>
      <dgm:spPr/>
      <dgm:t>
        <a:bodyPr/>
        <a:lstStyle/>
        <a:p>
          <a:endParaRPr lang="en-US"/>
        </a:p>
      </dgm:t>
    </dgm:pt>
    <dgm:pt modelId="{A644CC00-1B86-4C05-B6A0-B538F4597810}">
      <dgm:prSet phldrT="[Text]"/>
      <dgm:spPr/>
      <dgm:t>
        <a:bodyPr/>
        <a:lstStyle/>
        <a:p>
          <a:r>
            <a:rPr lang="es-ES" dirty="0" err="1"/>
            <a:t>Cost</a:t>
          </a:r>
          <a:r>
            <a:rPr lang="es-ES" dirty="0"/>
            <a:t> driver: </a:t>
          </a:r>
          <a:r>
            <a:rPr lang="en-US" dirty="0"/>
            <a:t>any </a:t>
          </a:r>
          <a:r>
            <a:rPr lang="en-US" b="1" dirty="0"/>
            <a:t>activity</a:t>
          </a:r>
          <a:r>
            <a:rPr lang="en-US" dirty="0"/>
            <a:t> that causes the organization to incur a variable cost: direct labor hours, machine hours.</a:t>
          </a:r>
        </a:p>
      </dgm:t>
    </dgm:pt>
    <dgm:pt modelId="{8541B40A-2C10-4A6A-9812-4C82042C0315}" type="parTrans" cxnId="{A6F7F8EC-375C-4014-BF33-061C0A60A8D8}">
      <dgm:prSet/>
      <dgm:spPr/>
      <dgm:t>
        <a:bodyPr/>
        <a:lstStyle/>
        <a:p>
          <a:endParaRPr lang="en-US"/>
        </a:p>
      </dgm:t>
    </dgm:pt>
    <dgm:pt modelId="{95BE31E1-C804-45E9-A4F6-0E6F4EEA70B9}" type="sibTrans" cxnId="{A6F7F8EC-375C-4014-BF33-061C0A60A8D8}">
      <dgm:prSet/>
      <dgm:spPr/>
      <dgm:t>
        <a:bodyPr/>
        <a:lstStyle/>
        <a:p>
          <a:endParaRPr lang="en-US"/>
        </a:p>
      </dgm:t>
    </dgm:pt>
    <dgm:pt modelId="{F6551F49-0FB8-4ABB-A871-8D090CADFB8B}">
      <dgm:prSet phldrT="[Text]"/>
      <dgm:spPr/>
      <dgm:t>
        <a:bodyPr/>
        <a:lstStyle/>
        <a:p>
          <a:r>
            <a:rPr lang="en-US" dirty="0"/>
            <a:t>Remain fixed in total but change on a per-unit basis</a:t>
          </a:r>
        </a:p>
      </dgm:t>
    </dgm:pt>
    <dgm:pt modelId="{D04E0AF3-FBB7-4EDC-BD2E-D9C1A3CCA6E5}" type="parTrans" cxnId="{6A89114A-510D-4527-BC80-9EC909031512}">
      <dgm:prSet/>
      <dgm:spPr/>
      <dgm:t>
        <a:bodyPr/>
        <a:lstStyle/>
        <a:p>
          <a:endParaRPr lang="en-US"/>
        </a:p>
      </dgm:t>
    </dgm:pt>
    <dgm:pt modelId="{860AAA91-0723-4DF4-A415-17FBEBA56D72}" type="sibTrans" cxnId="{6A89114A-510D-4527-BC80-9EC909031512}">
      <dgm:prSet/>
      <dgm:spPr/>
      <dgm:t>
        <a:bodyPr/>
        <a:lstStyle/>
        <a:p>
          <a:endParaRPr lang="en-US"/>
        </a:p>
      </dgm:t>
    </dgm:pt>
    <dgm:pt modelId="{FEAFA731-B47E-44CF-BCA0-165FE202B7A9}">
      <dgm:prSet phldrT="[Text]"/>
      <dgm:spPr/>
      <dgm:t>
        <a:bodyPr/>
        <a:lstStyle/>
        <a:p>
          <a:r>
            <a:rPr lang="en-US" dirty="0"/>
            <a:t>Remain the same per unit but change in total relative to the level of activity in the business.</a:t>
          </a:r>
        </a:p>
      </dgm:t>
    </dgm:pt>
    <dgm:pt modelId="{07CD5C76-5BF7-4ECA-A486-C303DC239EBE}" type="parTrans" cxnId="{749ACEB5-436A-4A27-A6B2-6F10D3ABBE0B}">
      <dgm:prSet/>
      <dgm:spPr/>
      <dgm:t>
        <a:bodyPr/>
        <a:lstStyle/>
        <a:p>
          <a:endParaRPr lang="en-US"/>
        </a:p>
      </dgm:t>
    </dgm:pt>
    <dgm:pt modelId="{0FA302DD-D381-40B3-B6AE-488BEDE21889}" type="sibTrans" cxnId="{749ACEB5-436A-4A27-A6B2-6F10D3ABBE0B}">
      <dgm:prSet/>
      <dgm:spPr/>
      <dgm:t>
        <a:bodyPr/>
        <a:lstStyle/>
        <a:p>
          <a:endParaRPr lang="en-US"/>
        </a:p>
      </dgm:t>
    </dgm:pt>
    <dgm:pt modelId="{2CAD3D6E-37D6-4620-96B4-CCC99F2CE283}" type="pres">
      <dgm:prSet presAssocID="{6E83351C-89A8-4FC2-8385-B2E7D33A7E14}" presName="Name0" presStyleCnt="0">
        <dgm:presLayoutVars>
          <dgm:dir/>
          <dgm:animLvl val="lvl"/>
          <dgm:resizeHandles val="exact"/>
        </dgm:presLayoutVars>
      </dgm:prSet>
      <dgm:spPr/>
    </dgm:pt>
    <dgm:pt modelId="{36E70C1B-E6DF-46A8-805B-3805D83602B0}" type="pres">
      <dgm:prSet presAssocID="{A0FE3A2F-5BA1-4318-A5D8-C77FEC542004}" presName="composite" presStyleCnt="0"/>
      <dgm:spPr/>
    </dgm:pt>
    <dgm:pt modelId="{380A2EEA-3ADE-4353-BD1C-283C23AAE27B}" type="pres">
      <dgm:prSet presAssocID="{A0FE3A2F-5BA1-4318-A5D8-C77FEC542004}" presName="parTx" presStyleLbl="alignNode1" presStyleIdx="0" presStyleCnt="2">
        <dgm:presLayoutVars>
          <dgm:chMax val="0"/>
          <dgm:chPref val="0"/>
          <dgm:bulletEnabled val="1"/>
        </dgm:presLayoutVars>
      </dgm:prSet>
      <dgm:spPr/>
    </dgm:pt>
    <dgm:pt modelId="{A2C44E1A-AE14-4338-9303-22DCAE05D91F}" type="pres">
      <dgm:prSet presAssocID="{A0FE3A2F-5BA1-4318-A5D8-C77FEC542004}" presName="desTx" presStyleLbl="alignAccFollowNode1" presStyleIdx="0" presStyleCnt="2">
        <dgm:presLayoutVars>
          <dgm:bulletEnabled val="1"/>
        </dgm:presLayoutVars>
      </dgm:prSet>
      <dgm:spPr/>
    </dgm:pt>
    <dgm:pt modelId="{00E23D6A-6C34-4C63-ACF5-5EDF5E4E5F13}" type="pres">
      <dgm:prSet presAssocID="{67EF4DCA-9447-424C-8240-CF991522785E}" presName="space" presStyleCnt="0"/>
      <dgm:spPr/>
    </dgm:pt>
    <dgm:pt modelId="{DDA99750-6D6E-4653-BDC5-D964E8235C8C}" type="pres">
      <dgm:prSet presAssocID="{5CD57087-5DDC-4434-B2A4-D7D00FB82F9C}" presName="composite" presStyleCnt="0"/>
      <dgm:spPr/>
    </dgm:pt>
    <dgm:pt modelId="{F3DF5045-E490-4B01-B1C0-E989374CC8E0}" type="pres">
      <dgm:prSet presAssocID="{5CD57087-5DDC-4434-B2A4-D7D00FB82F9C}" presName="parTx" presStyleLbl="alignNode1" presStyleIdx="1" presStyleCnt="2">
        <dgm:presLayoutVars>
          <dgm:chMax val="0"/>
          <dgm:chPref val="0"/>
          <dgm:bulletEnabled val="1"/>
        </dgm:presLayoutVars>
      </dgm:prSet>
      <dgm:spPr/>
    </dgm:pt>
    <dgm:pt modelId="{D14499BB-540F-45AB-955D-142407B2DD20}" type="pres">
      <dgm:prSet presAssocID="{5CD57087-5DDC-4434-B2A4-D7D00FB82F9C}" presName="desTx" presStyleLbl="alignAccFollowNode1" presStyleIdx="1" presStyleCnt="2">
        <dgm:presLayoutVars>
          <dgm:bulletEnabled val="1"/>
        </dgm:presLayoutVars>
      </dgm:prSet>
      <dgm:spPr/>
    </dgm:pt>
  </dgm:ptLst>
  <dgm:cxnLst>
    <dgm:cxn modelId="{D7AAED10-F64A-4C60-845F-A1732756C534}" type="presOf" srcId="{FEAFA731-B47E-44CF-BCA0-165FE202B7A9}" destId="{D14499BB-540F-45AB-955D-142407B2DD20}" srcOrd="0" destOrd="3" presId="urn:microsoft.com/office/officeart/2005/8/layout/hList1"/>
    <dgm:cxn modelId="{DB378215-472E-4089-B19A-03A8E956F543}" type="presOf" srcId="{5CD57087-5DDC-4434-B2A4-D7D00FB82F9C}" destId="{F3DF5045-E490-4B01-B1C0-E989374CC8E0}" srcOrd="0" destOrd="0" presId="urn:microsoft.com/office/officeart/2005/8/layout/hList1"/>
    <dgm:cxn modelId="{177F4729-39D0-43FE-8A98-27EC7A2DFAB9}" srcId="{A0FE3A2F-5BA1-4318-A5D8-C77FEC542004}" destId="{631EDF5C-B759-46EC-9B5B-BD44045FBCCA}" srcOrd="1" destOrd="0" parTransId="{BA969045-305D-4D6C-B17A-97A3221ACFC7}" sibTransId="{43026C51-F4E6-4340-9088-09AFB06121AE}"/>
    <dgm:cxn modelId="{18621735-4BA4-4D24-AC69-F59288D4AA36}" type="presOf" srcId="{631EDF5C-B759-46EC-9B5B-BD44045FBCCA}" destId="{A2C44E1A-AE14-4338-9303-22DCAE05D91F}" srcOrd="0" destOrd="1" presId="urn:microsoft.com/office/officeart/2005/8/layout/hList1"/>
    <dgm:cxn modelId="{1F9C4835-934E-4152-8E7E-EA16B4076AF1}" srcId="{6E83351C-89A8-4FC2-8385-B2E7D33A7E14}" destId="{5CD57087-5DDC-4434-B2A4-D7D00FB82F9C}" srcOrd="1" destOrd="0" parTransId="{306D239E-0381-423C-AA05-01BBE335BD2E}" sibTransId="{567E2DF9-4D77-4825-8D2B-2A7C7A26B31B}"/>
    <dgm:cxn modelId="{D1F36336-3451-4BB0-BEE5-6C9E41DA1BB8}" type="presOf" srcId="{C416500B-7D2E-438F-85BE-83C370FF8995}" destId="{D14499BB-540F-45AB-955D-142407B2DD20}" srcOrd="0" destOrd="1" presId="urn:microsoft.com/office/officeart/2005/8/layout/hList1"/>
    <dgm:cxn modelId="{099F6E3B-AB01-4D12-8DF0-0B5F14E2AED9}" srcId="{A0FE3A2F-5BA1-4318-A5D8-C77FEC542004}" destId="{FA8322DD-1DF0-4325-944A-C515BA6CBC8A}" srcOrd="2" destOrd="0" parTransId="{6E8F0D7F-D9EE-4162-88D9-4ABE9FF1E5E7}" sibTransId="{ECFA4883-A131-4175-9C63-593389B2C883}"/>
    <dgm:cxn modelId="{01DA7041-3942-49C2-B31E-172D79A9B5B1}" type="presOf" srcId="{FA8322DD-1DF0-4325-944A-C515BA6CBC8A}" destId="{A2C44E1A-AE14-4338-9303-22DCAE05D91F}" srcOrd="0" destOrd="2" presId="urn:microsoft.com/office/officeart/2005/8/layout/hList1"/>
    <dgm:cxn modelId="{9E26D368-0868-4971-85CD-BCAD4E7F5421}" type="presOf" srcId="{A0FE3A2F-5BA1-4318-A5D8-C77FEC542004}" destId="{380A2EEA-3ADE-4353-BD1C-283C23AAE27B}" srcOrd="0" destOrd="0" presId="urn:microsoft.com/office/officeart/2005/8/layout/hList1"/>
    <dgm:cxn modelId="{6A89114A-510D-4527-BC80-9EC909031512}" srcId="{A0FE3A2F-5BA1-4318-A5D8-C77FEC542004}" destId="{F6551F49-0FB8-4ABB-A871-8D090CADFB8B}" srcOrd="3" destOrd="0" parTransId="{D04E0AF3-FBB7-4EDC-BD2E-D9C1A3CCA6E5}" sibTransId="{860AAA91-0723-4DF4-A415-17FBEBA56D72}"/>
    <dgm:cxn modelId="{E961366E-2EF0-4A34-AA9F-0F72EBBD89F1}" type="presOf" srcId="{47B8E323-D5DB-4A9F-907B-AC8D292C4450}" destId="{D14499BB-540F-45AB-955D-142407B2DD20}" srcOrd="0" destOrd="0" presId="urn:microsoft.com/office/officeart/2005/8/layout/hList1"/>
    <dgm:cxn modelId="{3C497775-588C-4715-B157-287D332E2427}" type="presOf" srcId="{6E83351C-89A8-4FC2-8385-B2E7D33A7E14}" destId="{2CAD3D6E-37D6-4620-96B4-CCC99F2CE283}" srcOrd="0" destOrd="0" presId="urn:microsoft.com/office/officeart/2005/8/layout/hList1"/>
    <dgm:cxn modelId="{7BB7147F-38E1-4B41-A6A0-5113ED67996A}" type="presOf" srcId="{A644CC00-1B86-4C05-B6A0-B538F4597810}" destId="{D14499BB-540F-45AB-955D-142407B2DD20}" srcOrd="0" destOrd="2" presId="urn:microsoft.com/office/officeart/2005/8/layout/hList1"/>
    <dgm:cxn modelId="{21106988-6B7D-43BD-9E87-84A5054B5300}" type="presOf" srcId="{10699298-C1EF-494B-84C4-AA7C64F456A8}" destId="{A2C44E1A-AE14-4338-9303-22DCAE05D91F}" srcOrd="0" destOrd="0" presId="urn:microsoft.com/office/officeart/2005/8/layout/hList1"/>
    <dgm:cxn modelId="{3DED5F8F-9263-468C-8EAA-1585AE7EC1E9}" type="presOf" srcId="{F6551F49-0FB8-4ABB-A871-8D090CADFB8B}" destId="{A2C44E1A-AE14-4338-9303-22DCAE05D91F}" srcOrd="0" destOrd="3" presId="urn:microsoft.com/office/officeart/2005/8/layout/hList1"/>
    <dgm:cxn modelId="{3BFF9190-B9F0-47F6-BBF0-1FE935228FC4}" srcId="{6E83351C-89A8-4FC2-8385-B2E7D33A7E14}" destId="{A0FE3A2F-5BA1-4318-A5D8-C77FEC542004}" srcOrd="0" destOrd="0" parTransId="{63B940C4-BAE7-401A-82FF-E7BA5687D5DC}" sibTransId="{67EF4DCA-9447-424C-8240-CF991522785E}"/>
    <dgm:cxn modelId="{5ACA16A0-3F4F-48C8-BF9A-85044DBF896A}" srcId="{5CD57087-5DDC-4434-B2A4-D7D00FB82F9C}" destId="{C416500B-7D2E-438F-85BE-83C370FF8995}" srcOrd="1" destOrd="0" parTransId="{D61AF384-9C57-4DA4-9C09-BD3CB92627AE}" sibTransId="{94483D19-307A-4100-AE42-1FDB75BAEF68}"/>
    <dgm:cxn modelId="{8867B8A6-8EFA-4DBC-B664-1A34CFF6686E}" srcId="{A0FE3A2F-5BA1-4318-A5D8-C77FEC542004}" destId="{10699298-C1EF-494B-84C4-AA7C64F456A8}" srcOrd="0" destOrd="0" parTransId="{8C30C8A9-988F-4739-996A-36351D7E0339}" sibTransId="{F8BD16F0-6316-4998-B16D-28203B74A47A}"/>
    <dgm:cxn modelId="{749ACEB5-436A-4A27-A6B2-6F10D3ABBE0B}" srcId="{5CD57087-5DDC-4434-B2A4-D7D00FB82F9C}" destId="{FEAFA731-B47E-44CF-BCA0-165FE202B7A9}" srcOrd="3" destOrd="0" parTransId="{07CD5C76-5BF7-4ECA-A486-C303DC239EBE}" sibTransId="{0FA302DD-D381-40B3-B6AE-488BEDE21889}"/>
    <dgm:cxn modelId="{211023CE-88E6-4451-9CB2-BDDC974EDA22}" srcId="{5CD57087-5DDC-4434-B2A4-D7D00FB82F9C}" destId="{47B8E323-D5DB-4A9F-907B-AC8D292C4450}" srcOrd="0" destOrd="0" parTransId="{B8A6778B-3CE5-4FDD-976B-308E7CC65AA0}" sibTransId="{9A0E168F-8908-4A6D-8F45-3A1F901334CA}"/>
    <dgm:cxn modelId="{A6F7F8EC-375C-4014-BF33-061C0A60A8D8}" srcId="{5CD57087-5DDC-4434-B2A4-D7D00FB82F9C}" destId="{A644CC00-1B86-4C05-B6A0-B538F4597810}" srcOrd="2" destOrd="0" parTransId="{8541B40A-2C10-4A6A-9812-4C82042C0315}" sibTransId="{95BE31E1-C804-45E9-A4F6-0E6F4EEA70B9}"/>
    <dgm:cxn modelId="{3F27FE3A-F940-4549-8169-1F0B75106378}" type="presParOf" srcId="{2CAD3D6E-37D6-4620-96B4-CCC99F2CE283}" destId="{36E70C1B-E6DF-46A8-805B-3805D83602B0}" srcOrd="0" destOrd="0" presId="urn:microsoft.com/office/officeart/2005/8/layout/hList1"/>
    <dgm:cxn modelId="{A9D0F5E1-46C3-4451-92FF-1EA55FBC96CD}" type="presParOf" srcId="{36E70C1B-E6DF-46A8-805B-3805D83602B0}" destId="{380A2EEA-3ADE-4353-BD1C-283C23AAE27B}" srcOrd="0" destOrd="0" presId="urn:microsoft.com/office/officeart/2005/8/layout/hList1"/>
    <dgm:cxn modelId="{C9098665-A5A7-4689-8AC2-2BFFD594009C}" type="presParOf" srcId="{36E70C1B-E6DF-46A8-805B-3805D83602B0}" destId="{A2C44E1A-AE14-4338-9303-22DCAE05D91F}" srcOrd="1" destOrd="0" presId="urn:microsoft.com/office/officeart/2005/8/layout/hList1"/>
    <dgm:cxn modelId="{8385730A-B7E8-46AF-B8C7-8303797FF805}" type="presParOf" srcId="{2CAD3D6E-37D6-4620-96B4-CCC99F2CE283}" destId="{00E23D6A-6C34-4C63-ACF5-5EDF5E4E5F13}" srcOrd="1" destOrd="0" presId="urn:microsoft.com/office/officeart/2005/8/layout/hList1"/>
    <dgm:cxn modelId="{F14D4E7F-2D1D-4544-814F-CFF8C9DEE2C7}" type="presParOf" srcId="{2CAD3D6E-37D6-4620-96B4-CCC99F2CE283}" destId="{DDA99750-6D6E-4653-BDC5-D964E8235C8C}" srcOrd="2" destOrd="0" presId="urn:microsoft.com/office/officeart/2005/8/layout/hList1"/>
    <dgm:cxn modelId="{AEC6F562-3110-4E02-AAD0-AE4CC623EF90}" type="presParOf" srcId="{DDA99750-6D6E-4653-BDC5-D964E8235C8C}" destId="{F3DF5045-E490-4B01-B1C0-E989374CC8E0}" srcOrd="0" destOrd="0" presId="urn:microsoft.com/office/officeart/2005/8/layout/hList1"/>
    <dgm:cxn modelId="{ED72A7E9-5836-41C5-B010-11671B922D92}" type="presParOf" srcId="{DDA99750-6D6E-4653-BDC5-D964E8235C8C}" destId="{D14499BB-540F-45AB-955D-142407B2DD2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83351C-89A8-4FC2-8385-B2E7D33A7E1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0FE3A2F-5BA1-4318-A5D8-C77FEC542004}">
      <dgm:prSet phldrT="[Text]"/>
      <dgm:spPr/>
      <dgm:t>
        <a:bodyPr/>
        <a:lstStyle/>
        <a:p>
          <a:r>
            <a:rPr lang="es-ES" dirty="0" err="1"/>
            <a:t>Product</a:t>
          </a:r>
          <a:r>
            <a:rPr lang="es-ES" dirty="0"/>
            <a:t> </a:t>
          </a:r>
          <a:r>
            <a:rPr lang="es-ES" dirty="0" err="1"/>
            <a:t>Cost</a:t>
          </a:r>
          <a:endParaRPr lang="en-US" dirty="0"/>
        </a:p>
      </dgm:t>
    </dgm:pt>
    <dgm:pt modelId="{63B940C4-BAE7-401A-82FF-E7BA5687D5DC}" type="parTrans" cxnId="{3BFF9190-B9F0-47F6-BBF0-1FE935228FC4}">
      <dgm:prSet/>
      <dgm:spPr/>
      <dgm:t>
        <a:bodyPr/>
        <a:lstStyle/>
        <a:p>
          <a:endParaRPr lang="en-US"/>
        </a:p>
      </dgm:t>
    </dgm:pt>
    <dgm:pt modelId="{67EF4DCA-9447-424C-8240-CF991522785E}" type="sibTrans" cxnId="{3BFF9190-B9F0-47F6-BBF0-1FE935228FC4}">
      <dgm:prSet/>
      <dgm:spPr/>
      <dgm:t>
        <a:bodyPr/>
        <a:lstStyle/>
        <a:p>
          <a:endParaRPr lang="en-US"/>
        </a:p>
      </dgm:t>
    </dgm:pt>
    <dgm:pt modelId="{10699298-C1EF-494B-84C4-AA7C64F456A8}">
      <dgm:prSet phldrT="[Text]"/>
      <dgm:spPr/>
      <dgm:t>
        <a:bodyPr/>
        <a:lstStyle/>
        <a:p>
          <a:r>
            <a:rPr lang="en-US" dirty="0"/>
            <a:t>All costs associated with the acquisition or production of goods and products.</a:t>
          </a:r>
        </a:p>
      </dgm:t>
    </dgm:pt>
    <dgm:pt modelId="{8C30C8A9-988F-4739-996A-36351D7E0339}" type="parTrans" cxnId="{8867B8A6-8EFA-4DBC-B664-1A34CFF6686E}">
      <dgm:prSet/>
      <dgm:spPr/>
      <dgm:t>
        <a:bodyPr/>
        <a:lstStyle/>
        <a:p>
          <a:endParaRPr lang="en-US"/>
        </a:p>
      </dgm:t>
    </dgm:pt>
    <dgm:pt modelId="{F8BD16F0-6316-4998-B16D-28203B74A47A}" type="sibTrans" cxnId="{8867B8A6-8EFA-4DBC-B664-1A34CFF6686E}">
      <dgm:prSet/>
      <dgm:spPr/>
      <dgm:t>
        <a:bodyPr/>
        <a:lstStyle/>
        <a:p>
          <a:endParaRPr lang="en-US"/>
        </a:p>
      </dgm:t>
    </dgm:pt>
    <dgm:pt modelId="{5CD57087-5DDC-4434-B2A4-D7D00FB82F9C}">
      <dgm:prSet phldrT="[Text]"/>
      <dgm:spPr/>
      <dgm:t>
        <a:bodyPr/>
        <a:lstStyle/>
        <a:p>
          <a:r>
            <a:rPr lang="es-ES" dirty="0" err="1"/>
            <a:t>Period</a:t>
          </a:r>
          <a:r>
            <a:rPr lang="es-ES" dirty="0"/>
            <a:t> </a:t>
          </a:r>
          <a:r>
            <a:rPr lang="es-ES" dirty="0" err="1"/>
            <a:t>Cost</a:t>
          </a:r>
          <a:endParaRPr lang="en-US" dirty="0"/>
        </a:p>
      </dgm:t>
    </dgm:pt>
    <dgm:pt modelId="{306D239E-0381-423C-AA05-01BBE335BD2E}" type="parTrans" cxnId="{1F9C4835-934E-4152-8E7E-EA16B4076AF1}">
      <dgm:prSet/>
      <dgm:spPr/>
      <dgm:t>
        <a:bodyPr/>
        <a:lstStyle/>
        <a:p>
          <a:endParaRPr lang="en-US"/>
        </a:p>
      </dgm:t>
    </dgm:pt>
    <dgm:pt modelId="{567E2DF9-4D77-4825-8D2B-2A7C7A26B31B}" type="sibTrans" cxnId="{1F9C4835-934E-4152-8E7E-EA16B4076AF1}">
      <dgm:prSet/>
      <dgm:spPr/>
      <dgm:t>
        <a:bodyPr/>
        <a:lstStyle/>
        <a:p>
          <a:endParaRPr lang="en-US"/>
        </a:p>
      </dgm:t>
    </dgm:pt>
    <dgm:pt modelId="{47B8E323-D5DB-4A9F-907B-AC8D292C4450}">
      <dgm:prSet phldrT="[Text]"/>
      <dgm:spPr/>
      <dgm:t>
        <a:bodyPr/>
        <a:lstStyle/>
        <a:p>
          <a:r>
            <a:rPr lang="en-US" dirty="0"/>
            <a:t>Expenses that are not product costs.</a:t>
          </a:r>
        </a:p>
      </dgm:t>
    </dgm:pt>
    <dgm:pt modelId="{B8A6778B-3CE5-4FDD-976B-308E7CC65AA0}" type="parTrans" cxnId="{211023CE-88E6-4451-9CB2-BDDC974EDA22}">
      <dgm:prSet/>
      <dgm:spPr/>
      <dgm:t>
        <a:bodyPr/>
        <a:lstStyle/>
        <a:p>
          <a:endParaRPr lang="en-US"/>
        </a:p>
      </dgm:t>
    </dgm:pt>
    <dgm:pt modelId="{9A0E168F-8908-4A6D-8F45-3A1F901334CA}" type="sibTrans" cxnId="{211023CE-88E6-4451-9CB2-BDDC974EDA22}">
      <dgm:prSet/>
      <dgm:spPr/>
      <dgm:t>
        <a:bodyPr/>
        <a:lstStyle/>
        <a:p>
          <a:endParaRPr lang="en-US"/>
        </a:p>
      </dgm:t>
    </dgm:pt>
    <dgm:pt modelId="{6C689194-55B2-4091-A025-5A1A474D783B}">
      <dgm:prSet phldrT="[Text]"/>
      <dgm:spPr/>
      <dgm:t>
        <a:bodyPr/>
        <a:lstStyle/>
        <a:p>
          <a:r>
            <a:rPr lang="es-ES" dirty="0"/>
            <a:t>Easy </a:t>
          </a:r>
          <a:r>
            <a:rPr lang="es-ES" dirty="0" err="1"/>
            <a:t>matching</a:t>
          </a:r>
          <a:r>
            <a:rPr lang="es-ES" dirty="0"/>
            <a:t> </a:t>
          </a:r>
          <a:r>
            <a:rPr lang="es-ES" dirty="0" err="1"/>
            <a:t>with</a:t>
          </a:r>
          <a:r>
            <a:rPr lang="es-ES" dirty="0"/>
            <a:t> </a:t>
          </a:r>
          <a:r>
            <a:rPr lang="es-ES" dirty="0" err="1"/>
            <a:t>the</a:t>
          </a:r>
          <a:r>
            <a:rPr lang="es-ES" dirty="0"/>
            <a:t> respective sales </a:t>
          </a:r>
          <a:r>
            <a:rPr lang="es-ES" dirty="0" err="1"/>
            <a:t>revenues</a:t>
          </a:r>
          <a:r>
            <a:rPr lang="es-ES" dirty="0"/>
            <a:t> in </a:t>
          </a:r>
          <a:r>
            <a:rPr lang="es-ES" dirty="0" err="1"/>
            <a:t>the</a:t>
          </a:r>
          <a:r>
            <a:rPr lang="es-ES" dirty="0"/>
            <a:t> </a:t>
          </a:r>
          <a:r>
            <a:rPr lang="es-ES" dirty="0" err="1"/>
            <a:t>Income</a:t>
          </a:r>
          <a:r>
            <a:rPr lang="es-ES" dirty="0"/>
            <a:t> </a:t>
          </a:r>
          <a:r>
            <a:rPr lang="es-ES" dirty="0" err="1"/>
            <a:t>Statement</a:t>
          </a:r>
          <a:r>
            <a:rPr lang="es-ES" dirty="0"/>
            <a:t>.</a:t>
          </a:r>
          <a:endParaRPr lang="en-US" dirty="0"/>
        </a:p>
      </dgm:t>
    </dgm:pt>
    <dgm:pt modelId="{B63A3785-B114-4F41-833E-C891ADB2E212}" type="parTrans" cxnId="{130F97B3-5D61-4E4B-AEC1-7568C5096971}">
      <dgm:prSet/>
      <dgm:spPr/>
      <dgm:t>
        <a:bodyPr/>
        <a:lstStyle/>
        <a:p>
          <a:endParaRPr lang="en-US"/>
        </a:p>
      </dgm:t>
    </dgm:pt>
    <dgm:pt modelId="{064502F1-1654-40A7-85D6-8AC32ECF07A3}" type="sibTrans" cxnId="{130F97B3-5D61-4E4B-AEC1-7568C5096971}">
      <dgm:prSet/>
      <dgm:spPr/>
      <dgm:t>
        <a:bodyPr/>
        <a:lstStyle/>
        <a:p>
          <a:endParaRPr lang="en-US"/>
        </a:p>
      </dgm:t>
    </dgm:pt>
    <dgm:pt modelId="{BC5641E2-EB71-4AC4-846C-2563A348987F}">
      <dgm:prSet phldrT="[Text]"/>
      <dgm:spPr/>
      <dgm:t>
        <a:bodyPr/>
        <a:lstStyle/>
        <a:p>
          <a:r>
            <a:rPr lang="en-US" dirty="0"/>
            <a:t>Selling and Administrative Expenses (S&amp;A expenses).</a:t>
          </a:r>
        </a:p>
      </dgm:t>
    </dgm:pt>
    <dgm:pt modelId="{97F2CD47-87CA-4344-99B2-E168CAA7C1A6}" type="parTrans" cxnId="{A959F3B6-A2C6-4B80-81EA-C751080FBA54}">
      <dgm:prSet/>
      <dgm:spPr/>
      <dgm:t>
        <a:bodyPr/>
        <a:lstStyle/>
        <a:p>
          <a:endParaRPr lang="en-US"/>
        </a:p>
      </dgm:t>
    </dgm:pt>
    <dgm:pt modelId="{CC68A074-6CB2-4D7F-A42F-0A742E60BC7E}" type="sibTrans" cxnId="{A959F3B6-A2C6-4B80-81EA-C751080FBA54}">
      <dgm:prSet/>
      <dgm:spPr/>
      <dgm:t>
        <a:bodyPr/>
        <a:lstStyle/>
        <a:p>
          <a:endParaRPr lang="en-US"/>
        </a:p>
      </dgm:t>
    </dgm:pt>
    <dgm:pt modelId="{49965102-9F00-4E75-A6C1-6ABF7D4EFCD2}">
      <dgm:prSet phldrT="[Text]"/>
      <dgm:spPr/>
      <dgm:t>
        <a:bodyPr/>
        <a:lstStyle/>
        <a:p>
          <a:r>
            <a:rPr lang="en-US" dirty="0"/>
            <a:t>Period costs are treated as expenses in the period in which they occur (accruals).</a:t>
          </a:r>
        </a:p>
      </dgm:t>
    </dgm:pt>
    <dgm:pt modelId="{1D1C2CB5-5103-4FA1-BAF8-F4BB1175D1CA}" type="parTrans" cxnId="{B5840DEF-87BE-4703-832E-EF32B1E07FA3}">
      <dgm:prSet/>
      <dgm:spPr/>
      <dgm:t>
        <a:bodyPr/>
        <a:lstStyle/>
        <a:p>
          <a:endParaRPr lang="en-US"/>
        </a:p>
      </dgm:t>
    </dgm:pt>
    <dgm:pt modelId="{159554A5-3998-45B5-8124-9EF1C24929F0}" type="sibTrans" cxnId="{B5840DEF-87BE-4703-832E-EF32B1E07FA3}">
      <dgm:prSet/>
      <dgm:spPr/>
      <dgm:t>
        <a:bodyPr/>
        <a:lstStyle/>
        <a:p>
          <a:endParaRPr lang="en-US"/>
        </a:p>
      </dgm:t>
    </dgm:pt>
    <dgm:pt modelId="{38BD7DEC-6DCA-42CA-90A6-CF05119AF639}">
      <dgm:prSet/>
      <dgm:spPr/>
      <dgm:t>
        <a:bodyPr/>
        <a:lstStyle/>
        <a:p>
          <a:r>
            <a:rPr lang="es-ES" dirty="0" err="1"/>
            <a:t>Manufacturing</a:t>
          </a:r>
          <a:r>
            <a:rPr lang="es-ES" dirty="0"/>
            <a:t> </a:t>
          </a:r>
          <a:r>
            <a:rPr lang="es-ES" dirty="0" err="1"/>
            <a:t>firms</a:t>
          </a:r>
          <a:r>
            <a:rPr lang="es-ES" dirty="0"/>
            <a:t>: </a:t>
          </a:r>
          <a:r>
            <a:rPr lang="es-ES" dirty="0" err="1"/>
            <a:t>materials</a:t>
          </a:r>
          <a:r>
            <a:rPr lang="es-ES" dirty="0"/>
            <a:t>, labor, and </a:t>
          </a:r>
          <a:r>
            <a:rPr lang="es-ES" dirty="0" err="1"/>
            <a:t>overhead</a:t>
          </a:r>
          <a:r>
            <a:rPr lang="es-ES" dirty="0"/>
            <a:t>.</a:t>
          </a:r>
          <a:endParaRPr lang="en-US" dirty="0"/>
        </a:p>
      </dgm:t>
    </dgm:pt>
    <dgm:pt modelId="{2C1121A3-95FD-4EFB-BE5F-9CA63FD753C6}" type="parTrans" cxnId="{99CB2FA9-9009-473D-8748-7081110BA332}">
      <dgm:prSet/>
      <dgm:spPr/>
      <dgm:t>
        <a:bodyPr/>
        <a:lstStyle/>
        <a:p>
          <a:endParaRPr lang="en-US"/>
        </a:p>
      </dgm:t>
    </dgm:pt>
    <dgm:pt modelId="{CDD50372-E277-4FF5-8E9E-0C61E8CAEE50}" type="sibTrans" cxnId="{99CB2FA9-9009-473D-8748-7081110BA332}">
      <dgm:prSet/>
      <dgm:spPr/>
      <dgm:t>
        <a:bodyPr/>
        <a:lstStyle/>
        <a:p>
          <a:endParaRPr lang="en-US"/>
        </a:p>
      </dgm:t>
    </dgm:pt>
    <dgm:pt modelId="{9FD12958-132F-4C73-9D7A-27606DA62110}">
      <dgm:prSet/>
      <dgm:spPr/>
      <dgm:t>
        <a:bodyPr/>
        <a:lstStyle/>
        <a:p>
          <a:r>
            <a:rPr lang="es-ES" dirty="0" err="1"/>
            <a:t>Merchandising</a:t>
          </a:r>
          <a:r>
            <a:rPr lang="es-ES" dirty="0"/>
            <a:t> </a:t>
          </a:r>
          <a:r>
            <a:rPr lang="es-ES" dirty="0" err="1"/>
            <a:t>firms</a:t>
          </a:r>
          <a:r>
            <a:rPr lang="es-ES" dirty="0"/>
            <a:t>: </a:t>
          </a:r>
          <a:r>
            <a:rPr lang="es-ES" dirty="0" err="1"/>
            <a:t>acquisition</a:t>
          </a:r>
          <a:r>
            <a:rPr lang="es-ES" dirty="0"/>
            <a:t> </a:t>
          </a:r>
          <a:r>
            <a:rPr lang="es-ES" dirty="0" err="1"/>
            <a:t>costs</a:t>
          </a:r>
          <a:r>
            <a:rPr lang="es-ES" dirty="0"/>
            <a:t>.</a:t>
          </a:r>
          <a:endParaRPr lang="en-US" dirty="0"/>
        </a:p>
      </dgm:t>
    </dgm:pt>
    <dgm:pt modelId="{70C8A16C-1947-4E00-8EEC-20F51717F62A}" type="parTrans" cxnId="{6C18229E-7E64-4AA4-8C92-D59901848362}">
      <dgm:prSet/>
      <dgm:spPr/>
      <dgm:t>
        <a:bodyPr/>
        <a:lstStyle/>
        <a:p>
          <a:endParaRPr lang="en-US"/>
        </a:p>
      </dgm:t>
    </dgm:pt>
    <dgm:pt modelId="{BB92E14D-870D-4EA8-B581-FBA38336CD6D}" type="sibTrans" cxnId="{6C18229E-7E64-4AA4-8C92-D59901848362}">
      <dgm:prSet/>
      <dgm:spPr/>
      <dgm:t>
        <a:bodyPr/>
        <a:lstStyle/>
        <a:p>
          <a:endParaRPr lang="en-US"/>
        </a:p>
      </dgm:t>
    </dgm:pt>
    <dgm:pt modelId="{207857DB-1B36-4821-A4E0-9F890CB120DE}">
      <dgm:prSet/>
      <dgm:spPr/>
      <dgm:t>
        <a:bodyPr/>
        <a:lstStyle/>
        <a:p>
          <a:r>
            <a:rPr lang="es-ES" dirty="0"/>
            <a:t>Direct material: Cake: </a:t>
          </a:r>
          <a:r>
            <a:rPr lang="es-ES" dirty="0" err="1"/>
            <a:t>flour</a:t>
          </a:r>
          <a:r>
            <a:rPr lang="es-ES" dirty="0"/>
            <a:t>, </a:t>
          </a:r>
          <a:r>
            <a:rPr lang="es-ES" dirty="0" err="1"/>
            <a:t>sugar</a:t>
          </a:r>
          <a:r>
            <a:rPr lang="es-ES" dirty="0"/>
            <a:t>, </a:t>
          </a:r>
          <a:r>
            <a:rPr lang="es-ES" dirty="0" err="1"/>
            <a:t>eggs</a:t>
          </a:r>
          <a:r>
            <a:rPr lang="es-ES" dirty="0"/>
            <a:t>, </a:t>
          </a:r>
          <a:r>
            <a:rPr lang="es-ES" dirty="0" err="1"/>
            <a:t>milk</a:t>
          </a:r>
          <a:r>
            <a:rPr lang="es-ES" dirty="0"/>
            <a:t>. </a:t>
          </a:r>
          <a:r>
            <a:rPr lang="es-ES" dirty="0" err="1"/>
            <a:t>They</a:t>
          </a:r>
          <a:r>
            <a:rPr lang="es-ES" dirty="0"/>
            <a:t> are </a:t>
          </a:r>
          <a:r>
            <a:rPr lang="es-ES" dirty="0" err="1"/>
            <a:t>traceable</a:t>
          </a:r>
          <a:r>
            <a:rPr lang="es-ES" dirty="0"/>
            <a:t> </a:t>
          </a:r>
          <a:r>
            <a:rPr lang="es-ES" dirty="0" err="1"/>
            <a:t>to</a:t>
          </a:r>
          <a:r>
            <a:rPr lang="es-ES" dirty="0"/>
            <a:t> a </a:t>
          </a:r>
          <a:r>
            <a:rPr lang="es-ES" dirty="0" err="1"/>
            <a:t>specific</a:t>
          </a:r>
          <a:r>
            <a:rPr lang="es-ES" dirty="0"/>
            <a:t> </a:t>
          </a:r>
          <a:r>
            <a:rPr lang="es-ES" dirty="0" err="1"/>
            <a:t>unit</a:t>
          </a:r>
          <a:r>
            <a:rPr lang="es-ES" dirty="0"/>
            <a:t>.</a:t>
          </a:r>
          <a:endParaRPr lang="en-US" dirty="0"/>
        </a:p>
      </dgm:t>
    </dgm:pt>
    <dgm:pt modelId="{B10695DA-08C0-4C82-AFC3-B587A4E9509B}" type="parTrans" cxnId="{C09A78EA-4930-4343-8B4B-3DCDA51D9984}">
      <dgm:prSet/>
      <dgm:spPr/>
      <dgm:t>
        <a:bodyPr/>
        <a:lstStyle/>
        <a:p>
          <a:endParaRPr lang="en-US"/>
        </a:p>
      </dgm:t>
    </dgm:pt>
    <dgm:pt modelId="{002D66D3-1EE4-4B6D-BCF1-7C9E7D0E5C98}" type="sibTrans" cxnId="{C09A78EA-4930-4343-8B4B-3DCDA51D9984}">
      <dgm:prSet/>
      <dgm:spPr/>
      <dgm:t>
        <a:bodyPr/>
        <a:lstStyle/>
        <a:p>
          <a:endParaRPr lang="en-US"/>
        </a:p>
      </dgm:t>
    </dgm:pt>
    <dgm:pt modelId="{2EEAEDF5-B804-4B1A-98C8-F75508F792DF}">
      <dgm:prSet/>
      <dgm:spPr/>
      <dgm:t>
        <a:bodyPr/>
        <a:lstStyle/>
        <a:p>
          <a:r>
            <a:rPr lang="es-ES" dirty="0"/>
            <a:t>Direct labor.</a:t>
          </a:r>
          <a:endParaRPr lang="en-US" dirty="0"/>
        </a:p>
      </dgm:t>
    </dgm:pt>
    <dgm:pt modelId="{2593B4E4-2322-4BC4-9BBA-1C95AA5E9229}" type="parTrans" cxnId="{EC9DDA46-3A6E-46B3-9A8D-DE0F8C765C26}">
      <dgm:prSet/>
      <dgm:spPr/>
      <dgm:t>
        <a:bodyPr/>
        <a:lstStyle/>
        <a:p>
          <a:endParaRPr lang="en-US"/>
        </a:p>
      </dgm:t>
    </dgm:pt>
    <dgm:pt modelId="{0B47C60A-6DAD-46DC-85D9-5D203CE1B14A}" type="sibTrans" cxnId="{EC9DDA46-3A6E-46B3-9A8D-DE0F8C765C26}">
      <dgm:prSet/>
      <dgm:spPr/>
      <dgm:t>
        <a:bodyPr/>
        <a:lstStyle/>
        <a:p>
          <a:endParaRPr lang="en-US"/>
        </a:p>
      </dgm:t>
    </dgm:pt>
    <dgm:pt modelId="{5CDA9AC7-273E-4F35-83E3-002F756D8537}">
      <dgm:prSet/>
      <dgm:spPr/>
      <dgm:t>
        <a:bodyPr/>
        <a:lstStyle/>
        <a:p>
          <a:r>
            <a:rPr lang="es-ES" dirty="0" err="1"/>
            <a:t>Overhead</a:t>
          </a:r>
          <a:r>
            <a:rPr lang="es-ES" dirty="0"/>
            <a:t>: </a:t>
          </a:r>
          <a:r>
            <a:rPr lang="es-ES" dirty="0" err="1"/>
            <a:t>not</a:t>
          </a:r>
          <a:r>
            <a:rPr lang="es-ES" dirty="0"/>
            <a:t> </a:t>
          </a:r>
          <a:r>
            <a:rPr lang="es-ES" dirty="0" err="1"/>
            <a:t>traceable</a:t>
          </a:r>
          <a:r>
            <a:rPr lang="es-ES" dirty="0"/>
            <a:t> </a:t>
          </a:r>
          <a:r>
            <a:rPr lang="es-ES" dirty="0" err="1"/>
            <a:t>but</a:t>
          </a:r>
          <a:r>
            <a:rPr lang="es-ES" dirty="0"/>
            <a:t> </a:t>
          </a:r>
          <a:r>
            <a:rPr lang="es-ES" dirty="0" err="1"/>
            <a:t>support</a:t>
          </a:r>
          <a:r>
            <a:rPr lang="es-ES" dirty="0"/>
            <a:t> </a:t>
          </a:r>
          <a:r>
            <a:rPr lang="es-ES" dirty="0" err="1"/>
            <a:t>the</a:t>
          </a:r>
          <a:r>
            <a:rPr lang="es-ES" dirty="0"/>
            <a:t> </a:t>
          </a:r>
          <a:r>
            <a:rPr lang="es-ES" dirty="0" err="1"/>
            <a:t>production</a:t>
          </a:r>
          <a:r>
            <a:rPr lang="es-ES" dirty="0"/>
            <a:t> </a:t>
          </a:r>
          <a:r>
            <a:rPr lang="es-ES" dirty="0" err="1"/>
            <a:t>of</a:t>
          </a:r>
          <a:r>
            <a:rPr lang="es-ES" dirty="0"/>
            <a:t> Good: supervisor salaries, </a:t>
          </a:r>
          <a:r>
            <a:rPr lang="es-ES" dirty="0" err="1"/>
            <a:t>depreciation</a:t>
          </a:r>
          <a:r>
            <a:rPr lang="es-ES" dirty="0"/>
            <a:t> </a:t>
          </a:r>
          <a:r>
            <a:rPr lang="es-ES" dirty="0" err="1"/>
            <a:t>of</a:t>
          </a:r>
          <a:r>
            <a:rPr lang="es-ES" dirty="0"/>
            <a:t> </a:t>
          </a:r>
          <a:r>
            <a:rPr lang="es-ES" dirty="0" err="1"/>
            <a:t>the</a:t>
          </a:r>
          <a:r>
            <a:rPr lang="es-ES" dirty="0"/>
            <a:t> </a:t>
          </a:r>
          <a:r>
            <a:rPr lang="es-ES" dirty="0" err="1"/>
            <a:t>factory</a:t>
          </a:r>
          <a:r>
            <a:rPr lang="es-ES" dirty="0"/>
            <a:t>, </a:t>
          </a:r>
          <a:r>
            <a:rPr lang="es-ES" dirty="0" err="1"/>
            <a:t>insurance</a:t>
          </a:r>
          <a:r>
            <a:rPr lang="es-ES" dirty="0"/>
            <a:t>, </a:t>
          </a:r>
          <a:r>
            <a:rPr lang="es-ES" dirty="0" err="1"/>
            <a:t>utilities</a:t>
          </a:r>
          <a:endParaRPr lang="en-US" dirty="0"/>
        </a:p>
      </dgm:t>
    </dgm:pt>
    <dgm:pt modelId="{F0DDB7B8-69CF-4226-B82D-022E24AB7CC1}" type="parTrans" cxnId="{3BD20BEF-2D43-4D8D-A8C7-BD8C1B36CFF4}">
      <dgm:prSet/>
      <dgm:spPr/>
      <dgm:t>
        <a:bodyPr/>
        <a:lstStyle/>
        <a:p>
          <a:endParaRPr lang="en-US"/>
        </a:p>
      </dgm:t>
    </dgm:pt>
    <dgm:pt modelId="{E90ADC3D-9C6C-4A40-9D45-5735841D8D38}" type="sibTrans" cxnId="{3BD20BEF-2D43-4D8D-A8C7-BD8C1B36CFF4}">
      <dgm:prSet/>
      <dgm:spPr/>
      <dgm:t>
        <a:bodyPr/>
        <a:lstStyle/>
        <a:p>
          <a:endParaRPr lang="en-US"/>
        </a:p>
      </dgm:t>
    </dgm:pt>
    <dgm:pt modelId="{2CAD3D6E-37D6-4620-96B4-CCC99F2CE283}" type="pres">
      <dgm:prSet presAssocID="{6E83351C-89A8-4FC2-8385-B2E7D33A7E14}" presName="Name0" presStyleCnt="0">
        <dgm:presLayoutVars>
          <dgm:dir/>
          <dgm:animLvl val="lvl"/>
          <dgm:resizeHandles val="exact"/>
        </dgm:presLayoutVars>
      </dgm:prSet>
      <dgm:spPr/>
    </dgm:pt>
    <dgm:pt modelId="{36E70C1B-E6DF-46A8-805B-3805D83602B0}" type="pres">
      <dgm:prSet presAssocID="{A0FE3A2F-5BA1-4318-A5D8-C77FEC542004}" presName="composite" presStyleCnt="0"/>
      <dgm:spPr/>
    </dgm:pt>
    <dgm:pt modelId="{380A2EEA-3ADE-4353-BD1C-283C23AAE27B}" type="pres">
      <dgm:prSet presAssocID="{A0FE3A2F-5BA1-4318-A5D8-C77FEC542004}" presName="parTx" presStyleLbl="alignNode1" presStyleIdx="0" presStyleCnt="2">
        <dgm:presLayoutVars>
          <dgm:chMax val="0"/>
          <dgm:chPref val="0"/>
          <dgm:bulletEnabled val="1"/>
        </dgm:presLayoutVars>
      </dgm:prSet>
      <dgm:spPr/>
    </dgm:pt>
    <dgm:pt modelId="{A2C44E1A-AE14-4338-9303-22DCAE05D91F}" type="pres">
      <dgm:prSet presAssocID="{A0FE3A2F-5BA1-4318-A5D8-C77FEC542004}" presName="desTx" presStyleLbl="alignAccFollowNode1" presStyleIdx="0" presStyleCnt="2">
        <dgm:presLayoutVars>
          <dgm:bulletEnabled val="1"/>
        </dgm:presLayoutVars>
      </dgm:prSet>
      <dgm:spPr/>
    </dgm:pt>
    <dgm:pt modelId="{00E23D6A-6C34-4C63-ACF5-5EDF5E4E5F13}" type="pres">
      <dgm:prSet presAssocID="{67EF4DCA-9447-424C-8240-CF991522785E}" presName="space" presStyleCnt="0"/>
      <dgm:spPr/>
    </dgm:pt>
    <dgm:pt modelId="{DDA99750-6D6E-4653-BDC5-D964E8235C8C}" type="pres">
      <dgm:prSet presAssocID="{5CD57087-5DDC-4434-B2A4-D7D00FB82F9C}" presName="composite" presStyleCnt="0"/>
      <dgm:spPr/>
    </dgm:pt>
    <dgm:pt modelId="{F3DF5045-E490-4B01-B1C0-E989374CC8E0}" type="pres">
      <dgm:prSet presAssocID="{5CD57087-5DDC-4434-B2A4-D7D00FB82F9C}" presName="parTx" presStyleLbl="alignNode1" presStyleIdx="1" presStyleCnt="2">
        <dgm:presLayoutVars>
          <dgm:chMax val="0"/>
          <dgm:chPref val="0"/>
          <dgm:bulletEnabled val="1"/>
        </dgm:presLayoutVars>
      </dgm:prSet>
      <dgm:spPr/>
    </dgm:pt>
    <dgm:pt modelId="{D14499BB-540F-45AB-955D-142407B2DD20}" type="pres">
      <dgm:prSet presAssocID="{5CD57087-5DDC-4434-B2A4-D7D00FB82F9C}" presName="desTx" presStyleLbl="alignAccFollowNode1" presStyleIdx="1" presStyleCnt="2">
        <dgm:presLayoutVars>
          <dgm:bulletEnabled val="1"/>
        </dgm:presLayoutVars>
      </dgm:prSet>
      <dgm:spPr/>
    </dgm:pt>
  </dgm:ptLst>
  <dgm:cxnLst>
    <dgm:cxn modelId="{DB378215-472E-4089-B19A-03A8E956F543}" type="presOf" srcId="{5CD57087-5DDC-4434-B2A4-D7D00FB82F9C}" destId="{F3DF5045-E490-4B01-B1C0-E989374CC8E0}" srcOrd="0" destOrd="0" presId="urn:microsoft.com/office/officeart/2005/8/layout/hList1"/>
    <dgm:cxn modelId="{1F9C4835-934E-4152-8E7E-EA16B4076AF1}" srcId="{6E83351C-89A8-4FC2-8385-B2E7D33A7E14}" destId="{5CD57087-5DDC-4434-B2A4-D7D00FB82F9C}" srcOrd="1" destOrd="0" parTransId="{306D239E-0381-423C-AA05-01BBE335BD2E}" sibTransId="{567E2DF9-4D77-4825-8D2B-2A7C7A26B31B}"/>
    <dgm:cxn modelId="{EC9DDA46-3A6E-46B3-9A8D-DE0F8C765C26}" srcId="{38BD7DEC-6DCA-42CA-90A6-CF05119AF639}" destId="{2EEAEDF5-B804-4B1A-98C8-F75508F792DF}" srcOrd="1" destOrd="0" parTransId="{2593B4E4-2322-4BC4-9BBA-1C95AA5E9229}" sibTransId="{0B47C60A-6DAD-46DC-85D9-5D203CE1B14A}"/>
    <dgm:cxn modelId="{A256AF48-5AF3-4E86-BDEC-0ED3F9EA0AD3}" type="presOf" srcId="{49965102-9F00-4E75-A6C1-6ABF7D4EFCD2}" destId="{D14499BB-540F-45AB-955D-142407B2DD20}" srcOrd="0" destOrd="2" presId="urn:microsoft.com/office/officeart/2005/8/layout/hList1"/>
    <dgm:cxn modelId="{9E26D368-0868-4971-85CD-BCAD4E7F5421}" type="presOf" srcId="{A0FE3A2F-5BA1-4318-A5D8-C77FEC542004}" destId="{380A2EEA-3ADE-4353-BD1C-283C23AAE27B}" srcOrd="0" destOrd="0" presId="urn:microsoft.com/office/officeart/2005/8/layout/hList1"/>
    <dgm:cxn modelId="{632B304C-06AB-4521-B0D6-EF497751EF11}" type="presOf" srcId="{2EEAEDF5-B804-4B1A-98C8-F75508F792DF}" destId="{A2C44E1A-AE14-4338-9303-22DCAE05D91F}" srcOrd="0" destOrd="4" presId="urn:microsoft.com/office/officeart/2005/8/layout/hList1"/>
    <dgm:cxn modelId="{E961366E-2EF0-4A34-AA9F-0F72EBBD89F1}" type="presOf" srcId="{47B8E323-D5DB-4A9F-907B-AC8D292C4450}" destId="{D14499BB-540F-45AB-955D-142407B2DD20}" srcOrd="0" destOrd="0" presId="urn:microsoft.com/office/officeart/2005/8/layout/hList1"/>
    <dgm:cxn modelId="{3C497775-588C-4715-B157-287D332E2427}" type="presOf" srcId="{6E83351C-89A8-4FC2-8385-B2E7D33A7E14}" destId="{2CAD3D6E-37D6-4620-96B4-CCC99F2CE283}" srcOrd="0" destOrd="0" presId="urn:microsoft.com/office/officeart/2005/8/layout/hList1"/>
    <dgm:cxn modelId="{5EF11A77-54D5-4594-A3FA-7F91A94DC9BB}" type="presOf" srcId="{5CDA9AC7-273E-4F35-83E3-002F756D8537}" destId="{A2C44E1A-AE14-4338-9303-22DCAE05D91F}" srcOrd="0" destOrd="5" presId="urn:microsoft.com/office/officeart/2005/8/layout/hList1"/>
    <dgm:cxn modelId="{CCA10E58-0C54-426C-8DC1-4D727B0F3277}" type="presOf" srcId="{6C689194-55B2-4091-A025-5A1A474D783B}" destId="{A2C44E1A-AE14-4338-9303-22DCAE05D91F}" srcOrd="0" destOrd="1" presId="urn:microsoft.com/office/officeart/2005/8/layout/hList1"/>
    <dgm:cxn modelId="{0715017D-2C5E-4F69-A08F-F9039F2796D0}" type="presOf" srcId="{38BD7DEC-6DCA-42CA-90A6-CF05119AF639}" destId="{A2C44E1A-AE14-4338-9303-22DCAE05D91F}" srcOrd="0" destOrd="2" presId="urn:microsoft.com/office/officeart/2005/8/layout/hList1"/>
    <dgm:cxn modelId="{21106988-6B7D-43BD-9E87-84A5054B5300}" type="presOf" srcId="{10699298-C1EF-494B-84C4-AA7C64F456A8}" destId="{A2C44E1A-AE14-4338-9303-22DCAE05D91F}" srcOrd="0" destOrd="0" presId="urn:microsoft.com/office/officeart/2005/8/layout/hList1"/>
    <dgm:cxn modelId="{3BFF9190-B9F0-47F6-BBF0-1FE935228FC4}" srcId="{6E83351C-89A8-4FC2-8385-B2E7D33A7E14}" destId="{A0FE3A2F-5BA1-4318-A5D8-C77FEC542004}" srcOrd="0" destOrd="0" parTransId="{63B940C4-BAE7-401A-82FF-E7BA5687D5DC}" sibTransId="{67EF4DCA-9447-424C-8240-CF991522785E}"/>
    <dgm:cxn modelId="{6C18229E-7E64-4AA4-8C92-D59901848362}" srcId="{A0FE3A2F-5BA1-4318-A5D8-C77FEC542004}" destId="{9FD12958-132F-4C73-9D7A-27606DA62110}" srcOrd="3" destOrd="0" parTransId="{70C8A16C-1947-4E00-8EEC-20F51717F62A}" sibTransId="{BB92E14D-870D-4EA8-B581-FBA38336CD6D}"/>
    <dgm:cxn modelId="{8867B8A6-8EFA-4DBC-B664-1A34CFF6686E}" srcId="{A0FE3A2F-5BA1-4318-A5D8-C77FEC542004}" destId="{10699298-C1EF-494B-84C4-AA7C64F456A8}" srcOrd="0" destOrd="0" parTransId="{8C30C8A9-988F-4739-996A-36351D7E0339}" sibTransId="{F8BD16F0-6316-4998-B16D-28203B74A47A}"/>
    <dgm:cxn modelId="{99CB2FA9-9009-473D-8748-7081110BA332}" srcId="{A0FE3A2F-5BA1-4318-A5D8-C77FEC542004}" destId="{38BD7DEC-6DCA-42CA-90A6-CF05119AF639}" srcOrd="2" destOrd="0" parTransId="{2C1121A3-95FD-4EFB-BE5F-9CA63FD753C6}" sibTransId="{CDD50372-E277-4FF5-8E9E-0C61E8CAEE50}"/>
    <dgm:cxn modelId="{111D58AD-6F28-4CB4-B602-BD5FB52B2200}" type="presOf" srcId="{9FD12958-132F-4C73-9D7A-27606DA62110}" destId="{A2C44E1A-AE14-4338-9303-22DCAE05D91F}" srcOrd="0" destOrd="6" presId="urn:microsoft.com/office/officeart/2005/8/layout/hList1"/>
    <dgm:cxn modelId="{130F97B3-5D61-4E4B-AEC1-7568C5096971}" srcId="{A0FE3A2F-5BA1-4318-A5D8-C77FEC542004}" destId="{6C689194-55B2-4091-A025-5A1A474D783B}" srcOrd="1" destOrd="0" parTransId="{B63A3785-B114-4F41-833E-C891ADB2E212}" sibTransId="{064502F1-1654-40A7-85D6-8AC32ECF07A3}"/>
    <dgm:cxn modelId="{A959F3B6-A2C6-4B80-81EA-C751080FBA54}" srcId="{5CD57087-5DDC-4434-B2A4-D7D00FB82F9C}" destId="{BC5641E2-EB71-4AC4-846C-2563A348987F}" srcOrd="1" destOrd="0" parTransId="{97F2CD47-87CA-4344-99B2-E168CAA7C1A6}" sibTransId="{CC68A074-6CB2-4D7F-A42F-0A742E60BC7E}"/>
    <dgm:cxn modelId="{EF6AD6BD-6037-40FD-9B44-9EDB57C4E30C}" type="presOf" srcId="{207857DB-1B36-4821-A4E0-9F890CB120DE}" destId="{A2C44E1A-AE14-4338-9303-22DCAE05D91F}" srcOrd="0" destOrd="3" presId="urn:microsoft.com/office/officeart/2005/8/layout/hList1"/>
    <dgm:cxn modelId="{211023CE-88E6-4451-9CB2-BDDC974EDA22}" srcId="{5CD57087-5DDC-4434-B2A4-D7D00FB82F9C}" destId="{47B8E323-D5DB-4A9F-907B-AC8D292C4450}" srcOrd="0" destOrd="0" parTransId="{B8A6778B-3CE5-4FDD-976B-308E7CC65AA0}" sibTransId="{9A0E168F-8908-4A6D-8F45-3A1F901334CA}"/>
    <dgm:cxn modelId="{3742D6E0-7F36-44A6-ACCE-4BFD22836CED}" type="presOf" srcId="{BC5641E2-EB71-4AC4-846C-2563A348987F}" destId="{D14499BB-540F-45AB-955D-142407B2DD20}" srcOrd="0" destOrd="1" presId="urn:microsoft.com/office/officeart/2005/8/layout/hList1"/>
    <dgm:cxn modelId="{C09A78EA-4930-4343-8B4B-3DCDA51D9984}" srcId="{38BD7DEC-6DCA-42CA-90A6-CF05119AF639}" destId="{207857DB-1B36-4821-A4E0-9F890CB120DE}" srcOrd="0" destOrd="0" parTransId="{B10695DA-08C0-4C82-AFC3-B587A4E9509B}" sibTransId="{002D66D3-1EE4-4B6D-BCF1-7C9E7D0E5C98}"/>
    <dgm:cxn modelId="{3BD20BEF-2D43-4D8D-A8C7-BD8C1B36CFF4}" srcId="{38BD7DEC-6DCA-42CA-90A6-CF05119AF639}" destId="{5CDA9AC7-273E-4F35-83E3-002F756D8537}" srcOrd="2" destOrd="0" parTransId="{F0DDB7B8-69CF-4226-B82D-022E24AB7CC1}" sibTransId="{E90ADC3D-9C6C-4A40-9D45-5735841D8D38}"/>
    <dgm:cxn modelId="{B5840DEF-87BE-4703-832E-EF32B1E07FA3}" srcId="{5CD57087-5DDC-4434-B2A4-D7D00FB82F9C}" destId="{49965102-9F00-4E75-A6C1-6ABF7D4EFCD2}" srcOrd="2" destOrd="0" parTransId="{1D1C2CB5-5103-4FA1-BAF8-F4BB1175D1CA}" sibTransId="{159554A5-3998-45B5-8124-9EF1C24929F0}"/>
    <dgm:cxn modelId="{3F27FE3A-F940-4549-8169-1F0B75106378}" type="presParOf" srcId="{2CAD3D6E-37D6-4620-96B4-CCC99F2CE283}" destId="{36E70C1B-E6DF-46A8-805B-3805D83602B0}" srcOrd="0" destOrd="0" presId="urn:microsoft.com/office/officeart/2005/8/layout/hList1"/>
    <dgm:cxn modelId="{A9D0F5E1-46C3-4451-92FF-1EA55FBC96CD}" type="presParOf" srcId="{36E70C1B-E6DF-46A8-805B-3805D83602B0}" destId="{380A2EEA-3ADE-4353-BD1C-283C23AAE27B}" srcOrd="0" destOrd="0" presId="urn:microsoft.com/office/officeart/2005/8/layout/hList1"/>
    <dgm:cxn modelId="{C9098665-A5A7-4689-8AC2-2BFFD594009C}" type="presParOf" srcId="{36E70C1B-E6DF-46A8-805B-3805D83602B0}" destId="{A2C44E1A-AE14-4338-9303-22DCAE05D91F}" srcOrd="1" destOrd="0" presId="urn:microsoft.com/office/officeart/2005/8/layout/hList1"/>
    <dgm:cxn modelId="{8385730A-B7E8-46AF-B8C7-8303797FF805}" type="presParOf" srcId="{2CAD3D6E-37D6-4620-96B4-CCC99F2CE283}" destId="{00E23D6A-6C34-4C63-ACF5-5EDF5E4E5F13}" srcOrd="1" destOrd="0" presId="urn:microsoft.com/office/officeart/2005/8/layout/hList1"/>
    <dgm:cxn modelId="{F14D4E7F-2D1D-4544-814F-CFF8C9DEE2C7}" type="presParOf" srcId="{2CAD3D6E-37D6-4620-96B4-CCC99F2CE283}" destId="{DDA99750-6D6E-4653-BDC5-D964E8235C8C}" srcOrd="2" destOrd="0" presId="urn:microsoft.com/office/officeart/2005/8/layout/hList1"/>
    <dgm:cxn modelId="{AEC6F562-3110-4E02-AAD0-AE4CC623EF90}" type="presParOf" srcId="{DDA99750-6D6E-4653-BDC5-D964E8235C8C}" destId="{F3DF5045-E490-4B01-B1C0-E989374CC8E0}" srcOrd="0" destOrd="0" presId="urn:microsoft.com/office/officeart/2005/8/layout/hList1"/>
    <dgm:cxn modelId="{ED72A7E9-5836-41C5-B010-11671B922D92}" type="presParOf" srcId="{DDA99750-6D6E-4653-BDC5-D964E8235C8C}" destId="{D14499BB-540F-45AB-955D-142407B2DD2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6E56EE-8FAB-4343-A18B-A8B3D5E1EC79}"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8E307F0B-6298-4DDA-A85C-6FAEBF7A7D81}">
      <dgm:prSet phldrT="[Text]"/>
      <dgm:spPr/>
      <dgm:t>
        <a:bodyPr/>
        <a:lstStyle/>
        <a:p>
          <a:r>
            <a:rPr lang="es-ES" dirty="0"/>
            <a:t>Total </a:t>
          </a:r>
          <a:r>
            <a:rPr lang="es-ES" dirty="0" err="1"/>
            <a:t>Cost</a:t>
          </a:r>
          <a:endParaRPr lang="en-US" dirty="0"/>
        </a:p>
      </dgm:t>
    </dgm:pt>
    <dgm:pt modelId="{92AA84C1-2FD9-494E-9E59-1A73275B8A26}" type="parTrans" cxnId="{E82D902D-CFFB-4A25-AA78-179AF4C87463}">
      <dgm:prSet/>
      <dgm:spPr/>
      <dgm:t>
        <a:bodyPr/>
        <a:lstStyle/>
        <a:p>
          <a:endParaRPr lang="en-US"/>
        </a:p>
      </dgm:t>
    </dgm:pt>
    <dgm:pt modelId="{F0F0823C-E0D6-4676-92BF-D76063219875}" type="sibTrans" cxnId="{E82D902D-CFFB-4A25-AA78-179AF4C87463}">
      <dgm:prSet/>
      <dgm:spPr/>
      <dgm:t>
        <a:bodyPr/>
        <a:lstStyle/>
        <a:p>
          <a:endParaRPr lang="en-US"/>
        </a:p>
      </dgm:t>
    </dgm:pt>
    <dgm:pt modelId="{CD00BAE6-5DB0-4B40-8290-68946204FA8A}">
      <dgm:prSet phldrT="[Text]"/>
      <dgm:spPr/>
      <dgm:t>
        <a:bodyPr/>
        <a:lstStyle/>
        <a:p>
          <a:r>
            <a:rPr lang="es-ES" dirty="0"/>
            <a:t>Direct </a:t>
          </a:r>
          <a:r>
            <a:rPr lang="es-ES" dirty="0" err="1"/>
            <a:t>Costs</a:t>
          </a:r>
          <a:endParaRPr lang="en-US" dirty="0"/>
        </a:p>
      </dgm:t>
    </dgm:pt>
    <dgm:pt modelId="{0EB0BC49-E3BA-4B49-B9B6-EFEFCCA5AABA}" type="parTrans" cxnId="{40996F89-AFAF-4319-B838-1D34B202E580}">
      <dgm:prSet/>
      <dgm:spPr/>
      <dgm:t>
        <a:bodyPr/>
        <a:lstStyle/>
        <a:p>
          <a:endParaRPr lang="en-US"/>
        </a:p>
      </dgm:t>
    </dgm:pt>
    <dgm:pt modelId="{AB1D8E7C-55A4-4637-9AF1-FC337C713851}" type="sibTrans" cxnId="{40996F89-AFAF-4319-B838-1D34B202E580}">
      <dgm:prSet/>
      <dgm:spPr/>
      <dgm:t>
        <a:bodyPr/>
        <a:lstStyle/>
        <a:p>
          <a:endParaRPr lang="en-US"/>
        </a:p>
      </dgm:t>
    </dgm:pt>
    <dgm:pt modelId="{C542AC79-6715-4D73-AA9B-623A4524FCAD}">
      <dgm:prSet phldrT="[Text]"/>
      <dgm:spPr/>
      <dgm:t>
        <a:bodyPr/>
        <a:lstStyle/>
        <a:p>
          <a:r>
            <a:rPr lang="es-ES" dirty="0" err="1"/>
            <a:t>Overhead</a:t>
          </a:r>
          <a:r>
            <a:rPr lang="es-ES" dirty="0"/>
            <a:t> </a:t>
          </a:r>
          <a:r>
            <a:rPr lang="es-ES" dirty="0" err="1"/>
            <a:t>cost</a:t>
          </a:r>
          <a:r>
            <a:rPr lang="es-ES" dirty="0"/>
            <a:t>:</a:t>
          </a:r>
          <a:endParaRPr lang="en-US" dirty="0"/>
        </a:p>
      </dgm:t>
    </dgm:pt>
    <dgm:pt modelId="{B57D219C-6832-4051-B9EC-1EF6E76864C1}" type="parTrans" cxnId="{156F41BF-9733-48DD-B120-7E5FEECEE905}">
      <dgm:prSet/>
      <dgm:spPr/>
      <dgm:t>
        <a:bodyPr/>
        <a:lstStyle/>
        <a:p>
          <a:endParaRPr lang="en-US"/>
        </a:p>
      </dgm:t>
    </dgm:pt>
    <dgm:pt modelId="{20900F12-83C3-4E99-9EF2-22CDA66E5663}" type="sibTrans" cxnId="{156F41BF-9733-48DD-B120-7E5FEECEE905}">
      <dgm:prSet/>
      <dgm:spPr/>
      <dgm:t>
        <a:bodyPr/>
        <a:lstStyle/>
        <a:p>
          <a:endParaRPr lang="en-US"/>
        </a:p>
      </dgm:t>
    </dgm:pt>
    <dgm:pt modelId="{37E138E8-9A18-4229-8D71-210C8544861C}">
      <dgm:prSet/>
      <dgm:spPr/>
      <dgm:t>
        <a:bodyPr/>
        <a:lstStyle/>
        <a:p>
          <a:r>
            <a:rPr lang="es-ES" dirty="0"/>
            <a:t>Labor </a:t>
          </a:r>
          <a:endParaRPr lang="en-US" dirty="0"/>
        </a:p>
      </dgm:t>
    </dgm:pt>
    <dgm:pt modelId="{0A1C9AD9-18A5-4D84-BE96-A6FB110C4AFD}" type="parTrans" cxnId="{EAF74839-EB8E-41FC-B159-B00CB6FC6BD9}">
      <dgm:prSet/>
      <dgm:spPr/>
      <dgm:t>
        <a:bodyPr/>
        <a:lstStyle/>
        <a:p>
          <a:endParaRPr lang="en-US"/>
        </a:p>
      </dgm:t>
    </dgm:pt>
    <dgm:pt modelId="{E469B3F7-3C91-4D00-B973-7646C4F152A7}" type="sibTrans" cxnId="{EAF74839-EB8E-41FC-B159-B00CB6FC6BD9}">
      <dgm:prSet/>
      <dgm:spPr/>
      <dgm:t>
        <a:bodyPr/>
        <a:lstStyle/>
        <a:p>
          <a:endParaRPr lang="en-US"/>
        </a:p>
      </dgm:t>
    </dgm:pt>
    <dgm:pt modelId="{ACCA77B7-B705-4517-BFBB-9CCB708434FC}">
      <dgm:prSet/>
      <dgm:spPr/>
      <dgm:t>
        <a:bodyPr/>
        <a:lstStyle/>
        <a:p>
          <a:r>
            <a:rPr lang="es-ES" dirty="0" err="1"/>
            <a:t>Materials</a:t>
          </a:r>
          <a:endParaRPr lang="en-US" dirty="0"/>
        </a:p>
      </dgm:t>
    </dgm:pt>
    <dgm:pt modelId="{7AF8E97B-B2B1-4638-BBEE-70D7819E4787}" type="parTrans" cxnId="{9B6C3838-9672-44C5-B86F-AE75D00CF6C3}">
      <dgm:prSet/>
      <dgm:spPr/>
      <dgm:t>
        <a:bodyPr/>
        <a:lstStyle/>
        <a:p>
          <a:endParaRPr lang="en-US"/>
        </a:p>
      </dgm:t>
    </dgm:pt>
    <dgm:pt modelId="{20D684F6-7F2C-4F35-B426-1004097B75C5}" type="sibTrans" cxnId="{9B6C3838-9672-44C5-B86F-AE75D00CF6C3}">
      <dgm:prSet/>
      <dgm:spPr/>
      <dgm:t>
        <a:bodyPr/>
        <a:lstStyle/>
        <a:p>
          <a:endParaRPr lang="en-US"/>
        </a:p>
      </dgm:t>
    </dgm:pt>
    <dgm:pt modelId="{906694B1-480E-4FBD-A050-B7344667D907}">
      <dgm:prSet phldrT="[Text]"/>
      <dgm:spPr/>
      <dgm:t>
        <a:bodyPr/>
        <a:lstStyle/>
        <a:p>
          <a:r>
            <a:rPr lang="en-US" dirty="0"/>
            <a:t>All costs other than direct material, direct labor, or selling and administrative costs</a:t>
          </a:r>
          <a:endParaRPr lang="es-ES" dirty="0"/>
        </a:p>
        <a:p>
          <a:endParaRPr lang="en-US" dirty="0"/>
        </a:p>
      </dgm:t>
    </dgm:pt>
    <dgm:pt modelId="{BDA27C48-EFE7-48C8-9727-5A2E77AB8127}" type="parTrans" cxnId="{B6D95128-8F83-439D-AF06-23DE092FF85F}">
      <dgm:prSet/>
      <dgm:spPr/>
      <dgm:t>
        <a:bodyPr/>
        <a:lstStyle/>
        <a:p>
          <a:endParaRPr lang="en-US"/>
        </a:p>
      </dgm:t>
    </dgm:pt>
    <dgm:pt modelId="{239EBF8C-70FA-4366-B06A-4E9CE80BCEBB}" type="sibTrans" cxnId="{B6D95128-8F83-439D-AF06-23DE092FF85F}">
      <dgm:prSet/>
      <dgm:spPr/>
      <dgm:t>
        <a:bodyPr/>
        <a:lstStyle/>
        <a:p>
          <a:endParaRPr lang="en-US"/>
        </a:p>
      </dgm:t>
    </dgm:pt>
    <dgm:pt modelId="{CF821CBB-B4B3-4C67-8172-23FAD960B882}" type="pres">
      <dgm:prSet presAssocID="{D46E56EE-8FAB-4343-A18B-A8B3D5E1EC79}" presName="composite" presStyleCnt="0">
        <dgm:presLayoutVars>
          <dgm:chMax val="1"/>
          <dgm:dir/>
          <dgm:resizeHandles val="exact"/>
        </dgm:presLayoutVars>
      </dgm:prSet>
      <dgm:spPr/>
    </dgm:pt>
    <dgm:pt modelId="{34FF3E06-E17E-4A8C-9BAD-FFEF1249E567}" type="pres">
      <dgm:prSet presAssocID="{8E307F0B-6298-4DDA-A85C-6FAEBF7A7D81}" presName="roof" presStyleLbl="dkBgShp" presStyleIdx="0" presStyleCnt="2"/>
      <dgm:spPr/>
    </dgm:pt>
    <dgm:pt modelId="{4764E765-98B0-41B9-B6A6-56852B65A5A4}" type="pres">
      <dgm:prSet presAssocID="{8E307F0B-6298-4DDA-A85C-6FAEBF7A7D81}" presName="pillars" presStyleCnt="0"/>
      <dgm:spPr/>
    </dgm:pt>
    <dgm:pt modelId="{B3F075EC-131A-4D25-95FC-6F88475C6DBF}" type="pres">
      <dgm:prSet presAssocID="{8E307F0B-6298-4DDA-A85C-6FAEBF7A7D81}" presName="pillar1" presStyleLbl="node1" presStyleIdx="0" presStyleCnt="2">
        <dgm:presLayoutVars>
          <dgm:bulletEnabled val="1"/>
        </dgm:presLayoutVars>
      </dgm:prSet>
      <dgm:spPr/>
    </dgm:pt>
    <dgm:pt modelId="{B37F5E01-7EC1-400C-863B-4AE078E6F689}" type="pres">
      <dgm:prSet presAssocID="{C542AC79-6715-4D73-AA9B-623A4524FCAD}" presName="pillarX" presStyleLbl="node1" presStyleIdx="1" presStyleCnt="2">
        <dgm:presLayoutVars>
          <dgm:bulletEnabled val="1"/>
        </dgm:presLayoutVars>
      </dgm:prSet>
      <dgm:spPr/>
    </dgm:pt>
    <dgm:pt modelId="{F58A5C7E-596F-4DD2-A6AA-798DF131BFCF}" type="pres">
      <dgm:prSet presAssocID="{8E307F0B-6298-4DDA-A85C-6FAEBF7A7D81}" presName="base" presStyleLbl="dkBgShp" presStyleIdx="1" presStyleCnt="2"/>
      <dgm:spPr/>
    </dgm:pt>
  </dgm:ptLst>
  <dgm:cxnLst>
    <dgm:cxn modelId="{B6D95128-8F83-439D-AF06-23DE092FF85F}" srcId="{C542AC79-6715-4D73-AA9B-623A4524FCAD}" destId="{906694B1-480E-4FBD-A050-B7344667D907}" srcOrd="0" destOrd="0" parTransId="{BDA27C48-EFE7-48C8-9727-5A2E77AB8127}" sibTransId="{239EBF8C-70FA-4366-B06A-4E9CE80BCEBB}"/>
    <dgm:cxn modelId="{E82D902D-CFFB-4A25-AA78-179AF4C87463}" srcId="{D46E56EE-8FAB-4343-A18B-A8B3D5E1EC79}" destId="{8E307F0B-6298-4DDA-A85C-6FAEBF7A7D81}" srcOrd="0" destOrd="0" parTransId="{92AA84C1-2FD9-494E-9E59-1A73275B8A26}" sibTransId="{F0F0823C-E0D6-4676-92BF-D76063219875}"/>
    <dgm:cxn modelId="{9B6C3838-9672-44C5-B86F-AE75D00CF6C3}" srcId="{CD00BAE6-5DB0-4B40-8290-68946204FA8A}" destId="{ACCA77B7-B705-4517-BFBB-9CCB708434FC}" srcOrd="1" destOrd="0" parTransId="{7AF8E97B-B2B1-4638-BBEE-70D7819E4787}" sibTransId="{20D684F6-7F2C-4F35-B426-1004097B75C5}"/>
    <dgm:cxn modelId="{EAF74839-EB8E-41FC-B159-B00CB6FC6BD9}" srcId="{CD00BAE6-5DB0-4B40-8290-68946204FA8A}" destId="{37E138E8-9A18-4229-8D71-210C8544861C}" srcOrd="0" destOrd="0" parTransId="{0A1C9AD9-18A5-4D84-BE96-A6FB110C4AFD}" sibTransId="{E469B3F7-3C91-4D00-B973-7646C4F152A7}"/>
    <dgm:cxn modelId="{250E8F40-E761-4355-867C-6AB8EE46023C}" type="presOf" srcId="{906694B1-480E-4FBD-A050-B7344667D907}" destId="{B37F5E01-7EC1-400C-863B-4AE078E6F689}" srcOrd="0" destOrd="1" presId="urn:microsoft.com/office/officeart/2005/8/layout/hList3"/>
    <dgm:cxn modelId="{FCAEC248-36BB-4F61-AE78-1E9480AFCA06}" type="presOf" srcId="{CD00BAE6-5DB0-4B40-8290-68946204FA8A}" destId="{B3F075EC-131A-4D25-95FC-6F88475C6DBF}" srcOrd="0" destOrd="0" presId="urn:microsoft.com/office/officeart/2005/8/layout/hList3"/>
    <dgm:cxn modelId="{D40B3B7E-D54A-4F06-8A21-B94A3AA1813F}" type="presOf" srcId="{37E138E8-9A18-4229-8D71-210C8544861C}" destId="{B3F075EC-131A-4D25-95FC-6F88475C6DBF}" srcOrd="0" destOrd="1" presId="urn:microsoft.com/office/officeart/2005/8/layout/hList3"/>
    <dgm:cxn modelId="{40996F89-AFAF-4319-B838-1D34B202E580}" srcId="{8E307F0B-6298-4DDA-A85C-6FAEBF7A7D81}" destId="{CD00BAE6-5DB0-4B40-8290-68946204FA8A}" srcOrd="0" destOrd="0" parTransId="{0EB0BC49-E3BA-4B49-B9B6-EFEFCCA5AABA}" sibTransId="{AB1D8E7C-55A4-4637-9AF1-FC337C713851}"/>
    <dgm:cxn modelId="{FA94C1A6-A04E-4CC3-99D5-C6B70D250D88}" type="presOf" srcId="{D46E56EE-8FAB-4343-A18B-A8B3D5E1EC79}" destId="{CF821CBB-B4B3-4C67-8172-23FAD960B882}" srcOrd="0" destOrd="0" presId="urn:microsoft.com/office/officeart/2005/8/layout/hList3"/>
    <dgm:cxn modelId="{CFC9E6BC-C007-428F-A734-11BC2CCB650C}" type="presOf" srcId="{ACCA77B7-B705-4517-BFBB-9CCB708434FC}" destId="{B3F075EC-131A-4D25-95FC-6F88475C6DBF}" srcOrd="0" destOrd="2" presId="urn:microsoft.com/office/officeart/2005/8/layout/hList3"/>
    <dgm:cxn modelId="{156F41BF-9733-48DD-B120-7E5FEECEE905}" srcId="{8E307F0B-6298-4DDA-A85C-6FAEBF7A7D81}" destId="{C542AC79-6715-4D73-AA9B-623A4524FCAD}" srcOrd="1" destOrd="0" parTransId="{B57D219C-6832-4051-B9EC-1EF6E76864C1}" sibTransId="{20900F12-83C3-4E99-9EF2-22CDA66E5663}"/>
    <dgm:cxn modelId="{9B76A8D8-AD55-4D7F-81D2-3EB143EB7193}" type="presOf" srcId="{C542AC79-6715-4D73-AA9B-623A4524FCAD}" destId="{B37F5E01-7EC1-400C-863B-4AE078E6F689}" srcOrd="0" destOrd="0" presId="urn:microsoft.com/office/officeart/2005/8/layout/hList3"/>
    <dgm:cxn modelId="{0A631EF7-9B7D-4C84-AA8E-A065C5ACE3AA}" type="presOf" srcId="{8E307F0B-6298-4DDA-A85C-6FAEBF7A7D81}" destId="{34FF3E06-E17E-4A8C-9BAD-FFEF1249E567}" srcOrd="0" destOrd="0" presId="urn:microsoft.com/office/officeart/2005/8/layout/hList3"/>
    <dgm:cxn modelId="{FE95AAF6-47B4-40C4-B53C-515C0C3DE1E7}" type="presParOf" srcId="{CF821CBB-B4B3-4C67-8172-23FAD960B882}" destId="{34FF3E06-E17E-4A8C-9BAD-FFEF1249E567}" srcOrd="0" destOrd="0" presId="urn:microsoft.com/office/officeart/2005/8/layout/hList3"/>
    <dgm:cxn modelId="{566C496F-B743-4CDC-B114-AAC2C8F49855}" type="presParOf" srcId="{CF821CBB-B4B3-4C67-8172-23FAD960B882}" destId="{4764E765-98B0-41B9-B6A6-56852B65A5A4}" srcOrd="1" destOrd="0" presId="urn:microsoft.com/office/officeart/2005/8/layout/hList3"/>
    <dgm:cxn modelId="{10ACCEB6-CF4D-409C-8A21-1B3B65F49B9F}" type="presParOf" srcId="{4764E765-98B0-41B9-B6A6-56852B65A5A4}" destId="{B3F075EC-131A-4D25-95FC-6F88475C6DBF}" srcOrd="0" destOrd="0" presId="urn:microsoft.com/office/officeart/2005/8/layout/hList3"/>
    <dgm:cxn modelId="{49E93B30-8C27-4B3A-AA0F-DEA6519CCD27}" type="presParOf" srcId="{4764E765-98B0-41B9-B6A6-56852B65A5A4}" destId="{B37F5E01-7EC1-400C-863B-4AE078E6F689}" srcOrd="1" destOrd="0" presId="urn:microsoft.com/office/officeart/2005/8/layout/hList3"/>
    <dgm:cxn modelId="{52696C4C-E140-4CA5-92AE-0AE0CF826CE1}" type="presParOf" srcId="{CF821CBB-B4B3-4C67-8172-23FAD960B882}" destId="{F58A5C7E-596F-4DD2-A6AA-798DF131BFCF}"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A2EEA-3ADE-4353-BD1C-283C23AAE27B}">
      <dsp:nvSpPr>
        <dsp:cNvPr id="0" name=""/>
        <dsp:cNvSpPr/>
      </dsp:nvSpPr>
      <dsp:spPr>
        <a:xfrm>
          <a:off x="54" y="69209"/>
          <a:ext cx="5192865"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kern="1200" dirty="0" err="1"/>
            <a:t>Fixed</a:t>
          </a:r>
          <a:r>
            <a:rPr lang="es-ES" sz="1800" kern="1200" dirty="0"/>
            <a:t> </a:t>
          </a:r>
          <a:r>
            <a:rPr lang="es-ES" sz="1800" kern="1200" dirty="0" err="1"/>
            <a:t>Cost</a:t>
          </a:r>
          <a:endParaRPr lang="en-US" sz="1800" kern="1200" dirty="0"/>
        </a:p>
      </dsp:txBody>
      <dsp:txXfrm>
        <a:off x="54" y="69209"/>
        <a:ext cx="5192865" cy="518400"/>
      </dsp:txXfrm>
    </dsp:sp>
    <dsp:sp modelId="{A2C44E1A-AE14-4338-9303-22DCAE05D91F}">
      <dsp:nvSpPr>
        <dsp:cNvPr id="0" name=""/>
        <dsp:cNvSpPr/>
      </dsp:nvSpPr>
      <dsp:spPr>
        <a:xfrm>
          <a:off x="54" y="587609"/>
          <a:ext cx="5192865" cy="227285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Unavoidable operating expense that does not change in total over the short term nor depends on the level of activity.</a:t>
          </a:r>
        </a:p>
        <a:p>
          <a:pPr marL="171450" lvl="1" indent="-171450" algn="l" defTabSz="800100">
            <a:lnSpc>
              <a:spcPct val="90000"/>
            </a:lnSpc>
            <a:spcBef>
              <a:spcPct val="0"/>
            </a:spcBef>
            <a:spcAft>
              <a:spcPct val="15000"/>
            </a:spcAft>
            <a:buChar char="•"/>
          </a:pPr>
          <a:r>
            <a:rPr lang="es-ES" sz="1800" kern="1200" dirty="0" err="1"/>
            <a:t>Rent</a:t>
          </a:r>
          <a:r>
            <a:rPr lang="es-ES" sz="1800" kern="1200" dirty="0"/>
            <a:t>, </a:t>
          </a:r>
          <a:r>
            <a:rPr lang="es-ES" sz="1800" kern="1200" dirty="0" err="1"/>
            <a:t>insurance</a:t>
          </a:r>
          <a:r>
            <a:rPr lang="es-ES" sz="1800" kern="1200" dirty="0"/>
            <a:t>, managers' salaries, </a:t>
          </a:r>
          <a:r>
            <a:rPr lang="es-ES" sz="1800" kern="1200" dirty="0" err="1"/>
            <a:t>equipment</a:t>
          </a:r>
          <a:r>
            <a:rPr lang="es-ES" sz="1800" kern="1200" dirty="0"/>
            <a:t> </a:t>
          </a:r>
          <a:r>
            <a:rPr lang="es-ES" sz="1800" kern="1200" dirty="0" err="1"/>
            <a:t>leases</a:t>
          </a:r>
          <a:r>
            <a:rPr lang="es-ES" sz="1800" kern="1200" dirty="0"/>
            <a:t>.</a:t>
          </a:r>
          <a:endParaRPr lang="en-US" sz="1800" kern="1200" dirty="0"/>
        </a:p>
        <a:p>
          <a:pPr marL="171450" lvl="1" indent="-171450" algn="l" defTabSz="800100">
            <a:lnSpc>
              <a:spcPct val="90000"/>
            </a:lnSpc>
            <a:spcBef>
              <a:spcPct val="0"/>
            </a:spcBef>
            <a:spcAft>
              <a:spcPct val="15000"/>
            </a:spcAft>
            <a:buChar char="•"/>
          </a:pPr>
          <a:r>
            <a:rPr lang="es-ES" sz="1800" kern="1200" dirty="0" err="1"/>
            <a:t>Committed</a:t>
          </a:r>
          <a:r>
            <a:rPr lang="es-ES" sz="1800" kern="1200" dirty="0"/>
            <a:t>  vs </a:t>
          </a:r>
          <a:r>
            <a:rPr lang="es-ES" sz="1800" kern="1200" dirty="0" err="1"/>
            <a:t>discretionary</a:t>
          </a:r>
          <a:r>
            <a:rPr lang="es-ES" sz="1800" kern="1200" dirty="0"/>
            <a:t> </a:t>
          </a:r>
          <a:r>
            <a:rPr lang="es-ES" sz="1800" kern="1200" dirty="0" err="1"/>
            <a:t>fixed</a:t>
          </a:r>
          <a:r>
            <a:rPr lang="es-ES" sz="1800" kern="1200" dirty="0"/>
            <a:t> </a:t>
          </a:r>
          <a:r>
            <a:rPr lang="es-ES" sz="1800" kern="1200" dirty="0" err="1"/>
            <a:t>costs</a:t>
          </a:r>
          <a:r>
            <a:rPr lang="es-ES" sz="1800" kern="1200" dirty="0"/>
            <a:t>.</a:t>
          </a:r>
          <a:endParaRPr lang="en-US" sz="1800" kern="1200" dirty="0"/>
        </a:p>
        <a:p>
          <a:pPr marL="171450" lvl="1" indent="-171450" algn="l" defTabSz="800100">
            <a:lnSpc>
              <a:spcPct val="90000"/>
            </a:lnSpc>
            <a:spcBef>
              <a:spcPct val="0"/>
            </a:spcBef>
            <a:spcAft>
              <a:spcPct val="15000"/>
            </a:spcAft>
            <a:buChar char="•"/>
          </a:pPr>
          <a:r>
            <a:rPr lang="en-US" sz="1800" kern="1200" dirty="0"/>
            <a:t>Remain fixed in total but change on a per-unit basis</a:t>
          </a:r>
        </a:p>
      </dsp:txBody>
      <dsp:txXfrm>
        <a:off x="54" y="587609"/>
        <a:ext cx="5192865" cy="2272859"/>
      </dsp:txXfrm>
    </dsp:sp>
    <dsp:sp modelId="{F3DF5045-E490-4B01-B1C0-E989374CC8E0}">
      <dsp:nvSpPr>
        <dsp:cNvPr id="0" name=""/>
        <dsp:cNvSpPr/>
      </dsp:nvSpPr>
      <dsp:spPr>
        <a:xfrm>
          <a:off x="5919920" y="69209"/>
          <a:ext cx="5192865" cy="5184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kern="1200" dirty="0"/>
            <a:t>Variable </a:t>
          </a:r>
          <a:r>
            <a:rPr lang="es-ES" sz="1800" kern="1200" dirty="0" err="1"/>
            <a:t>Cost</a:t>
          </a:r>
          <a:endParaRPr lang="en-US" sz="1800" kern="1200" dirty="0"/>
        </a:p>
      </dsp:txBody>
      <dsp:txXfrm>
        <a:off x="5919920" y="69209"/>
        <a:ext cx="5192865" cy="518400"/>
      </dsp:txXfrm>
    </dsp:sp>
    <dsp:sp modelId="{D14499BB-540F-45AB-955D-142407B2DD20}">
      <dsp:nvSpPr>
        <dsp:cNvPr id="0" name=""/>
        <dsp:cNvSpPr/>
      </dsp:nvSpPr>
      <dsp:spPr>
        <a:xfrm>
          <a:off x="5919920" y="587609"/>
          <a:ext cx="5192865" cy="227285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s-ES" sz="1800" kern="1200" dirty="0"/>
            <a:t>Expenses </a:t>
          </a:r>
          <a:r>
            <a:rPr lang="es-ES" sz="1800" kern="1200" dirty="0" err="1"/>
            <a:t>that</a:t>
          </a:r>
          <a:r>
            <a:rPr lang="es-ES" sz="1800" kern="1200" dirty="0"/>
            <a:t> </a:t>
          </a:r>
          <a:r>
            <a:rPr lang="es-ES" sz="1800" kern="1200" dirty="0" err="1"/>
            <a:t>vary</a:t>
          </a:r>
          <a:r>
            <a:rPr lang="es-ES" sz="1800" kern="1200" dirty="0"/>
            <a:t> in </a:t>
          </a:r>
          <a:r>
            <a:rPr lang="es-ES" sz="1800" kern="1200" dirty="0" err="1"/>
            <a:t>direct</a:t>
          </a:r>
          <a:r>
            <a:rPr lang="es-ES" sz="1800" kern="1200" dirty="0"/>
            <a:t> </a:t>
          </a:r>
          <a:r>
            <a:rPr lang="es-ES" sz="1800" kern="1200" dirty="0" err="1"/>
            <a:t>proportion</a:t>
          </a:r>
          <a:r>
            <a:rPr lang="es-ES" sz="1800" kern="1200" dirty="0"/>
            <a:t> </a:t>
          </a:r>
          <a:r>
            <a:rPr lang="es-ES" sz="1800" kern="1200" dirty="0" err="1"/>
            <a:t>to</a:t>
          </a:r>
          <a:r>
            <a:rPr lang="es-ES" sz="1800" kern="1200" dirty="0"/>
            <a:t> </a:t>
          </a:r>
          <a:r>
            <a:rPr lang="es-ES" sz="1800" kern="1200" dirty="0" err="1"/>
            <a:t>the</a:t>
          </a:r>
          <a:r>
            <a:rPr lang="es-ES" sz="1800" kern="1200" dirty="0"/>
            <a:t> </a:t>
          </a:r>
          <a:r>
            <a:rPr lang="es-ES" sz="1800" kern="1200" dirty="0" err="1"/>
            <a:t>level</a:t>
          </a:r>
          <a:r>
            <a:rPr lang="es-ES" sz="1800" kern="1200" dirty="0"/>
            <a:t> </a:t>
          </a:r>
          <a:r>
            <a:rPr lang="es-ES" sz="1800" kern="1200" dirty="0" err="1"/>
            <a:t>of</a:t>
          </a:r>
          <a:r>
            <a:rPr lang="es-ES" sz="1800" kern="1200" dirty="0"/>
            <a:t> </a:t>
          </a:r>
          <a:r>
            <a:rPr lang="es-ES" sz="1800" kern="1200" dirty="0" err="1"/>
            <a:t>activity</a:t>
          </a:r>
          <a:r>
            <a:rPr lang="es-ES" sz="1800" kern="1200" dirty="0"/>
            <a:t> in </a:t>
          </a:r>
          <a:r>
            <a:rPr lang="es-ES" sz="1800" kern="1200" dirty="0" err="1"/>
            <a:t>the</a:t>
          </a:r>
          <a:r>
            <a:rPr lang="es-ES" sz="1800" kern="1200" dirty="0"/>
            <a:t> </a:t>
          </a:r>
          <a:r>
            <a:rPr lang="es-ES" sz="1800" kern="1200" dirty="0" err="1"/>
            <a:t>business</a:t>
          </a:r>
          <a:r>
            <a:rPr lang="es-ES" sz="1800" kern="1200" dirty="0"/>
            <a:t>.</a:t>
          </a:r>
          <a:endParaRPr lang="en-US" sz="1800" kern="1200" dirty="0"/>
        </a:p>
        <a:p>
          <a:pPr marL="171450" lvl="1" indent="-171450" algn="l" defTabSz="800100">
            <a:lnSpc>
              <a:spcPct val="90000"/>
            </a:lnSpc>
            <a:spcBef>
              <a:spcPct val="0"/>
            </a:spcBef>
            <a:spcAft>
              <a:spcPct val="15000"/>
            </a:spcAft>
            <a:buChar char="•"/>
          </a:pPr>
          <a:r>
            <a:rPr lang="es-ES" sz="1800" kern="1200" dirty="0"/>
            <a:t>Raw </a:t>
          </a:r>
          <a:r>
            <a:rPr lang="es-ES" sz="1800" kern="1200" dirty="0" err="1"/>
            <a:t>materials</a:t>
          </a:r>
          <a:r>
            <a:rPr lang="es-ES" sz="1800" kern="1200" dirty="0"/>
            <a:t>, sales </a:t>
          </a:r>
          <a:r>
            <a:rPr lang="es-ES" sz="1800" kern="1200" dirty="0" err="1"/>
            <a:t>agent</a:t>
          </a:r>
          <a:r>
            <a:rPr lang="es-ES" sz="1800" kern="1200" dirty="0"/>
            <a:t> </a:t>
          </a:r>
          <a:r>
            <a:rPr lang="es-ES" sz="1800" kern="1200" dirty="0" err="1"/>
            <a:t>bonuses</a:t>
          </a:r>
          <a:r>
            <a:rPr lang="es-ES" sz="1800" kern="1200" dirty="0"/>
            <a:t>.</a:t>
          </a:r>
          <a:endParaRPr lang="en-US" sz="1800" kern="1200" dirty="0"/>
        </a:p>
        <a:p>
          <a:pPr marL="171450" lvl="1" indent="-171450" algn="l" defTabSz="800100">
            <a:lnSpc>
              <a:spcPct val="90000"/>
            </a:lnSpc>
            <a:spcBef>
              <a:spcPct val="0"/>
            </a:spcBef>
            <a:spcAft>
              <a:spcPct val="15000"/>
            </a:spcAft>
            <a:buChar char="•"/>
          </a:pPr>
          <a:r>
            <a:rPr lang="es-ES" sz="1800" kern="1200" dirty="0" err="1"/>
            <a:t>Cost</a:t>
          </a:r>
          <a:r>
            <a:rPr lang="es-ES" sz="1800" kern="1200" dirty="0"/>
            <a:t> driver: </a:t>
          </a:r>
          <a:r>
            <a:rPr lang="en-US" sz="1800" kern="1200" dirty="0"/>
            <a:t>any </a:t>
          </a:r>
          <a:r>
            <a:rPr lang="en-US" sz="1800" b="1" kern="1200" dirty="0"/>
            <a:t>activity</a:t>
          </a:r>
          <a:r>
            <a:rPr lang="en-US" sz="1800" kern="1200" dirty="0"/>
            <a:t> that causes the organization to incur a variable cost: direct labor hours, machine hours.</a:t>
          </a:r>
        </a:p>
        <a:p>
          <a:pPr marL="171450" lvl="1" indent="-171450" algn="l" defTabSz="800100">
            <a:lnSpc>
              <a:spcPct val="90000"/>
            </a:lnSpc>
            <a:spcBef>
              <a:spcPct val="0"/>
            </a:spcBef>
            <a:spcAft>
              <a:spcPct val="15000"/>
            </a:spcAft>
            <a:buChar char="•"/>
          </a:pPr>
          <a:r>
            <a:rPr lang="en-US" sz="1800" kern="1200" dirty="0"/>
            <a:t>Remain the same per unit but change in total relative to the level of activity in the business.</a:t>
          </a:r>
        </a:p>
      </dsp:txBody>
      <dsp:txXfrm>
        <a:off x="5919920" y="587609"/>
        <a:ext cx="5192865" cy="2272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A2EEA-3ADE-4353-BD1C-283C23AAE27B}">
      <dsp:nvSpPr>
        <dsp:cNvPr id="0" name=""/>
        <dsp:cNvSpPr/>
      </dsp:nvSpPr>
      <dsp:spPr>
        <a:xfrm>
          <a:off x="55" y="150975"/>
          <a:ext cx="5272770" cy="547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ES" sz="1900" kern="1200" dirty="0" err="1"/>
            <a:t>Product</a:t>
          </a:r>
          <a:r>
            <a:rPr lang="es-ES" sz="1900" kern="1200" dirty="0"/>
            <a:t> </a:t>
          </a:r>
          <a:r>
            <a:rPr lang="es-ES" sz="1900" kern="1200" dirty="0" err="1"/>
            <a:t>Cost</a:t>
          </a:r>
          <a:endParaRPr lang="en-US" sz="1900" kern="1200" dirty="0"/>
        </a:p>
      </dsp:txBody>
      <dsp:txXfrm>
        <a:off x="55" y="150975"/>
        <a:ext cx="5272770" cy="547200"/>
      </dsp:txXfrm>
    </dsp:sp>
    <dsp:sp modelId="{A2C44E1A-AE14-4338-9303-22DCAE05D91F}">
      <dsp:nvSpPr>
        <dsp:cNvPr id="0" name=""/>
        <dsp:cNvSpPr/>
      </dsp:nvSpPr>
      <dsp:spPr>
        <a:xfrm>
          <a:off x="55" y="698175"/>
          <a:ext cx="5272770" cy="406808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All costs associated with the acquisition or production of goods and products.</a:t>
          </a:r>
        </a:p>
        <a:p>
          <a:pPr marL="171450" lvl="1" indent="-171450" algn="l" defTabSz="844550">
            <a:lnSpc>
              <a:spcPct val="90000"/>
            </a:lnSpc>
            <a:spcBef>
              <a:spcPct val="0"/>
            </a:spcBef>
            <a:spcAft>
              <a:spcPct val="15000"/>
            </a:spcAft>
            <a:buChar char="•"/>
          </a:pPr>
          <a:r>
            <a:rPr lang="es-ES" sz="1900" kern="1200" dirty="0"/>
            <a:t>Easy </a:t>
          </a:r>
          <a:r>
            <a:rPr lang="es-ES" sz="1900" kern="1200" dirty="0" err="1"/>
            <a:t>matching</a:t>
          </a:r>
          <a:r>
            <a:rPr lang="es-ES" sz="1900" kern="1200" dirty="0"/>
            <a:t> </a:t>
          </a:r>
          <a:r>
            <a:rPr lang="es-ES" sz="1900" kern="1200" dirty="0" err="1"/>
            <a:t>with</a:t>
          </a:r>
          <a:r>
            <a:rPr lang="es-ES" sz="1900" kern="1200" dirty="0"/>
            <a:t> </a:t>
          </a:r>
          <a:r>
            <a:rPr lang="es-ES" sz="1900" kern="1200" dirty="0" err="1"/>
            <a:t>the</a:t>
          </a:r>
          <a:r>
            <a:rPr lang="es-ES" sz="1900" kern="1200" dirty="0"/>
            <a:t> respective sales </a:t>
          </a:r>
          <a:r>
            <a:rPr lang="es-ES" sz="1900" kern="1200" dirty="0" err="1"/>
            <a:t>revenues</a:t>
          </a:r>
          <a:r>
            <a:rPr lang="es-ES" sz="1900" kern="1200" dirty="0"/>
            <a:t> in </a:t>
          </a:r>
          <a:r>
            <a:rPr lang="es-ES" sz="1900" kern="1200" dirty="0" err="1"/>
            <a:t>the</a:t>
          </a:r>
          <a:r>
            <a:rPr lang="es-ES" sz="1900" kern="1200" dirty="0"/>
            <a:t> </a:t>
          </a:r>
          <a:r>
            <a:rPr lang="es-ES" sz="1900" kern="1200" dirty="0" err="1"/>
            <a:t>Income</a:t>
          </a:r>
          <a:r>
            <a:rPr lang="es-ES" sz="1900" kern="1200" dirty="0"/>
            <a:t> </a:t>
          </a:r>
          <a:r>
            <a:rPr lang="es-ES" sz="1900" kern="1200" dirty="0" err="1"/>
            <a:t>Statement</a:t>
          </a:r>
          <a:r>
            <a:rPr lang="es-ES" sz="1900" kern="1200" dirty="0"/>
            <a:t>.</a:t>
          </a:r>
          <a:endParaRPr lang="en-US" sz="1900" kern="1200" dirty="0"/>
        </a:p>
        <a:p>
          <a:pPr marL="171450" lvl="1" indent="-171450" algn="l" defTabSz="844550">
            <a:lnSpc>
              <a:spcPct val="90000"/>
            </a:lnSpc>
            <a:spcBef>
              <a:spcPct val="0"/>
            </a:spcBef>
            <a:spcAft>
              <a:spcPct val="15000"/>
            </a:spcAft>
            <a:buChar char="•"/>
          </a:pPr>
          <a:r>
            <a:rPr lang="es-ES" sz="1900" kern="1200" dirty="0" err="1"/>
            <a:t>Manufacturing</a:t>
          </a:r>
          <a:r>
            <a:rPr lang="es-ES" sz="1900" kern="1200" dirty="0"/>
            <a:t> </a:t>
          </a:r>
          <a:r>
            <a:rPr lang="es-ES" sz="1900" kern="1200" dirty="0" err="1"/>
            <a:t>firms</a:t>
          </a:r>
          <a:r>
            <a:rPr lang="es-ES" sz="1900" kern="1200" dirty="0"/>
            <a:t>: </a:t>
          </a:r>
          <a:r>
            <a:rPr lang="es-ES" sz="1900" kern="1200" dirty="0" err="1"/>
            <a:t>materials</a:t>
          </a:r>
          <a:r>
            <a:rPr lang="es-ES" sz="1900" kern="1200" dirty="0"/>
            <a:t>, labor, and </a:t>
          </a:r>
          <a:r>
            <a:rPr lang="es-ES" sz="1900" kern="1200" dirty="0" err="1"/>
            <a:t>overhead</a:t>
          </a:r>
          <a:r>
            <a:rPr lang="es-ES" sz="1900" kern="1200" dirty="0"/>
            <a:t>.</a:t>
          </a:r>
          <a:endParaRPr lang="en-US" sz="1900" kern="1200" dirty="0"/>
        </a:p>
        <a:p>
          <a:pPr marL="342900" lvl="2" indent="-171450" algn="l" defTabSz="844550">
            <a:lnSpc>
              <a:spcPct val="90000"/>
            </a:lnSpc>
            <a:spcBef>
              <a:spcPct val="0"/>
            </a:spcBef>
            <a:spcAft>
              <a:spcPct val="15000"/>
            </a:spcAft>
            <a:buChar char="•"/>
          </a:pPr>
          <a:r>
            <a:rPr lang="es-ES" sz="1900" kern="1200" dirty="0"/>
            <a:t>Direct material: Cake: </a:t>
          </a:r>
          <a:r>
            <a:rPr lang="es-ES" sz="1900" kern="1200" dirty="0" err="1"/>
            <a:t>flour</a:t>
          </a:r>
          <a:r>
            <a:rPr lang="es-ES" sz="1900" kern="1200" dirty="0"/>
            <a:t>, </a:t>
          </a:r>
          <a:r>
            <a:rPr lang="es-ES" sz="1900" kern="1200" dirty="0" err="1"/>
            <a:t>sugar</a:t>
          </a:r>
          <a:r>
            <a:rPr lang="es-ES" sz="1900" kern="1200" dirty="0"/>
            <a:t>, </a:t>
          </a:r>
          <a:r>
            <a:rPr lang="es-ES" sz="1900" kern="1200" dirty="0" err="1"/>
            <a:t>eggs</a:t>
          </a:r>
          <a:r>
            <a:rPr lang="es-ES" sz="1900" kern="1200" dirty="0"/>
            <a:t>, </a:t>
          </a:r>
          <a:r>
            <a:rPr lang="es-ES" sz="1900" kern="1200" dirty="0" err="1"/>
            <a:t>milk</a:t>
          </a:r>
          <a:r>
            <a:rPr lang="es-ES" sz="1900" kern="1200" dirty="0"/>
            <a:t>. </a:t>
          </a:r>
          <a:r>
            <a:rPr lang="es-ES" sz="1900" kern="1200" dirty="0" err="1"/>
            <a:t>They</a:t>
          </a:r>
          <a:r>
            <a:rPr lang="es-ES" sz="1900" kern="1200" dirty="0"/>
            <a:t> are </a:t>
          </a:r>
          <a:r>
            <a:rPr lang="es-ES" sz="1900" kern="1200" dirty="0" err="1"/>
            <a:t>traceable</a:t>
          </a:r>
          <a:r>
            <a:rPr lang="es-ES" sz="1900" kern="1200" dirty="0"/>
            <a:t> </a:t>
          </a:r>
          <a:r>
            <a:rPr lang="es-ES" sz="1900" kern="1200" dirty="0" err="1"/>
            <a:t>to</a:t>
          </a:r>
          <a:r>
            <a:rPr lang="es-ES" sz="1900" kern="1200" dirty="0"/>
            <a:t> a </a:t>
          </a:r>
          <a:r>
            <a:rPr lang="es-ES" sz="1900" kern="1200" dirty="0" err="1"/>
            <a:t>specific</a:t>
          </a:r>
          <a:r>
            <a:rPr lang="es-ES" sz="1900" kern="1200" dirty="0"/>
            <a:t> </a:t>
          </a:r>
          <a:r>
            <a:rPr lang="es-ES" sz="1900" kern="1200" dirty="0" err="1"/>
            <a:t>unit</a:t>
          </a:r>
          <a:r>
            <a:rPr lang="es-ES" sz="1900" kern="1200" dirty="0"/>
            <a:t>.</a:t>
          </a:r>
          <a:endParaRPr lang="en-US" sz="1900" kern="1200" dirty="0"/>
        </a:p>
        <a:p>
          <a:pPr marL="342900" lvl="2" indent="-171450" algn="l" defTabSz="844550">
            <a:lnSpc>
              <a:spcPct val="90000"/>
            </a:lnSpc>
            <a:spcBef>
              <a:spcPct val="0"/>
            </a:spcBef>
            <a:spcAft>
              <a:spcPct val="15000"/>
            </a:spcAft>
            <a:buChar char="•"/>
          </a:pPr>
          <a:r>
            <a:rPr lang="es-ES" sz="1900" kern="1200" dirty="0"/>
            <a:t>Direct labor.</a:t>
          </a:r>
          <a:endParaRPr lang="en-US" sz="1900" kern="1200" dirty="0"/>
        </a:p>
        <a:p>
          <a:pPr marL="342900" lvl="2" indent="-171450" algn="l" defTabSz="844550">
            <a:lnSpc>
              <a:spcPct val="90000"/>
            </a:lnSpc>
            <a:spcBef>
              <a:spcPct val="0"/>
            </a:spcBef>
            <a:spcAft>
              <a:spcPct val="15000"/>
            </a:spcAft>
            <a:buChar char="•"/>
          </a:pPr>
          <a:r>
            <a:rPr lang="es-ES" sz="1900" kern="1200" dirty="0" err="1"/>
            <a:t>Overhead</a:t>
          </a:r>
          <a:r>
            <a:rPr lang="es-ES" sz="1900" kern="1200" dirty="0"/>
            <a:t>: </a:t>
          </a:r>
          <a:r>
            <a:rPr lang="es-ES" sz="1900" kern="1200" dirty="0" err="1"/>
            <a:t>not</a:t>
          </a:r>
          <a:r>
            <a:rPr lang="es-ES" sz="1900" kern="1200" dirty="0"/>
            <a:t> </a:t>
          </a:r>
          <a:r>
            <a:rPr lang="es-ES" sz="1900" kern="1200" dirty="0" err="1"/>
            <a:t>traceable</a:t>
          </a:r>
          <a:r>
            <a:rPr lang="es-ES" sz="1900" kern="1200" dirty="0"/>
            <a:t> </a:t>
          </a:r>
          <a:r>
            <a:rPr lang="es-ES" sz="1900" kern="1200" dirty="0" err="1"/>
            <a:t>but</a:t>
          </a:r>
          <a:r>
            <a:rPr lang="es-ES" sz="1900" kern="1200" dirty="0"/>
            <a:t> </a:t>
          </a:r>
          <a:r>
            <a:rPr lang="es-ES" sz="1900" kern="1200" dirty="0" err="1"/>
            <a:t>support</a:t>
          </a:r>
          <a:r>
            <a:rPr lang="es-ES" sz="1900" kern="1200" dirty="0"/>
            <a:t> </a:t>
          </a:r>
          <a:r>
            <a:rPr lang="es-ES" sz="1900" kern="1200" dirty="0" err="1"/>
            <a:t>the</a:t>
          </a:r>
          <a:r>
            <a:rPr lang="es-ES" sz="1900" kern="1200" dirty="0"/>
            <a:t> </a:t>
          </a:r>
          <a:r>
            <a:rPr lang="es-ES" sz="1900" kern="1200" dirty="0" err="1"/>
            <a:t>production</a:t>
          </a:r>
          <a:r>
            <a:rPr lang="es-ES" sz="1900" kern="1200" dirty="0"/>
            <a:t> </a:t>
          </a:r>
          <a:r>
            <a:rPr lang="es-ES" sz="1900" kern="1200" dirty="0" err="1"/>
            <a:t>of</a:t>
          </a:r>
          <a:r>
            <a:rPr lang="es-ES" sz="1900" kern="1200" dirty="0"/>
            <a:t> Good: supervisor salaries, </a:t>
          </a:r>
          <a:r>
            <a:rPr lang="es-ES" sz="1900" kern="1200" dirty="0" err="1"/>
            <a:t>depreciation</a:t>
          </a:r>
          <a:r>
            <a:rPr lang="es-ES" sz="1900" kern="1200" dirty="0"/>
            <a:t> </a:t>
          </a:r>
          <a:r>
            <a:rPr lang="es-ES" sz="1900" kern="1200" dirty="0" err="1"/>
            <a:t>of</a:t>
          </a:r>
          <a:r>
            <a:rPr lang="es-ES" sz="1900" kern="1200" dirty="0"/>
            <a:t> </a:t>
          </a:r>
          <a:r>
            <a:rPr lang="es-ES" sz="1900" kern="1200" dirty="0" err="1"/>
            <a:t>the</a:t>
          </a:r>
          <a:r>
            <a:rPr lang="es-ES" sz="1900" kern="1200" dirty="0"/>
            <a:t> </a:t>
          </a:r>
          <a:r>
            <a:rPr lang="es-ES" sz="1900" kern="1200" dirty="0" err="1"/>
            <a:t>factory</a:t>
          </a:r>
          <a:r>
            <a:rPr lang="es-ES" sz="1900" kern="1200" dirty="0"/>
            <a:t>, </a:t>
          </a:r>
          <a:r>
            <a:rPr lang="es-ES" sz="1900" kern="1200" dirty="0" err="1"/>
            <a:t>insurance</a:t>
          </a:r>
          <a:r>
            <a:rPr lang="es-ES" sz="1900" kern="1200" dirty="0"/>
            <a:t>, </a:t>
          </a:r>
          <a:r>
            <a:rPr lang="es-ES" sz="1900" kern="1200" dirty="0" err="1"/>
            <a:t>utilities</a:t>
          </a:r>
          <a:endParaRPr lang="en-US" sz="1900" kern="1200" dirty="0"/>
        </a:p>
        <a:p>
          <a:pPr marL="171450" lvl="1" indent="-171450" algn="l" defTabSz="844550">
            <a:lnSpc>
              <a:spcPct val="90000"/>
            </a:lnSpc>
            <a:spcBef>
              <a:spcPct val="0"/>
            </a:spcBef>
            <a:spcAft>
              <a:spcPct val="15000"/>
            </a:spcAft>
            <a:buChar char="•"/>
          </a:pPr>
          <a:r>
            <a:rPr lang="es-ES" sz="1900" kern="1200" dirty="0" err="1"/>
            <a:t>Merchandising</a:t>
          </a:r>
          <a:r>
            <a:rPr lang="es-ES" sz="1900" kern="1200" dirty="0"/>
            <a:t> </a:t>
          </a:r>
          <a:r>
            <a:rPr lang="es-ES" sz="1900" kern="1200" dirty="0" err="1"/>
            <a:t>firms</a:t>
          </a:r>
          <a:r>
            <a:rPr lang="es-ES" sz="1900" kern="1200" dirty="0"/>
            <a:t>: </a:t>
          </a:r>
          <a:r>
            <a:rPr lang="es-ES" sz="1900" kern="1200" dirty="0" err="1"/>
            <a:t>acquisition</a:t>
          </a:r>
          <a:r>
            <a:rPr lang="es-ES" sz="1900" kern="1200" dirty="0"/>
            <a:t> </a:t>
          </a:r>
          <a:r>
            <a:rPr lang="es-ES" sz="1900" kern="1200" dirty="0" err="1"/>
            <a:t>costs</a:t>
          </a:r>
          <a:r>
            <a:rPr lang="es-ES" sz="1900" kern="1200" dirty="0"/>
            <a:t>.</a:t>
          </a:r>
          <a:endParaRPr lang="en-US" sz="1900" kern="1200" dirty="0"/>
        </a:p>
      </dsp:txBody>
      <dsp:txXfrm>
        <a:off x="55" y="698175"/>
        <a:ext cx="5272770" cy="4068089"/>
      </dsp:txXfrm>
    </dsp:sp>
    <dsp:sp modelId="{F3DF5045-E490-4B01-B1C0-E989374CC8E0}">
      <dsp:nvSpPr>
        <dsp:cNvPr id="0" name=""/>
        <dsp:cNvSpPr/>
      </dsp:nvSpPr>
      <dsp:spPr>
        <a:xfrm>
          <a:off x="6011013" y="150975"/>
          <a:ext cx="5272770" cy="547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ES" sz="1900" kern="1200" dirty="0" err="1"/>
            <a:t>Period</a:t>
          </a:r>
          <a:r>
            <a:rPr lang="es-ES" sz="1900" kern="1200" dirty="0"/>
            <a:t> </a:t>
          </a:r>
          <a:r>
            <a:rPr lang="es-ES" sz="1900" kern="1200" dirty="0" err="1"/>
            <a:t>Cost</a:t>
          </a:r>
          <a:endParaRPr lang="en-US" sz="1900" kern="1200" dirty="0"/>
        </a:p>
      </dsp:txBody>
      <dsp:txXfrm>
        <a:off x="6011013" y="150975"/>
        <a:ext cx="5272770" cy="547200"/>
      </dsp:txXfrm>
    </dsp:sp>
    <dsp:sp modelId="{D14499BB-540F-45AB-955D-142407B2DD20}">
      <dsp:nvSpPr>
        <dsp:cNvPr id="0" name=""/>
        <dsp:cNvSpPr/>
      </dsp:nvSpPr>
      <dsp:spPr>
        <a:xfrm>
          <a:off x="6011013" y="698175"/>
          <a:ext cx="5272770" cy="406808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Expenses that are not product costs.</a:t>
          </a:r>
        </a:p>
        <a:p>
          <a:pPr marL="171450" lvl="1" indent="-171450" algn="l" defTabSz="844550">
            <a:lnSpc>
              <a:spcPct val="90000"/>
            </a:lnSpc>
            <a:spcBef>
              <a:spcPct val="0"/>
            </a:spcBef>
            <a:spcAft>
              <a:spcPct val="15000"/>
            </a:spcAft>
            <a:buChar char="•"/>
          </a:pPr>
          <a:r>
            <a:rPr lang="en-US" sz="1900" kern="1200" dirty="0"/>
            <a:t>Selling and Administrative Expenses (S&amp;A expenses).</a:t>
          </a:r>
        </a:p>
        <a:p>
          <a:pPr marL="171450" lvl="1" indent="-171450" algn="l" defTabSz="844550">
            <a:lnSpc>
              <a:spcPct val="90000"/>
            </a:lnSpc>
            <a:spcBef>
              <a:spcPct val="0"/>
            </a:spcBef>
            <a:spcAft>
              <a:spcPct val="15000"/>
            </a:spcAft>
            <a:buChar char="•"/>
          </a:pPr>
          <a:r>
            <a:rPr lang="en-US" sz="1900" kern="1200" dirty="0"/>
            <a:t>Period costs are treated as expenses in the period in which they occur (accruals).</a:t>
          </a:r>
        </a:p>
      </dsp:txBody>
      <dsp:txXfrm>
        <a:off x="6011013" y="698175"/>
        <a:ext cx="5272770" cy="4068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F3E06-E17E-4A8C-9BAD-FFEF1249E567}">
      <dsp:nvSpPr>
        <dsp:cNvPr id="0" name=""/>
        <dsp:cNvSpPr/>
      </dsp:nvSpPr>
      <dsp:spPr>
        <a:xfrm>
          <a:off x="0" y="0"/>
          <a:ext cx="4673160" cy="1625508"/>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s-ES" sz="6500" kern="1200" dirty="0"/>
            <a:t>Total </a:t>
          </a:r>
          <a:r>
            <a:rPr lang="es-ES" sz="6500" kern="1200" dirty="0" err="1"/>
            <a:t>Cost</a:t>
          </a:r>
          <a:endParaRPr lang="en-US" sz="6500" kern="1200" dirty="0"/>
        </a:p>
      </dsp:txBody>
      <dsp:txXfrm>
        <a:off x="0" y="0"/>
        <a:ext cx="4673160" cy="1625508"/>
      </dsp:txXfrm>
    </dsp:sp>
    <dsp:sp modelId="{B3F075EC-131A-4D25-95FC-6F88475C6DBF}">
      <dsp:nvSpPr>
        <dsp:cNvPr id="0" name=""/>
        <dsp:cNvSpPr/>
      </dsp:nvSpPr>
      <dsp:spPr>
        <a:xfrm>
          <a:off x="0" y="1625508"/>
          <a:ext cx="2336580" cy="341356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s-ES" sz="2700" kern="1200" dirty="0"/>
            <a:t>Direct </a:t>
          </a:r>
          <a:r>
            <a:rPr lang="es-ES" sz="2700" kern="1200" dirty="0" err="1"/>
            <a:t>Costs</a:t>
          </a:r>
          <a:endParaRPr lang="en-US" sz="2700" kern="1200" dirty="0"/>
        </a:p>
        <a:p>
          <a:pPr marL="228600" lvl="1" indent="-228600" algn="l" defTabSz="933450">
            <a:lnSpc>
              <a:spcPct val="90000"/>
            </a:lnSpc>
            <a:spcBef>
              <a:spcPct val="0"/>
            </a:spcBef>
            <a:spcAft>
              <a:spcPct val="15000"/>
            </a:spcAft>
            <a:buChar char="•"/>
          </a:pPr>
          <a:r>
            <a:rPr lang="es-ES" sz="2100" kern="1200" dirty="0"/>
            <a:t>Labor </a:t>
          </a:r>
          <a:endParaRPr lang="en-US" sz="2100" kern="1200" dirty="0"/>
        </a:p>
        <a:p>
          <a:pPr marL="228600" lvl="1" indent="-228600" algn="l" defTabSz="933450">
            <a:lnSpc>
              <a:spcPct val="90000"/>
            </a:lnSpc>
            <a:spcBef>
              <a:spcPct val="0"/>
            </a:spcBef>
            <a:spcAft>
              <a:spcPct val="15000"/>
            </a:spcAft>
            <a:buChar char="•"/>
          </a:pPr>
          <a:r>
            <a:rPr lang="es-ES" sz="2100" kern="1200" dirty="0" err="1"/>
            <a:t>Materials</a:t>
          </a:r>
          <a:endParaRPr lang="en-US" sz="2100" kern="1200" dirty="0"/>
        </a:p>
      </dsp:txBody>
      <dsp:txXfrm>
        <a:off x="0" y="1625508"/>
        <a:ext cx="2336580" cy="3413566"/>
      </dsp:txXfrm>
    </dsp:sp>
    <dsp:sp modelId="{B37F5E01-7EC1-400C-863B-4AE078E6F689}">
      <dsp:nvSpPr>
        <dsp:cNvPr id="0" name=""/>
        <dsp:cNvSpPr/>
      </dsp:nvSpPr>
      <dsp:spPr>
        <a:xfrm>
          <a:off x="2336580" y="1625508"/>
          <a:ext cx="2336580" cy="341356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s-ES" sz="2700" kern="1200" dirty="0" err="1"/>
            <a:t>Overhead</a:t>
          </a:r>
          <a:r>
            <a:rPr lang="es-ES" sz="2700" kern="1200" dirty="0"/>
            <a:t> </a:t>
          </a:r>
          <a:r>
            <a:rPr lang="es-ES" sz="2700" kern="1200" dirty="0" err="1"/>
            <a:t>cost</a:t>
          </a:r>
          <a:r>
            <a:rPr lang="es-ES" sz="2700" kern="1200" dirty="0"/>
            <a:t>:</a:t>
          </a:r>
          <a:endParaRPr lang="en-US" sz="2700" kern="1200" dirty="0"/>
        </a:p>
        <a:p>
          <a:pPr marL="228600" lvl="1" indent="-228600" algn="l" defTabSz="933450">
            <a:lnSpc>
              <a:spcPct val="90000"/>
            </a:lnSpc>
            <a:spcBef>
              <a:spcPct val="0"/>
            </a:spcBef>
            <a:spcAft>
              <a:spcPct val="15000"/>
            </a:spcAft>
            <a:buChar char="•"/>
          </a:pPr>
          <a:r>
            <a:rPr lang="en-US" sz="2100" kern="1200" dirty="0"/>
            <a:t>All costs other than direct material, direct labor, or selling and administrative costs</a:t>
          </a:r>
          <a:endParaRPr lang="es-ES" sz="2100" kern="1200" dirty="0"/>
        </a:p>
        <a:p>
          <a:pPr marL="228600" lvl="1" indent="-228600" algn="l" defTabSz="933450">
            <a:lnSpc>
              <a:spcPct val="90000"/>
            </a:lnSpc>
            <a:spcBef>
              <a:spcPct val="0"/>
            </a:spcBef>
            <a:spcAft>
              <a:spcPct val="15000"/>
            </a:spcAft>
            <a:buChar char="•"/>
          </a:pPr>
          <a:endParaRPr lang="en-US" sz="2100" kern="1200" dirty="0"/>
        </a:p>
      </dsp:txBody>
      <dsp:txXfrm>
        <a:off x="2336580" y="1625508"/>
        <a:ext cx="2336580" cy="3413566"/>
      </dsp:txXfrm>
    </dsp:sp>
    <dsp:sp modelId="{F58A5C7E-596F-4DD2-A6AA-798DF131BFCF}">
      <dsp:nvSpPr>
        <dsp:cNvPr id="0" name=""/>
        <dsp:cNvSpPr/>
      </dsp:nvSpPr>
      <dsp:spPr>
        <a:xfrm>
          <a:off x="0" y="5039074"/>
          <a:ext cx="4673160" cy="379285"/>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800" b="0" strike="noStrike" spc="-1">
                <a:solidFill>
                  <a:srgbClr val="000000"/>
                </a:solidFill>
                <a:latin typeface="Franklin Gothic Book"/>
              </a:rPr>
              <a:t>Click to move the slide</a:t>
            </a:r>
          </a:p>
        </p:txBody>
      </p:sp>
      <p:sp>
        <p:nvSpPr>
          <p:cNvPr id="13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135"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136" name="PlaceHolder 4"/>
          <p:cNvSpPr>
            <a:spLocks noGrp="1"/>
          </p:cNvSpPr>
          <p:nvPr>
            <p:ph type="dt" idx="10"/>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137" name="PlaceHolder 5"/>
          <p:cNvSpPr>
            <a:spLocks noGrp="1"/>
          </p:cNvSpPr>
          <p:nvPr>
            <p:ph type="ftr" idx="11"/>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138" name="PlaceHolder 6"/>
          <p:cNvSpPr>
            <a:spLocks noGrp="1"/>
          </p:cNvSpPr>
          <p:nvPr>
            <p:ph type="sldNum" idx="12"/>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5F45AC4D-EA4D-4717-874B-B60975FDE820}"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buNone/>
            </a:pPr>
            <a:fld id="{5F45AC4D-EA4D-4717-874B-B60975FDE820}" type="slidenum">
              <a:rPr lang="en-US" sz="1400" b="0" strike="noStrike" spc="-1" smtClean="0">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2365339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PlaceHolder 1"/>
          <p:cNvSpPr>
            <a:spLocks noGrp="1" noRot="1" noChangeAspect="1"/>
          </p:cNvSpPr>
          <p:nvPr>
            <p:ph type="sldImg"/>
          </p:nvPr>
        </p:nvSpPr>
        <p:spPr>
          <a:xfrm>
            <a:off x="685800" y="1143000"/>
            <a:ext cx="5486400" cy="3086100"/>
          </a:xfrm>
          <a:prstGeom prst="rect">
            <a:avLst/>
          </a:prstGeom>
          <a:ln w="0">
            <a:noFill/>
          </a:ln>
        </p:spPr>
      </p:sp>
      <p:sp>
        <p:nvSpPr>
          <p:cNvPr id="510"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511" name="PlaceHolder 3"/>
          <p:cNvSpPr>
            <a:spLocks noGrp="1"/>
          </p:cNvSpPr>
          <p:nvPr>
            <p:ph type="sldNum" idx="19"/>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0C58A3F0-5CB8-48A6-8353-72630CB2BCF2}" type="slidenum">
              <a:rPr lang="en-US" sz="1200" b="0" strike="noStrike" spc="-1">
                <a:latin typeface="Times New Roman"/>
              </a:rPr>
              <a:t>14</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PlaceHolder 1"/>
          <p:cNvSpPr>
            <a:spLocks noGrp="1" noRot="1" noChangeAspect="1"/>
          </p:cNvSpPr>
          <p:nvPr>
            <p:ph type="sldImg"/>
          </p:nvPr>
        </p:nvSpPr>
        <p:spPr>
          <a:xfrm>
            <a:off x="685800" y="1143000"/>
            <a:ext cx="5486400" cy="3086100"/>
          </a:xfrm>
          <a:prstGeom prst="rect">
            <a:avLst/>
          </a:prstGeom>
          <a:ln w="0">
            <a:noFill/>
          </a:ln>
        </p:spPr>
      </p:sp>
      <p:sp>
        <p:nvSpPr>
          <p:cNvPr id="513"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514" name="PlaceHolder 3"/>
          <p:cNvSpPr>
            <a:spLocks noGrp="1"/>
          </p:cNvSpPr>
          <p:nvPr>
            <p:ph type="sldNum" idx="20"/>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07E2CD02-B4DA-4A12-8185-F8BD56FCFFB4}" type="slidenum">
              <a:rPr lang="en-US" sz="1200" b="0" strike="noStrike" spc="-1">
                <a:latin typeface="Times New Roman"/>
              </a:rPr>
              <a:t>15</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PlaceHolder 1"/>
          <p:cNvSpPr>
            <a:spLocks noGrp="1" noRot="1" noChangeAspect="1"/>
          </p:cNvSpPr>
          <p:nvPr>
            <p:ph type="sldImg"/>
          </p:nvPr>
        </p:nvSpPr>
        <p:spPr>
          <a:xfrm>
            <a:off x="685800" y="1143000"/>
            <a:ext cx="5486400" cy="3086100"/>
          </a:xfrm>
          <a:prstGeom prst="rect">
            <a:avLst/>
          </a:prstGeom>
          <a:ln w="0">
            <a:noFill/>
          </a:ln>
        </p:spPr>
      </p:sp>
      <p:sp>
        <p:nvSpPr>
          <p:cNvPr id="519"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520" name="PlaceHolder 3"/>
          <p:cNvSpPr>
            <a:spLocks noGrp="1"/>
          </p:cNvSpPr>
          <p:nvPr>
            <p:ph type="sldNum" idx="22"/>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BB5D2780-1677-4F5B-A6F5-D626BEB89D5D}" type="slidenum">
              <a:rPr lang="en-US" sz="1200" b="0" strike="noStrike" spc="-1">
                <a:latin typeface="Times New Roman"/>
              </a:rPr>
              <a:t>16</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PlaceHolder 1"/>
          <p:cNvSpPr>
            <a:spLocks noGrp="1" noRot="1" noChangeAspect="1"/>
          </p:cNvSpPr>
          <p:nvPr>
            <p:ph type="sldImg"/>
          </p:nvPr>
        </p:nvSpPr>
        <p:spPr>
          <a:xfrm>
            <a:off x="685800" y="1143000"/>
            <a:ext cx="5486400" cy="3086100"/>
          </a:xfrm>
          <a:prstGeom prst="rect">
            <a:avLst/>
          </a:prstGeom>
          <a:ln w="0">
            <a:noFill/>
          </a:ln>
        </p:spPr>
      </p:sp>
      <p:sp>
        <p:nvSpPr>
          <p:cNvPr id="519"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algn="l">
              <a:buFont typeface="+mj-lt"/>
              <a:buAutoNum type="arabicPeriod"/>
            </a:pPr>
            <a:r>
              <a:rPr lang="en-US" sz="3200" b="1" i="0" dirty="0">
                <a:solidFill>
                  <a:srgbClr val="D1D5DB"/>
                </a:solidFill>
                <a:effectLst/>
                <a:latin typeface="Söhne"/>
              </a:rPr>
              <a:t>Calculate Direct Costs for Each Product Type</a:t>
            </a:r>
            <a:r>
              <a:rPr lang="en-US" sz="3200" b="0" i="0" dirty="0">
                <a:solidFill>
                  <a:srgbClr val="D1D5DB"/>
                </a:solidFill>
                <a:effectLst/>
                <a:latin typeface="Söhne"/>
              </a:rPr>
              <a:t>:</a:t>
            </a:r>
          </a:p>
          <a:p>
            <a:pPr algn="l">
              <a:buFont typeface="Arial" panose="020B0604020202020204" pitchFamily="34" charset="0"/>
              <a:buChar char="•"/>
            </a:pPr>
            <a:r>
              <a:rPr lang="en-US" sz="3200" b="0" i="0" dirty="0">
                <a:solidFill>
                  <a:srgbClr val="D1D5DB"/>
                </a:solidFill>
                <a:effectLst/>
                <a:latin typeface="Söhne"/>
              </a:rPr>
              <a:t>Direct Costs (Product A) = (Material cost + Labor cost) * Units</a:t>
            </a:r>
          </a:p>
          <a:p>
            <a:pPr algn="l">
              <a:buFont typeface="Arial" panose="020B0604020202020204" pitchFamily="34" charset="0"/>
              <a:buChar char="•"/>
            </a:pPr>
            <a:r>
              <a:rPr lang="en-US" sz="3200" b="0" i="0" dirty="0">
                <a:solidFill>
                  <a:srgbClr val="D1D5DB"/>
                </a:solidFill>
                <a:effectLst/>
                <a:latin typeface="Söhne"/>
              </a:rPr>
              <a:t>Direct Costs (Product B) = (Material cost + Labor cost) * Units</a:t>
            </a:r>
          </a:p>
          <a:p>
            <a:pPr algn="l">
              <a:buFont typeface="+mj-lt"/>
              <a:buAutoNum type="arabicPeriod" startAt="2"/>
            </a:pPr>
            <a:r>
              <a:rPr lang="en-US" sz="3200" b="1" i="0" dirty="0">
                <a:solidFill>
                  <a:srgbClr val="D1D5DB"/>
                </a:solidFill>
                <a:effectLst/>
                <a:latin typeface="Söhne"/>
              </a:rPr>
              <a:t>Calculate the Overhead Rate</a:t>
            </a:r>
            <a:r>
              <a:rPr lang="en-US" sz="3200" b="0" i="0" dirty="0">
                <a:solidFill>
                  <a:srgbClr val="D1D5DB"/>
                </a:solidFill>
                <a:effectLst/>
                <a:latin typeface="Söhne"/>
              </a:rPr>
              <a:t>:</a:t>
            </a:r>
          </a:p>
          <a:p>
            <a:pPr algn="l">
              <a:buFont typeface="Arial" panose="020B0604020202020204" pitchFamily="34" charset="0"/>
              <a:buChar char="•"/>
            </a:pPr>
            <a:r>
              <a:rPr lang="en-US" sz="3200" b="0" i="0" dirty="0">
                <a:solidFill>
                  <a:srgbClr val="D1D5DB"/>
                </a:solidFill>
                <a:effectLst/>
                <a:latin typeface="Söhne"/>
              </a:rPr>
              <a:t>Overhead rate = Total Overhead Costs / Total Production Units</a:t>
            </a:r>
          </a:p>
          <a:p>
            <a:pPr algn="l">
              <a:buFont typeface="+mj-lt"/>
              <a:buAutoNum type="arabicPeriod" startAt="3"/>
            </a:pPr>
            <a:r>
              <a:rPr lang="en-US" sz="3200" b="1" i="0" dirty="0">
                <a:solidFill>
                  <a:srgbClr val="D1D5DB"/>
                </a:solidFill>
                <a:effectLst/>
                <a:latin typeface="Söhne"/>
              </a:rPr>
              <a:t>Calculate Overhead Costs Allocated to Each Product</a:t>
            </a:r>
            <a:r>
              <a:rPr lang="en-US" sz="3200" b="0" i="0" dirty="0">
                <a:solidFill>
                  <a:srgbClr val="D1D5DB"/>
                </a:solidFill>
                <a:effectLst/>
                <a:latin typeface="Söhne"/>
              </a:rPr>
              <a:t>:</a:t>
            </a:r>
          </a:p>
          <a:p>
            <a:pPr algn="l">
              <a:buFont typeface="Arial" panose="020B0604020202020204" pitchFamily="34" charset="0"/>
              <a:buChar char="•"/>
            </a:pPr>
            <a:r>
              <a:rPr lang="en-US" sz="3200" b="0" i="0" dirty="0">
                <a:solidFill>
                  <a:srgbClr val="D1D5DB"/>
                </a:solidFill>
                <a:effectLst/>
                <a:latin typeface="Söhne"/>
              </a:rPr>
              <a:t>Overhead for Product A = Overhead rate * Units of A</a:t>
            </a:r>
          </a:p>
          <a:p>
            <a:pPr algn="l">
              <a:buFont typeface="Arial" panose="020B0604020202020204" pitchFamily="34" charset="0"/>
              <a:buChar char="•"/>
            </a:pPr>
            <a:r>
              <a:rPr lang="en-US" sz="3200" b="0" i="0" dirty="0">
                <a:solidFill>
                  <a:srgbClr val="D1D5DB"/>
                </a:solidFill>
                <a:effectLst/>
                <a:latin typeface="Söhne"/>
              </a:rPr>
              <a:t>Overhead for Product B = Overhead rate * Units of B</a:t>
            </a:r>
          </a:p>
          <a:p>
            <a:pPr algn="l">
              <a:buFont typeface="+mj-lt"/>
              <a:buAutoNum type="arabicPeriod" startAt="4"/>
            </a:pPr>
            <a:r>
              <a:rPr lang="en-US" sz="3200" b="1" i="0" dirty="0">
                <a:solidFill>
                  <a:srgbClr val="D1D5DB"/>
                </a:solidFill>
                <a:effectLst/>
                <a:latin typeface="Söhne"/>
              </a:rPr>
              <a:t>Calculate the Total Cost per Unit for Each Product</a:t>
            </a:r>
            <a:r>
              <a:rPr lang="en-US" sz="3200" b="0" i="0" dirty="0">
                <a:solidFill>
                  <a:srgbClr val="D1D5DB"/>
                </a:solidFill>
                <a:effectLst/>
                <a:latin typeface="Söhne"/>
              </a:rPr>
              <a:t>:</a:t>
            </a:r>
          </a:p>
          <a:p>
            <a:pPr algn="l">
              <a:buFont typeface="Arial" panose="020B0604020202020204" pitchFamily="34" charset="0"/>
              <a:buChar char="•"/>
            </a:pPr>
            <a:r>
              <a:rPr lang="en-US" sz="3200" b="0" i="0" dirty="0">
                <a:solidFill>
                  <a:srgbClr val="D1D5DB"/>
                </a:solidFill>
                <a:effectLst/>
                <a:latin typeface="Söhne"/>
              </a:rPr>
              <a:t>Total Cost per Unit (Product A) = Direct Cost per Unit (A) + Allocated Overhead per Unit (A)</a:t>
            </a:r>
          </a:p>
          <a:p>
            <a:pPr algn="l">
              <a:buFont typeface="Arial" panose="020B0604020202020204" pitchFamily="34" charset="0"/>
              <a:buChar char="•"/>
            </a:pPr>
            <a:r>
              <a:rPr lang="en-US" sz="3200" b="0" i="0" dirty="0">
                <a:solidFill>
                  <a:srgbClr val="D1D5DB"/>
                </a:solidFill>
                <a:effectLst/>
                <a:latin typeface="Söhne"/>
              </a:rPr>
              <a:t>Total Cost per Unit (Product B) = Direct Cost per Unit (B) + Allocated Overhead per Unit (B)</a:t>
            </a:r>
          </a:p>
          <a:p>
            <a:pPr algn="l">
              <a:buFont typeface="Arial" panose="020B0604020202020204" pitchFamily="34" charset="0"/>
              <a:buChar char="•"/>
            </a:pPr>
            <a:endParaRPr lang="en-US" sz="3200" b="0" i="0" dirty="0">
              <a:solidFill>
                <a:srgbClr val="D1D5DB"/>
              </a:solidFill>
              <a:effectLst/>
              <a:latin typeface="Söhne"/>
            </a:endParaRPr>
          </a:p>
          <a:p>
            <a:pPr algn="l"/>
            <a:r>
              <a:rPr lang="en-US" sz="4400" b="1" i="0" dirty="0">
                <a:effectLst/>
                <a:latin typeface="Söhne"/>
              </a:rPr>
              <a:t>Calculations:</a:t>
            </a:r>
          </a:p>
          <a:p>
            <a:pPr algn="l"/>
            <a:r>
              <a:rPr lang="en-US" sz="4400" b="0" i="0" dirty="0">
                <a:effectLst/>
                <a:latin typeface="Söhne"/>
              </a:rPr>
              <a:t>Calculate Direct Costs for Each Product Type</a:t>
            </a:r>
          </a:p>
          <a:p>
            <a:pPr algn="l">
              <a:buFont typeface="Arial" panose="020B0604020202020204" pitchFamily="34" charset="0"/>
              <a:buChar char="•"/>
            </a:pPr>
            <a:r>
              <a:rPr lang="en-US" sz="4400" b="0" i="0" dirty="0">
                <a:solidFill>
                  <a:srgbClr val="D1D5DB"/>
                </a:solidFill>
                <a:effectLst/>
                <a:latin typeface="Söhne"/>
              </a:rPr>
              <a:t>Direct Costs (Product A) = ($20 for materials + $15 for labor) * 1,000 units = $35,000</a:t>
            </a:r>
          </a:p>
          <a:p>
            <a:pPr algn="l">
              <a:buFont typeface="Arial" panose="020B0604020202020204" pitchFamily="34" charset="0"/>
              <a:buChar char="•"/>
            </a:pPr>
            <a:r>
              <a:rPr lang="en-US" sz="4400" b="0" i="0" dirty="0">
                <a:solidFill>
                  <a:srgbClr val="D1D5DB"/>
                </a:solidFill>
                <a:effectLst/>
                <a:latin typeface="Söhne"/>
              </a:rPr>
              <a:t>Direct Costs (Product B) = ($30 for materials + $25 for labor) * 2,000 units = $110,000</a:t>
            </a:r>
          </a:p>
          <a:p>
            <a:pPr algn="l">
              <a:buFont typeface="Arial" panose="020B0604020202020204" pitchFamily="34" charset="0"/>
              <a:buNone/>
            </a:pPr>
            <a:endParaRPr lang="en-US" sz="4400" b="0" i="0" dirty="0">
              <a:solidFill>
                <a:srgbClr val="D1D5DB"/>
              </a:solidFill>
              <a:effectLst/>
              <a:latin typeface="Söhne"/>
            </a:endParaRPr>
          </a:p>
          <a:p>
            <a:pPr algn="l">
              <a:buFont typeface="Arial" panose="020B0604020202020204" pitchFamily="34" charset="0"/>
              <a:buNone/>
            </a:pPr>
            <a:r>
              <a:rPr lang="en-US" sz="4400" b="0" i="0" dirty="0">
                <a:solidFill>
                  <a:srgbClr val="D1D5DB"/>
                </a:solidFill>
                <a:effectLst/>
                <a:latin typeface="Söhne"/>
              </a:rPr>
              <a:t>Step 1: Information already provided.</a:t>
            </a:r>
          </a:p>
          <a:p>
            <a:pPr algn="l"/>
            <a:r>
              <a:rPr lang="en-US" sz="4400" b="0" i="0" dirty="0">
                <a:effectLst/>
                <a:latin typeface="Söhne"/>
              </a:rPr>
              <a:t>Step 2: Calculate the Overhead Rate</a:t>
            </a:r>
          </a:p>
          <a:p>
            <a:pPr algn="l">
              <a:buFont typeface="Arial" panose="020B0604020202020204" pitchFamily="34" charset="0"/>
              <a:buChar char="•"/>
            </a:pPr>
            <a:r>
              <a:rPr lang="en-US" sz="4400" b="0" i="0" dirty="0">
                <a:solidFill>
                  <a:srgbClr val="D1D5DB"/>
                </a:solidFill>
                <a:effectLst/>
                <a:latin typeface="Söhne"/>
              </a:rPr>
              <a:t>Overhead rate = $60,000 (Total Overhead Costs) / 3,000 (Total Production Units)</a:t>
            </a:r>
          </a:p>
          <a:p>
            <a:pPr algn="l">
              <a:buFont typeface="Arial" panose="020B0604020202020204" pitchFamily="34" charset="0"/>
              <a:buChar char="•"/>
            </a:pPr>
            <a:r>
              <a:rPr lang="en-US" sz="4400" b="0" i="0" dirty="0">
                <a:solidFill>
                  <a:srgbClr val="D1D5DB"/>
                </a:solidFill>
                <a:effectLst/>
                <a:latin typeface="Söhne"/>
              </a:rPr>
              <a:t>Overhead rate = $20 per unit</a:t>
            </a:r>
          </a:p>
          <a:p>
            <a:pPr algn="l"/>
            <a:r>
              <a:rPr lang="en-US" sz="4400" b="0" i="0" dirty="0">
                <a:effectLst/>
                <a:latin typeface="Söhne"/>
              </a:rPr>
              <a:t>Step 3: Calculate Overhead Costs Allocated to Each Product</a:t>
            </a:r>
          </a:p>
          <a:p>
            <a:pPr algn="l">
              <a:buFont typeface="Arial" panose="020B0604020202020204" pitchFamily="34" charset="0"/>
              <a:buChar char="•"/>
            </a:pPr>
            <a:r>
              <a:rPr lang="en-US" sz="4400" b="0" i="0" dirty="0">
                <a:solidFill>
                  <a:srgbClr val="D1D5DB"/>
                </a:solidFill>
                <a:effectLst/>
                <a:latin typeface="Söhne"/>
              </a:rPr>
              <a:t>Overhead for Product A = $20 (Overhead rate) * 1,000 (Units of A) = $20,000</a:t>
            </a:r>
          </a:p>
          <a:p>
            <a:pPr algn="l">
              <a:buFont typeface="Arial" panose="020B0604020202020204" pitchFamily="34" charset="0"/>
              <a:buChar char="•"/>
            </a:pPr>
            <a:r>
              <a:rPr lang="en-US" sz="4400" b="0" i="0" dirty="0">
                <a:solidFill>
                  <a:srgbClr val="D1D5DB"/>
                </a:solidFill>
                <a:effectLst/>
                <a:latin typeface="Söhne"/>
              </a:rPr>
              <a:t>Overhead for Product B = $20 (Overhead rate) * 2,000 (Units of B) = $40,000</a:t>
            </a:r>
          </a:p>
          <a:p>
            <a:pPr algn="l"/>
            <a:endParaRPr lang="en-US" sz="4400" b="0" i="0" dirty="0">
              <a:effectLst/>
              <a:latin typeface="Söhne"/>
            </a:endParaRPr>
          </a:p>
          <a:p>
            <a:pPr algn="l"/>
            <a:r>
              <a:rPr lang="en-US" sz="4400" b="0" i="0" dirty="0">
                <a:effectLst/>
                <a:latin typeface="Söhne"/>
              </a:rPr>
              <a:t>Finally Calculate the Total Cost per Unit for Each Product</a:t>
            </a:r>
          </a:p>
          <a:p>
            <a:pPr algn="l">
              <a:buFont typeface="Arial" panose="020B0604020202020204" pitchFamily="34" charset="0"/>
              <a:buChar char="•"/>
            </a:pPr>
            <a:r>
              <a:rPr lang="en-US" sz="4400" b="0" i="0" dirty="0">
                <a:solidFill>
                  <a:srgbClr val="D1D5DB"/>
                </a:solidFill>
                <a:effectLst/>
                <a:latin typeface="Söhne"/>
              </a:rPr>
              <a:t>Total Cost per Unit (Product A) = ($35,000 Direct Cost + $20,000 Overhead) / 1,000 units = $55 per unit</a:t>
            </a:r>
          </a:p>
          <a:p>
            <a:pPr algn="l">
              <a:buFont typeface="Arial" panose="020B0604020202020204" pitchFamily="34" charset="0"/>
              <a:buChar char="•"/>
            </a:pPr>
            <a:r>
              <a:rPr lang="en-US" sz="4400" b="0" i="0" dirty="0">
                <a:solidFill>
                  <a:srgbClr val="D1D5DB"/>
                </a:solidFill>
                <a:effectLst/>
                <a:latin typeface="Söhne"/>
              </a:rPr>
              <a:t>Total Cost per Unit (Product B) = ($110,000 Direct Cost + $40,000 Overhead) / 2,000 units = $75 per unit</a:t>
            </a:r>
          </a:p>
          <a:p>
            <a:pPr algn="l">
              <a:buFont typeface="Arial" panose="020B0604020202020204" pitchFamily="34" charset="0"/>
              <a:buChar char="•"/>
            </a:pPr>
            <a:endParaRPr lang="en-US" sz="3200" b="0" i="0" dirty="0">
              <a:solidFill>
                <a:srgbClr val="D1D5DB"/>
              </a:solidFill>
              <a:effectLst/>
              <a:latin typeface="Söhne"/>
            </a:endParaRPr>
          </a:p>
          <a:p>
            <a:endParaRPr lang="en-US" sz="2000" b="0" strike="noStrike" spc="-1" dirty="0">
              <a:latin typeface="Arial"/>
            </a:endParaRPr>
          </a:p>
        </p:txBody>
      </p:sp>
      <p:sp>
        <p:nvSpPr>
          <p:cNvPr id="520" name="PlaceHolder 3"/>
          <p:cNvSpPr>
            <a:spLocks noGrp="1"/>
          </p:cNvSpPr>
          <p:nvPr>
            <p:ph type="sldNum" idx="22"/>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BB5D2780-1677-4F5B-A6F5-D626BEB89D5D}" type="slidenum">
              <a:rPr lang="en-US" sz="1200" b="0" strike="noStrike" spc="-1">
                <a:latin typeface="Times New Roman"/>
              </a:rPr>
              <a:t>17</a:t>
            </a:fld>
            <a:endParaRPr lang="en-US" sz="1200" b="0" strike="noStrike" spc="-1">
              <a:latin typeface="Times New Roman"/>
            </a:endParaRPr>
          </a:p>
        </p:txBody>
      </p:sp>
    </p:spTree>
    <p:extLst>
      <p:ext uri="{BB962C8B-B14F-4D97-AF65-F5344CB8AC3E}">
        <p14:creationId xmlns:p14="http://schemas.microsoft.com/office/powerpoint/2010/main" val="682783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PlaceHolder 1"/>
          <p:cNvSpPr>
            <a:spLocks noGrp="1" noRot="1" noChangeAspect="1"/>
          </p:cNvSpPr>
          <p:nvPr>
            <p:ph type="sldImg"/>
          </p:nvPr>
        </p:nvSpPr>
        <p:spPr>
          <a:xfrm>
            <a:off x="685800" y="1143000"/>
            <a:ext cx="5486400" cy="3086100"/>
          </a:xfrm>
          <a:prstGeom prst="rect">
            <a:avLst/>
          </a:prstGeom>
          <a:ln w="0">
            <a:noFill/>
          </a:ln>
        </p:spPr>
      </p:sp>
      <p:sp>
        <p:nvSpPr>
          <p:cNvPr id="522"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523" name="PlaceHolder 3"/>
          <p:cNvSpPr>
            <a:spLocks noGrp="1"/>
          </p:cNvSpPr>
          <p:nvPr>
            <p:ph type="sldNum" idx="23"/>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5CC44844-1F94-408A-A92B-29FE0B508072}" type="slidenum">
              <a:rPr lang="en-US" sz="1200" b="0" strike="noStrike" spc="-1">
                <a:latin typeface="Times New Roman"/>
              </a:rPr>
              <a:t>18</a:t>
            </a:fld>
            <a:endParaRPr lang="en-US" sz="12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PlaceHolder 1"/>
          <p:cNvSpPr>
            <a:spLocks noGrp="1" noRot="1" noChangeAspect="1"/>
          </p:cNvSpPr>
          <p:nvPr>
            <p:ph type="sldImg"/>
          </p:nvPr>
        </p:nvSpPr>
        <p:spPr>
          <a:xfrm>
            <a:off x="685800" y="1143000"/>
            <a:ext cx="5486400" cy="3086100"/>
          </a:xfrm>
          <a:prstGeom prst="rect">
            <a:avLst/>
          </a:prstGeom>
          <a:ln w="0">
            <a:noFill/>
          </a:ln>
        </p:spPr>
      </p:sp>
      <p:sp>
        <p:nvSpPr>
          <p:cNvPr id="525"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526" name="PlaceHolder 3"/>
          <p:cNvSpPr>
            <a:spLocks noGrp="1"/>
          </p:cNvSpPr>
          <p:nvPr>
            <p:ph type="sldNum" idx="24"/>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AA56BC79-59FF-42F8-B843-BD5635558B80}" type="slidenum">
              <a:rPr lang="en-US" sz="1200" b="0" strike="noStrike" spc="-1">
                <a:latin typeface="Times New Roman"/>
              </a:rPr>
              <a:t>19</a:t>
            </a:fld>
            <a:endParaRPr lang="en-US" sz="12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PlaceHolder 1"/>
          <p:cNvSpPr>
            <a:spLocks noGrp="1" noRot="1" noChangeAspect="1"/>
          </p:cNvSpPr>
          <p:nvPr>
            <p:ph type="sldImg"/>
          </p:nvPr>
        </p:nvSpPr>
        <p:spPr>
          <a:xfrm>
            <a:off x="685800" y="1143000"/>
            <a:ext cx="5486400" cy="3086100"/>
          </a:xfrm>
          <a:prstGeom prst="rect">
            <a:avLst/>
          </a:prstGeom>
          <a:ln w="0">
            <a:noFill/>
          </a:ln>
        </p:spPr>
      </p:sp>
      <p:sp>
        <p:nvSpPr>
          <p:cNvPr id="528"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es-ES" sz="2000" b="0" strike="noStrike" spc="-1">
                <a:latin typeface="Arial"/>
              </a:rPr>
              <a:t>Next year, use the 4 steps in pag 404 of the book of Weygandt.</a:t>
            </a:r>
            <a:endParaRPr lang="en-US" sz="2000" b="0" strike="noStrike" spc="-1">
              <a:latin typeface="Arial"/>
            </a:endParaRPr>
          </a:p>
        </p:txBody>
      </p:sp>
      <p:sp>
        <p:nvSpPr>
          <p:cNvPr id="529" name="PlaceHolder 3"/>
          <p:cNvSpPr>
            <a:spLocks noGrp="1"/>
          </p:cNvSpPr>
          <p:nvPr>
            <p:ph type="sldNum" idx="25"/>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FDBF67B4-ADD8-4D7F-8569-4AC2335581E1}" type="slidenum">
              <a:rPr lang="en-US" sz="1200" b="0" strike="noStrike" spc="-1">
                <a:latin typeface="Times New Roman"/>
              </a:rPr>
              <a:t>20</a:t>
            </a:fld>
            <a:endParaRPr lang="en-US" sz="12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PlaceHolder 1"/>
          <p:cNvSpPr>
            <a:spLocks noGrp="1" noRot="1" noChangeAspect="1"/>
          </p:cNvSpPr>
          <p:nvPr>
            <p:ph type="sldImg"/>
          </p:nvPr>
        </p:nvSpPr>
        <p:spPr>
          <a:xfrm>
            <a:off x="685800" y="1143000"/>
            <a:ext cx="5486400" cy="3086100"/>
          </a:xfrm>
          <a:prstGeom prst="rect">
            <a:avLst/>
          </a:prstGeom>
          <a:ln w="0">
            <a:noFill/>
          </a:ln>
        </p:spPr>
      </p:sp>
      <p:sp>
        <p:nvSpPr>
          <p:cNvPr id="531"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532" name="PlaceHolder 3"/>
          <p:cNvSpPr>
            <a:spLocks noGrp="1"/>
          </p:cNvSpPr>
          <p:nvPr>
            <p:ph type="sldNum" idx="26"/>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5A071A54-24A2-4724-8DB4-51D2BEA0B798}" type="slidenum">
              <a:rPr lang="en-US" sz="1200" b="0" strike="noStrike" spc="-1">
                <a:latin typeface="Times New Roman"/>
              </a:rPr>
              <a:t>21</a:t>
            </a:fld>
            <a:endParaRPr lang="en-US" sz="12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PlaceHolder 1"/>
          <p:cNvSpPr>
            <a:spLocks noGrp="1" noRot="1" noChangeAspect="1"/>
          </p:cNvSpPr>
          <p:nvPr>
            <p:ph type="sldImg"/>
          </p:nvPr>
        </p:nvSpPr>
        <p:spPr>
          <a:xfrm>
            <a:off x="685800" y="1143000"/>
            <a:ext cx="5486400" cy="3086100"/>
          </a:xfrm>
          <a:prstGeom prst="rect">
            <a:avLst/>
          </a:prstGeom>
          <a:ln w="0">
            <a:noFill/>
          </a:ln>
        </p:spPr>
      </p:sp>
      <p:sp>
        <p:nvSpPr>
          <p:cNvPr id="534"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535" name="PlaceHolder 3"/>
          <p:cNvSpPr>
            <a:spLocks noGrp="1"/>
          </p:cNvSpPr>
          <p:nvPr>
            <p:ph type="sldNum" idx="27"/>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EDC8F7CD-38FA-4AAF-B3E3-4700269E5881}" type="slidenum">
              <a:rPr lang="en-US" sz="1200" b="0" strike="noStrike" spc="-1">
                <a:latin typeface="Times New Roman"/>
              </a:rPr>
              <a:t>22</a:t>
            </a:fld>
            <a:endParaRPr lang="en-US" sz="12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PlaceHolder 1"/>
          <p:cNvSpPr>
            <a:spLocks noGrp="1" noRot="1" noChangeAspect="1"/>
          </p:cNvSpPr>
          <p:nvPr>
            <p:ph type="sldImg"/>
          </p:nvPr>
        </p:nvSpPr>
        <p:spPr>
          <a:xfrm>
            <a:off x="685800" y="1143000"/>
            <a:ext cx="5486400" cy="3086100"/>
          </a:xfrm>
          <a:prstGeom prst="rect">
            <a:avLst/>
          </a:prstGeom>
          <a:ln w="0">
            <a:noFill/>
          </a:ln>
        </p:spPr>
      </p:sp>
      <p:sp>
        <p:nvSpPr>
          <p:cNvPr id="537"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538" name="PlaceHolder 3"/>
          <p:cNvSpPr>
            <a:spLocks noGrp="1"/>
          </p:cNvSpPr>
          <p:nvPr>
            <p:ph type="sldNum" idx="28"/>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B78AF168-4F41-4FC9-8D86-59CD8A4C3463}" type="slidenum">
              <a:rPr lang="en-US" sz="1200" b="0" strike="noStrike" spc="-1">
                <a:latin typeface="Times New Roman"/>
              </a:rPr>
              <a:t>23</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PlaceHolder 1"/>
          <p:cNvSpPr>
            <a:spLocks noGrp="1" noRot="1" noChangeAspect="1"/>
          </p:cNvSpPr>
          <p:nvPr>
            <p:ph type="sldImg"/>
          </p:nvPr>
        </p:nvSpPr>
        <p:spPr>
          <a:xfrm>
            <a:off x="685800" y="1143000"/>
            <a:ext cx="5486400" cy="3086100"/>
          </a:xfrm>
          <a:prstGeom prst="rect">
            <a:avLst/>
          </a:prstGeom>
          <a:ln w="0">
            <a:noFill/>
          </a:ln>
        </p:spPr>
      </p:sp>
      <p:sp>
        <p:nvSpPr>
          <p:cNvPr id="492"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dirty="0">
              <a:latin typeface="Arial"/>
            </a:endParaRPr>
          </a:p>
        </p:txBody>
      </p:sp>
      <p:sp>
        <p:nvSpPr>
          <p:cNvPr id="493"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lang="es-ES" sz="1200" b="0" strike="noStrike" spc="-1">
                <a:solidFill>
                  <a:srgbClr val="000000"/>
                </a:solidFill>
                <a:latin typeface="+mn-lt"/>
                <a:ea typeface="+mn-ea"/>
              </a:defRPr>
            </a:lvl1pPr>
          </a:lstStyle>
          <a:p>
            <a:pPr algn="r">
              <a:lnSpc>
                <a:spcPct val="100000"/>
              </a:lnSpc>
              <a:buNone/>
            </a:pPr>
            <a:fld id="{BE7BE293-341C-4AFD-B42F-7F7889F83E11}" type="slidenum">
              <a:rPr lang="es-ES" sz="1200" b="0" strike="noStrike" spc="-1">
                <a:solidFill>
                  <a:srgbClr val="000000"/>
                </a:solidFill>
                <a:latin typeface="+mn-lt"/>
                <a:ea typeface="+mn-ea"/>
              </a:rPr>
              <a:t>2</a:t>
            </a:fld>
            <a:endParaRPr lang="en-US" sz="1200" b="0" strike="noStrike" spc="-1" dirty="0">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PlaceHolder 1"/>
          <p:cNvSpPr>
            <a:spLocks noGrp="1" noRot="1" noChangeAspect="1"/>
          </p:cNvSpPr>
          <p:nvPr>
            <p:ph type="sldImg"/>
          </p:nvPr>
        </p:nvSpPr>
        <p:spPr>
          <a:xfrm>
            <a:off x="685800" y="1143000"/>
            <a:ext cx="5486400" cy="3086100"/>
          </a:xfrm>
          <a:prstGeom prst="rect">
            <a:avLst/>
          </a:prstGeom>
          <a:ln w="0">
            <a:noFill/>
          </a:ln>
        </p:spPr>
      </p:sp>
      <p:sp>
        <p:nvSpPr>
          <p:cNvPr id="540"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541" name="PlaceHolder 3"/>
          <p:cNvSpPr>
            <a:spLocks noGrp="1"/>
          </p:cNvSpPr>
          <p:nvPr>
            <p:ph type="sldNum" idx="29"/>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EBADFD6B-59AB-4574-AF51-F3842F6AC7EE}" type="slidenum">
              <a:rPr lang="en-US" sz="1200" b="0" strike="noStrike" spc="-1">
                <a:latin typeface="Times New Roman"/>
              </a:rPr>
              <a:t>24</a:t>
            </a:fld>
            <a:endParaRPr lang="en-US" sz="1200" b="0" strike="noStrike" spc="-1">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PlaceHolder 1"/>
          <p:cNvSpPr>
            <a:spLocks noGrp="1" noRot="1" noChangeAspect="1"/>
          </p:cNvSpPr>
          <p:nvPr>
            <p:ph type="sldImg"/>
          </p:nvPr>
        </p:nvSpPr>
        <p:spPr>
          <a:xfrm>
            <a:off x="685800" y="1143000"/>
            <a:ext cx="5486400" cy="3086100"/>
          </a:xfrm>
          <a:prstGeom prst="rect">
            <a:avLst/>
          </a:prstGeom>
          <a:ln w="0">
            <a:noFill/>
          </a:ln>
        </p:spPr>
      </p:sp>
      <p:sp>
        <p:nvSpPr>
          <p:cNvPr id="543"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544" name="PlaceHolder 3"/>
          <p:cNvSpPr>
            <a:spLocks noGrp="1"/>
          </p:cNvSpPr>
          <p:nvPr>
            <p:ph type="sldNum" idx="30"/>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FCF18316-0E88-4857-8FCA-F01DEB19618D}" type="slidenum">
              <a:rPr lang="en-US" sz="1200" b="0" strike="noStrike" spc="-1">
                <a:latin typeface="Times New Roman"/>
              </a:rPr>
              <a:t>25</a:t>
            </a:fld>
            <a:endParaRPr lang="en-US" sz="1200" b="0" strike="noStrike" spc="-1">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PlaceHolder 1"/>
          <p:cNvSpPr>
            <a:spLocks noGrp="1" noRot="1" noChangeAspect="1"/>
          </p:cNvSpPr>
          <p:nvPr>
            <p:ph type="sldImg"/>
          </p:nvPr>
        </p:nvSpPr>
        <p:spPr>
          <a:xfrm>
            <a:off x="685800" y="1143000"/>
            <a:ext cx="5486400" cy="3086100"/>
          </a:xfrm>
          <a:prstGeom prst="rect">
            <a:avLst/>
          </a:prstGeom>
          <a:ln w="0">
            <a:noFill/>
          </a:ln>
        </p:spPr>
      </p:sp>
      <p:sp>
        <p:nvSpPr>
          <p:cNvPr id="546"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algn="l"/>
            <a:r>
              <a:rPr lang="en-US" sz="3200" b="0" i="0" dirty="0">
                <a:effectLst/>
                <a:latin typeface="Söhne"/>
              </a:rPr>
              <a:t>Steps 1 to 3:  information already provided.</a:t>
            </a:r>
          </a:p>
          <a:p>
            <a:pPr algn="l"/>
            <a:endParaRPr lang="en-US" sz="3200" b="0" i="0" dirty="0">
              <a:effectLst/>
              <a:latin typeface="Söhne"/>
            </a:endParaRPr>
          </a:p>
          <a:p>
            <a:pPr algn="l"/>
            <a:r>
              <a:rPr lang="en-US" sz="3200" b="0" i="0" dirty="0">
                <a:effectLst/>
                <a:latin typeface="Söhne"/>
              </a:rPr>
              <a:t>Step 4: Calculate ABC Rates for Each Pool</a:t>
            </a:r>
          </a:p>
          <a:p>
            <a:pPr algn="l">
              <a:buFont typeface="Arial" panose="020B0604020202020204" pitchFamily="34" charset="0"/>
              <a:buChar char="•"/>
            </a:pPr>
            <a:r>
              <a:rPr lang="en-US" sz="3200" b="0" i="0" dirty="0">
                <a:solidFill>
                  <a:srgbClr val="D1D5DB"/>
                </a:solidFill>
                <a:effectLst/>
                <a:latin typeface="Söhne"/>
              </a:rPr>
              <a:t>Machine Setup rate = $20,000 / 100 setups = $200 per setup</a:t>
            </a:r>
          </a:p>
          <a:p>
            <a:pPr algn="l">
              <a:buFont typeface="Arial" panose="020B0604020202020204" pitchFamily="34" charset="0"/>
              <a:buChar char="•"/>
            </a:pPr>
            <a:r>
              <a:rPr lang="en-US" sz="3200" b="0" i="0" dirty="0">
                <a:solidFill>
                  <a:srgbClr val="D1D5DB"/>
                </a:solidFill>
                <a:effectLst/>
                <a:latin typeface="Söhne"/>
              </a:rPr>
              <a:t>Quality Control rate = $25,000 / 300 tests = $83.33 per test</a:t>
            </a:r>
          </a:p>
          <a:p>
            <a:pPr algn="l">
              <a:buFont typeface="Arial" panose="020B0604020202020204" pitchFamily="34" charset="0"/>
              <a:buChar char="•"/>
            </a:pPr>
            <a:r>
              <a:rPr lang="en-US" sz="3200" b="0" i="0" dirty="0">
                <a:solidFill>
                  <a:srgbClr val="D1D5DB"/>
                </a:solidFill>
                <a:effectLst/>
                <a:latin typeface="Söhne"/>
              </a:rPr>
              <a:t>Packaging rate = $15,000 / 3,000 packages = $5 per package</a:t>
            </a:r>
          </a:p>
          <a:p>
            <a:pPr algn="l"/>
            <a:endParaRPr lang="en-US" sz="3200" b="0" i="0" dirty="0">
              <a:effectLst/>
              <a:latin typeface="Söhne"/>
            </a:endParaRPr>
          </a:p>
          <a:p>
            <a:pPr algn="l"/>
            <a:r>
              <a:rPr lang="en-US" sz="3200" b="0" i="0" dirty="0">
                <a:effectLst/>
                <a:latin typeface="Söhne"/>
              </a:rPr>
              <a:t>Step 5: Allocate Overhead Costs Based on Activities</a:t>
            </a:r>
          </a:p>
          <a:p>
            <a:pPr algn="l">
              <a:buFont typeface="Arial" panose="020B0604020202020204" pitchFamily="34" charset="0"/>
              <a:buChar char="•"/>
            </a:pPr>
            <a:r>
              <a:rPr lang="en-US" sz="3200" b="0" i="0" dirty="0">
                <a:solidFill>
                  <a:srgbClr val="D1D5DB"/>
                </a:solidFill>
                <a:effectLst/>
                <a:latin typeface="Söhne"/>
              </a:rPr>
              <a:t>Overhead for Product A = (50 setups * $200) + (200 tests * $83.33) + (1,000 packages * $5) = $10,000 + $16,666 + $5,000 = $31,666</a:t>
            </a:r>
          </a:p>
          <a:p>
            <a:pPr algn="l">
              <a:buFont typeface="Arial" panose="020B0604020202020204" pitchFamily="34" charset="0"/>
              <a:buChar char="•"/>
            </a:pPr>
            <a:r>
              <a:rPr lang="en-US" sz="3200" b="0" i="0" dirty="0">
                <a:solidFill>
                  <a:srgbClr val="D1D5DB"/>
                </a:solidFill>
                <a:effectLst/>
                <a:latin typeface="Söhne"/>
              </a:rPr>
              <a:t>Overhead for Product B = (50 setups * $200) + (100 tests * $83.33) + (2,000 packages * $5) = $10,000 + $8,333 + $10,000 = $28,333</a:t>
            </a:r>
          </a:p>
          <a:p>
            <a:pPr algn="l"/>
            <a:endParaRPr lang="en-US" sz="3200" b="0" i="0" dirty="0">
              <a:effectLst/>
              <a:latin typeface="Söhne"/>
            </a:endParaRPr>
          </a:p>
          <a:p>
            <a:pPr algn="l"/>
            <a:r>
              <a:rPr lang="en-US" sz="3200" b="0" i="0" dirty="0">
                <a:effectLst/>
                <a:latin typeface="Söhne"/>
              </a:rPr>
              <a:t>Finally, calculate the Total Cost per Unit for Each Product</a:t>
            </a:r>
          </a:p>
          <a:p>
            <a:pPr algn="l">
              <a:buFont typeface="Arial" panose="020B0604020202020204" pitchFamily="34" charset="0"/>
              <a:buChar char="•"/>
            </a:pPr>
            <a:r>
              <a:rPr lang="en-US" sz="3200" b="0" i="0" dirty="0">
                <a:solidFill>
                  <a:srgbClr val="D1D5DB"/>
                </a:solidFill>
                <a:effectLst/>
                <a:latin typeface="Söhne"/>
              </a:rPr>
              <a:t>Total Cost per Unit (Product A) = ($35,000 Direct Cost + $31,666 Overhead) / 1,000 = $66.67 per unit</a:t>
            </a:r>
          </a:p>
          <a:p>
            <a:pPr algn="l">
              <a:buFont typeface="Arial" panose="020B0604020202020204" pitchFamily="34" charset="0"/>
              <a:buChar char="•"/>
            </a:pPr>
            <a:r>
              <a:rPr lang="en-US" sz="3200" b="0" i="0" dirty="0">
                <a:solidFill>
                  <a:srgbClr val="D1D5DB"/>
                </a:solidFill>
                <a:effectLst/>
                <a:latin typeface="Söhne"/>
              </a:rPr>
              <a:t>Total Cost per Unit (Product B) = ($110,000 Direct Cost + $28,333 Overhead) / 2,000 = $69.17 per unit</a:t>
            </a:r>
          </a:p>
          <a:p>
            <a:pPr algn="l">
              <a:buFont typeface="Arial" panose="020B0604020202020204" pitchFamily="34" charset="0"/>
              <a:buChar char="•"/>
            </a:pPr>
            <a:endParaRPr lang="en-US" sz="3200" b="0" i="0" dirty="0">
              <a:solidFill>
                <a:srgbClr val="D1D5DB"/>
              </a:solidFill>
              <a:effectLst/>
              <a:latin typeface="Söhne"/>
            </a:endParaRPr>
          </a:p>
          <a:p>
            <a:pPr algn="l">
              <a:buFont typeface="Arial" panose="020B0604020202020204" pitchFamily="34" charset="0"/>
              <a:buChar char="•"/>
            </a:pPr>
            <a:r>
              <a:rPr lang="en-US" sz="3200" b="0" i="0" dirty="0">
                <a:solidFill>
                  <a:srgbClr val="D1D5DB"/>
                </a:solidFill>
                <a:effectLst/>
                <a:latin typeface="Söhne"/>
              </a:rPr>
              <a:t>Conclusion: now the cost allocation is far more even. And more precise!</a:t>
            </a:r>
          </a:p>
          <a:p>
            <a:endParaRPr lang="en-US" sz="2000" b="0" strike="noStrike" spc="-1" dirty="0">
              <a:latin typeface="Arial"/>
            </a:endParaRPr>
          </a:p>
        </p:txBody>
      </p:sp>
      <p:sp>
        <p:nvSpPr>
          <p:cNvPr id="547" name="PlaceHolder 3"/>
          <p:cNvSpPr>
            <a:spLocks noGrp="1"/>
          </p:cNvSpPr>
          <p:nvPr>
            <p:ph type="sldNum" idx="31"/>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2FCD9C57-B4E6-4792-9F9F-7CB336C28E29}" type="slidenum">
              <a:rPr lang="en-US" sz="1200" b="0" strike="noStrike" spc="-1">
                <a:latin typeface="Times New Roman"/>
              </a:rPr>
              <a:t>26</a:t>
            </a:fld>
            <a:endParaRPr lang="en-US" sz="1200" b="0" strike="noStrike" spc="-1">
              <a:latin typeface="Times New Roman"/>
            </a:endParaRPr>
          </a:p>
        </p:txBody>
      </p:sp>
    </p:spTree>
    <p:extLst>
      <p:ext uri="{BB962C8B-B14F-4D97-AF65-F5344CB8AC3E}">
        <p14:creationId xmlns:p14="http://schemas.microsoft.com/office/powerpoint/2010/main" val="91098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PlaceHolder 1"/>
          <p:cNvSpPr>
            <a:spLocks noGrp="1" noRot="1" noChangeAspect="1"/>
          </p:cNvSpPr>
          <p:nvPr>
            <p:ph type="sldImg"/>
          </p:nvPr>
        </p:nvSpPr>
        <p:spPr>
          <a:xfrm>
            <a:off x="685800" y="1143000"/>
            <a:ext cx="5486400" cy="3086100"/>
          </a:xfrm>
          <a:prstGeom prst="rect">
            <a:avLst/>
          </a:prstGeom>
          <a:ln w="0">
            <a:noFill/>
          </a:ln>
        </p:spPr>
      </p:sp>
      <p:sp>
        <p:nvSpPr>
          <p:cNvPr id="546"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dirty="0">
              <a:latin typeface="Arial"/>
            </a:endParaRPr>
          </a:p>
        </p:txBody>
      </p:sp>
      <p:sp>
        <p:nvSpPr>
          <p:cNvPr id="547" name="PlaceHolder 3"/>
          <p:cNvSpPr>
            <a:spLocks noGrp="1"/>
          </p:cNvSpPr>
          <p:nvPr>
            <p:ph type="sldNum" idx="31"/>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2FCD9C57-B4E6-4792-9F9F-7CB336C28E29}" type="slidenum">
              <a:rPr lang="en-US" sz="1200" b="0" strike="noStrike" spc="-1">
                <a:latin typeface="Times New Roman"/>
              </a:rPr>
              <a:t>27</a:t>
            </a:fld>
            <a:endParaRPr lang="en-US" sz="1200" b="0" strike="noStrike" spc="-1">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PlaceHolder 1"/>
          <p:cNvSpPr>
            <a:spLocks noGrp="1" noRot="1" noChangeAspect="1"/>
          </p:cNvSpPr>
          <p:nvPr>
            <p:ph type="sldImg"/>
          </p:nvPr>
        </p:nvSpPr>
        <p:spPr>
          <a:xfrm>
            <a:off x="685800" y="1143000"/>
            <a:ext cx="5486400" cy="3086100"/>
          </a:xfrm>
          <a:prstGeom prst="rect">
            <a:avLst/>
          </a:prstGeom>
          <a:ln w="0">
            <a:noFill/>
          </a:ln>
        </p:spPr>
      </p:sp>
      <p:sp>
        <p:nvSpPr>
          <p:cNvPr id="549"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550" name="PlaceHolder 3"/>
          <p:cNvSpPr>
            <a:spLocks noGrp="1"/>
          </p:cNvSpPr>
          <p:nvPr>
            <p:ph type="sldNum" idx="32"/>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CE3C1534-0177-4287-9250-6DE8C414639A}" type="slidenum">
              <a:rPr lang="en-US" sz="1200" b="0" strike="noStrike" spc="-1">
                <a:latin typeface="Times New Roman"/>
              </a:rPr>
              <a:t>28</a:t>
            </a:fld>
            <a:endParaRPr lang="en-US" sz="1200" b="0" strike="noStrike" spc="-1">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PlaceHolder 1"/>
          <p:cNvSpPr>
            <a:spLocks noGrp="1" noRot="1" noChangeAspect="1"/>
          </p:cNvSpPr>
          <p:nvPr>
            <p:ph type="sldImg"/>
          </p:nvPr>
        </p:nvSpPr>
        <p:spPr>
          <a:xfrm>
            <a:off x="685800" y="1143000"/>
            <a:ext cx="5486400" cy="3086100"/>
          </a:xfrm>
          <a:prstGeom prst="rect">
            <a:avLst/>
          </a:prstGeom>
          <a:ln w="0">
            <a:noFill/>
          </a:ln>
        </p:spPr>
      </p:sp>
      <p:sp>
        <p:nvSpPr>
          <p:cNvPr id="555"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en-US" sz="2000" b="0" strike="noStrike" spc="-1">
                <a:latin typeface="Arial"/>
              </a:rPr>
              <a:t>From Figure 1 we can reach the following</a:t>
            </a:r>
            <a:br>
              <a:rPr sz="2000"/>
            </a:br>
            <a:r>
              <a:rPr lang="en-US" sz="2000" b="0" strike="noStrike" spc="-1">
                <a:latin typeface="Arial"/>
              </a:rPr>
              <a:t>conclusions:</a:t>
            </a:r>
            <a:br>
              <a:rPr sz="2000"/>
            </a:br>
            <a:r>
              <a:rPr lang="en-US" sz="2000" b="0" strike="noStrike" spc="-1">
                <a:latin typeface="Arial"/>
              </a:rPr>
              <a:t>◆ With the exception of production-related costs, a sig-</a:t>
            </a:r>
            <a:br>
              <a:rPr sz="2000"/>
            </a:br>
            <a:r>
              <a:rPr lang="en-US" sz="2000" b="0" strike="noStrike" spc="-1">
                <a:latin typeface="Arial"/>
              </a:rPr>
              <a:t>nificant proportion of costs is not assigned to cost</a:t>
            </a:r>
            <a:br>
              <a:rPr sz="2000"/>
            </a:br>
            <a:r>
              <a:rPr lang="en-US" sz="2000" b="0" strike="noStrike" spc="-1">
                <a:latin typeface="Arial"/>
              </a:rPr>
              <a:t>objects.</a:t>
            </a:r>
            <a:br>
              <a:rPr sz="2000"/>
            </a:br>
            <a:r>
              <a:rPr lang="en-US" sz="2000" b="0" strike="noStrike" spc="-1">
                <a:latin typeface="Arial"/>
              </a:rPr>
              <a:t>◆ For production costs, standard costing is still “king of</a:t>
            </a:r>
            <a:br>
              <a:rPr sz="2000"/>
            </a:br>
            <a:r>
              <a:rPr lang="en-US" sz="2000" b="0" strike="noStrike" spc="-1">
                <a:latin typeface="Arial"/>
              </a:rPr>
              <a:t>the hill” with a usage rate of 42%.</a:t>
            </a:r>
            <a:br>
              <a:rPr sz="2000"/>
            </a:br>
            <a:r>
              <a:rPr lang="en-US" sz="2000" b="0" strike="noStrike" spc="-1">
                <a:latin typeface="Arial"/>
              </a:rPr>
              <a:t>◆ Contrary to common belief, ABC methods are used</a:t>
            </a:r>
            <a:br>
              <a:rPr sz="2000"/>
            </a:br>
            <a:r>
              <a:rPr lang="en-US" sz="2000" b="0" strike="noStrike" spc="-1">
                <a:latin typeface="Arial"/>
              </a:rPr>
              <a:t>across the entire value chain at approximately the</a:t>
            </a:r>
            <a:br>
              <a:rPr sz="2000"/>
            </a:br>
            <a:r>
              <a:rPr lang="en-US" sz="2000" b="0" strike="noStrike" spc="-1">
                <a:latin typeface="Arial"/>
              </a:rPr>
              <a:t>same rate. ABC is not a production-specific method</a:t>
            </a:r>
          </a:p>
        </p:txBody>
      </p:sp>
      <p:sp>
        <p:nvSpPr>
          <p:cNvPr id="556" name="PlaceHolder 3"/>
          <p:cNvSpPr>
            <a:spLocks noGrp="1"/>
          </p:cNvSpPr>
          <p:nvPr>
            <p:ph type="sldNum" idx="34"/>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9CDDB68A-DDD3-471A-9084-EAC6F64BD06E}" type="slidenum">
              <a:rPr lang="en-US" sz="1200" b="0" strike="noStrike" spc="-1">
                <a:latin typeface="Times New Roman"/>
              </a:rPr>
              <a:t>29</a:t>
            </a:fld>
            <a:endParaRPr lang="en-US" sz="1200" b="0" strike="noStrike" spc="-1">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PlaceHolder 1"/>
          <p:cNvSpPr>
            <a:spLocks noGrp="1" noRot="1" noChangeAspect="1"/>
          </p:cNvSpPr>
          <p:nvPr>
            <p:ph type="sldImg"/>
          </p:nvPr>
        </p:nvSpPr>
        <p:spPr>
          <a:xfrm>
            <a:off x="685800" y="1143000"/>
            <a:ext cx="5486400" cy="3086100"/>
          </a:xfrm>
          <a:prstGeom prst="rect">
            <a:avLst/>
          </a:prstGeom>
          <a:ln w="0">
            <a:noFill/>
          </a:ln>
        </p:spPr>
      </p:sp>
      <p:sp>
        <p:nvSpPr>
          <p:cNvPr id="558"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559" name="PlaceHolder 3"/>
          <p:cNvSpPr>
            <a:spLocks noGrp="1"/>
          </p:cNvSpPr>
          <p:nvPr>
            <p:ph type="sldNum" idx="35"/>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FB2D3F9A-7FAC-4E81-827F-A130CC7DABEB}" type="slidenum">
              <a:rPr lang="en-US" sz="1200" b="0" strike="noStrike" spc="-1">
                <a:latin typeface="Times New Roman"/>
              </a:rPr>
              <a:t>30</a:t>
            </a:fld>
            <a:endParaRPr lang="en-US" sz="1200" b="0" strike="noStrike" spc="-1">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PlaceHolder 1"/>
          <p:cNvSpPr>
            <a:spLocks noGrp="1" noRot="1" noChangeAspect="1"/>
          </p:cNvSpPr>
          <p:nvPr>
            <p:ph type="sldImg"/>
          </p:nvPr>
        </p:nvSpPr>
        <p:spPr>
          <a:xfrm>
            <a:off x="685800" y="1143000"/>
            <a:ext cx="5486400" cy="3086100"/>
          </a:xfrm>
          <a:prstGeom prst="rect">
            <a:avLst/>
          </a:prstGeom>
          <a:ln w="0">
            <a:noFill/>
          </a:ln>
        </p:spPr>
      </p:sp>
      <p:sp>
        <p:nvSpPr>
          <p:cNvPr id="561"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en-US" sz="2000" b="0" strike="noStrike" spc="-1">
                <a:latin typeface="Arial"/>
              </a:rPr>
              <a:t>From Figure 1 we can reach the following</a:t>
            </a:r>
            <a:br>
              <a:rPr sz="2000"/>
            </a:br>
            <a:r>
              <a:rPr lang="en-US" sz="2000" b="0" strike="noStrike" spc="-1">
                <a:latin typeface="Arial"/>
              </a:rPr>
              <a:t>conclusions:</a:t>
            </a:r>
            <a:br>
              <a:rPr sz="2000"/>
            </a:br>
            <a:r>
              <a:rPr lang="en-US" sz="2000" b="0" strike="noStrike" spc="-1">
                <a:latin typeface="Arial"/>
              </a:rPr>
              <a:t>◆ With the exception of production-related costs, a sig-</a:t>
            </a:r>
            <a:br>
              <a:rPr sz="2000"/>
            </a:br>
            <a:r>
              <a:rPr lang="en-US" sz="2000" b="0" strike="noStrike" spc="-1">
                <a:latin typeface="Arial"/>
              </a:rPr>
              <a:t>nificant proportion of costs is not assigned to cost</a:t>
            </a:r>
            <a:br>
              <a:rPr sz="2000"/>
            </a:br>
            <a:r>
              <a:rPr lang="en-US" sz="2000" b="0" strike="noStrike" spc="-1">
                <a:latin typeface="Arial"/>
              </a:rPr>
              <a:t>objects.</a:t>
            </a:r>
            <a:br>
              <a:rPr sz="2000"/>
            </a:br>
            <a:r>
              <a:rPr lang="en-US" sz="2000" b="0" strike="noStrike" spc="-1">
                <a:latin typeface="Arial"/>
              </a:rPr>
              <a:t>◆ For production costs, standard costing is still “king of</a:t>
            </a:r>
            <a:br>
              <a:rPr sz="2000"/>
            </a:br>
            <a:r>
              <a:rPr lang="en-US" sz="2000" b="0" strike="noStrike" spc="-1">
                <a:latin typeface="Arial"/>
              </a:rPr>
              <a:t>the hill” with a usage rate of 42%.</a:t>
            </a:r>
            <a:br>
              <a:rPr sz="2000"/>
            </a:br>
            <a:r>
              <a:rPr lang="en-US" sz="2000" b="0" strike="noStrike" spc="-1">
                <a:latin typeface="Arial"/>
              </a:rPr>
              <a:t>◆ Contrary to common belief, ABC methods are used</a:t>
            </a:r>
            <a:br>
              <a:rPr sz="2000"/>
            </a:br>
            <a:r>
              <a:rPr lang="en-US" sz="2000" b="0" strike="noStrike" spc="-1">
                <a:latin typeface="Arial"/>
              </a:rPr>
              <a:t>across the entire value chain at approximately the</a:t>
            </a:r>
            <a:br>
              <a:rPr sz="2000"/>
            </a:br>
            <a:r>
              <a:rPr lang="en-US" sz="2000" b="0" strike="noStrike" spc="-1">
                <a:latin typeface="Arial"/>
              </a:rPr>
              <a:t>same rate. ABC is not a production-specific method</a:t>
            </a:r>
          </a:p>
        </p:txBody>
      </p:sp>
      <p:sp>
        <p:nvSpPr>
          <p:cNvPr id="562" name="PlaceHolder 3"/>
          <p:cNvSpPr>
            <a:spLocks noGrp="1"/>
          </p:cNvSpPr>
          <p:nvPr>
            <p:ph type="sldNum" idx="36"/>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FE313BA4-B242-4F74-91B5-799E0E549889}" type="slidenum">
              <a:rPr lang="en-US" sz="1200" b="0" strike="noStrike" spc="-1">
                <a:latin typeface="Times New Roman"/>
              </a:rPr>
              <a:t>31</a:t>
            </a:fld>
            <a:endParaRPr lang="en-US" sz="1200" b="0" strike="noStrike" spc="-1">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PlaceHolder 1"/>
          <p:cNvSpPr>
            <a:spLocks noGrp="1" noRot="1" noChangeAspect="1"/>
          </p:cNvSpPr>
          <p:nvPr>
            <p:ph type="sldImg"/>
          </p:nvPr>
        </p:nvSpPr>
        <p:spPr>
          <a:xfrm>
            <a:off x="685800" y="1143000"/>
            <a:ext cx="5486400" cy="3086100"/>
          </a:xfrm>
          <a:prstGeom prst="rect">
            <a:avLst/>
          </a:prstGeom>
          <a:ln w="0">
            <a:noFill/>
          </a:ln>
        </p:spPr>
      </p:sp>
      <p:sp>
        <p:nvSpPr>
          <p:cNvPr id="564"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en-US" sz="2000" b="0" strike="noStrike" spc="-1">
                <a:latin typeface="Arial"/>
              </a:rPr>
              <a:t>From Figure 1 we can reach the following</a:t>
            </a:r>
            <a:br>
              <a:rPr sz="2000"/>
            </a:br>
            <a:r>
              <a:rPr lang="en-US" sz="2000" b="0" strike="noStrike" spc="-1">
                <a:latin typeface="Arial"/>
              </a:rPr>
              <a:t>conclusions:</a:t>
            </a:r>
            <a:br>
              <a:rPr sz="2000"/>
            </a:br>
            <a:r>
              <a:rPr lang="en-US" sz="2000" b="0" strike="noStrike" spc="-1">
                <a:latin typeface="Arial"/>
              </a:rPr>
              <a:t>◆ With the exception of production-related costs, a sig-</a:t>
            </a:r>
            <a:br>
              <a:rPr sz="2000"/>
            </a:br>
            <a:r>
              <a:rPr lang="en-US" sz="2000" b="0" strike="noStrike" spc="-1">
                <a:latin typeface="Arial"/>
              </a:rPr>
              <a:t>nificant proportion of costs is not assigned to cost</a:t>
            </a:r>
            <a:br>
              <a:rPr sz="2000"/>
            </a:br>
            <a:r>
              <a:rPr lang="en-US" sz="2000" b="0" strike="noStrike" spc="-1">
                <a:latin typeface="Arial"/>
              </a:rPr>
              <a:t>objects.</a:t>
            </a:r>
            <a:br>
              <a:rPr sz="2000"/>
            </a:br>
            <a:r>
              <a:rPr lang="en-US" sz="2000" b="0" strike="noStrike" spc="-1">
                <a:latin typeface="Arial"/>
              </a:rPr>
              <a:t>◆ For production costs, standard costing is still “king of</a:t>
            </a:r>
            <a:br>
              <a:rPr sz="2000"/>
            </a:br>
            <a:r>
              <a:rPr lang="en-US" sz="2000" b="0" strike="noStrike" spc="-1">
                <a:latin typeface="Arial"/>
              </a:rPr>
              <a:t>the hill” with a usage rate of 42%.</a:t>
            </a:r>
            <a:br>
              <a:rPr sz="2000"/>
            </a:br>
            <a:r>
              <a:rPr lang="en-US" sz="2000" b="0" strike="noStrike" spc="-1">
                <a:latin typeface="Arial"/>
              </a:rPr>
              <a:t>◆ Contrary to common belief, ABC methods are used</a:t>
            </a:r>
            <a:br>
              <a:rPr sz="2000"/>
            </a:br>
            <a:r>
              <a:rPr lang="en-US" sz="2000" b="0" strike="noStrike" spc="-1">
                <a:latin typeface="Arial"/>
              </a:rPr>
              <a:t>across the entire value chain at approximately the</a:t>
            </a:r>
            <a:br>
              <a:rPr sz="2000"/>
            </a:br>
            <a:r>
              <a:rPr lang="en-US" sz="2000" b="0" strike="noStrike" spc="-1">
                <a:latin typeface="Arial"/>
              </a:rPr>
              <a:t>same rate. ABC is not a production-specific method</a:t>
            </a:r>
          </a:p>
        </p:txBody>
      </p:sp>
      <p:sp>
        <p:nvSpPr>
          <p:cNvPr id="565" name="PlaceHolder 3"/>
          <p:cNvSpPr>
            <a:spLocks noGrp="1"/>
          </p:cNvSpPr>
          <p:nvPr>
            <p:ph type="sldNum" idx="37"/>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1112344D-83BA-42FE-976D-89D30D8A5008}" type="slidenum">
              <a:rPr lang="en-US" sz="1200" b="0" strike="noStrike" spc="-1">
                <a:latin typeface="Times New Roman"/>
              </a:rPr>
              <a:t>32</a:t>
            </a:fld>
            <a:endParaRPr lang="en-US" sz="1200" b="0" strike="noStrike" spc="-1">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PlaceHolder 1"/>
          <p:cNvSpPr>
            <a:spLocks noGrp="1" noRot="1" noChangeAspect="1"/>
          </p:cNvSpPr>
          <p:nvPr>
            <p:ph type="sldImg"/>
          </p:nvPr>
        </p:nvSpPr>
        <p:spPr>
          <a:xfrm>
            <a:off x="685800" y="1143000"/>
            <a:ext cx="5486400" cy="3086100"/>
          </a:xfrm>
          <a:prstGeom prst="rect">
            <a:avLst/>
          </a:prstGeom>
          <a:ln w="0">
            <a:noFill/>
          </a:ln>
        </p:spPr>
      </p:sp>
      <p:sp>
        <p:nvSpPr>
          <p:cNvPr id="567"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en-US" sz="2000" b="0" strike="noStrike" spc="-1">
                <a:latin typeface="Arial"/>
              </a:rPr>
              <a:t>From Figure 1 we can reach the following</a:t>
            </a:r>
            <a:br>
              <a:rPr sz="2000"/>
            </a:br>
            <a:r>
              <a:rPr lang="en-US" sz="2000" b="0" strike="noStrike" spc="-1">
                <a:latin typeface="Arial"/>
              </a:rPr>
              <a:t>conclusions:</a:t>
            </a:r>
            <a:br>
              <a:rPr sz="2000"/>
            </a:br>
            <a:r>
              <a:rPr lang="en-US" sz="2000" b="0" strike="noStrike" spc="-1">
                <a:latin typeface="Arial"/>
              </a:rPr>
              <a:t>◆ With the exception of production-related costs, a sig-</a:t>
            </a:r>
            <a:br>
              <a:rPr sz="2000"/>
            </a:br>
            <a:r>
              <a:rPr lang="en-US" sz="2000" b="0" strike="noStrike" spc="-1">
                <a:latin typeface="Arial"/>
              </a:rPr>
              <a:t>nificant proportion of costs is not assigned to cost</a:t>
            </a:r>
            <a:br>
              <a:rPr sz="2000"/>
            </a:br>
            <a:r>
              <a:rPr lang="en-US" sz="2000" b="0" strike="noStrike" spc="-1">
                <a:latin typeface="Arial"/>
              </a:rPr>
              <a:t>objects.</a:t>
            </a:r>
            <a:br>
              <a:rPr sz="2000"/>
            </a:br>
            <a:r>
              <a:rPr lang="en-US" sz="2000" b="0" strike="noStrike" spc="-1">
                <a:latin typeface="Arial"/>
              </a:rPr>
              <a:t>◆ For production costs, standard costing is still “king of</a:t>
            </a:r>
            <a:br>
              <a:rPr sz="2000"/>
            </a:br>
            <a:r>
              <a:rPr lang="en-US" sz="2000" b="0" strike="noStrike" spc="-1">
                <a:latin typeface="Arial"/>
              </a:rPr>
              <a:t>the hill” with a usage rate of 42%.</a:t>
            </a:r>
            <a:br>
              <a:rPr sz="2000"/>
            </a:br>
            <a:r>
              <a:rPr lang="en-US" sz="2000" b="0" strike="noStrike" spc="-1">
                <a:latin typeface="Arial"/>
              </a:rPr>
              <a:t>◆ Contrary to common belief, ABC methods are used</a:t>
            </a:r>
            <a:br>
              <a:rPr sz="2000"/>
            </a:br>
            <a:r>
              <a:rPr lang="en-US" sz="2000" b="0" strike="noStrike" spc="-1">
                <a:latin typeface="Arial"/>
              </a:rPr>
              <a:t>across the entire value chain at approximately the</a:t>
            </a:r>
            <a:br>
              <a:rPr sz="2000"/>
            </a:br>
            <a:r>
              <a:rPr lang="en-US" sz="2000" b="0" strike="noStrike" spc="-1">
                <a:latin typeface="Arial"/>
              </a:rPr>
              <a:t>same rate. ABC is not a production-specific method</a:t>
            </a:r>
          </a:p>
        </p:txBody>
      </p:sp>
      <p:sp>
        <p:nvSpPr>
          <p:cNvPr id="568" name="PlaceHolder 3"/>
          <p:cNvSpPr>
            <a:spLocks noGrp="1"/>
          </p:cNvSpPr>
          <p:nvPr>
            <p:ph type="sldNum" idx="38"/>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9D7AB9F3-E53D-4574-8D87-29B98B79F65B}" type="slidenum">
              <a:rPr lang="en-US" sz="1200" b="0" strike="noStrike" spc="-1">
                <a:latin typeface="Times New Roman"/>
              </a:rPr>
              <a:t>33</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PlaceHolder 1"/>
          <p:cNvSpPr>
            <a:spLocks noGrp="1" noRot="1" noChangeAspect="1"/>
          </p:cNvSpPr>
          <p:nvPr>
            <p:ph type="sldImg"/>
          </p:nvPr>
        </p:nvSpPr>
        <p:spPr>
          <a:xfrm>
            <a:off x="685800" y="1143000"/>
            <a:ext cx="5486400" cy="3086100"/>
          </a:xfrm>
          <a:prstGeom prst="rect">
            <a:avLst/>
          </a:prstGeom>
          <a:ln w="0">
            <a:noFill/>
          </a:ln>
        </p:spPr>
      </p:sp>
      <p:sp>
        <p:nvSpPr>
          <p:cNvPr id="495"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en-US" sz="2000" b="0" strike="noStrike" spc="-1" dirty="0">
                <a:latin typeface="Arial"/>
              </a:rPr>
              <a:t>Committed fixed costs are fixed costs that typically cannot be eliminated if the company is going to continue to function. An example would be the lease of factory equipment for a production company. </a:t>
            </a:r>
          </a:p>
          <a:p>
            <a:pPr marL="216000" indent="-216000">
              <a:lnSpc>
                <a:spcPct val="100000"/>
              </a:lnSpc>
              <a:buNone/>
            </a:pPr>
            <a:r>
              <a:rPr lang="en-US" sz="2000" b="0" strike="noStrike" spc="-1" dirty="0">
                <a:latin typeface="Arial"/>
              </a:rPr>
              <a:t>Discretionary fixed costs generally are fixed costs that can be incurred during some periods and postponed during other periods but which cannot normally be eliminated permanently. Examples could include advertising campaigns and employee training. Both of these costs could potentially be postponed temporarily, but the company would probably incur negative effects if the costs were permanently eliminated. These classifications are generally used for long-range planning purposes.</a:t>
            </a:r>
          </a:p>
          <a:p>
            <a:pPr marL="216000" indent="-216000">
              <a:lnSpc>
                <a:spcPct val="100000"/>
              </a:lnSpc>
              <a:buNone/>
            </a:pPr>
            <a:endParaRPr lang="en-US" sz="2000" b="0" strike="noStrike" spc="-1" dirty="0">
              <a:latin typeface="Arial"/>
            </a:endParaRPr>
          </a:p>
          <a:p>
            <a:pPr marL="216000" indent="-216000">
              <a:lnSpc>
                <a:spcPct val="100000"/>
              </a:lnSpc>
              <a:buNone/>
            </a:pPr>
            <a:r>
              <a:rPr lang="en-US" sz="2000" b="0" strike="noStrike" spc="-1" dirty="0">
                <a:latin typeface="Arial"/>
              </a:rPr>
              <a:t>There are also "mixed costs" for example, hotels in tourist areas pay a tax that is partially fixed and partially variable on the number of rooms rented during the month.</a:t>
            </a:r>
          </a:p>
        </p:txBody>
      </p:sp>
      <p:sp>
        <p:nvSpPr>
          <p:cNvPr id="496"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algn="r">
              <a:lnSpc>
                <a:spcPct val="100000"/>
              </a:lnSpc>
              <a:buNone/>
              <a:defRPr lang="es-ES" sz="1200" b="0" strike="noStrike" spc="-1">
                <a:solidFill>
                  <a:srgbClr val="000000"/>
                </a:solidFill>
                <a:latin typeface="+mn-lt"/>
                <a:ea typeface="+mn-ea"/>
              </a:defRPr>
            </a:lvl1pPr>
          </a:lstStyle>
          <a:p>
            <a:pPr algn="r">
              <a:lnSpc>
                <a:spcPct val="100000"/>
              </a:lnSpc>
              <a:buNone/>
            </a:pPr>
            <a:fld id="{CEA4D2A3-FF2F-40F9-A7A0-3ED065D395CE}" type="slidenum">
              <a:rPr lang="es-ES" sz="1200" b="0" strike="noStrike" spc="-1">
                <a:solidFill>
                  <a:srgbClr val="000000"/>
                </a:solidFill>
                <a:latin typeface="+mn-lt"/>
                <a:ea typeface="+mn-ea"/>
              </a:rPr>
              <a:t>3</a:t>
            </a:fld>
            <a:endParaRPr lang="en-US" sz="1200" b="0" strike="noStrike" spc="-1">
              <a:latin typeface="Times New Roman"/>
            </a:endParaRPr>
          </a:p>
        </p:txBody>
      </p:sp>
    </p:spTree>
    <p:extLst>
      <p:ext uri="{BB962C8B-B14F-4D97-AF65-F5344CB8AC3E}">
        <p14:creationId xmlns:p14="http://schemas.microsoft.com/office/powerpoint/2010/main" val="1028076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 name="PlaceHolder 1"/>
          <p:cNvSpPr>
            <a:spLocks noGrp="1" noRot="1" noChangeAspect="1"/>
          </p:cNvSpPr>
          <p:nvPr>
            <p:ph type="sldImg"/>
          </p:nvPr>
        </p:nvSpPr>
        <p:spPr>
          <a:xfrm>
            <a:off x="685800" y="1143000"/>
            <a:ext cx="5486400" cy="3086100"/>
          </a:xfrm>
          <a:prstGeom prst="rect">
            <a:avLst/>
          </a:prstGeom>
          <a:ln w="0">
            <a:noFill/>
          </a:ln>
        </p:spPr>
      </p:sp>
      <p:sp>
        <p:nvSpPr>
          <p:cNvPr id="570"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en-US" sz="2000" b="0" strike="noStrike" spc="-1">
                <a:latin typeface="Arial"/>
              </a:rPr>
              <a:t>From Figure 1 we can reach the following</a:t>
            </a:r>
            <a:br>
              <a:rPr sz="2000"/>
            </a:br>
            <a:r>
              <a:rPr lang="en-US" sz="2000" b="0" strike="noStrike" spc="-1">
                <a:latin typeface="Arial"/>
              </a:rPr>
              <a:t>conclusions:</a:t>
            </a:r>
            <a:br>
              <a:rPr sz="2000"/>
            </a:br>
            <a:r>
              <a:rPr lang="en-US" sz="2000" b="0" strike="noStrike" spc="-1">
                <a:latin typeface="Arial"/>
              </a:rPr>
              <a:t>◆ With the exception of production-related costs, a sig-</a:t>
            </a:r>
            <a:br>
              <a:rPr sz="2000"/>
            </a:br>
            <a:r>
              <a:rPr lang="en-US" sz="2000" b="0" strike="noStrike" spc="-1">
                <a:latin typeface="Arial"/>
              </a:rPr>
              <a:t>nificant proportion of costs is not assigned to cost</a:t>
            </a:r>
            <a:br>
              <a:rPr sz="2000"/>
            </a:br>
            <a:r>
              <a:rPr lang="en-US" sz="2000" b="0" strike="noStrike" spc="-1">
                <a:latin typeface="Arial"/>
              </a:rPr>
              <a:t>objects.</a:t>
            </a:r>
            <a:br>
              <a:rPr sz="2000"/>
            </a:br>
            <a:r>
              <a:rPr lang="en-US" sz="2000" b="0" strike="noStrike" spc="-1">
                <a:latin typeface="Arial"/>
              </a:rPr>
              <a:t>◆ For production costs, standard costing is still “king of</a:t>
            </a:r>
            <a:br>
              <a:rPr sz="2000"/>
            </a:br>
            <a:r>
              <a:rPr lang="en-US" sz="2000" b="0" strike="noStrike" spc="-1">
                <a:latin typeface="Arial"/>
              </a:rPr>
              <a:t>the hill” with a usage rate of 42%.</a:t>
            </a:r>
            <a:br>
              <a:rPr sz="2000"/>
            </a:br>
            <a:r>
              <a:rPr lang="en-US" sz="2000" b="0" strike="noStrike" spc="-1">
                <a:latin typeface="Arial"/>
              </a:rPr>
              <a:t>◆ Contrary to common belief, ABC methods are used</a:t>
            </a:r>
            <a:br>
              <a:rPr sz="2000"/>
            </a:br>
            <a:r>
              <a:rPr lang="en-US" sz="2000" b="0" strike="noStrike" spc="-1">
                <a:latin typeface="Arial"/>
              </a:rPr>
              <a:t>across the entire value chain at approximately the</a:t>
            </a:r>
            <a:br>
              <a:rPr sz="2000"/>
            </a:br>
            <a:r>
              <a:rPr lang="en-US" sz="2000" b="0" strike="noStrike" spc="-1">
                <a:latin typeface="Arial"/>
              </a:rPr>
              <a:t>same rate. ABC is not a production-specific method</a:t>
            </a:r>
          </a:p>
        </p:txBody>
      </p:sp>
      <p:sp>
        <p:nvSpPr>
          <p:cNvPr id="571" name="PlaceHolder 3"/>
          <p:cNvSpPr>
            <a:spLocks noGrp="1"/>
          </p:cNvSpPr>
          <p:nvPr>
            <p:ph type="sldNum" idx="39"/>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889BE59-5731-46D6-9A2D-9C8FA6ABF0E6}" type="slidenum">
              <a:rPr lang="en-US" sz="1200" b="0" strike="noStrike" spc="-1">
                <a:latin typeface="Times New Roman"/>
              </a:rPr>
              <a:t>34</a:t>
            </a:fld>
            <a:endParaRPr lang="en-US" sz="1200" b="0" strike="noStrike" spc="-1">
              <a:latin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PlaceHolder 1"/>
          <p:cNvSpPr>
            <a:spLocks noGrp="1" noRot="1" noChangeAspect="1"/>
          </p:cNvSpPr>
          <p:nvPr>
            <p:ph type="sldImg"/>
          </p:nvPr>
        </p:nvSpPr>
        <p:spPr>
          <a:xfrm>
            <a:off x="685800" y="1143000"/>
            <a:ext cx="5486400" cy="3086100"/>
          </a:xfrm>
          <a:prstGeom prst="rect">
            <a:avLst/>
          </a:prstGeom>
          <a:ln w="0">
            <a:noFill/>
          </a:ln>
        </p:spPr>
      </p:sp>
      <p:sp>
        <p:nvSpPr>
          <p:cNvPr id="576"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en-US" sz="2000" b="0" strike="noStrike" spc="-1">
                <a:latin typeface="Arial"/>
              </a:rPr>
              <a:t>From Figure 1 we can reach the following</a:t>
            </a:r>
            <a:br>
              <a:rPr sz="2000"/>
            </a:br>
            <a:r>
              <a:rPr lang="en-US" sz="2000" b="0" strike="noStrike" spc="-1">
                <a:latin typeface="Arial"/>
              </a:rPr>
              <a:t>conclusions:</a:t>
            </a:r>
            <a:br>
              <a:rPr sz="2000"/>
            </a:br>
            <a:r>
              <a:rPr lang="en-US" sz="2000" b="0" strike="noStrike" spc="-1">
                <a:latin typeface="Arial"/>
              </a:rPr>
              <a:t>◆ With the exception of production-related costs, a sig-</a:t>
            </a:r>
            <a:br>
              <a:rPr sz="2000"/>
            </a:br>
            <a:r>
              <a:rPr lang="en-US" sz="2000" b="0" strike="noStrike" spc="-1">
                <a:latin typeface="Arial"/>
              </a:rPr>
              <a:t>nificant proportion of costs is not assigned to cost</a:t>
            </a:r>
            <a:br>
              <a:rPr sz="2000"/>
            </a:br>
            <a:r>
              <a:rPr lang="en-US" sz="2000" b="0" strike="noStrike" spc="-1">
                <a:latin typeface="Arial"/>
              </a:rPr>
              <a:t>objects.</a:t>
            </a:r>
            <a:br>
              <a:rPr sz="2000"/>
            </a:br>
            <a:r>
              <a:rPr lang="en-US" sz="2000" b="0" strike="noStrike" spc="-1">
                <a:latin typeface="Arial"/>
              </a:rPr>
              <a:t>◆ For production costs, standard costing is still “king of</a:t>
            </a:r>
            <a:br>
              <a:rPr sz="2000"/>
            </a:br>
            <a:r>
              <a:rPr lang="en-US" sz="2000" b="0" strike="noStrike" spc="-1">
                <a:latin typeface="Arial"/>
              </a:rPr>
              <a:t>the hill” with a usage rate of 42%.</a:t>
            </a:r>
            <a:br>
              <a:rPr sz="2000"/>
            </a:br>
            <a:r>
              <a:rPr lang="en-US" sz="2000" b="0" strike="noStrike" spc="-1">
                <a:latin typeface="Arial"/>
              </a:rPr>
              <a:t>◆ Contrary to common belief, ABC methods are used</a:t>
            </a:r>
            <a:br>
              <a:rPr sz="2000"/>
            </a:br>
            <a:r>
              <a:rPr lang="en-US" sz="2000" b="0" strike="noStrike" spc="-1">
                <a:latin typeface="Arial"/>
              </a:rPr>
              <a:t>across the entire value chain at approximately the</a:t>
            </a:r>
            <a:br>
              <a:rPr sz="2000"/>
            </a:br>
            <a:r>
              <a:rPr lang="en-US" sz="2000" b="0" strike="noStrike" spc="-1">
                <a:latin typeface="Arial"/>
              </a:rPr>
              <a:t>same rate. ABC is not a production-specific method</a:t>
            </a:r>
          </a:p>
        </p:txBody>
      </p:sp>
      <p:sp>
        <p:nvSpPr>
          <p:cNvPr id="577" name="PlaceHolder 3"/>
          <p:cNvSpPr>
            <a:spLocks noGrp="1"/>
          </p:cNvSpPr>
          <p:nvPr>
            <p:ph type="sldNum" idx="41"/>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70735B04-8BDE-4034-89EB-CDF3479967EE}" type="slidenum">
              <a:rPr lang="en-US" sz="1200" b="0" strike="noStrike" spc="-1">
                <a:latin typeface="Times New Roman"/>
              </a:rPr>
              <a:t>35</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PlaceHolder 1"/>
          <p:cNvSpPr>
            <a:spLocks noGrp="1" noRot="1" noChangeAspect="1"/>
          </p:cNvSpPr>
          <p:nvPr>
            <p:ph type="sldImg"/>
          </p:nvPr>
        </p:nvSpPr>
        <p:spPr>
          <a:xfrm>
            <a:off x="685800" y="1143000"/>
            <a:ext cx="5486400" cy="3086100"/>
          </a:xfrm>
          <a:prstGeom prst="rect">
            <a:avLst/>
          </a:prstGeom>
          <a:ln w="0">
            <a:noFill/>
          </a:ln>
        </p:spPr>
      </p:sp>
      <p:sp>
        <p:nvSpPr>
          <p:cNvPr id="495"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en-US" sz="2000" b="0" strike="noStrike" spc="-1" dirty="0">
                <a:latin typeface="Arial"/>
              </a:rPr>
              <a:t>Committed fixed costs are fixed costs that typically cannot be eliminated if the company is going to continue to function. An example would be the lease of factory equipment for a production company. </a:t>
            </a:r>
          </a:p>
          <a:p>
            <a:pPr marL="216000" indent="-216000">
              <a:lnSpc>
                <a:spcPct val="100000"/>
              </a:lnSpc>
              <a:buNone/>
            </a:pPr>
            <a:r>
              <a:rPr lang="en-US" sz="2000" b="0" strike="noStrike" spc="-1" dirty="0">
                <a:latin typeface="Arial"/>
              </a:rPr>
              <a:t>Discretionary fixed costs generally are fixed costs that can be incurred during some periods and postponed during other periods but which cannot normally be eliminated permanently. Examples could include advertising campaigns and employee training. Both of these costs could potentially be postponed temporarily, but the company would probably incur negative effects if the costs were permanently eliminated. These classifications are generally used for long-range planning purposes.</a:t>
            </a:r>
          </a:p>
          <a:p>
            <a:pPr marL="216000" indent="-216000">
              <a:lnSpc>
                <a:spcPct val="100000"/>
              </a:lnSpc>
              <a:buNone/>
            </a:pPr>
            <a:endParaRPr lang="en-US" sz="2000" b="0" strike="noStrike" spc="-1" dirty="0">
              <a:latin typeface="Arial"/>
            </a:endParaRPr>
          </a:p>
          <a:p>
            <a:pPr marL="216000" indent="-216000">
              <a:lnSpc>
                <a:spcPct val="100000"/>
              </a:lnSpc>
              <a:buNone/>
            </a:pPr>
            <a:r>
              <a:rPr lang="en-US" sz="2000" b="0" strike="noStrike" spc="-1" dirty="0">
                <a:latin typeface="Arial"/>
              </a:rPr>
              <a:t>There are also "mixed costs" for example, hotels in tourist areas pay a tax that is partially fixed and partially variable on the number of rooms rented during the month.</a:t>
            </a:r>
          </a:p>
        </p:txBody>
      </p:sp>
      <p:sp>
        <p:nvSpPr>
          <p:cNvPr id="496"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algn="r">
              <a:lnSpc>
                <a:spcPct val="100000"/>
              </a:lnSpc>
              <a:buNone/>
              <a:defRPr lang="es-ES" sz="1200" b="0" strike="noStrike" spc="-1">
                <a:solidFill>
                  <a:srgbClr val="000000"/>
                </a:solidFill>
                <a:latin typeface="+mn-lt"/>
                <a:ea typeface="+mn-ea"/>
              </a:defRPr>
            </a:lvl1pPr>
          </a:lstStyle>
          <a:p>
            <a:pPr algn="r">
              <a:lnSpc>
                <a:spcPct val="100000"/>
              </a:lnSpc>
              <a:buNone/>
            </a:pPr>
            <a:fld id="{CEA4D2A3-FF2F-40F9-A7A0-3ED065D395CE}" type="slidenum">
              <a:rPr lang="es-ES" sz="1200" b="0" strike="noStrike" spc="-1">
                <a:solidFill>
                  <a:srgbClr val="000000"/>
                </a:solidFill>
                <a:latin typeface="+mn-lt"/>
                <a:ea typeface="+mn-ea"/>
              </a:rPr>
              <a:t>5</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PlaceHolder 1"/>
          <p:cNvSpPr>
            <a:spLocks noGrp="1" noRot="1" noChangeAspect="1"/>
          </p:cNvSpPr>
          <p:nvPr>
            <p:ph type="sldImg"/>
          </p:nvPr>
        </p:nvSpPr>
        <p:spPr>
          <a:xfrm>
            <a:off x="685800" y="1143000"/>
            <a:ext cx="5486400" cy="3086100"/>
          </a:xfrm>
          <a:prstGeom prst="rect">
            <a:avLst/>
          </a:prstGeom>
          <a:ln w="0">
            <a:noFill/>
          </a:ln>
        </p:spPr>
      </p:sp>
      <p:sp>
        <p:nvSpPr>
          <p:cNvPr id="498"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dirty="0">
              <a:latin typeface="Arial"/>
            </a:endParaRPr>
          </a:p>
        </p:txBody>
      </p:sp>
      <p:sp>
        <p:nvSpPr>
          <p:cNvPr id="499" name="PlaceHolder 3"/>
          <p:cNvSpPr>
            <a:spLocks noGrp="1"/>
          </p:cNvSpPr>
          <p:nvPr>
            <p:ph type="sldNum" idx="15"/>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0AB2BC09-FCBB-428D-A94B-BA940940E9E4}" type="slidenum">
              <a:rPr lang="en-US" sz="1200" b="0" strike="noStrike" spc="-1">
                <a:latin typeface="Times New Roman"/>
              </a:rPr>
              <a:t>9</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 name="PlaceHolder 1"/>
          <p:cNvSpPr>
            <a:spLocks noGrp="1" noRot="1" noChangeAspect="1"/>
          </p:cNvSpPr>
          <p:nvPr>
            <p:ph type="sldImg"/>
          </p:nvPr>
        </p:nvSpPr>
        <p:spPr>
          <a:xfrm>
            <a:off x="685800" y="1143000"/>
            <a:ext cx="5486400" cy="3086100"/>
          </a:xfrm>
          <a:prstGeom prst="rect">
            <a:avLst/>
          </a:prstGeom>
          <a:ln w="0">
            <a:noFill/>
          </a:ln>
        </p:spPr>
      </p:sp>
      <p:sp>
        <p:nvSpPr>
          <p:cNvPr id="501"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502" name="PlaceHolder 3"/>
          <p:cNvSpPr>
            <a:spLocks noGrp="1"/>
          </p:cNvSpPr>
          <p:nvPr>
            <p:ph type="sldNum" idx="16"/>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6FDD0904-4034-42FE-8B34-02FC0121E9F5}" type="slidenum">
              <a:rPr lang="en-US" sz="1200" b="0" strike="noStrike" spc="-1">
                <a:latin typeface="Times New Roman"/>
              </a:rPr>
              <a:t>10</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PlaceHolder 1"/>
          <p:cNvSpPr>
            <a:spLocks noGrp="1" noRot="1" noChangeAspect="1"/>
          </p:cNvSpPr>
          <p:nvPr>
            <p:ph type="sldImg"/>
          </p:nvPr>
        </p:nvSpPr>
        <p:spPr>
          <a:xfrm>
            <a:off x="685800" y="1143000"/>
            <a:ext cx="5486400" cy="3086100"/>
          </a:xfrm>
          <a:prstGeom prst="rect">
            <a:avLst/>
          </a:prstGeom>
          <a:ln w="0">
            <a:noFill/>
          </a:ln>
        </p:spPr>
      </p:sp>
      <p:sp>
        <p:nvSpPr>
          <p:cNvPr id="504"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505" name="PlaceHolder 3"/>
          <p:cNvSpPr>
            <a:spLocks noGrp="1"/>
          </p:cNvSpPr>
          <p:nvPr>
            <p:ph type="sldNum" idx="17"/>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785C073F-40ED-440C-9333-D3924698390F}" type="slidenum">
              <a:rPr lang="en-US" sz="1200" b="0" strike="noStrike" spc="-1">
                <a:latin typeface="Times New Roman"/>
              </a:rPr>
              <a:t>11</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PlaceHolder 1"/>
          <p:cNvSpPr>
            <a:spLocks noGrp="1" noRot="1" noChangeAspect="1"/>
          </p:cNvSpPr>
          <p:nvPr>
            <p:ph type="sldImg"/>
          </p:nvPr>
        </p:nvSpPr>
        <p:spPr>
          <a:xfrm>
            <a:off x="685800" y="1143000"/>
            <a:ext cx="5486400" cy="3086100"/>
          </a:xfrm>
          <a:prstGeom prst="rect">
            <a:avLst/>
          </a:prstGeom>
          <a:ln w="0">
            <a:noFill/>
          </a:ln>
        </p:spPr>
      </p:sp>
      <p:sp>
        <p:nvSpPr>
          <p:cNvPr id="507"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en-US" sz="2000" b="0" strike="noStrike" spc="-1">
                <a:latin typeface="Arial"/>
              </a:rPr>
              <a:t>Example of overhead: a company of fruit juice: apples and pears. How to assign the electricity bill? Which fruits triggers more electricity consumption in the squeezing machine?</a:t>
            </a:r>
          </a:p>
        </p:txBody>
      </p:sp>
      <p:sp>
        <p:nvSpPr>
          <p:cNvPr id="508" name="PlaceHolder 3"/>
          <p:cNvSpPr>
            <a:spLocks noGrp="1"/>
          </p:cNvSpPr>
          <p:nvPr>
            <p:ph type="sldNum" idx="18"/>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A40A6C0-CF7C-4AFA-88B9-0B17DA29D9E3}" type="slidenum">
              <a:rPr lang="en-US" sz="1200" b="0" strike="noStrike" spc="-1">
                <a:latin typeface="Times New Roman"/>
              </a:rPr>
              <a:t>12</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PlaceHolder 1"/>
          <p:cNvSpPr>
            <a:spLocks noGrp="1" noRot="1" noChangeAspect="1"/>
          </p:cNvSpPr>
          <p:nvPr>
            <p:ph type="sldImg"/>
          </p:nvPr>
        </p:nvSpPr>
        <p:spPr>
          <a:xfrm>
            <a:off x="685800" y="1143000"/>
            <a:ext cx="5486400" cy="3086100"/>
          </a:xfrm>
          <a:prstGeom prst="rect">
            <a:avLst/>
          </a:prstGeom>
          <a:ln w="0">
            <a:noFill/>
          </a:ln>
        </p:spPr>
      </p:sp>
      <p:sp>
        <p:nvSpPr>
          <p:cNvPr id="507"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en-US" sz="2000" b="0" strike="noStrike" spc="-1">
                <a:latin typeface="Arial"/>
              </a:rPr>
              <a:t>Example of overhead: a company of fruit juice: apples and pears. How to assign the electricity bill? Which fruits triggers more electricity consumption in the squeezing machine?</a:t>
            </a:r>
          </a:p>
        </p:txBody>
      </p:sp>
      <p:sp>
        <p:nvSpPr>
          <p:cNvPr id="508" name="PlaceHolder 3"/>
          <p:cNvSpPr>
            <a:spLocks noGrp="1"/>
          </p:cNvSpPr>
          <p:nvPr>
            <p:ph type="sldNum" idx="18"/>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A40A6C0-CF7C-4AFA-88B9-0B17DA29D9E3}" type="slidenum">
              <a:rPr lang="en-US" sz="1200" b="0" strike="noStrike" spc="-1">
                <a:latin typeface="Times New Roman"/>
              </a:rPr>
              <a:t>13</a:t>
            </a:fld>
            <a:endParaRPr lang="en-US" sz="1200" b="0" strike="noStrike" spc="-1">
              <a:latin typeface="Times New Roman"/>
            </a:endParaRPr>
          </a:p>
        </p:txBody>
      </p:sp>
    </p:spTree>
    <p:extLst>
      <p:ext uri="{BB962C8B-B14F-4D97-AF65-F5344CB8AC3E}">
        <p14:creationId xmlns:p14="http://schemas.microsoft.com/office/powerpoint/2010/main" val="675867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6EFC969E-7C70-4B19-8642-4AE143609925}"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7B6B83D-4D66-4CCF-A443-9A3611141E4C}"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73F0C5EB-55DA-437C-92E9-B7E4327F770B}"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9BE45284-806D-458F-83FE-85728264AE23}"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D5FA4EA1-A87B-4973-AFB2-8E53D49A298D}"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09BC2146-37E9-4F05-B5BC-B1C52EF6EE68}"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84319592-E70B-4E5A-92AE-A067C9431105}"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59F96E7D-54F8-4B49-A834-FBC1674F9E2E}"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0F9B01A8-500E-4DA6-A41B-7F8AF9528AD7}"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92ABF79D-1297-47B8-BEBC-89E2EA3F1C14}"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0C5322F-0D3C-4DAA-AFB1-EB035B5D9FE5}"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3E306A90-6515-4F4F-8C6A-739498576EF7}"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AD21B188-FBDD-4857-994B-A7261795EFA9}"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A842CA14-FFB0-47A6-A514-DE869EBB8847}"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E2F411F1-3837-4C8E-848E-8D09D7C2FF8B}"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0054A97A-3831-41C7-AB64-7698857E4071}"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03532478-7C60-4F55-BAF6-5CBEDBC97BB7}"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EE483984-9D8C-455B-88C0-DB20D69EF6E2}"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9373F060-EA4D-4F8E-BD22-13AB6E009908}"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870250B4-6305-413B-B41E-E3D34D604567}"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D20977B1-105A-45DF-89C6-D267DF239FCE}"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0237C690-9C0F-45BA-828D-9723161178A2}"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8636F2C-C430-434B-9245-D9D3899569F0}"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Franklin Gothic Book"/>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10000"/>
              </a:lnSpc>
              <a:spcBef>
                <a:spcPts val="1417"/>
              </a:spcBef>
              <a:buNone/>
            </a:pPr>
            <a:endParaRPr lang="en-US" sz="1900" b="0" strike="noStrike" spc="-1">
              <a:solidFill>
                <a:srgbClr val="404040"/>
              </a:solidFill>
              <a:latin typeface="Franklin Gothic Book"/>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7FC43B3E-A87D-4FB8-BCBB-63B53DF087C5}"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Rectangle 6" hidden="1"/>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10" name="Straight Connector 9"/>
          <p:cNvSpPr/>
          <p:nvPr/>
        </p:nvSpPr>
        <p:spPr>
          <a:xfrm>
            <a:off x="1193400" y="1897200"/>
            <a:ext cx="9966960" cy="360"/>
          </a:xfrm>
          <a:prstGeom prst="line">
            <a:avLst/>
          </a:prstGeom>
          <a:ln>
            <a:solidFill>
              <a:srgbClr val="000000">
                <a:lumMod val="75000"/>
                <a:lumOff val="25000"/>
              </a:srgbClr>
            </a:solidFill>
            <a:round/>
          </a:ln>
        </p:spPr>
        <p:style>
          <a:lnRef idx="1">
            <a:schemeClr val="accent1"/>
          </a:lnRef>
          <a:fillRef idx="0">
            <a:schemeClr val="accent1"/>
          </a:fillRef>
          <a:effectRef idx="0">
            <a:schemeClr val="accent1"/>
          </a:effectRef>
          <a:fontRef idx="minor"/>
        </p:style>
      </p:sp>
      <p:sp>
        <p:nvSpPr>
          <p:cNvPr id="2" name="Rectangle 9"/>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3" name="PlaceHolder 1"/>
          <p:cNvSpPr>
            <a:spLocks noGrp="1"/>
          </p:cNvSpPr>
          <p:nvPr>
            <p:ph type="title"/>
          </p:nvPr>
        </p:nvSpPr>
        <p:spPr>
          <a:xfrm>
            <a:off x="1097280" y="758880"/>
            <a:ext cx="10058040" cy="3565800"/>
          </a:xfrm>
          <a:prstGeom prst="rect">
            <a:avLst/>
          </a:prstGeom>
          <a:noFill/>
          <a:ln w="0">
            <a:noFill/>
          </a:ln>
        </p:spPr>
        <p:txBody>
          <a:bodyPr anchor="b">
            <a:normAutofit/>
          </a:bodyPr>
          <a:lstStyle/>
          <a:p>
            <a:pPr>
              <a:lnSpc>
                <a:spcPct val="90000"/>
              </a:lnSpc>
              <a:buNone/>
            </a:pPr>
            <a:r>
              <a:rPr lang="en-US" sz="8000" b="0" strike="noStrike" spc="-52">
                <a:solidFill>
                  <a:srgbClr val="262626"/>
                </a:solidFill>
                <a:latin typeface="Bookman Old Style"/>
              </a:rPr>
              <a:t>Click to edit Master title style</a:t>
            </a:r>
            <a:endParaRPr lang="en-US" sz="8000" b="0" strike="noStrike" spc="-1">
              <a:solidFill>
                <a:srgbClr val="000000"/>
              </a:solidFill>
              <a:latin typeface="Franklin Gothic Book"/>
            </a:endParaRPr>
          </a:p>
        </p:txBody>
      </p:sp>
      <p:sp>
        <p:nvSpPr>
          <p:cNvPr id="4" name="Straight Connector 8"/>
          <p:cNvSpPr/>
          <p:nvPr/>
        </p:nvSpPr>
        <p:spPr>
          <a:xfrm>
            <a:off x="1207440" y="4474440"/>
            <a:ext cx="9875520" cy="360"/>
          </a:xfrm>
          <a:prstGeom prst="line">
            <a:avLst/>
          </a:prstGeom>
          <a:ln>
            <a:solidFill>
              <a:srgbClr val="000000">
                <a:lumMod val="75000"/>
                <a:lumOff val="25000"/>
              </a:srgbClr>
            </a:solidFill>
            <a:round/>
          </a:ln>
        </p:spPr>
        <p:style>
          <a:lnRef idx="1">
            <a:schemeClr val="accent1"/>
          </a:lnRef>
          <a:fillRef idx="0">
            <a:schemeClr val="accent1"/>
          </a:fillRef>
          <a:effectRef idx="0">
            <a:schemeClr val="accent1"/>
          </a:effectRef>
          <a:fontRef idx="minor"/>
        </p:style>
      </p:sp>
      <p:sp>
        <p:nvSpPr>
          <p:cNvPr id="5" name="PlaceHolder 2"/>
          <p:cNvSpPr>
            <a:spLocks noGrp="1"/>
          </p:cNvSpPr>
          <p:nvPr>
            <p:ph type="dt" idx="1"/>
          </p:nvPr>
        </p:nvSpPr>
        <p:spPr>
          <a:xfrm>
            <a:off x="8218440" y="6446880"/>
            <a:ext cx="2584440" cy="364680"/>
          </a:xfrm>
          <a:prstGeom prst="rect">
            <a:avLst/>
          </a:prstGeom>
          <a:noFill/>
          <a:ln w="0">
            <a:noFill/>
          </a:ln>
        </p:spPr>
        <p:txBody>
          <a:bodyPr anchor="ctr">
            <a:noAutofit/>
          </a:bodyPr>
          <a:lstStyle>
            <a:lvl1pPr algn="r">
              <a:lnSpc>
                <a:spcPct val="100000"/>
              </a:lnSpc>
              <a:buNone/>
              <a:defRPr lang="en-US" sz="800" b="0" strike="noStrike" spc="-1">
                <a:solidFill>
                  <a:srgbClr val="FFFFFF"/>
                </a:solidFill>
                <a:latin typeface="Franklin Gothic Book"/>
              </a:defRPr>
            </a:lvl1pPr>
          </a:lstStyle>
          <a:p>
            <a:pPr algn="r">
              <a:lnSpc>
                <a:spcPct val="100000"/>
              </a:lnSpc>
              <a:buNone/>
            </a:pPr>
            <a:r>
              <a:rPr lang="en-US" sz="800" b="0" strike="noStrike" spc="-1">
                <a:solidFill>
                  <a:srgbClr val="FFFFFF"/>
                </a:solidFill>
                <a:latin typeface="Franklin Gothic Book"/>
              </a:rPr>
              <a:t>&lt;date/time&gt;</a:t>
            </a:r>
            <a:endParaRPr lang="en-US" sz="800" b="0" strike="noStrike" spc="-1">
              <a:latin typeface="Times New Roman"/>
            </a:endParaRPr>
          </a:p>
        </p:txBody>
      </p:sp>
      <p:sp>
        <p:nvSpPr>
          <p:cNvPr id="6" name="PlaceHolder 3"/>
          <p:cNvSpPr>
            <a:spLocks noGrp="1"/>
          </p:cNvSpPr>
          <p:nvPr>
            <p:ph type="ftr" idx="2"/>
          </p:nvPr>
        </p:nvSpPr>
        <p:spPr>
          <a:xfrm>
            <a:off x="1097280" y="6446880"/>
            <a:ext cx="681804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7" name="PlaceHolder 4"/>
          <p:cNvSpPr>
            <a:spLocks noGrp="1"/>
          </p:cNvSpPr>
          <p:nvPr>
            <p:ph type="sldNum" idx="3"/>
          </p:nvPr>
        </p:nvSpPr>
        <p:spPr>
          <a:xfrm>
            <a:off x="10993680" y="6446880"/>
            <a:ext cx="779760" cy="364680"/>
          </a:xfrm>
          <a:prstGeom prst="rect">
            <a:avLst/>
          </a:prstGeom>
          <a:noFill/>
          <a:ln w="0">
            <a:noFill/>
          </a:ln>
        </p:spPr>
        <p:txBody>
          <a:bodyPr anchor="ctr">
            <a:noAutofit/>
          </a:bodyPr>
          <a:lstStyle>
            <a:lvl1pPr>
              <a:lnSpc>
                <a:spcPct val="100000"/>
              </a:lnSpc>
              <a:buNone/>
              <a:defRPr lang="en-US" sz="800" b="0" strike="noStrike" spc="-1">
                <a:solidFill>
                  <a:srgbClr val="FFFFFF"/>
                </a:solidFill>
                <a:latin typeface="Franklin Gothic Book"/>
              </a:defRPr>
            </a:lvl1pPr>
          </a:lstStyle>
          <a:p>
            <a:pPr>
              <a:lnSpc>
                <a:spcPct val="100000"/>
              </a:lnSpc>
              <a:buNone/>
            </a:pPr>
            <a:fld id="{80ACB96B-0E5B-4460-BEBB-B848979D40CE}" type="slidenum">
              <a:rPr lang="en-US" sz="800" b="0" strike="noStrike" spc="-1">
                <a:solidFill>
                  <a:srgbClr val="FFFFFF"/>
                </a:solidFill>
                <a:latin typeface="Franklin Gothic Book"/>
              </a:rPr>
              <a:t>‹#›</a:t>
            </a:fld>
            <a:endParaRPr lang="en-US" sz="800" b="0" strike="noStrike" spc="-1">
              <a:latin typeface="Times New Roman"/>
            </a:endParaRPr>
          </a:p>
        </p:txBody>
      </p:sp>
      <p:sp>
        <p:nvSpPr>
          <p:cNvPr id="8"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9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3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3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Rectangle 6" hidden="1"/>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46" name="Straight Connector 9"/>
          <p:cNvSpPr/>
          <p:nvPr/>
        </p:nvSpPr>
        <p:spPr>
          <a:xfrm>
            <a:off x="1193400" y="1897200"/>
            <a:ext cx="9966960" cy="360"/>
          </a:xfrm>
          <a:prstGeom prst="line">
            <a:avLst/>
          </a:prstGeom>
          <a:ln>
            <a:solidFill>
              <a:srgbClr val="000000">
                <a:lumMod val="75000"/>
                <a:lumOff val="25000"/>
              </a:srgbClr>
            </a:solidFill>
            <a:round/>
          </a:ln>
        </p:spPr>
        <p:style>
          <a:lnRef idx="1">
            <a:schemeClr val="accent1"/>
          </a:lnRef>
          <a:fillRef idx="0">
            <a:schemeClr val="accent1"/>
          </a:fillRef>
          <a:effectRef idx="0">
            <a:schemeClr val="accent1"/>
          </a:effectRef>
          <a:fontRef idx="minor"/>
        </p:style>
      </p:sp>
      <p:sp>
        <p:nvSpPr>
          <p:cNvPr id="47" name="Rectangle 9"/>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48" name="PlaceHolder 1"/>
          <p:cNvSpPr>
            <a:spLocks noGrp="1"/>
          </p:cNvSpPr>
          <p:nvPr>
            <p:ph type="dt" idx="4"/>
          </p:nvPr>
        </p:nvSpPr>
        <p:spPr>
          <a:xfrm>
            <a:off x="8218440" y="6446880"/>
            <a:ext cx="2584440" cy="364680"/>
          </a:xfrm>
          <a:prstGeom prst="rect">
            <a:avLst/>
          </a:prstGeom>
          <a:noFill/>
          <a:ln w="0">
            <a:noFill/>
          </a:ln>
        </p:spPr>
        <p:txBody>
          <a:bodyPr anchor="ctr">
            <a:noAutofit/>
          </a:bodyPr>
          <a:lstStyle>
            <a:lvl1pPr algn="r">
              <a:lnSpc>
                <a:spcPct val="100000"/>
              </a:lnSpc>
              <a:buNone/>
              <a:defRPr lang="en-US" sz="800" b="0" strike="noStrike" spc="-1">
                <a:solidFill>
                  <a:srgbClr val="FFFFFF"/>
                </a:solidFill>
                <a:latin typeface="Franklin Gothic Book"/>
              </a:defRPr>
            </a:lvl1pPr>
          </a:lstStyle>
          <a:p>
            <a:pPr algn="r">
              <a:lnSpc>
                <a:spcPct val="100000"/>
              </a:lnSpc>
              <a:buNone/>
            </a:pPr>
            <a:r>
              <a:rPr lang="en-US" sz="800" b="0" strike="noStrike" spc="-1">
                <a:solidFill>
                  <a:srgbClr val="FFFFFF"/>
                </a:solidFill>
                <a:latin typeface="Franklin Gothic Book"/>
              </a:rPr>
              <a:t>&lt;date/time&gt;</a:t>
            </a:r>
            <a:endParaRPr lang="en-US" sz="800" b="0" strike="noStrike" spc="-1">
              <a:latin typeface="Times New Roman"/>
            </a:endParaRPr>
          </a:p>
        </p:txBody>
      </p:sp>
      <p:sp>
        <p:nvSpPr>
          <p:cNvPr id="49" name="PlaceHolder 2"/>
          <p:cNvSpPr>
            <a:spLocks noGrp="1"/>
          </p:cNvSpPr>
          <p:nvPr>
            <p:ph type="ftr" idx="5"/>
          </p:nvPr>
        </p:nvSpPr>
        <p:spPr>
          <a:xfrm>
            <a:off x="1097280" y="6446880"/>
            <a:ext cx="681804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50" name="PlaceHolder 3"/>
          <p:cNvSpPr>
            <a:spLocks noGrp="1"/>
          </p:cNvSpPr>
          <p:nvPr>
            <p:ph type="sldNum" idx="6"/>
          </p:nvPr>
        </p:nvSpPr>
        <p:spPr>
          <a:xfrm>
            <a:off x="10993680" y="6446880"/>
            <a:ext cx="779760" cy="364680"/>
          </a:xfrm>
          <a:prstGeom prst="rect">
            <a:avLst/>
          </a:prstGeom>
          <a:noFill/>
          <a:ln w="0">
            <a:noFill/>
          </a:ln>
        </p:spPr>
        <p:txBody>
          <a:bodyPr anchor="ctr">
            <a:noAutofit/>
          </a:bodyPr>
          <a:lstStyle>
            <a:lvl1pPr>
              <a:lnSpc>
                <a:spcPct val="100000"/>
              </a:lnSpc>
              <a:buNone/>
              <a:defRPr lang="en-US" sz="800" b="0" strike="noStrike" spc="-1">
                <a:solidFill>
                  <a:srgbClr val="FFFFFF"/>
                </a:solidFill>
                <a:latin typeface="Franklin Gothic Book"/>
              </a:defRPr>
            </a:lvl1pPr>
          </a:lstStyle>
          <a:p>
            <a:pPr>
              <a:lnSpc>
                <a:spcPct val="100000"/>
              </a:lnSpc>
              <a:buNone/>
            </a:pPr>
            <a:fld id="{56989A89-5658-40F0-AF7E-8C2A96ED888D}" type="slidenum">
              <a:rPr lang="en-US" sz="800" b="0" strike="noStrike" spc="-1">
                <a:solidFill>
                  <a:srgbClr val="FFFFFF"/>
                </a:solidFill>
                <a:latin typeface="Franklin Gothic Book"/>
              </a:rPr>
              <a:t>‹#›</a:t>
            </a:fld>
            <a:endParaRPr lang="en-US" sz="800" b="0" strike="noStrike" spc="-1">
              <a:latin typeface="Times New Roman"/>
            </a:endParaRPr>
          </a:p>
        </p:txBody>
      </p:sp>
      <p:sp>
        <p:nvSpPr>
          <p:cNvPr id="51"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000000"/>
                </a:solidFill>
                <a:latin typeface="Franklin Gothic Book"/>
              </a:rPr>
              <a:t>Click to edit the title text format</a:t>
            </a:r>
          </a:p>
        </p:txBody>
      </p:sp>
      <p:sp>
        <p:nvSpPr>
          <p:cNvPr id="52"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10000"/>
              </a:lnSpc>
              <a:spcBef>
                <a:spcPts val="1417"/>
              </a:spcBef>
              <a:buClr>
                <a:srgbClr val="000000"/>
              </a:buClr>
              <a:buSzPct val="45000"/>
              <a:buFont typeface="Wingdings" charset="2"/>
              <a:buChar char=""/>
            </a:pPr>
            <a:r>
              <a:rPr lang="en-US" sz="19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3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3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 name="Rectangle 34"/>
          <p:cNvSpPr/>
          <p:nvPr/>
        </p:nvSpPr>
        <p:spPr>
          <a:xfrm>
            <a:off x="7912440" y="1238400"/>
            <a:ext cx="3635640" cy="435528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en-US" dirty="0">
              <a:solidFill>
                <a:schemeClr val="bg1"/>
              </a:solidFill>
            </a:endParaRPr>
          </a:p>
        </p:txBody>
      </p:sp>
      <p:sp>
        <p:nvSpPr>
          <p:cNvPr id="139" name="Rectangle 32"/>
          <p:cNvSpPr/>
          <p:nvPr/>
        </p:nvSpPr>
        <p:spPr>
          <a:xfrm>
            <a:off x="0" y="0"/>
            <a:ext cx="12188520" cy="6858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US" dirty="0"/>
          </a:p>
        </p:txBody>
      </p:sp>
      <p:pic>
        <p:nvPicPr>
          <p:cNvPr id="140" name="Picture 3" descr="A close up of a piece of paper with a pencil laying on top"/>
          <p:cNvPicPr/>
          <p:nvPr/>
        </p:nvPicPr>
        <p:blipFill>
          <a:blip r:embed="rId3"/>
          <a:stretch/>
        </p:blipFill>
        <p:spPr>
          <a:xfrm>
            <a:off x="-3240" y="0"/>
            <a:ext cx="12191760" cy="6857640"/>
          </a:xfrm>
          <a:prstGeom prst="rect">
            <a:avLst/>
          </a:prstGeom>
          <a:ln w="0">
            <a:noFill/>
          </a:ln>
        </p:spPr>
      </p:pic>
      <p:sp>
        <p:nvSpPr>
          <p:cNvPr id="142" name="PlaceHolder 1"/>
          <p:cNvSpPr>
            <a:spLocks noGrp="1"/>
          </p:cNvSpPr>
          <p:nvPr>
            <p:ph type="title"/>
          </p:nvPr>
        </p:nvSpPr>
        <p:spPr>
          <a:xfrm>
            <a:off x="8123400" y="1475280"/>
            <a:ext cx="3214080" cy="2901240"/>
          </a:xfrm>
          <a:prstGeom prst="rect">
            <a:avLst/>
          </a:prstGeom>
          <a:solidFill>
            <a:schemeClr val="tx1"/>
          </a:solidFill>
          <a:ln w="0">
            <a:noFill/>
          </a:ln>
        </p:spPr>
        <p:txBody>
          <a:bodyPr anchor="b">
            <a:normAutofit/>
          </a:bodyPr>
          <a:lstStyle/>
          <a:p>
            <a:pPr>
              <a:lnSpc>
                <a:spcPct val="90000"/>
              </a:lnSpc>
              <a:buNone/>
            </a:pPr>
            <a:r>
              <a:rPr lang="en-US" sz="4400" b="0" strike="noStrike" spc="-52" dirty="0">
                <a:solidFill>
                  <a:srgbClr val="FFFFFF"/>
                </a:solidFill>
                <a:latin typeface="Bookman Old Style"/>
              </a:rPr>
              <a:t>Managerial Accounting</a:t>
            </a:r>
            <a:endParaRPr lang="en-US" sz="4400" b="0" strike="noStrike" spc="-1" dirty="0">
              <a:solidFill>
                <a:srgbClr val="000000"/>
              </a:solidFill>
              <a:latin typeface="Franklin Gothic Book"/>
            </a:endParaRPr>
          </a:p>
        </p:txBody>
      </p:sp>
      <p:sp>
        <p:nvSpPr>
          <p:cNvPr id="143" name="PlaceHolder 2"/>
          <p:cNvSpPr>
            <a:spLocks noGrp="1"/>
          </p:cNvSpPr>
          <p:nvPr>
            <p:ph type="subTitle"/>
          </p:nvPr>
        </p:nvSpPr>
        <p:spPr>
          <a:xfrm>
            <a:off x="8127720" y="4608720"/>
            <a:ext cx="3205440" cy="774000"/>
          </a:xfrm>
          <a:prstGeom prst="rect">
            <a:avLst/>
          </a:prstGeom>
          <a:solidFill>
            <a:schemeClr val="tx1"/>
          </a:solidFill>
          <a:ln w="0">
            <a:noFill/>
          </a:ln>
        </p:spPr>
        <p:txBody>
          <a:bodyPr anchor="t">
            <a:normAutofit/>
          </a:bodyPr>
          <a:lstStyle/>
          <a:p>
            <a:pPr>
              <a:lnSpc>
                <a:spcPct val="100000"/>
              </a:lnSpc>
              <a:spcBef>
                <a:spcPts val="1199"/>
              </a:spcBef>
              <a:spcAft>
                <a:spcPts val="201"/>
              </a:spcAft>
              <a:buNone/>
              <a:tabLst>
                <a:tab pos="0" algn="l"/>
              </a:tabLst>
            </a:pPr>
            <a:r>
              <a:rPr lang="en-US" sz="1600" b="0" strike="noStrike" cap="all" spc="199" dirty="0">
                <a:solidFill>
                  <a:srgbClr val="FFFFFF"/>
                </a:solidFill>
                <a:latin typeface="Franklin Gothic Book"/>
              </a:rPr>
              <a:t>Marcelo Ortiz</a:t>
            </a:r>
            <a:endParaRPr lang="en-US" sz="1600" b="0" strike="noStrike" spc="-1" dirty="0">
              <a:latin typeface="Arial"/>
            </a:endParaRPr>
          </a:p>
        </p:txBody>
      </p:sp>
      <p:sp>
        <p:nvSpPr>
          <p:cNvPr id="144" name="Straight Connector 36"/>
          <p:cNvSpPr/>
          <p:nvPr/>
        </p:nvSpPr>
        <p:spPr>
          <a:xfrm>
            <a:off x="8175960" y="4508280"/>
            <a:ext cx="3108960" cy="360"/>
          </a:xfrm>
          <a:prstGeom prst="line">
            <a:avLst/>
          </a:prstGeom>
          <a:ln w="19050">
            <a:solidFill>
              <a:srgbClr val="EC7016"/>
            </a:solidFill>
            <a:round/>
          </a:ln>
        </p:spPr>
        <p:style>
          <a:lnRef idx="1">
            <a:schemeClr val="accent1"/>
          </a:lnRef>
          <a:fillRef idx="0">
            <a:schemeClr val="accent1"/>
          </a:fillRef>
          <a:effectRef idx="0">
            <a:schemeClr val="accent1"/>
          </a:effectRef>
          <a:fontRef idx="minor"/>
        </p:style>
        <p:txBody>
          <a:bodyPr/>
          <a:lstStyle/>
          <a:p>
            <a:endParaRPr lang="en-US" dirty="0"/>
          </a:p>
        </p:txBody>
      </p:sp>
      <p:sp>
        <p:nvSpPr>
          <p:cNvPr id="145" name="Rectangle 38"/>
          <p:cNvSpPr/>
          <p:nvPr/>
        </p:nvSpPr>
        <p:spPr>
          <a:xfrm>
            <a:off x="0" y="6400800"/>
            <a:ext cx="12191760" cy="45684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p:style>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0" name="Grupo 19"/>
          <p:cNvGrpSpPr/>
          <p:nvPr/>
        </p:nvGrpSpPr>
        <p:grpSpPr>
          <a:xfrm>
            <a:off x="0" y="212040"/>
            <a:ext cx="4725720" cy="453240"/>
            <a:chOff x="0" y="212040"/>
            <a:chExt cx="4725720" cy="453240"/>
          </a:xfrm>
        </p:grpSpPr>
        <p:sp>
          <p:nvSpPr>
            <p:cNvPr id="191" name="Forma libre: forma 11"/>
            <p:cNvSpPr/>
            <p:nvPr/>
          </p:nvSpPr>
          <p:spPr>
            <a:xfrm>
              <a:off x="245520" y="25740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dirty="0">
                  <a:solidFill>
                    <a:srgbClr val="FFFFFF"/>
                  </a:solidFill>
                  <a:latin typeface="Franklin Gothic Book"/>
                </a:rPr>
                <a:t>1. Cost Behavior and Assignment</a:t>
              </a:r>
              <a:endParaRPr lang="en-US" sz="1800" b="0" strike="noStrike" spc="-1" dirty="0">
                <a:latin typeface="Arial"/>
              </a:endParaRPr>
            </a:p>
          </p:txBody>
        </p:sp>
        <p:sp>
          <p:nvSpPr>
            <p:cNvPr id="192" name="Elipse 12"/>
            <p:cNvSpPr/>
            <p:nvPr/>
          </p:nvSpPr>
          <p:spPr>
            <a:xfrm>
              <a:off x="0" y="21204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aphicFrame>
        <p:nvGraphicFramePr>
          <p:cNvPr id="193" name="Table 6"/>
          <p:cNvGraphicFramePr/>
          <p:nvPr>
            <p:extLst>
              <p:ext uri="{D42A27DB-BD31-4B8C-83A1-F6EECF244321}">
                <p14:modId xmlns:p14="http://schemas.microsoft.com/office/powerpoint/2010/main" val="3587139981"/>
              </p:ext>
            </p:extLst>
          </p:nvPr>
        </p:nvGraphicFramePr>
        <p:xfrm>
          <a:off x="120240" y="934560"/>
          <a:ext cx="8127720" cy="2979720"/>
        </p:xfrm>
        <a:graphic>
          <a:graphicData uri="http://schemas.openxmlformats.org/drawingml/2006/table">
            <a:tbl>
              <a:tblPr/>
              <a:tblGrid>
                <a:gridCol w="2709000">
                  <a:extLst>
                    <a:ext uri="{9D8B030D-6E8A-4147-A177-3AD203B41FA5}">
                      <a16:colId xmlns:a16="http://schemas.microsoft.com/office/drawing/2014/main" val="20000"/>
                    </a:ext>
                  </a:extLst>
                </a:gridCol>
                <a:gridCol w="2709000">
                  <a:extLst>
                    <a:ext uri="{9D8B030D-6E8A-4147-A177-3AD203B41FA5}">
                      <a16:colId xmlns:a16="http://schemas.microsoft.com/office/drawing/2014/main" val="20001"/>
                    </a:ext>
                  </a:extLst>
                </a:gridCol>
                <a:gridCol w="2709720">
                  <a:extLst>
                    <a:ext uri="{9D8B030D-6E8A-4147-A177-3AD203B41FA5}">
                      <a16:colId xmlns:a16="http://schemas.microsoft.com/office/drawing/2014/main" val="20002"/>
                    </a:ext>
                  </a:extLst>
                </a:gridCol>
              </a:tblGrid>
              <a:tr h="622440">
                <a:tc>
                  <a:txBody>
                    <a:bodyPr/>
                    <a:lstStyle/>
                    <a:p>
                      <a:pPr>
                        <a:lnSpc>
                          <a:spcPct val="100000"/>
                        </a:lnSpc>
                        <a:buNone/>
                      </a:pPr>
                      <a:r>
                        <a:rPr lang="es-ES" sz="1800" b="1" strike="noStrike" spc="-1">
                          <a:solidFill>
                            <a:srgbClr val="FFFFFF"/>
                          </a:solidFill>
                          <a:latin typeface="Franklin Gothic Book"/>
                        </a:rPr>
                        <a:t>Item</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lstStyle/>
                    <a:p>
                      <a:pPr>
                        <a:lnSpc>
                          <a:spcPct val="100000"/>
                        </a:lnSpc>
                        <a:buNone/>
                      </a:pPr>
                      <a:r>
                        <a:rPr lang="es-ES" sz="1800" b="1" strike="noStrike" spc="-1">
                          <a:solidFill>
                            <a:srgbClr val="FFFFFF"/>
                          </a:solidFill>
                          <a:latin typeface="Franklin Gothic Book"/>
                        </a:rPr>
                        <a:t>Fixed or variable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lstStyle/>
                    <a:p>
                      <a:pPr>
                        <a:lnSpc>
                          <a:spcPct val="100000"/>
                        </a:lnSpc>
                        <a:buNone/>
                      </a:pPr>
                      <a:r>
                        <a:rPr lang="es-ES" sz="1800" b="1" strike="noStrike" spc="-1">
                          <a:solidFill>
                            <a:srgbClr val="FFFFFF"/>
                          </a:solidFill>
                          <a:latin typeface="Franklin Gothic Book"/>
                        </a:rPr>
                        <a:t>Cost Month January</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extLst>
                  <a:ext uri="{0D108BD9-81ED-4DB2-BD59-A6C34878D82A}">
                    <a16:rowId xmlns:a16="http://schemas.microsoft.com/office/drawing/2014/main" val="10000"/>
                  </a:ext>
                </a:extLst>
              </a:tr>
              <a:tr h="370800">
                <a:tc>
                  <a:txBody>
                    <a:bodyPr/>
                    <a:lstStyle/>
                    <a:p>
                      <a:pPr>
                        <a:lnSpc>
                          <a:spcPct val="100000"/>
                        </a:lnSpc>
                        <a:buNone/>
                      </a:pPr>
                      <a:r>
                        <a:rPr lang="es-ES" sz="1800" b="0" strike="noStrike" spc="-1">
                          <a:solidFill>
                            <a:srgbClr val="000000"/>
                          </a:solidFill>
                          <a:latin typeface="Franklin Gothic Book"/>
                        </a:rPr>
                        <a:t>Lease on factory</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Fixed</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$15.000 per month</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D4CC"/>
                    </a:solidFill>
                  </a:tcPr>
                </a:tc>
                <a:extLst>
                  <a:ext uri="{0D108BD9-81ED-4DB2-BD59-A6C34878D82A}">
                    <a16:rowId xmlns:a16="http://schemas.microsoft.com/office/drawing/2014/main" val="10001"/>
                  </a:ext>
                </a:extLst>
              </a:tr>
              <a:tr h="622440">
                <a:tc>
                  <a:txBody>
                    <a:bodyPr/>
                    <a:lstStyle/>
                    <a:p>
                      <a:pPr>
                        <a:lnSpc>
                          <a:spcPct val="100000"/>
                        </a:lnSpc>
                        <a:buNone/>
                      </a:pPr>
                      <a:r>
                        <a:rPr lang="es-ES" sz="1800" b="0" strike="noStrike" spc="-1">
                          <a:solidFill>
                            <a:srgbClr val="000000"/>
                          </a:solidFill>
                          <a:latin typeface="Franklin Gothic Book"/>
                        </a:rPr>
                        <a:t>Plant supervisor salary</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a:solidFill>
                            <a:srgbClr val="000000"/>
                          </a:solidFill>
                          <a:latin typeface="Franklin Gothic Book"/>
                        </a:rPr>
                        <a:t>Fixed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a:solidFill>
                            <a:srgbClr val="000000"/>
                          </a:solidFill>
                          <a:latin typeface="Franklin Gothic Book"/>
                        </a:rPr>
                        <a:t>$12.000 per month</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extLst>
                  <a:ext uri="{0D108BD9-81ED-4DB2-BD59-A6C34878D82A}">
                    <a16:rowId xmlns:a16="http://schemas.microsoft.com/office/drawing/2014/main" val="10002"/>
                  </a:ext>
                </a:extLst>
              </a:tr>
              <a:tr h="370800">
                <a:tc>
                  <a:txBody>
                    <a:bodyPr/>
                    <a:lstStyle/>
                    <a:p>
                      <a:pPr>
                        <a:lnSpc>
                          <a:spcPct val="100000"/>
                        </a:lnSpc>
                        <a:buNone/>
                      </a:pPr>
                      <a:r>
                        <a:rPr lang="es-ES" sz="1800" b="0" strike="noStrike" spc="-1">
                          <a:solidFill>
                            <a:srgbClr val="000000"/>
                          </a:solidFill>
                          <a:latin typeface="Franklin Gothic Book"/>
                        </a:rPr>
                        <a:t>Machine maintenance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Variable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lstStyle/>
                    <a:p>
                      <a:pPr>
                        <a:lnSpc>
                          <a:spcPct val="100000"/>
                        </a:lnSpc>
                        <a:buNone/>
                      </a:pPr>
                      <a:r>
                        <a:rPr lang="es-ES" sz="1800" b="0" strike="noStrike" spc="-1" dirty="0">
                          <a:solidFill>
                            <a:srgbClr val="000000"/>
                          </a:solidFill>
                          <a:latin typeface="Franklin Gothic Book"/>
                        </a:rPr>
                        <a:t>$5 per </a:t>
                      </a:r>
                      <a:r>
                        <a:rPr lang="es-ES" sz="1800" b="0" strike="noStrike" spc="-1" dirty="0" err="1">
                          <a:solidFill>
                            <a:srgbClr val="000000"/>
                          </a:solidFill>
                          <a:latin typeface="Franklin Gothic Book"/>
                        </a:rPr>
                        <a:t>unit</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produced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extLst>
                  <a:ext uri="{0D108BD9-81ED-4DB2-BD59-A6C34878D82A}">
                    <a16:rowId xmlns:a16="http://schemas.microsoft.com/office/drawing/2014/main" val="10003"/>
                  </a:ext>
                </a:extLst>
              </a:tr>
              <a:tr h="622440">
                <a:tc>
                  <a:txBody>
                    <a:bodyPr/>
                    <a:lstStyle/>
                    <a:p>
                      <a:pPr>
                        <a:lnSpc>
                          <a:spcPct val="100000"/>
                        </a:lnSpc>
                        <a:buNone/>
                      </a:pPr>
                      <a:r>
                        <a:rPr lang="es-ES" sz="1800" b="0" strike="noStrike" spc="-1">
                          <a:solidFill>
                            <a:srgbClr val="000000"/>
                          </a:solidFill>
                          <a:latin typeface="Franklin Gothic Book"/>
                        </a:rPr>
                        <a:t>Production worker wages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a:solidFill>
                            <a:srgbClr val="000000"/>
                          </a:solidFill>
                          <a:latin typeface="Franklin Gothic Book"/>
                        </a:rPr>
                        <a:t>Variable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dirty="0">
                          <a:solidFill>
                            <a:srgbClr val="000000"/>
                          </a:solidFill>
                          <a:latin typeface="Franklin Gothic Book"/>
                        </a:rPr>
                        <a:t>$11 per </a:t>
                      </a:r>
                      <a:r>
                        <a:rPr lang="es-ES" sz="1800" b="0" strike="noStrike" spc="-1" dirty="0" err="1">
                          <a:solidFill>
                            <a:srgbClr val="000000"/>
                          </a:solidFill>
                          <a:latin typeface="Franklin Gothic Book"/>
                        </a:rPr>
                        <a:t>unit</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produced</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extLst>
                  <a:ext uri="{0D108BD9-81ED-4DB2-BD59-A6C34878D82A}">
                    <a16:rowId xmlns:a16="http://schemas.microsoft.com/office/drawing/2014/main" val="10004"/>
                  </a:ext>
                </a:extLst>
              </a:tr>
              <a:tr h="370800">
                <a:tc>
                  <a:txBody>
                    <a:bodyPr/>
                    <a:lstStyle/>
                    <a:p>
                      <a:pPr>
                        <a:lnSpc>
                          <a:spcPct val="100000"/>
                        </a:lnSpc>
                        <a:buNone/>
                      </a:pPr>
                      <a:r>
                        <a:rPr lang="es-ES" sz="1800" b="0" strike="noStrike" spc="-1">
                          <a:solidFill>
                            <a:srgbClr val="000000"/>
                          </a:solidFill>
                          <a:latin typeface="Franklin Gothic Book"/>
                        </a:rPr>
                        <a:t>Direct Material</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Variable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lstStyle/>
                    <a:p>
                      <a:pPr>
                        <a:lnSpc>
                          <a:spcPct val="100000"/>
                        </a:lnSpc>
                        <a:buNone/>
                      </a:pPr>
                      <a:r>
                        <a:rPr lang="es-ES" sz="1800" b="0" strike="noStrike" spc="-1" dirty="0">
                          <a:solidFill>
                            <a:srgbClr val="000000"/>
                          </a:solidFill>
                          <a:latin typeface="Franklin Gothic Book"/>
                        </a:rPr>
                        <a:t>$75.000 total</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extLst>
                  <a:ext uri="{0D108BD9-81ED-4DB2-BD59-A6C34878D82A}">
                    <a16:rowId xmlns:a16="http://schemas.microsoft.com/office/drawing/2014/main" val="10005"/>
                  </a:ext>
                </a:extLst>
              </a:tr>
            </a:tbl>
          </a:graphicData>
        </a:graphic>
      </p:graphicFrame>
      <p:sp>
        <p:nvSpPr>
          <p:cNvPr id="194" name="TextBox 6"/>
          <p:cNvSpPr/>
          <p:nvPr/>
        </p:nvSpPr>
        <p:spPr>
          <a:xfrm>
            <a:off x="770400" y="4176024"/>
            <a:ext cx="747756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ES" sz="1800" b="0" strike="noStrike" spc="-1" dirty="0" err="1">
                <a:solidFill>
                  <a:srgbClr val="000000"/>
                </a:solidFill>
                <a:latin typeface="Franklin Gothic Book"/>
              </a:rPr>
              <a:t>The</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workload</a:t>
            </a:r>
            <a:r>
              <a:rPr lang="es-ES" sz="1800" b="0" strike="noStrike" spc="-1" dirty="0">
                <a:solidFill>
                  <a:srgbClr val="000000"/>
                </a:solidFill>
                <a:latin typeface="Franklin Gothic Book"/>
              </a:rPr>
              <a:t> in </a:t>
            </a:r>
            <a:r>
              <a:rPr lang="es-ES" sz="1800" b="0" strike="noStrike" spc="-1" dirty="0" err="1">
                <a:solidFill>
                  <a:srgbClr val="000000"/>
                </a:solidFill>
                <a:latin typeface="Franklin Gothic Book"/>
              </a:rPr>
              <a:t>January</a:t>
            </a:r>
            <a:r>
              <a:rPr lang="es-ES" sz="1800" b="0" strike="noStrike" spc="-1" dirty="0">
                <a:solidFill>
                  <a:srgbClr val="000000"/>
                </a:solidFill>
                <a:latin typeface="Franklin Gothic Book"/>
              </a:rPr>
              <a:t>:</a:t>
            </a:r>
            <a:endParaRPr lang="en-US" sz="1800" b="0" strike="noStrike" spc="-1" dirty="0">
              <a:latin typeface="Arial"/>
            </a:endParaRPr>
          </a:p>
          <a:p>
            <a:pPr>
              <a:lnSpc>
                <a:spcPct val="100000"/>
              </a:lnSpc>
              <a:buNone/>
            </a:pPr>
            <a:r>
              <a:rPr lang="es-ES" sz="1800" b="0" strike="noStrike" spc="-1" dirty="0">
                <a:solidFill>
                  <a:srgbClr val="000000"/>
                </a:solidFill>
                <a:latin typeface="Franklin Gothic Book"/>
              </a:rPr>
              <a:t>-1.000 </a:t>
            </a:r>
            <a:r>
              <a:rPr lang="es-ES" sz="1800" b="0" strike="noStrike" spc="-1" dirty="0" err="1">
                <a:solidFill>
                  <a:srgbClr val="000000"/>
                </a:solidFill>
                <a:latin typeface="Franklin Gothic Book"/>
              </a:rPr>
              <a:t>unit</a:t>
            </a:r>
            <a:endParaRPr lang="en-US" sz="1800" b="0" strike="noStrike" spc="-1" dirty="0">
              <a:latin typeface="Arial"/>
            </a:endParaRPr>
          </a:p>
          <a:p>
            <a:pPr>
              <a:lnSpc>
                <a:spcPct val="100000"/>
              </a:lnSpc>
              <a:buNone/>
            </a:pPr>
            <a:r>
              <a:rPr lang="es-ES" sz="1800" b="0" strike="noStrike" spc="-1" dirty="0">
                <a:solidFill>
                  <a:srgbClr val="000000"/>
                </a:solidFill>
                <a:latin typeface="Franklin Gothic Book"/>
              </a:rPr>
              <a:t>-2.000 </a:t>
            </a:r>
            <a:r>
              <a:rPr lang="es-ES" sz="1800" b="0" strike="noStrike" spc="-1" dirty="0" err="1">
                <a:solidFill>
                  <a:srgbClr val="000000"/>
                </a:solidFill>
                <a:latin typeface="Franklin Gothic Book"/>
              </a:rPr>
              <a:t>hours</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of</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production</a:t>
            </a:r>
            <a:r>
              <a:rPr lang="es-ES" sz="1800" b="0" strike="noStrike" spc="-1" dirty="0">
                <a:solidFill>
                  <a:srgbClr val="000000"/>
                </a:solidFill>
                <a:latin typeface="Franklin Gothic Book"/>
              </a:rPr>
              <a:t> labor</a:t>
            </a:r>
            <a:endParaRPr lang="en-US" sz="1800" b="0" strike="noStrike" spc="-1" dirty="0">
              <a:latin typeface="Arial"/>
            </a:endParaRPr>
          </a:p>
          <a:p>
            <a:pPr>
              <a:lnSpc>
                <a:spcPct val="100000"/>
              </a:lnSpc>
              <a:buNone/>
            </a:pPr>
            <a:endParaRPr lang="en-US" sz="1800" b="0" strike="noStrike" spc="-1" dirty="0">
              <a:latin typeface="Arial"/>
            </a:endParaRPr>
          </a:p>
          <a:p>
            <a:pPr>
              <a:lnSpc>
                <a:spcPct val="100000"/>
              </a:lnSpc>
              <a:buNone/>
            </a:pPr>
            <a:r>
              <a:rPr lang="es-ES" sz="1800" b="0" strike="noStrike" spc="-1" dirty="0" err="1">
                <a:solidFill>
                  <a:srgbClr val="000000"/>
                </a:solidFill>
                <a:latin typeface="Franklin Gothic Book"/>
              </a:rPr>
              <a:t>Workload</a:t>
            </a:r>
            <a:r>
              <a:rPr lang="es-ES" sz="1800" b="0" strike="noStrike" spc="-1" dirty="0">
                <a:solidFill>
                  <a:srgbClr val="000000"/>
                </a:solidFill>
                <a:latin typeface="Franklin Gothic Book"/>
              </a:rPr>
              <a:t> in </a:t>
            </a:r>
            <a:r>
              <a:rPr lang="es-ES" sz="1800" b="0" strike="noStrike" spc="-1" dirty="0" err="1">
                <a:solidFill>
                  <a:srgbClr val="000000"/>
                </a:solidFill>
                <a:latin typeface="Franklin Gothic Book"/>
              </a:rPr>
              <a:t>February</a:t>
            </a:r>
            <a:r>
              <a:rPr lang="es-ES" sz="1800" b="0" strike="noStrike" spc="-1" dirty="0">
                <a:solidFill>
                  <a:srgbClr val="000000"/>
                </a:solidFill>
                <a:latin typeface="Franklin Gothic Book"/>
              </a:rPr>
              <a:t>: 1.500 </a:t>
            </a:r>
            <a:r>
              <a:rPr lang="es-ES" sz="1800" b="0" strike="noStrike" spc="-1" dirty="0" err="1">
                <a:solidFill>
                  <a:srgbClr val="000000"/>
                </a:solidFill>
                <a:latin typeface="Franklin Gothic Book"/>
              </a:rPr>
              <a:t>units</a:t>
            </a:r>
            <a:endParaRPr lang="en-US" sz="1800" b="0" strike="noStrike" spc="-1" dirty="0">
              <a:latin typeface="Arial"/>
            </a:endParaRPr>
          </a:p>
          <a:p>
            <a:pPr>
              <a:lnSpc>
                <a:spcPct val="100000"/>
              </a:lnSpc>
              <a:buNone/>
            </a:pPr>
            <a:r>
              <a:rPr lang="es-ES" sz="1800" b="0" strike="noStrike" spc="-1" dirty="0" err="1">
                <a:solidFill>
                  <a:srgbClr val="000000"/>
                </a:solidFill>
                <a:latin typeface="Franklin Gothic Book"/>
              </a:rPr>
              <a:t>Workload</a:t>
            </a:r>
            <a:r>
              <a:rPr lang="es-ES" sz="1800" b="0" strike="noStrike" spc="-1" dirty="0">
                <a:solidFill>
                  <a:srgbClr val="000000"/>
                </a:solidFill>
                <a:latin typeface="Franklin Gothic Book"/>
              </a:rPr>
              <a:t> in March: 2.000 </a:t>
            </a:r>
            <a:r>
              <a:rPr lang="es-ES" sz="1800" b="0" strike="noStrike" spc="-1" dirty="0" err="1">
                <a:solidFill>
                  <a:srgbClr val="000000"/>
                </a:solidFill>
                <a:latin typeface="Franklin Gothic Book"/>
              </a:rPr>
              <a:t>units</a:t>
            </a:r>
            <a:endParaRPr lang="en-US" sz="1800" b="0" strike="noStrike" spc="-1" dirty="0">
              <a:latin typeface="Arial"/>
            </a:endParaRPr>
          </a:p>
          <a:p>
            <a:pPr>
              <a:lnSpc>
                <a:spcPct val="100000"/>
              </a:lnSpc>
              <a:buNone/>
            </a:pPr>
            <a:r>
              <a:rPr lang="es-ES" sz="1800" b="0" strike="noStrike" spc="-1" dirty="0" err="1">
                <a:solidFill>
                  <a:srgbClr val="000000"/>
                </a:solidFill>
                <a:latin typeface="Franklin Gothic Book"/>
              </a:rPr>
              <a:t>Workload</a:t>
            </a:r>
            <a:r>
              <a:rPr lang="es-ES" sz="1800" b="0" strike="noStrike" spc="-1" dirty="0">
                <a:solidFill>
                  <a:srgbClr val="000000"/>
                </a:solidFill>
                <a:latin typeface="Franklin Gothic Book"/>
              </a:rPr>
              <a:t> in April: 2.500 </a:t>
            </a:r>
            <a:r>
              <a:rPr lang="es-ES" sz="1800" b="0" strike="noStrike" spc="-1" dirty="0" err="1">
                <a:solidFill>
                  <a:srgbClr val="000000"/>
                </a:solidFill>
                <a:latin typeface="Franklin Gothic Book"/>
              </a:rPr>
              <a:t>units</a:t>
            </a:r>
            <a:endParaRPr lang="en-US" sz="18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5" name="Grupo 19"/>
          <p:cNvGrpSpPr/>
          <p:nvPr/>
        </p:nvGrpSpPr>
        <p:grpSpPr>
          <a:xfrm>
            <a:off x="0" y="212040"/>
            <a:ext cx="4725720" cy="453240"/>
            <a:chOff x="0" y="212040"/>
            <a:chExt cx="4725720" cy="453240"/>
          </a:xfrm>
        </p:grpSpPr>
        <p:sp>
          <p:nvSpPr>
            <p:cNvPr id="196" name="Forma libre: forma 11"/>
            <p:cNvSpPr/>
            <p:nvPr/>
          </p:nvSpPr>
          <p:spPr>
            <a:xfrm>
              <a:off x="245520" y="25740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197" name="Elipse 12"/>
            <p:cNvSpPr/>
            <p:nvPr/>
          </p:nvSpPr>
          <p:spPr>
            <a:xfrm>
              <a:off x="0" y="21204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aphicFrame>
        <p:nvGraphicFramePr>
          <p:cNvPr id="198" name="Table 6"/>
          <p:cNvGraphicFramePr/>
          <p:nvPr/>
        </p:nvGraphicFramePr>
        <p:xfrm>
          <a:off x="120240" y="934560"/>
          <a:ext cx="8127720" cy="2979720"/>
        </p:xfrm>
        <a:graphic>
          <a:graphicData uri="http://schemas.openxmlformats.org/drawingml/2006/table">
            <a:tbl>
              <a:tblPr/>
              <a:tblGrid>
                <a:gridCol w="2709000">
                  <a:extLst>
                    <a:ext uri="{9D8B030D-6E8A-4147-A177-3AD203B41FA5}">
                      <a16:colId xmlns:a16="http://schemas.microsoft.com/office/drawing/2014/main" val="20000"/>
                    </a:ext>
                  </a:extLst>
                </a:gridCol>
                <a:gridCol w="2709000">
                  <a:extLst>
                    <a:ext uri="{9D8B030D-6E8A-4147-A177-3AD203B41FA5}">
                      <a16:colId xmlns:a16="http://schemas.microsoft.com/office/drawing/2014/main" val="20001"/>
                    </a:ext>
                  </a:extLst>
                </a:gridCol>
                <a:gridCol w="2709720">
                  <a:extLst>
                    <a:ext uri="{9D8B030D-6E8A-4147-A177-3AD203B41FA5}">
                      <a16:colId xmlns:a16="http://schemas.microsoft.com/office/drawing/2014/main" val="20002"/>
                    </a:ext>
                  </a:extLst>
                </a:gridCol>
              </a:tblGrid>
              <a:tr h="622440">
                <a:tc>
                  <a:txBody>
                    <a:bodyPr/>
                    <a:lstStyle/>
                    <a:p>
                      <a:pPr>
                        <a:lnSpc>
                          <a:spcPct val="100000"/>
                        </a:lnSpc>
                        <a:buNone/>
                      </a:pPr>
                      <a:r>
                        <a:rPr lang="es-ES" sz="1800" b="1" strike="noStrike" spc="-1">
                          <a:solidFill>
                            <a:srgbClr val="FFFFFF"/>
                          </a:solidFill>
                          <a:latin typeface="Franklin Gothic Book"/>
                        </a:rPr>
                        <a:t>Item</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lstStyle/>
                    <a:p>
                      <a:pPr>
                        <a:lnSpc>
                          <a:spcPct val="100000"/>
                        </a:lnSpc>
                        <a:buNone/>
                      </a:pPr>
                      <a:r>
                        <a:rPr lang="es-ES" sz="1800" b="1" strike="noStrike" spc="-1">
                          <a:solidFill>
                            <a:srgbClr val="FFFFFF"/>
                          </a:solidFill>
                          <a:latin typeface="Franklin Gothic Book"/>
                        </a:rPr>
                        <a:t>Fixed or variable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lstStyle/>
                    <a:p>
                      <a:pPr>
                        <a:lnSpc>
                          <a:spcPct val="100000"/>
                        </a:lnSpc>
                        <a:buNone/>
                      </a:pPr>
                      <a:r>
                        <a:rPr lang="es-ES" sz="1800" b="1" strike="noStrike" spc="-1">
                          <a:solidFill>
                            <a:srgbClr val="FFFFFF"/>
                          </a:solidFill>
                          <a:latin typeface="Franklin Gothic Book"/>
                        </a:rPr>
                        <a:t>Cost Month January</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extLst>
                  <a:ext uri="{0D108BD9-81ED-4DB2-BD59-A6C34878D82A}">
                    <a16:rowId xmlns:a16="http://schemas.microsoft.com/office/drawing/2014/main" val="10000"/>
                  </a:ext>
                </a:extLst>
              </a:tr>
              <a:tr h="370800">
                <a:tc>
                  <a:txBody>
                    <a:bodyPr/>
                    <a:lstStyle/>
                    <a:p>
                      <a:pPr>
                        <a:lnSpc>
                          <a:spcPct val="100000"/>
                        </a:lnSpc>
                        <a:buNone/>
                      </a:pPr>
                      <a:r>
                        <a:rPr lang="es-ES" sz="1800" b="0" strike="noStrike" spc="-1">
                          <a:solidFill>
                            <a:srgbClr val="000000"/>
                          </a:solidFill>
                          <a:latin typeface="Franklin Gothic Book"/>
                        </a:rPr>
                        <a:t>Lease on factory</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Fixed</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$15.000 per month</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D4CC"/>
                    </a:solidFill>
                  </a:tcPr>
                </a:tc>
                <a:extLst>
                  <a:ext uri="{0D108BD9-81ED-4DB2-BD59-A6C34878D82A}">
                    <a16:rowId xmlns:a16="http://schemas.microsoft.com/office/drawing/2014/main" val="10001"/>
                  </a:ext>
                </a:extLst>
              </a:tr>
              <a:tr h="622440">
                <a:tc>
                  <a:txBody>
                    <a:bodyPr/>
                    <a:lstStyle/>
                    <a:p>
                      <a:pPr>
                        <a:lnSpc>
                          <a:spcPct val="100000"/>
                        </a:lnSpc>
                        <a:buNone/>
                      </a:pPr>
                      <a:r>
                        <a:rPr lang="es-ES" sz="1800" b="0" strike="noStrike" spc="-1">
                          <a:solidFill>
                            <a:srgbClr val="000000"/>
                          </a:solidFill>
                          <a:latin typeface="Franklin Gothic Book"/>
                        </a:rPr>
                        <a:t>Plant supervisor salary</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a:solidFill>
                            <a:srgbClr val="000000"/>
                          </a:solidFill>
                          <a:latin typeface="Franklin Gothic Book"/>
                        </a:rPr>
                        <a:t>Fixed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a:solidFill>
                            <a:srgbClr val="000000"/>
                          </a:solidFill>
                          <a:latin typeface="Franklin Gothic Book"/>
                        </a:rPr>
                        <a:t>$12.000 per month</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extLst>
                  <a:ext uri="{0D108BD9-81ED-4DB2-BD59-A6C34878D82A}">
                    <a16:rowId xmlns:a16="http://schemas.microsoft.com/office/drawing/2014/main" val="10002"/>
                  </a:ext>
                </a:extLst>
              </a:tr>
              <a:tr h="370800">
                <a:tc>
                  <a:txBody>
                    <a:bodyPr/>
                    <a:lstStyle/>
                    <a:p>
                      <a:pPr>
                        <a:lnSpc>
                          <a:spcPct val="100000"/>
                        </a:lnSpc>
                        <a:buNone/>
                      </a:pPr>
                      <a:r>
                        <a:rPr lang="es-ES" sz="1800" b="0" strike="noStrike" spc="-1">
                          <a:solidFill>
                            <a:srgbClr val="000000"/>
                          </a:solidFill>
                          <a:latin typeface="Franklin Gothic Book"/>
                        </a:rPr>
                        <a:t>Machine maintenance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Variable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$5 per unit produced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extLst>
                  <a:ext uri="{0D108BD9-81ED-4DB2-BD59-A6C34878D82A}">
                    <a16:rowId xmlns:a16="http://schemas.microsoft.com/office/drawing/2014/main" val="10003"/>
                  </a:ext>
                </a:extLst>
              </a:tr>
              <a:tr h="622440">
                <a:tc>
                  <a:txBody>
                    <a:bodyPr/>
                    <a:lstStyle/>
                    <a:p>
                      <a:pPr>
                        <a:lnSpc>
                          <a:spcPct val="100000"/>
                        </a:lnSpc>
                        <a:buNone/>
                      </a:pPr>
                      <a:r>
                        <a:rPr lang="es-ES" sz="1800" b="0" strike="noStrike" spc="-1">
                          <a:solidFill>
                            <a:srgbClr val="000000"/>
                          </a:solidFill>
                          <a:latin typeface="Franklin Gothic Book"/>
                        </a:rPr>
                        <a:t>Production worker wages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a:solidFill>
                            <a:srgbClr val="000000"/>
                          </a:solidFill>
                          <a:latin typeface="Franklin Gothic Book"/>
                        </a:rPr>
                        <a:t>Variable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a:solidFill>
                            <a:srgbClr val="000000"/>
                          </a:solidFill>
                          <a:latin typeface="Franklin Gothic Book"/>
                        </a:rPr>
                        <a:t>$11 per hour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extLst>
                  <a:ext uri="{0D108BD9-81ED-4DB2-BD59-A6C34878D82A}">
                    <a16:rowId xmlns:a16="http://schemas.microsoft.com/office/drawing/2014/main" val="10004"/>
                  </a:ext>
                </a:extLst>
              </a:tr>
              <a:tr h="370800">
                <a:tc>
                  <a:txBody>
                    <a:bodyPr/>
                    <a:lstStyle/>
                    <a:p>
                      <a:pPr>
                        <a:lnSpc>
                          <a:spcPct val="100000"/>
                        </a:lnSpc>
                        <a:buNone/>
                      </a:pPr>
                      <a:r>
                        <a:rPr lang="es-ES" sz="1800" b="0" strike="noStrike" spc="-1">
                          <a:solidFill>
                            <a:srgbClr val="000000"/>
                          </a:solidFill>
                          <a:latin typeface="Franklin Gothic Book"/>
                        </a:rPr>
                        <a:t>Direct Material</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Variable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$75.000 total</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extLst>
                  <a:ext uri="{0D108BD9-81ED-4DB2-BD59-A6C34878D82A}">
                    <a16:rowId xmlns:a16="http://schemas.microsoft.com/office/drawing/2014/main" val="10005"/>
                  </a:ext>
                </a:extLst>
              </a:tr>
            </a:tbl>
          </a:graphicData>
        </a:graphic>
      </p:graphicFrame>
      <p:sp>
        <p:nvSpPr>
          <p:cNvPr id="199" name="TextBox 6"/>
          <p:cNvSpPr/>
          <p:nvPr/>
        </p:nvSpPr>
        <p:spPr>
          <a:xfrm>
            <a:off x="942120" y="3474000"/>
            <a:ext cx="747756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ES" sz="1800" b="0" strike="noStrike" spc="-1">
                <a:solidFill>
                  <a:srgbClr val="000000"/>
                </a:solidFill>
                <a:latin typeface="Franklin Gothic Book"/>
              </a:rPr>
              <a:t>The workload in January:</a:t>
            </a:r>
            <a:endParaRPr lang="en-US" sz="1800" b="0" strike="noStrike" spc="-1">
              <a:latin typeface="Arial"/>
            </a:endParaRPr>
          </a:p>
          <a:p>
            <a:pPr>
              <a:lnSpc>
                <a:spcPct val="100000"/>
              </a:lnSpc>
              <a:buNone/>
            </a:pPr>
            <a:r>
              <a:rPr lang="es-ES" sz="1800" b="0" strike="noStrike" spc="-1">
                <a:solidFill>
                  <a:srgbClr val="000000"/>
                </a:solidFill>
                <a:latin typeface="Franklin Gothic Book"/>
              </a:rPr>
              <a:t>-1.000 unit</a:t>
            </a:r>
            <a:endParaRPr lang="en-US" sz="1800" b="0" strike="noStrike" spc="-1">
              <a:latin typeface="Arial"/>
            </a:endParaRPr>
          </a:p>
          <a:p>
            <a:pPr>
              <a:lnSpc>
                <a:spcPct val="100000"/>
              </a:lnSpc>
              <a:buNone/>
            </a:pPr>
            <a:r>
              <a:rPr lang="es-ES" sz="1800" b="0" strike="noStrike" spc="-1">
                <a:solidFill>
                  <a:srgbClr val="000000"/>
                </a:solidFill>
                <a:latin typeface="Franklin Gothic Book"/>
              </a:rPr>
              <a:t>-2.000 hours of production labor</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s-ES" sz="1800" b="0" strike="noStrike" spc="-1">
                <a:solidFill>
                  <a:srgbClr val="000000"/>
                </a:solidFill>
                <a:latin typeface="Franklin Gothic Book"/>
              </a:rPr>
              <a:t>Workload in February: 1.500 units</a:t>
            </a:r>
            <a:endParaRPr lang="en-US" sz="1800" b="0" strike="noStrike" spc="-1">
              <a:latin typeface="Arial"/>
            </a:endParaRPr>
          </a:p>
          <a:p>
            <a:pPr>
              <a:lnSpc>
                <a:spcPct val="100000"/>
              </a:lnSpc>
              <a:buNone/>
            </a:pPr>
            <a:r>
              <a:rPr lang="es-ES" sz="1800" b="0" strike="noStrike" spc="-1">
                <a:solidFill>
                  <a:srgbClr val="000000"/>
                </a:solidFill>
                <a:latin typeface="Franklin Gothic Book"/>
              </a:rPr>
              <a:t>Workload in March: 2.000 units</a:t>
            </a:r>
            <a:endParaRPr lang="en-US" sz="1800" b="0" strike="noStrike" spc="-1">
              <a:latin typeface="Arial"/>
            </a:endParaRPr>
          </a:p>
          <a:p>
            <a:pPr>
              <a:lnSpc>
                <a:spcPct val="100000"/>
              </a:lnSpc>
              <a:buNone/>
            </a:pPr>
            <a:r>
              <a:rPr lang="es-ES" sz="1800" b="0" strike="noStrike" spc="-1">
                <a:solidFill>
                  <a:srgbClr val="000000"/>
                </a:solidFill>
                <a:latin typeface="Franklin Gothic Book"/>
              </a:rPr>
              <a:t>Workload in April: 2.500 units</a:t>
            </a:r>
            <a:endParaRPr lang="en-US" sz="1800" b="0" strike="noStrike" spc="-1">
              <a:latin typeface="Arial"/>
            </a:endParaRPr>
          </a:p>
        </p:txBody>
      </p:sp>
      <p:sp>
        <p:nvSpPr>
          <p:cNvPr id="200" name="Rectangle 4"/>
          <p:cNvSpPr/>
          <p:nvPr/>
        </p:nvSpPr>
        <p:spPr>
          <a:xfrm>
            <a:off x="0" y="0"/>
            <a:ext cx="12191760" cy="6363000"/>
          </a:xfrm>
          <a:prstGeom prst="rect">
            <a:avLst/>
          </a:prstGeom>
          <a:solidFill>
            <a:schemeClr val="bg1">
              <a:alpha val="83000"/>
            </a:schemeClr>
          </a:solidFill>
          <a:ln>
            <a:solidFill>
              <a:srgbClr val="AE5210"/>
            </a:solidFill>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201" name="TextBox 7"/>
          <p:cNvSpPr/>
          <p:nvPr/>
        </p:nvSpPr>
        <p:spPr>
          <a:xfrm>
            <a:off x="1816560" y="1676520"/>
            <a:ext cx="7687080" cy="638280"/>
          </a:xfrm>
          <a:prstGeom prst="rect">
            <a:avLst/>
          </a:prstGeom>
          <a:solidFill>
            <a:schemeClr val="accent1">
              <a:lumMod val="40000"/>
              <a:lumOff val="60000"/>
            </a:schemeClr>
          </a:solidFill>
          <a:ln>
            <a:solidFill>
              <a:srgbClr val="EC7016"/>
            </a:solidFill>
            <a:round/>
          </a:ln>
        </p:spPr>
        <p:style>
          <a:lnRef idx="2">
            <a:schemeClr val="accent2"/>
          </a:lnRef>
          <a:fillRef idx="1">
            <a:schemeClr val="lt1"/>
          </a:fillRef>
          <a:effectRef idx="0">
            <a:schemeClr val="accent2"/>
          </a:effectRef>
          <a:fontRef idx="minor"/>
        </p:style>
        <p:txBody>
          <a:bodyPr lIns="90000" tIns="45000" rIns="90000" bIns="45000" anchor="t">
            <a:spAutoFit/>
          </a:bodyPr>
          <a:lstStyle/>
          <a:p>
            <a:pPr>
              <a:lnSpc>
                <a:spcPct val="100000"/>
              </a:lnSpc>
              <a:buNone/>
            </a:pPr>
            <a:r>
              <a:rPr lang="es-ES" sz="1800" b="0" strike="noStrike" spc="-1">
                <a:solidFill>
                  <a:srgbClr val="000000"/>
                </a:solidFill>
                <a:latin typeface="Franklin Gothic Book"/>
              </a:rPr>
              <a:t>Total Fixed Cost=15.000+12.000=$27.000</a:t>
            </a:r>
            <a:endParaRPr lang="en-US" sz="1800" b="0" strike="noStrike" spc="-1">
              <a:latin typeface="Arial"/>
            </a:endParaRPr>
          </a:p>
          <a:p>
            <a:pPr>
              <a:lnSpc>
                <a:spcPct val="100000"/>
              </a:lnSpc>
              <a:buNone/>
            </a:pPr>
            <a:r>
              <a:rPr lang="es-ES" sz="1800" b="0" strike="noStrike" spc="-1">
                <a:solidFill>
                  <a:srgbClr val="000000"/>
                </a:solidFill>
                <a:latin typeface="Franklin Gothic Book"/>
              </a:rPr>
              <a:t>Total Variable Cost per unit =5+11+75.000/1.000 =$91 per unit</a:t>
            </a:r>
            <a:endParaRPr lang="en-US" sz="1800" b="0" strike="noStrike" spc="-1">
              <a:latin typeface="Arial"/>
            </a:endParaRPr>
          </a:p>
        </p:txBody>
      </p:sp>
      <p:graphicFrame>
        <p:nvGraphicFramePr>
          <p:cNvPr id="202" name="Table 9"/>
          <p:cNvGraphicFramePr/>
          <p:nvPr/>
        </p:nvGraphicFramePr>
        <p:xfrm>
          <a:off x="320400" y="2836080"/>
          <a:ext cx="9913320" cy="2669040"/>
        </p:xfrm>
        <a:graphic>
          <a:graphicData uri="http://schemas.openxmlformats.org/drawingml/2006/table">
            <a:tbl>
              <a:tblPr/>
              <a:tblGrid>
                <a:gridCol w="1652040">
                  <a:extLst>
                    <a:ext uri="{9D8B030D-6E8A-4147-A177-3AD203B41FA5}">
                      <a16:colId xmlns:a16="http://schemas.microsoft.com/office/drawing/2014/main" val="20000"/>
                    </a:ext>
                  </a:extLst>
                </a:gridCol>
                <a:gridCol w="1652040">
                  <a:extLst>
                    <a:ext uri="{9D8B030D-6E8A-4147-A177-3AD203B41FA5}">
                      <a16:colId xmlns:a16="http://schemas.microsoft.com/office/drawing/2014/main" val="20001"/>
                    </a:ext>
                  </a:extLst>
                </a:gridCol>
                <a:gridCol w="1652040">
                  <a:extLst>
                    <a:ext uri="{9D8B030D-6E8A-4147-A177-3AD203B41FA5}">
                      <a16:colId xmlns:a16="http://schemas.microsoft.com/office/drawing/2014/main" val="20002"/>
                    </a:ext>
                  </a:extLst>
                </a:gridCol>
                <a:gridCol w="1652040">
                  <a:extLst>
                    <a:ext uri="{9D8B030D-6E8A-4147-A177-3AD203B41FA5}">
                      <a16:colId xmlns:a16="http://schemas.microsoft.com/office/drawing/2014/main" val="20003"/>
                    </a:ext>
                  </a:extLst>
                </a:gridCol>
                <a:gridCol w="1652040">
                  <a:extLst>
                    <a:ext uri="{9D8B030D-6E8A-4147-A177-3AD203B41FA5}">
                      <a16:colId xmlns:a16="http://schemas.microsoft.com/office/drawing/2014/main" val="20004"/>
                    </a:ext>
                  </a:extLst>
                </a:gridCol>
                <a:gridCol w="1653120">
                  <a:extLst>
                    <a:ext uri="{9D8B030D-6E8A-4147-A177-3AD203B41FA5}">
                      <a16:colId xmlns:a16="http://schemas.microsoft.com/office/drawing/2014/main" val="20005"/>
                    </a:ext>
                  </a:extLst>
                </a:gridCol>
              </a:tblGrid>
              <a:tr h="640440">
                <a:tc>
                  <a:txBody>
                    <a:bodyPr/>
                    <a:lstStyle/>
                    <a:p>
                      <a:pPr>
                        <a:lnSpc>
                          <a:spcPct val="100000"/>
                        </a:lnSpc>
                        <a:buNone/>
                      </a:pPr>
                      <a:r>
                        <a:rPr lang="es-ES" sz="1800" b="1" strike="noStrike" spc="-1">
                          <a:solidFill>
                            <a:srgbClr val="FFFFFF"/>
                          </a:solidFill>
                          <a:latin typeface="Franklin Gothic Book"/>
                        </a:rPr>
                        <a:t>Month</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lstStyle/>
                    <a:p>
                      <a:pPr>
                        <a:lnSpc>
                          <a:spcPct val="100000"/>
                        </a:lnSpc>
                        <a:buNone/>
                      </a:pPr>
                      <a:r>
                        <a:rPr lang="es-ES" sz="1800" b="1" strike="noStrike" spc="-1">
                          <a:solidFill>
                            <a:srgbClr val="FFFFFF"/>
                          </a:solidFill>
                          <a:latin typeface="Franklin Gothic Book"/>
                        </a:rPr>
                        <a:t>Activity Level</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lstStyle/>
                    <a:p>
                      <a:pPr>
                        <a:lnSpc>
                          <a:spcPct val="100000"/>
                        </a:lnSpc>
                        <a:buNone/>
                      </a:pPr>
                      <a:r>
                        <a:rPr lang="es-ES" sz="1800" b="1" strike="noStrike" spc="-1">
                          <a:solidFill>
                            <a:srgbClr val="FFFFFF"/>
                          </a:solidFill>
                          <a:latin typeface="Franklin Gothic Book"/>
                        </a:rPr>
                        <a:t>VC per unit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lstStyle/>
                    <a:p>
                      <a:pPr>
                        <a:lnSpc>
                          <a:spcPct val="100000"/>
                        </a:lnSpc>
                        <a:buNone/>
                      </a:pPr>
                      <a:r>
                        <a:rPr lang="es-ES" sz="1800" b="1" strike="noStrike" spc="-1">
                          <a:solidFill>
                            <a:srgbClr val="FFFFFF"/>
                          </a:solidFill>
                          <a:latin typeface="Franklin Gothic Book"/>
                        </a:rPr>
                        <a:t>Total VC</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lstStyle/>
                    <a:p>
                      <a:pPr>
                        <a:lnSpc>
                          <a:spcPct val="100000"/>
                        </a:lnSpc>
                        <a:buNone/>
                      </a:pPr>
                      <a:r>
                        <a:rPr lang="es-ES" sz="1800" b="1" strike="noStrike" spc="-1">
                          <a:solidFill>
                            <a:srgbClr val="FFFFFF"/>
                          </a:solidFill>
                          <a:latin typeface="Franklin Gothic Book"/>
                        </a:rPr>
                        <a:t>Fixed Cost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lstStyle/>
                    <a:p>
                      <a:pPr>
                        <a:lnSpc>
                          <a:spcPct val="100000"/>
                        </a:lnSpc>
                        <a:buNone/>
                      </a:pPr>
                      <a:r>
                        <a:rPr lang="es-ES" sz="1800" b="1" strike="noStrike" spc="-1">
                          <a:solidFill>
                            <a:srgbClr val="FFFFFF"/>
                          </a:solidFill>
                          <a:latin typeface="Franklin Gothic Book"/>
                        </a:rPr>
                        <a:t>Total Cost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extLst>
                  <a:ext uri="{0D108BD9-81ED-4DB2-BD59-A6C34878D82A}">
                    <a16:rowId xmlns:a16="http://schemas.microsoft.com/office/drawing/2014/main" val="10000"/>
                  </a:ext>
                </a:extLst>
              </a:tr>
              <a:tr h="533520">
                <a:tc>
                  <a:txBody>
                    <a:bodyPr/>
                    <a:lstStyle/>
                    <a:p>
                      <a:pPr>
                        <a:lnSpc>
                          <a:spcPct val="100000"/>
                        </a:lnSpc>
                        <a:buNone/>
                      </a:pPr>
                      <a:r>
                        <a:rPr lang="es-ES" sz="1800" b="0" strike="noStrike" spc="-1">
                          <a:solidFill>
                            <a:srgbClr val="000000"/>
                          </a:solidFill>
                          <a:latin typeface="Franklin Gothic Book"/>
                        </a:rPr>
                        <a:t>February</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1.500 units</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$91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$136.500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$27.000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163.500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D4CC"/>
                    </a:solidFill>
                  </a:tcPr>
                </a:tc>
                <a:extLst>
                  <a:ext uri="{0D108BD9-81ED-4DB2-BD59-A6C34878D82A}">
                    <a16:rowId xmlns:a16="http://schemas.microsoft.com/office/drawing/2014/main" val="10001"/>
                  </a:ext>
                </a:extLst>
              </a:tr>
              <a:tr h="533520">
                <a:tc>
                  <a:txBody>
                    <a:bodyPr/>
                    <a:lstStyle/>
                    <a:p>
                      <a:pPr>
                        <a:lnSpc>
                          <a:spcPct val="100000"/>
                        </a:lnSpc>
                        <a:buNone/>
                      </a:pPr>
                      <a:r>
                        <a:rPr lang="es-ES" sz="1800" b="0" strike="noStrike" spc="-1">
                          <a:solidFill>
                            <a:srgbClr val="000000"/>
                          </a:solidFill>
                          <a:latin typeface="Franklin Gothic Book"/>
                        </a:rPr>
                        <a:t>March</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a:solidFill>
                            <a:srgbClr val="000000"/>
                          </a:solidFill>
                          <a:latin typeface="Franklin Gothic Book"/>
                        </a:rPr>
                        <a:t>2.000 units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a:solidFill>
                            <a:srgbClr val="000000"/>
                          </a:solidFill>
                          <a:latin typeface="Franklin Gothic Book"/>
                        </a:rPr>
                        <a:t>$91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a:solidFill>
                            <a:srgbClr val="000000"/>
                          </a:solidFill>
                          <a:latin typeface="Franklin Gothic Book"/>
                        </a:rPr>
                        <a:t>$182.000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a:solidFill>
                            <a:srgbClr val="000000"/>
                          </a:solidFill>
                          <a:latin typeface="Franklin Gothic Book"/>
                        </a:rPr>
                        <a:t>$27.000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a:solidFill>
                            <a:srgbClr val="000000"/>
                          </a:solidFill>
                          <a:latin typeface="Franklin Gothic Book"/>
                        </a:rPr>
                        <a:t>209.000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extLst>
                  <a:ext uri="{0D108BD9-81ED-4DB2-BD59-A6C34878D82A}">
                    <a16:rowId xmlns:a16="http://schemas.microsoft.com/office/drawing/2014/main" val="10002"/>
                  </a:ext>
                </a:extLst>
              </a:tr>
              <a:tr h="533520">
                <a:tc>
                  <a:txBody>
                    <a:bodyPr/>
                    <a:lstStyle/>
                    <a:p>
                      <a:pPr>
                        <a:lnSpc>
                          <a:spcPct val="100000"/>
                        </a:lnSpc>
                        <a:buNone/>
                      </a:pPr>
                      <a:r>
                        <a:rPr lang="es-ES" sz="1800" b="0" strike="noStrike" spc="-1">
                          <a:solidFill>
                            <a:srgbClr val="000000"/>
                          </a:solidFill>
                          <a:latin typeface="Franklin Gothic Book"/>
                        </a:rPr>
                        <a:t>April</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2.500 units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$91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$227.500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$27.000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254.500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extLst>
                  <a:ext uri="{0D108BD9-81ED-4DB2-BD59-A6C34878D82A}">
                    <a16:rowId xmlns:a16="http://schemas.microsoft.com/office/drawing/2014/main" val="10003"/>
                  </a:ext>
                </a:extLst>
              </a:tr>
              <a:tr h="428040">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extLst>
                  <a:ext uri="{0D108BD9-81ED-4DB2-BD59-A6C34878D82A}">
                    <a16:rowId xmlns:a16="http://schemas.microsoft.com/office/drawing/2014/main" val="10004"/>
                  </a:ext>
                </a:extLst>
              </a:tr>
            </a:tbl>
          </a:graphicData>
        </a:graphic>
      </p:graphicFrame>
      <p:sp>
        <p:nvSpPr>
          <p:cNvPr id="203" name="Arco de bloque 10"/>
          <p:cNvSpPr/>
          <p:nvPr/>
        </p:nvSpPr>
        <p:spPr>
          <a:xfrm>
            <a:off x="-3546000" y="16063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204" name="Grupo 20"/>
          <p:cNvGrpSpPr/>
          <p:nvPr/>
        </p:nvGrpSpPr>
        <p:grpSpPr>
          <a:xfrm>
            <a:off x="1550880" y="7406280"/>
            <a:ext cx="4517640" cy="453240"/>
            <a:chOff x="1550880" y="7406280"/>
            <a:chExt cx="4517640" cy="453240"/>
          </a:xfrm>
        </p:grpSpPr>
        <p:sp>
          <p:nvSpPr>
            <p:cNvPr id="205" name="Forma libre: forma 13"/>
            <p:cNvSpPr/>
            <p:nvPr/>
          </p:nvSpPr>
          <p:spPr>
            <a:xfrm>
              <a:off x="1797480" y="745164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206" name="Elipse 14"/>
            <p:cNvSpPr/>
            <p:nvPr/>
          </p:nvSpPr>
          <p:spPr>
            <a:xfrm>
              <a:off x="1550880" y="74062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207" name="Grupo 21"/>
          <p:cNvGrpSpPr/>
          <p:nvPr/>
        </p:nvGrpSpPr>
        <p:grpSpPr>
          <a:xfrm>
            <a:off x="1550880" y="7950960"/>
            <a:ext cx="4517640" cy="453240"/>
            <a:chOff x="1550880" y="7950960"/>
            <a:chExt cx="4517640" cy="453240"/>
          </a:xfrm>
        </p:grpSpPr>
        <p:sp>
          <p:nvSpPr>
            <p:cNvPr id="208" name="Forma libre: forma 15"/>
            <p:cNvSpPr/>
            <p:nvPr/>
          </p:nvSpPr>
          <p:spPr>
            <a:xfrm>
              <a:off x="1797480" y="79963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3. ABC/ABM</a:t>
              </a:r>
              <a:endParaRPr lang="en-US" sz="1800" b="0" strike="noStrike" spc="-1">
                <a:latin typeface="Arial"/>
              </a:endParaRPr>
            </a:p>
          </p:txBody>
        </p:sp>
        <p:sp>
          <p:nvSpPr>
            <p:cNvPr id="209" name="Elipse 16"/>
            <p:cNvSpPr/>
            <p:nvPr/>
          </p:nvSpPr>
          <p:spPr>
            <a:xfrm>
              <a:off x="1550880" y="79509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10" name="Grupo 19"/>
          <p:cNvGrpSpPr/>
          <p:nvPr/>
        </p:nvGrpSpPr>
        <p:grpSpPr>
          <a:xfrm>
            <a:off x="-5235840" y="232200"/>
            <a:ext cx="4725720" cy="453240"/>
            <a:chOff x="-5235840" y="232200"/>
            <a:chExt cx="4725720" cy="453240"/>
          </a:xfrm>
        </p:grpSpPr>
        <p:sp>
          <p:nvSpPr>
            <p:cNvPr id="211" name="Forma libre: forma 11"/>
            <p:cNvSpPr/>
            <p:nvPr/>
          </p:nvSpPr>
          <p:spPr>
            <a:xfrm>
              <a:off x="-4990320" y="27756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212"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213"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214" name="Grupo 20"/>
          <p:cNvGrpSpPr/>
          <p:nvPr/>
        </p:nvGrpSpPr>
        <p:grpSpPr>
          <a:xfrm>
            <a:off x="0" y="232200"/>
            <a:ext cx="4517640" cy="453240"/>
            <a:chOff x="0" y="232200"/>
            <a:chExt cx="4517640" cy="453240"/>
          </a:xfrm>
        </p:grpSpPr>
        <p:sp>
          <p:nvSpPr>
            <p:cNvPr id="215" name="Forma libre: forma 13"/>
            <p:cNvSpPr/>
            <p:nvPr/>
          </p:nvSpPr>
          <p:spPr>
            <a:xfrm>
              <a:off x="246600" y="27756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216" name="Elipse 14"/>
            <p:cNvSpPr/>
            <p:nvPr/>
          </p:nvSpPr>
          <p:spPr>
            <a:xfrm>
              <a:off x="0" y="23220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217" name="Grupo 21"/>
          <p:cNvGrpSpPr/>
          <p:nvPr/>
        </p:nvGrpSpPr>
        <p:grpSpPr>
          <a:xfrm>
            <a:off x="727920" y="9590760"/>
            <a:ext cx="4517640" cy="453240"/>
            <a:chOff x="727920" y="9590760"/>
            <a:chExt cx="4517640" cy="453240"/>
          </a:xfrm>
        </p:grpSpPr>
        <p:sp>
          <p:nvSpPr>
            <p:cNvPr id="218" name="Forma libre: forma 15"/>
            <p:cNvSpPr/>
            <p:nvPr/>
          </p:nvSpPr>
          <p:spPr>
            <a:xfrm>
              <a:off x="974520" y="96361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3. ABC/ABM</a:t>
              </a:r>
              <a:endParaRPr lang="en-US" sz="1800" b="0" strike="noStrike" spc="-1">
                <a:latin typeface="Arial"/>
              </a:endParaRPr>
            </a:p>
          </p:txBody>
        </p:sp>
        <p:sp>
          <p:nvSpPr>
            <p:cNvPr id="219" name="Elipse 16"/>
            <p:cNvSpPr/>
            <p:nvPr/>
          </p:nvSpPr>
          <p:spPr>
            <a:xfrm>
              <a:off x="727920" y="95907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220" name="TextBox 7"/>
          <p:cNvSpPr/>
          <p:nvPr/>
        </p:nvSpPr>
        <p:spPr>
          <a:xfrm>
            <a:off x="414360" y="806400"/>
            <a:ext cx="10159920" cy="5355312"/>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n-US" sz="1800" b="0" strike="noStrike" spc="-1" dirty="0">
                <a:latin typeface="Arial"/>
              </a:rPr>
              <a:t>Determining costs per product unit is not as easy as most people assume. </a:t>
            </a:r>
          </a:p>
          <a:p>
            <a:pPr>
              <a:lnSpc>
                <a:spcPct val="100000"/>
              </a:lnSpc>
              <a:buNone/>
            </a:pPr>
            <a:endParaRPr lang="en-US" spc="-1" dirty="0">
              <a:latin typeface="Arial"/>
            </a:endParaRPr>
          </a:p>
          <a:p>
            <a:pPr>
              <a:lnSpc>
                <a:spcPct val="100000"/>
              </a:lnSpc>
              <a:buNone/>
            </a:pPr>
            <a:r>
              <a:rPr lang="en-US" sz="1800" b="0" strike="noStrike" spc="-1" dirty="0">
                <a:latin typeface="Arial"/>
              </a:rPr>
              <a:t>Example:</a:t>
            </a:r>
          </a:p>
          <a:p>
            <a:pPr>
              <a:lnSpc>
                <a:spcPct val="100000"/>
              </a:lnSpc>
              <a:buNone/>
            </a:pPr>
            <a:r>
              <a:rPr lang="en-US" sz="1800" b="0" strike="noStrike" spc="-1" dirty="0">
                <a:latin typeface="Arial"/>
              </a:rPr>
              <a:t>Consider a company with just two products (A</a:t>
            </a:r>
            <a:r>
              <a:rPr lang="en-US" spc="-1" dirty="0">
                <a:latin typeface="Arial"/>
              </a:rPr>
              <a:t> and</a:t>
            </a:r>
            <a:r>
              <a:rPr lang="en-US" sz="1800" b="0" strike="noStrike" spc="-1" dirty="0">
                <a:latin typeface="Arial"/>
              </a:rPr>
              <a:t> B):</a:t>
            </a:r>
          </a:p>
          <a:p>
            <a:pPr>
              <a:lnSpc>
                <a:spcPct val="100000"/>
              </a:lnSpc>
              <a:buNone/>
            </a:pPr>
            <a:r>
              <a:rPr lang="en-US" spc="-1" dirty="0">
                <a:latin typeface="Arial"/>
              </a:rPr>
              <a:t>- Measure all costs incurred/needed during production of all products (e.g. total production cost $100: 30 material, 30 labor, 40 fixed). Here, the difficulties are driven by technological feasibility: ¿ Can we link all the databases?</a:t>
            </a:r>
          </a:p>
          <a:p>
            <a:pPr>
              <a:lnSpc>
                <a:spcPct val="100000"/>
              </a:lnSpc>
              <a:buNone/>
            </a:pPr>
            <a:r>
              <a:rPr lang="en-US" sz="1800" b="0" strike="noStrike" spc="-1" dirty="0">
                <a:latin typeface="Arial"/>
              </a:rPr>
              <a:t>- Assign these costs per product line (e.g., the cost of product incurred with A is only $40: 20, 10, and 10, respectively). </a:t>
            </a:r>
          </a:p>
          <a:p>
            <a:pPr>
              <a:lnSpc>
                <a:spcPct val="100000"/>
              </a:lnSpc>
              <a:buNone/>
            </a:pPr>
            <a:endParaRPr lang="en-US" spc="-1" dirty="0">
              <a:latin typeface="Arial"/>
            </a:endParaRPr>
          </a:p>
          <a:p>
            <a:pPr>
              <a:lnSpc>
                <a:spcPct val="100000"/>
              </a:lnSpc>
              <a:buNone/>
            </a:pPr>
            <a:r>
              <a:rPr lang="en-US" sz="1800" b="0" strike="noStrike" spc="-1" dirty="0">
                <a:latin typeface="Arial"/>
              </a:rPr>
              <a:t>Here the problem is not technological, but the managerial decision on how to allocate these costs:</a:t>
            </a:r>
          </a:p>
          <a:p>
            <a:pPr>
              <a:lnSpc>
                <a:spcPct val="100000"/>
              </a:lnSpc>
              <a:buNone/>
            </a:pPr>
            <a:r>
              <a:rPr lang="en-US" spc="-1" dirty="0">
                <a:latin typeface="Arial"/>
              </a:rPr>
              <a:t>Case 1: production supervisors are monitoring both product lines A and B. Where to allocate these costs?</a:t>
            </a:r>
          </a:p>
          <a:p>
            <a:pPr>
              <a:lnSpc>
                <a:spcPct val="100000"/>
              </a:lnSpc>
              <a:buNone/>
            </a:pPr>
            <a:r>
              <a:rPr lang="en-US" spc="-1" dirty="0">
                <a:latin typeface="Arial"/>
              </a:rPr>
              <a:t>Case 2: Both product lines share some machines that need maintenance: Where to allocate these costs?</a:t>
            </a:r>
          </a:p>
          <a:p>
            <a:pPr>
              <a:lnSpc>
                <a:spcPct val="100000"/>
              </a:lnSpc>
              <a:buNone/>
            </a:pPr>
            <a:endParaRPr lang="en-US" spc="-1" dirty="0">
              <a:latin typeface="Arial"/>
            </a:endParaRPr>
          </a:p>
          <a:p>
            <a:pPr>
              <a:lnSpc>
                <a:spcPct val="100000"/>
              </a:lnSpc>
              <a:buNone/>
            </a:pPr>
            <a:r>
              <a:rPr lang="en-US" spc="-1" dirty="0">
                <a:latin typeface="Arial"/>
              </a:rPr>
              <a:t>We will start by learning the traditional cost allocation method.</a:t>
            </a:r>
          </a:p>
          <a:p>
            <a:pPr>
              <a:lnSpc>
                <a:spcPct val="100000"/>
              </a:lnSpc>
              <a:buNone/>
            </a:pPr>
            <a:endParaRPr lang="en-US" sz="1800" b="0" strike="noStrike" spc="-1" dirty="0">
              <a:latin typeface="Arial"/>
            </a:endParaRPr>
          </a:p>
          <a:p>
            <a:pPr>
              <a:lnSpc>
                <a:spcPct val="100000"/>
              </a:lnSpc>
              <a:buNone/>
            </a:pPr>
            <a:endParaRPr lang="en-US" sz="18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0" name="Grupo 19"/>
          <p:cNvGrpSpPr/>
          <p:nvPr/>
        </p:nvGrpSpPr>
        <p:grpSpPr>
          <a:xfrm>
            <a:off x="-5235840" y="232200"/>
            <a:ext cx="4725720" cy="453240"/>
            <a:chOff x="-5235840" y="232200"/>
            <a:chExt cx="4725720" cy="453240"/>
          </a:xfrm>
        </p:grpSpPr>
        <p:sp>
          <p:nvSpPr>
            <p:cNvPr id="211" name="Forma libre: forma 11"/>
            <p:cNvSpPr/>
            <p:nvPr/>
          </p:nvSpPr>
          <p:spPr>
            <a:xfrm>
              <a:off x="-4990320" y="27756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212"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213"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214" name="Grupo 20"/>
          <p:cNvGrpSpPr/>
          <p:nvPr/>
        </p:nvGrpSpPr>
        <p:grpSpPr>
          <a:xfrm>
            <a:off x="0" y="232200"/>
            <a:ext cx="4517640" cy="453240"/>
            <a:chOff x="0" y="232200"/>
            <a:chExt cx="4517640" cy="453240"/>
          </a:xfrm>
        </p:grpSpPr>
        <p:sp>
          <p:nvSpPr>
            <p:cNvPr id="215" name="Forma libre: forma 13"/>
            <p:cNvSpPr/>
            <p:nvPr/>
          </p:nvSpPr>
          <p:spPr>
            <a:xfrm>
              <a:off x="246600" y="27756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216" name="Elipse 14"/>
            <p:cNvSpPr/>
            <p:nvPr/>
          </p:nvSpPr>
          <p:spPr>
            <a:xfrm>
              <a:off x="0" y="23220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217" name="Grupo 21"/>
          <p:cNvGrpSpPr/>
          <p:nvPr/>
        </p:nvGrpSpPr>
        <p:grpSpPr>
          <a:xfrm>
            <a:off x="727920" y="9590760"/>
            <a:ext cx="4517640" cy="453240"/>
            <a:chOff x="727920" y="9590760"/>
            <a:chExt cx="4517640" cy="453240"/>
          </a:xfrm>
        </p:grpSpPr>
        <p:sp>
          <p:nvSpPr>
            <p:cNvPr id="218" name="Forma libre: forma 15"/>
            <p:cNvSpPr/>
            <p:nvPr/>
          </p:nvSpPr>
          <p:spPr>
            <a:xfrm>
              <a:off x="974520" y="96361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3. ABC/ABM</a:t>
              </a:r>
              <a:endParaRPr lang="en-US" sz="1800" b="0" strike="noStrike" spc="-1">
                <a:latin typeface="Arial"/>
              </a:endParaRPr>
            </a:p>
          </p:txBody>
        </p:sp>
        <p:sp>
          <p:nvSpPr>
            <p:cNvPr id="219" name="Elipse 16"/>
            <p:cNvSpPr/>
            <p:nvPr/>
          </p:nvSpPr>
          <p:spPr>
            <a:xfrm>
              <a:off x="727920" y="95907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220" name="TextBox 7"/>
          <p:cNvSpPr/>
          <p:nvPr/>
        </p:nvSpPr>
        <p:spPr>
          <a:xfrm>
            <a:off x="414360" y="806400"/>
            <a:ext cx="10159920" cy="397031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s-ES" sz="1800" b="0" strike="noStrike" spc="-1" dirty="0">
                <a:solidFill>
                  <a:srgbClr val="000000"/>
                </a:solidFill>
                <a:latin typeface="Franklin Gothic Book"/>
              </a:rPr>
              <a:t>Key </a:t>
            </a:r>
            <a:r>
              <a:rPr lang="es-ES" sz="1800" b="0" strike="noStrike" spc="-1" dirty="0" err="1">
                <a:solidFill>
                  <a:srgbClr val="000000"/>
                </a:solidFill>
                <a:latin typeface="Franklin Gothic Book"/>
              </a:rPr>
              <a:t>concepts</a:t>
            </a:r>
            <a:r>
              <a:rPr lang="es-ES" sz="1800" b="0" strike="noStrike" spc="-1" dirty="0">
                <a:solidFill>
                  <a:srgbClr val="000000"/>
                </a:solidFill>
                <a:latin typeface="Franklin Gothic Book"/>
              </a:rPr>
              <a:t>:</a:t>
            </a:r>
            <a:endParaRPr lang="en-US" sz="1800" b="0" strike="noStrike" spc="-1" dirty="0">
              <a:latin typeface="Arial"/>
            </a:endParaRPr>
          </a:p>
          <a:p>
            <a:pPr marL="343080" indent="-343080">
              <a:lnSpc>
                <a:spcPct val="100000"/>
              </a:lnSpc>
              <a:buClr>
                <a:srgbClr val="000000"/>
              </a:buClr>
              <a:buFont typeface="StarSymbol"/>
              <a:buAutoNum type="arabicPeriod"/>
            </a:pPr>
            <a:r>
              <a:rPr lang="es-ES" sz="1800" b="0" strike="noStrike" spc="-1" dirty="0">
                <a:solidFill>
                  <a:srgbClr val="000000"/>
                </a:solidFill>
                <a:latin typeface="Franklin Gothic Book"/>
                <a:ea typeface="Franklin Gothic Book"/>
              </a:rPr>
              <a:t>Direct Material</a:t>
            </a:r>
            <a:endParaRPr lang="en-US" sz="1800" b="0" strike="noStrike" spc="-1" dirty="0">
              <a:latin typeface="Arial"/>
            </a:endParaRPr>
          </a:p>
          <a:p>
            <a:pPr marL="343080" indent="-343080">
              <a:lnSpc>
                <a:spcPct val="100000"/>
              </a:lnSpc>
              <a:buClr>
                <a:srgbClr val="000000"/>
              </a:buClr>
              <a:buFont typeface="StarSymbol"/>
              <a:buAutoNum type="arabicPeriod"/>
            </a:pPr>
            <a:r>
              <a:rPr lang="es-ES" sz="1800" b="0" strike="noStrike" spc="-1" dirty="0">
                <a:solidFill>
                  <a:srgbClr val="000000"/>
                </a:solidFill>
                <a:latin typeface="Franklin Gothic Book"/>
                <a:ea typeface="Franklin Gothic Book"/>
              </a:rPr>
              <a:t>Direct Labor</a:t>
            </a:r>
            <a:endParaRPr lang="en-US" sz="1800" b="0" strike="noStrike" spc="-1" dirty="0">
              <a:latin typeface="Arial"/>
            </a:endParaRPr>
          </a:p>
          <a:p>
            <a:pPr marL="343080" indent="-343080">
              <a:lnSpc>
                <a:spcPct val="100000"/>
              </a:lnSpc>
              <a:buClr>
                <a:srgbClr val="000000"/>
              </a:buClr>
              <a:buFont typeface="StarSymbol"/>
              <a:buAutoNum type="arabicPeriod"/>
            </a:pPr>
            <a:r>
              <a:rPr lang="es-ES" sz="1800" b="0" strike="noStrike" spc="-1" dirty="0" err="1">
                <a:solidFill>
                  <a:srgbClr val="000000"/>
                </a:solidFill>
                <a:latin typeface="Franklin Gothic Book"/>
                <a:ea typeface="Franklin Gothic Book"/>
              </a:rPr>
              <a:t>Overhead</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indirect</a:t>
            </a:r>
            <a:r>
              <a:rPr lang="es-ES" sz="1800" b="0" strike="noStrike" spc="-1" dirty="0">
                <a:solidFill>
                  <a:srgbClr val="000000"/>
                </a:solidFill>
                <a:latin typeface="Franklin Gothic Book"/>
                <a:ea typeface="Franklin Gothic Book"/>
              </a:rPr>
              <a:t> material, labor, and </a:t>
            </a:r>
            <a:r>
              <a:rPr lang="es-ES" sz="1800" b="0" strike="noStrike" spc="-1" dirty="0" err="1">
                <a:solidFill>
                  <a:srgbClr val="000000"/>
                </a:solidFill>
                <a:latin typeface="Franklin Gothic Book"/>
                <a:ea typeface="Franklin Gothic Book"/>
              </a:rPr>
              <a:t>other</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costs</a:t>
            </a:r>
            <a:r>
              <a:rPr lang="es-ES" sz="1800" b="0" strike="noStrike" spc="-1" dirty="0">
                <a:solidFill>
                  <a:srgbClr val="000000"/>
                </a:solidFill>
                <a:latin typeface="Franklin Gothic Book"/>
                <a:ea typeface="Franklin Gothic Book"/>
              </a:rPr>
              <a:t> are </a:t>
            </a:r>
            <a:r>
              <a:rPr lang="es-ES" sz="1800" b="0" strike="noStrike" spc="-1" dirty="0" err="1">
                <a:solidFill>
                  <a:srgbClr val="000000"/>
                </a:solidFill>
                <a:latin typeface="Franklin Gothic Book"/>
                <a:ea typeface="Franklin Gothic Book"/>
              </a:rPr>
              <a:t>closely</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associated</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with</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the</a:t>
            </a:r>
            <a:r>
              <a:rPr lang="es-ES" sz="1800" b="0" strike="noStrike" spc="-1" dirty="0">
                <a:solidFill>
                  <a:srgbClr val="000000"/>
                </a:solidFill>
                <a:latin typeface="Franklin Gothic Book"/>
                <a:ea typeface="Franklin Gothic Book"/>
              </a:rPr>
              <a:t> </a:t>
            </a:r>
            <a:r>
              <a:rPr lang="es-ES" sz="1800" b="0" u="sng" strike="noStrike" spc="-1" dirty="0" err="1">
                <a:solidFill>
                  <a:srgbClr val="000000"/>
                </a:solidFill>
                <a:uFillTx/>
                <a:latin typeface="Franklin Gothic Book"/>
                <a:ea typeface="Franklin Gothic Book"/>
              </a:rPr>
              <a:t>manufacturing</a:t>
            </a:r>
            <a:r>
              <a:rPr lang="es-ES" sz="1800" b="0" u="sng" strike="noStrike" spc="-1" dirty="0">
                <a:solidFill>
                  <a:srgbClr val="000000"/>
                </a:solidFill>
                <a:uFillTx/>
                <a:latin typeface="Franklin Gothic Book"/>
                <a:ea typeface="Franklin Gothic Book"/>
              </a:rPr>
              <a:t> </a:t>
            </a:r>
            <a:r>
              <a:rPr lang="es-ES" sz="1800" b="0" u="sng" strike="noStrike" spc="-1" dirty="0" err="1">
                <a:solidFill>
                  <a:srgbClr val="000000"/>
                </a:solidFill>
                <a:uFillTx/>
                <a:latin typeface="Franklin Gothic Book"/>
                <a:ea typeface="Franklin Gothic Book"/>
              </a:rPr>
              <a:t>process</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but</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not</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tied</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to</a:t>
            </a:r>
            <a:r>
              <a:rPr lang="es-ES" sz="1800" b="0" strike="noStrike" spc="-1" dirty="0">
                <a:solidFill>
                  <a:srgbClr val="000000"/>
                </a:solidFill>
                <a:latin typeface="Franklin Gothic Book"/>
                <a:ea typeface="Franklin Gothic Book"/>
              </a:rPr>
              <a:t> a </a:t>
            </a:r>
            <a:r>
              <a:rPr lang="es-ES" sz="1800" b="0" strike="noStrike" spc="-1" dirty="0" err="1">
                <a:solidFill>
                  <a:srgbClr val="000000"/>
                </a:solidFill>
                <a:latin typeface="Franklin Gothic Book"/>
                <a:ea typeface="Franklin Gothic Book"/>
              </a:rPr>
              <a:t>specific</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product</a:t>
            </a:r>
            <a:r>
              <a:rPr lang="es-ES" sz="1800" b="0" strike="noStrike" spc="-1" dirty="0">
                <a:solidFill>
                  <a:srgbClr val="000000"/>
                </a:solidFill>
                <a:latin typeface="Franklin Gothic Book"/>
                <a:ea typeface="Franklin Gothic Book"/>
              </a:rPr>
              <a:t>.</a:t>
            </a:r>
            <a:endParaRPr lang="en-US" sz="1800" b="0" strike="noStrike" spc="-1" dirty="0">
              <a:latin typeface="Arial"/>
            </a:endParaRPr>
          </a:p>
          <a:p>
            <a:pPr marL="800280" lvl="1" indent="-343080">
              <a:lnSpc>
                <a:spcPct val="100000"/>
              </a:lnSpc>
              <a:buClr>
                <a:srgbClr val="000000"/>
              </a:buClr>
              <a:buFont typeface="StarSymbol"/>
              <a:buAutoNum type="arabicPeriod"/>
            </a:pPr>
            <a:r>
              <a:rPr lang="es-ES" sz="1800" b="0" strike="noStrike" spc="-1" dirty="0" err="1">
                <a:solidFill>
                  <a:srgbClr val="000000"/>
                </a:solidFill>
                <a:latin typeface="Franklin Gothic Book"/>
                <a:ea typeface="Franklin Gothic Book"/>
              </a:rPr>
              <a:t>Indirect</a:t>
            </a:r>
            <a:r>
              <a:rPr lang="es-ES" sz="1800" b="0" strike="noStrike" spc="-1" dirty="0">
                <a:solidFill>
                  <a:srgbClr val="000000"/>
                </a:solidFill>
                <a:latin typeface="Franklin Gothic Book"/>
                <a:ea typeface="Franklin Gothic Book"/>
              </a:rPr>
              <a:t> material: </a:t>
            </a:r>
            <a:r>
              <a:rPr lang="es-ES" sz="1800" b="0" strike="noStrike" spc="-1" dirty="0" err="1">
                <a:solidFill>
                  <a:srgbClr val="000000"/>
                </a:solidFill>
                <a:latin typeface="Franklin Gothic Book"/>
                <a:ea typeface="Franklin Gothic Book"/>
              </a:rPr>
              <a:t>e.g</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cleaning</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wipes</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for</a:t>
            </a:r>
            <a:r>
              <a:rPr lang="es-ES" sz="1800" b="0" strike="noStrike" spc="-1" dirty="0">
                <a:solidFill>
                  <a:srgbClr val="000000"/>
                </a:solidFill>
                <a:latin typeface="Franklin Gothic Book"/>
                <a:ea typeface="Franklin Gothic Book"/>
              </a:rPr>
              <a:t> machine </a:t>
            </a:r>
            <a:r>
              <a:rPr lang="es-ES" sz="1800" b="0" strike="noStrike" spc="-1" dirty="0" err="1">
                <a:solidFill>
                  <a:srgbClr val="000000"/>
                </a:solidFill>
                <a:latin typeface="Franklin Gothic Book"/>
                <a:ea typeface="Franklin Gothic Book"/>
              </a:rPr>
              <a:t>maintenance</a:t>
            </a:r>
            <a:r>
              <a:rPr lang="es-ES" sz="1800" b="0" strike="noStrike" spc="-1" dirty="0">
                <a:solidFill>
                  <a:srgbClr val="000000"/>
                </a:solidFill>
                <a:latin typeface="Franklin Gothic Book"/>
                <a:ea typeface="Franklin Gothic Book"/>
              </a:rPr>
              <a:t>.</a:t>
            </a:r>
            <a:endParaRPr lang="en-US" sz="1800" b="0" strike="noStrike" spc="-1" dirty="0">
              <a:latin typeface="Arial"/>
            </a:endParaRPr>
          </a:p>
          <a:p>
            <a:pPr marL="800280" lvl="1" indent="-343080">
              <a:lnSpc>
                <a:spcPct val="100000"/>
              </a:lnSpc>
              <a:buClr>
                <a:srgbClr val="000000"/>
              </a:buClr>
              <a:buFont typeface="StarSymbol"/>
              <a:buAutoNum type="arabicPeriod"/>
            </a:pPr>
            <a:r>
              <a:rPr lang="es-ES" sz="1800" b="0" strike="noStrike" spc="-1" dirty="0" err="1">
                <a:solidFill>
                  <a:srgbClr val="000000"/>
                </a:solidFill>
                <a:latin typeface="Franklin Gothic Book"/>
                <a:ea typeface="Franklin Gothic Book"/>
              </a:rPr>
              <a:t>Indirect</a:t>
            </a:r>
            <a:r>
              <a:rPr lang="es-ES" sz="1800" b="0" strike="noStrike" spc="-1" dirty="0">
                <a:solidFill>
                  <a:srgbClr val="000000"/>
                </a:solidFill>
                <a:latin typeface="Franklin Gothic Book"/>
                <a:ea typeface="Franklin Gothic Book"/>
              </a:rPr>
              <a:t> labor: </a:t>
            </a:r>
            <a:r>
              <a:rPr lang="es-ES" sz="1800" b="0" strike="noStrike" spc="-1" dirty="0" err="1">
                <a:solidFill>
                  <a:srgbClr val="000000"/>
                </a:solidFill>
                <a:latin typeface="Franklin Gothic Book"/>
                <a:ea typeface="Franklin Gothic Book"/>
              </a:rPr>
              <a:t>supervisors</a:t>
            </a:r>
            <a:r>
              <a:rPr lang="es-ES" sz="1800" b="0" strike="noStrike" spc="-1" dirty="0">
                <a:solidFill>
                  <a:srgbClr val="000000"/>
                </a:solidFill>
                <a:latin typeface="Franklin Gothic Book"/>
                <a:ea typeface="Franklin Gothic Book"/>
              </a:rPr>
              <a:t>' and </a:t>
            </a:r>
            <a:r>
              <a:rPr lang="es-ES" sz="1800" b="0" strike="noStrike" spc="-1" dirty="0" err="1">
                <a:solidFill>
                  <a:srgbClr val="000000"/>
                </a:solidFill>
                <a:latin typeface="Franklin Gothic Book"/>
                <a:ea typeface="Franklin Gothic Book"/>
              </a:rPr>
              <a:t>maintenance</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staff's</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wages</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engineers</a:t>
            </a:r>
            <a:r>
              <a:rPr lang="es-ES" sz="1800" b="0" strike="noStrike" spc="-1" dirty="0">
                <a:solidFill>
                  <a:srgbClr val="000000"/>
                </a:solidFill>
                <a:latin typeface="Franklin Gothic Book"/>
                <a:ea typeface="Franklin Gothic Book"/>
              </a:rPr>
              <a:t>' and </a:t>
            </a:r>
            <a:r>
              <a:rPr lang="es-ES" sz="1800" b="0" strike="noStrike" spc="-1" dirty="0" err="1">
                <a:solidFill>
                  <a:srgbClr val="000000"/>
                </a:solidFill>
                <a:latin typeface="Franklin Gothic Book"/>
                <a:ea typeface="Franklin Gothic Book"/>
              </a:rPr>
              <a:t>scientists</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wages</a:t>
            </a:r>
            <a:r>
              <a:rPr lang="es-ES" sz="1800" b="0" strike="noStrike" spc="-1" dirty="0">
                <a:solidFill>
                  <a:srgbClr val="000000"/>
                </a:solidFill>
                <a:latin typeface="Franklin Gothic Book"/>
                <a:ea typeface="Franklin Gothic Book"/>
              </a:rPr>
              <a:t>.</a:t>
            </a:r>
            <a:endParaRPr lang="en-US" sz="1800" b="0" strike="noStrike" spc="-1" dirty="0">
              <a:latin typeface="Arial"/>
            </a:endParaRPr>
          </a:p>
          <a:p>
            <a:pPr marL="800280" lvl="1" indent="-343080">
              <a:lnSpc>
                <a:spcPct val="100000"/>
              </a:lnSpc>
              <a:buClr>
                <a:srgbClr val="000000"/>
              </a:buClr>
              <a:buFont typeface="StarSymbol"/>
              <a:buAutoNum type="arabicPeriod"/>
            </a:pPr>
            <a:r>
              <a:rPr lang="es-ES" sz="1800" b="0" strike="noStrike" spc="-1" dirty="0" err="1">
                <a:solidFill>
                  <a:srgbClr val="000000"/>
                </a:solidFill>
                <a:latin typeface="Franklin Gothic Book"/>
                <a:ea typeface="Franklin Gothic Book"/>
              </a:rPr>
              <a:t>Other</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depreciation</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of</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the</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factory</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insurance</a:t>
            </a:r>
            <a:r>
              <a:rPr lang="es-ES" sz="1800" b="0" strike="noStrike" spc="-1" dirty="0">
                <a:solidFill>
                  <a:srgbClr val="000000"/>
                </a:solidFill>
                <a:latin typeface="Franklin Gothic Book"/>
                <a:ea typeface="Franklin Gothic Book"/>
              </a:rPr>
              <a:t> expenses </a:t>
            </a:r>
            <a:r>
              <a:rPr lang="es-ES" sz="1800" b="0" strike="noStrike" spc="-1" dirty="0" err="1">
                <a:solidFill>
                  <a:srgbClr val="000000"/>
                </a:solidFill>
                <a:latin typeface="Franklin Gothic Book"/>
                <a:ea typeface="Franklin Gothic Book"/>
              </a:rPr>
              <a:t>of</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machinery</a:t>
            </a:r>
            <a:r>
              <a:rPr lang="es-ES" sz="1800" b="0" strike="noStrike" spc="-1" dirty="0">
                <a:solidFill>
                  <a:srgbClr val="000000"/>
                </a:solidFill>
                <a:latin typeface="Franklin Gothic Book"/>
                <a:ea typeface="Franklin Gothic Book"/>
              </a:rPr>
              <a:t> and </a:t>
            </a:r>
            <a:r>
              <a:rPr lang="es-ES" sz="1800" b="0" strike="noStrike" spc="-1" dirty="0" err="1">
                <a:solidFill>
                  <a:srgbClr val="000000"/>
                </a:solidFill>
                <a:latin typeface="Franklin Gothic Book"/>
                <a:ea typeface="Franklin Gothic Book"/>
              </a:rPr>
              <a:t>factory</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building</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electricity</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bill</a:t>
            </a:r>
            <a:r>
              <a:rPr lang="es-ES" sz="1800" b="0" strike="noStrike" spc="-1" dirty="0">
                <a:solidFill>
                  <a:srgbClr val="000000"/>
                </a:solidFill>
                <a:latin typeface="Franklin Gothic Book"/>
                <a:ea typeface="Franklin Gothic Book"/>
              </a:rPr>
              <a:t>.</a:t>
            </a:r>
            <a:endParaRPr lang="en-US" sz="1800" b="0" strike="noStrike" spc="-1" dirty="0">
              <a:latin typeface="Arial"/>
            </a:endParaRPr>
          </a:p>
          <a:p>
            <a:pPr>
              <a:lnSpc>
                <a:spcPct val="100000"/>
              </a:lnSpc>
              <a:buNone/>
            </a:pPr>
            <a:endParaRPr lang="en-US" sz="1800" b="0" strike="noStrike" spc="-1" dirty="0">
              <a:latin typeface="Arial"/>
            </a:endParaRPr>
          </a:p>
          <a:p>
            <a:pPr>
              <a:lnSpc>
                <a:spcPct val="100000"/>
              </a:lnSpc>
              <a:buNone/>
            </a:pPr>
            <a:r>
              <a:rPr lang="es-ES" sz="1800" b="0" strike="noStrike" spc="-1" dirty="0" err="1">
                <a:solidFill>
                  <a:srgbClr val="000000"/>
                </a:solidFill>
                <a:latin typeface="Franklin Gothic Book"/>
                <a:ea typeface="Franklin Gothic Book"/>
              </a:rPr>
              <a:t>The</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assignment</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to</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product</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of</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direct</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costs</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is</a:t>
            </a:r>
            <a:r>
              <a:rPr lang="es-ES" sz="1800" b="0" strike="noStrike" spc="-1" dirty="0">
                <a:solidFill>
                  <a:srgbClr val="000000"/>
                </a:solidFill>
                <a:latin typeface="Franklin Gothic Book"/>
                <a:ea typeface="Franklin Gothic Book"/>
              </a:rPr>
              <a:t> trivial, </a:t>
            </a:r>
            <a:r>
              <a:rPr lang="es-ES" sz="1800" b="0" strike="noStrike" spc="-1" dirty="0" err="1">
                <a:solidFill>
                  <a:srgbClr val="000000"/>
                </a:solidFill>
                <a:latin typeface="Franklin Gothic Book"/>
                <a:ea typeface="Franklin Gothic Book"/>
              </a:rPr>
              <a:t>but</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what</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about</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overhead</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costs</a:t>
            </a:r>
            <a:r>
              <a:rPr lang="es-ES" sz="1800" b="0" strike="noStrike" spc="-1" dirty="0">
                <a:solidFill>
                  <a:srgbClr val="000000"/>
                </a:solidFill>
                <a:latin typeface="Franklin Gothic Book"/>
                <a:ea typeface="Franklin Gothic Book"/>
              </a:rPr>
              <a:t>?</a:t>
            </a:r>
            <a:endParaRPr lang="en-US" sz="1800" b="0" strike="noStrike" spc="-1" dirty="0">
              <a:latin typeface="Arial"/>
            </a:endParaRPr>
          </a:p>
          <a:p>
            <a:pPr>
              <a:lnSpc>
                <a:spcPct val="100000"/>
              </a:lnSpc>
              <a:buNone/>
            </a:pPr>
            <a:endParaRPr lang="en-US" sz="1800" b="0" strike="noStrike" spc="-1" dirty="0">
              <a:latin typeface="Arial"/>
            </a:endParaRPr>
          </a:p>
          <a:p>
            <a:pPr>
              <a:lnSpc>
                <a:spcPct val="100000"/>
              </a:lnSpc>
              <a:buNone/>
            </a:pPr>
            <a:r>
              <a:rPr lang="es-ES" sz="1800" b="0" strike="noStrike" spc="-1" dirty="0" err="1">
                <a:solidFill>
                  <a:srgbClr val="000000"/>
                </a:solidFill>
                <a:latin typeface="Franklin Gothic Book"/>
                <a:ea typeface="Franklin Gothic Book"/>
              </a:rPr>
              <a:t>The</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economic</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relevance</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of</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overhead</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costs</a:t>
            </a:r>
            <a:r>
              <a:rPr lang="es-ES" sz="1800" b="0" strike="noStrike" spc="-1" dirty="0">
                <a:solidFill>
                  <a:srgbClr val="000000"/>
                </a:solidFill>
                <a:latin typeface="Franklin Gothic Book"/>
                <a:ea typeface="Franklin Gothic Book"/>
              </a:rPr>
              <a:t> has </a:t>
            </a:r>
            <a:r>
              <a:rPr lang="es-ES" sz="1800" b="0" strike="noStrike" spc="-1" dirty="0" err="1">
                <a:solidFill>
                  <a:srgbClr val="000000"/>
                </a:solidFill>
                <a:latin typeface="Franklin Gothic Book"/>
                <a:ea typeface="Franklin Gothic Book"/>
              </a:rPr>
              <a:t>increased</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with</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technology</a:t>
            </a:r>
            <a:r>
              <a:rPr lang="es-ES" sz="1800" b="0" strike="noStrike" spc="-1" dirty="0">
                <a:solidFill>
                  <a:srgbClr val="000000"/>
                </a:solidFill>
                <a:latin typeface="Franklin Gothic Book"/>
                <a:ea typeface="Franklin Gothic Book"/>
              </a:rPr>
              <a:t> as </a:t>
            </a:r>
            <a:r>
              <a:rPr lang="es-ES" sz="1800" b="0" strike="noStrike" spc="-1" dirty="0" err="1">
                <a:solidFill>
                  <a:srgbClr val="000000"/>
                </a:solidFill>
                <a:latin typeface="Franklin Gothic Book"/>
                <a:ea typeface="Franklin Gothic Book"/>
              </a:rPr>
              <a:t>less</a:t>
            </a:r>
            <a:r>
              <a:rPr lang="es-ES" sz="1800" b="0" strike="noStrike" spc="-1" dirty="0">
                <a:solidFill>
                  <a:srgbClr val="000000"/>
                </a:solidFill>
                <a:latin typeface="Franklin Gothic Book"/>
                <a:ea typeface="Franklin Gothic Book"/>
              </a:rPr>
              <a:t> labor </a:t>
            </a:r>
            <a:r>
              <a:rPr lang="es-ES" sz="1800" b="0" strike="noStrike" spc="-1" dirty="0" err="1">
                <a:solidFill>
                  <a:srgbClr val="000000"/>
                </a:solidFill>
                <a:latin typeface="Franklin Gothic Book"/>
                <a:ea typeface="Franklin Gothic Book"/>
              </a:rPr>
              <a:t>force</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is</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used</a:t>
            </a:r>
            <a:r>
              <a:rPr lang="es-ES" sz="1800" b="0" strike="noStrike" spc="-1" dirty="0">
                <a:solidFill>
                  <a:srgbClr val="000000"/>
                </a:solidFill>
                <a:latin typeface="Franklin Gothic Book"/>
                <a:ea typeface="Franklin Gothic Book"/>
              </a:rPr>
              <a:t> in </a:t>
            </a:r>
            <a:r>
              <a:rPr lang="es-ES" sz="1800" b="0" strike="noStrike" spc="-1" dirty="0" err="1">
                <a:solidFill>
                  <a:srgbClr val="000000"/>
                </a:solidFill>
                <a:latin typeface="Franklin Gothic Book"/>
                <a:ea typeface="Franklin Gothic Book"/>
              </a:rPr>
              <a:t>manufacturing</a:t>
            </a:r>
            <a:r>
              <a:rPr lang="es-ES" sz="1800" b="0" strike="noStrike" spc="-1" dirty="0">
                <a:solidFill>
                  <a:srgbClr val="000000"/>
                </a:solidFill>
                <a:latin typeface="Franklin Gothic Book"/>
                <a:ea typeface="Franklin Gothic Book"/>
              </a:rPr>
              <a:t>.</a:t>
            </a:r>
            <a:endParaRPr lang="en-US" sz="1800" b="0" strike="noStrike" spc="-1" dirty="0">
              <a:latin typeface="Arial"/>
            </a:endParaRPr>
          </a:p>
        </p:txBody>
      </p:sp>
    </p:spTree>
    <p:extLst>
      <p:ext uri="{BB962C8B-B14F-4D97-AF65-F5344CB8AC3E}">
        <p14:creationId xmlns:p14="http://schemas.microsoft.com/office/powerpoint/2010/main" val="3835566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21" name="Grupo 19"/>
          <p:cNvGrpSpPr/>
          <p:nvPr/>
        </p:nvGrpSpPr>
        <p:grpSpPr>
          <a:xfrm>
            <a:off x="-5235840" y="232200"/>
            <a:ext cx="4725720" cy="453240"/>
            <a:chOff x="-5235840" y="232200"/>
            <a:chExt cx="4725720" cy="453240"/>
          </a:xfrm>
        </p:grpSpPr>
        <p:sp>
          <p:nvSpPr>
            <p:cNvPr id="222" name="Forma libre: forma 11"/>
            <p:cNvSpPr/>
            <p:nvPr/>
          </p:nvSpPr>
          <p:spPr>
            <a:xfrm>
              <a:off x="-4990320" y="27756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223"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224"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225" name="Grupo 20"/>
          <p:cNvGrpSpPr/>
          <p:nvPr/>
        </p:nvGrpSpPr>
        <p:grpSpPr>
          <a:xfrm>
            <a:off x="0" y="232200"/>
            <a:ext cx="4517640" cy="453240"/>
            <a:chOff x="0" y="232200"/>
            <a:chExt cx="4517640" cy="453240"/>
          </a:xfrm>
        </p:grpSpPr>
        <p:sp>
          <p:nvSpPr>
            <p:cNvPr id="226" name="Forma libre: forma 13"/>
            <p:cNvSpPr/>
            <p:nvPr/>
          </p:nvSpPr>
          <p:spPr>
            <a:xfrm>
              <a:off x="246600" y="27756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227" name="Elipse 14"/>
            <p:cNvSpPr/>
            <p:nvPr/>
          </p:nvSpPr>
          <p:spPr>
            <a:xfrm>
              <a:off x="0" y="23220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228" name="Grupo 21"/>
          <p:cNvGrpSpPr/>
          <p:nvPr/>
        </p:nvGrpSpPr>
        <p:grpSpPr>
          <a:xfrm>
            <a:off x="727920" y="9590760"/>
            <a:ext cx="4517640" cy="453240"/>
            <a:chOff x="727920" y="9590760"/>
            <a:chExt cx="4517640" cy="453240"/>
          </a:xfrm>
        </p:grpSpPr>
        <p:sp>
          <p:nvSpPr>
            <p:cNvPr id="229" name="Forma libre: forma 15"/>
            <p:cNvSpPr/>
            <p:nvPr/>
          </p:nvSpPr>
          <p:spPr>
            <a:xfrm>
              <a:off x="974520" y="96361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3. ABC/ABM</a:t>
              </a:r>
              <a:endParaRPr lang="en-US" sz="1800" b="0" strike="noStrike" spc="-1">
                <a:latin typeface="Arial"/>
              </a:endParaRPr>
            </a:p>
          </p:txBody>
        </p:sp>
        <p:sp>
          <p:nvSpPr>
            <p:cNvPr id="230" name="Elipse 16"/>
            <p:cNvSpPr/>
            <p:nvPr/>
          </p:nvSpPr>
          <p:spPr>
            <a:xfrm>
              <a:off x="727920" y="95907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aphicFrame>
        <p:nvGraphicFramePr>
          <p:cNvPr id="3" name="Diagram3"/>
          <p:cNvGraphicFramePr/>
          <p:nvPr>
            <p:extLst>
              <p:ext uri="{D42A27DB-BD31-4B8C-83A1-F6EECF244321}">
                <p14:modId xmlns:p14="http://schemas.microsoft.com/office/powerpoint/2010/main" val="2394702166"/>
              </p:ext>
            </p:extLst>
          </p:nvPr>
        </p:nvGraphicFramePr>
        <p:xfrm>
          <a:off x="6941520" y="685800"/>
          <a:ext cx="4673160" cy="5418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1" name="TextBox 7"/>
          <p:cNvSpPr/>
          <p:nvPr/>
        </p:nvSpPr>
        <p:spPr>
          <a:xfrm>
            <a:off x="414360" y="806400"/>
            <a:ext cx="5415840" cy="502884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s-ES" sz="1800" b="0" strike="noStrike" spc="-1" dirty="0">
                <a:solidFill>
                  <a:srgbClr val="000000"/>
                </a:solidFill>
                <a:latin typeface="Franklin Gothic Book"/>
              </a:rPr>
              <a:t>-</a:t>
            </a:r>
            <a:r>
              <a:rPr lang="es-ES" sz="1800" b="0" strike="noStrike" spc="-1" dirty="0" err="1">
                <a:solidFill>
                  <a:srgbClr val="000000"/>
                </a:solidFill>
                <a:latin typeface="Franklin Gothic Book"/>
              </a:rPr>
              <a:t>Example</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maintenance</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costs</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for</a:t>
            </a:r>
            <a:r>
              <a:rPr lang="es-ES" sz="1800" b="0" strike="noStrike" spc="-1" dirty="0">
                <a:solidFill>
                  <a:srgbClr val="000000"/>
                </a:solidFill>
                <a:latin typeface="Franklin Gothic Book"/>
              </a:rPr>
              <a:t> a </a:t>
            </a:r>
            <a:r>
              <a:rPr lang="es-ES" sz="1800" b="0" strike="noStrike" spc="-1" dirty="0" err="1">
                <a:solidFill>
                  <a:srgbClr val="000000"/>
                </a:solidFill>
                <a:latin typeface="Franklin Gothic Book"/>
              </a:rPr>
              <a:t>manufacturer</a:t>
            </a:r>
            <a:r>
              <a:rPr lang="en-US" sz="1800" b="0" strike="noStrike" spc="-1" dirty="0">
                <a:solidFill>
                  <a:srgbClr val="000000"/>
                </a:solidFill>
                <a:latin typeface="Franklin Gothic Book"/>
              </a:rPr>
              <a:t>.</a:t>
            </a:r>
            <a:endParaRPr lang="en-US" sz="1800" b="0" strike="noStrike" spc="-1" dirty="0">
              <a:latin typeface="Arial"/>
            </a:endParaRPr>
          </a:p>
          <a:p>
            <a:pPr>
              <a:lnSpc>
                <a:spcPct val="100000"/>
              </a:lnSpc>
              <a:buNone/>
            </a:pP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Assignment options:</a:t>
            </a:r>
            <a:endParaRPr lang="en-US" sz="1800" b="0" strike="noStrike" spc="-1" dirty="0">
              <a:latin typeface="Arial"/>
            </a:endParaRPr>
          </a:p>
          <a:p>
            <a:pPr>
              <a:lnSpc>
                <a:spcPct val="100000"/>
              </a:lnSpc>
              <a:buNone/>
            </a:pP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(a) equally across departments.</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(b) by the number of machines used in each department.</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(c) by the number of labor hours used in maintenance.</a:t>
            </a:r>
            <a:endParaRPr lang="en-US" sz="1800" b="0" strike="noStrike" spc="-1" dirty="0">
              <a:latin typeface="Arial"/>
            </a:endParaRPr>
          </a:p>
          <a:p>
            <a:pPr>
              <a:lnSpc>
                <a:spcPct val="100000"/>
              </a:lnSpc>
              <a:buNone/>
            </a:pP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And what about the cost of quality inspection? Machine set-up costs?</a:t>
            </a:r>
            <a:endParaRPr lang="en-US" sz="1800" b="0" strike="noStrike" spc="-1" dirty="0">
              <a:latin typeface="Arial"/>
            </a:endParaRPr>
          </a:p>
          <a:p>
            <a:pPr>
              <a:lnSpc>
                <a:spcPct val="100000"/>
              </a:lnSpc>
              <a:buNone/>
            </a:pP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In this course, we will explore two assignment systems. </a:t>
            </a:r>
            <a:endParaRPr lang="en-US" sz="1800" b="0" strike="noStrike" spc="-1" dirty="0">
              <a:latin typeface="Arial"/>
            </a:endParaRPr>
          </a:p>
          <a:p>
            <a:pPr>
              <a:lnSpc>
                <a:spcPct val="100000"/>
              </a:lnSpc>
              <a:buNone/>
            </a:pP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Let's start with the Traditional Full Costing.</a:t>
            </a:r>
            <a:endParaRPr lang="en-US" sz="18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2" name="Grupo 19"/>
          <p:cNvGrpSpPr/>
          <p:nvPr/>
        </p:nvGrpSpPr>
        <p:grpSpPr>
          <a:xfrm>
            <a:off x="-5235840" y="232200"/>
            <a:ext cx="4725720" cy="453240"/>
            <a:chOff x="-5235840" y="232200"/>
            <a:chExt cx="4725720" cy="453240"/>
          </a:xfrm>
        </p:grpSpPr>
        <p:sp>
          <p:nvSpPr>
            <p:cNvPr id="233" name="Forma libre: forma 11"/>
            <p:cNvSpPr/>
            <p:nvPr/>
          </p:nvSpPr>
          <p:spPr>
            <a:xfrm>
              <a:off x="-4990320" y="27756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234"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235"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236" name="Grupo 20"/>
          <p:cNvGrpSpPr/>
          <p:nvPr/>
        </p:nvGrpSpPr>
        <p:grpSpPr>
          <a:xfrm>
            <a:off x="0" y="232200"/>
            <a:ext cx="4517640" cy="453240"/>
            <a:chOff x="0" y="232200"/>
            <a:chExt cx="4517640" cy="453240"/>
          </a:xfrm>
        </p:grpSpPr>
        <p:sp>
          <p:nvSpPr>
            <p:cNvPr id="237" name="Forma libre: forma 13"/>
            <p:cNvSpPr/>
            <p:nvPr/>
          </p:nvSpPr>
          <p:spPr>
            <a:xfrm>
              <a:off x="246600" y="27756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238" name="Elipse 14"/>
            <p:cNvSpPr/>
            <p:nvPr/>
          </p:nvSpPr>
          <p:spPr>
            <a:xfrm>
              <a:off x="0" y="23220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239" name="Grupo 21"/>
          <p:cNvGrpSpPr/>
          <p:nvPr/>
        </p:nvGrpSpPr>
        <p:grpSpPr>
          <a:xfrm>
            <a:off x="727920" y="9590760"/>
            <a:ext cx="4517640" cy="453240"/>
            <a:chOff x="727920" y="9590760"/>
            <a:chExt cx="4517640" cy="453240"/>
          </a:xfrm>
        </p:grpSpPr>
        <p:sp>
          <p:nvSpPr>
            <p:cNvPr id="240" name="Forma libre: forma 15"/>
            <p:cNvSpPr/>
            <p:nvPr/>
          </p:nvSpPr>
          <p:spPr>
            <a:xfrm>
              <a:off x="974520" y="96361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3. ABC/ABM</a:t>
              </a:r>
              <a:endParaRPr lang="en-US" sz="1800" b="0" strike="noStrike" spc="-1">
                <a:latin typeface="Arial"/>
              </a:endParaRPr>
            </a:p>
          </p:txBody>
        </p:sp>
        <p:sp>
          <p:nvSpPr>
            <p:cNvPr id="241" name="Elipse 16"/>
            <p:cNvSpPr/>
            <p:nvPr/>
          </p:nvSpPr>
          <p:spPr>
            <a:xfrm>
              <a:off x="727920" y="95907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242" name="TextBox 4"/>
          <p:cNvSpPr/>
          <p:nvPr/>
        </p:nvSpPr>
        <p:spPr>
          <a:xfrm>
            <a:off x="493200" y="1022400"/>
            <a:ext cx="10017360" cy="4801314"/>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s-ES" sz="1800" b="0" strike="noStrike" spc="-1" dirty="0" err="1">
                <a:solidFill>
                  <a:srgbClr val="000000"/>
                </a:solidFill>
                <a:latin typeface="Franklin Gothic Book"/>
              </a:rPr>
              <a:t>How</a:t>
            </a:r>
            <a:r>
              <a:rPr lang="es-ES" sz="1800" b="0" strike="noStrike" spc="-1" dirty="0">
                <a:solidFill>
                  <a:srgbClr val="000000"/>
                </a:solidFill>
                <a:latin typeface="Franklin Gothic Book"/>
              </a:rPr>
              <a:t> do we </a:t>
            </a:r>
            <a:r>
              <a:rPr lang="es-ES" sz="1800" b="0" strike="noStrike" spc="-1" dirty="0" err="1">
                <a:solidFill>
                  <a:srgbClr val="000000"/>
                </a:solidFill>
                <a:latin typeface="Franklin Gothic Book"/>
              </a:rPr>
              <a:t>measure</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the</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cost</a:t>
            </a:r>
            <a:r>
              <a:rPr lang="es-ES" sz="1800" b="0" strike="noStrike" spc="-1" dirty="0">
                <a:solidFill>
                  <a:srgbClr val="000000"/>
                </a:solidFill>
                <a:latin typeface="Franklin Gothic Book"/>
              </a:rPr>
              <a:t> per </a:t>
            </a:r>
            <a:r>
              <a:rPr lang="es-ES" sz="1800" b="0" strike="noStrike" spc="-1" dirty="0" err="1">
                <a:solidFill>
                  <a:srgbClr val="000000"/>
                </a:solidFill>
                <a:latin typeface="Franklin Gothic Book"/>
              </a:rPr>
              <a:t>product</a:t>
            </a:r>
            <a:r>
              <a:rPr lang="es-ES" sz="1800" b="0" strike="noStrike" spc="-1" dirty="0">
                <a:solidFill>
                  <a:srgbClr val="000000"/>
                </a:solidFill>
                <a:latin typeface="Franklin Gothic Book"/>
              </a:rPr>
              <a:t>?</a:t>
            </a:r>
            <a:endParaRPr lang="en-US" sz="1800" b="0" strike="noStrike" spc="-1" dirty="0">
              <a:latin typeface="Arial"/>
            </a:endParaRPr>
          </a:p>
          <a:p>
            <a:pPr>
              <a:lnSpc>
                <a:spcPct val="100000"/>
              </a:lnSpc>
              <a:buNone/>
            </a:pPr>
            <a:endParaRPr lang="en-US" sz="1800" b="0" strike="noStrike" spc="-1" dirty="0">
              <a:latin typeface="Arial"/>
            </a:endParaRPr>
          </a:p>
          <a:p>
            <a:pPr marL="343080" indent="-343080">
              <a:lnSpc>
                <a:spcPct val="100000"/>
              </a:lnSpc>
              <a:buClr>
                <a:srgbClr val="000000"/>
              </a:buClr>
              <a:buFont typeface="Bookman Old Style"/>
              <a:buAutoNum type="arabicPeriod"/>
            </a:pPr>
            <a:r>
              <a:rPr lang="es-ES" sz="1800" b="0" strike="noStrike" spc="-1" dirty="0">
                <a:solidFill>
                  <a:srgbClr val="000000"/>
                </a:solidFill>
                <a:latin typeface="Franklin Gothic Book"/>
                <a:ea typeface="Franklin Gothic Book"/>
              </a:rPr>
              <a:t>Direct Material: </a:t>
            </a:r>
            <a:r>
              <a:rPr lang="es-ES" sz="1800" b="0" strike="noStrike" spc="-1" dirty="0" err="1">
                <a:solidFill>
                  <a:srgbClr val="000000"/>
                </a:solidFill>
                <a:latin typeface="Franklin Gothic Book"/>
                <a:ea typeface="Franklin Gothic Book"/>
              </a:rPr>
              <a:t>job</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order</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costing</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process</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costing</a:t>
            </a:r>
            <a:r>
              <a:rPr lang="es-ES" sz="1800" b="0" strike="noStrike" spc="-1" dirty="0">
                <a:solidFill>
                  <a:srgbClr val="000000"/>
                </a:solidFill>
                <a:latin typeface="Franklin Gothic Book"/>
                <a:ea typeface="Franklin Gothic Book"/>
              </a:rPr>
              <a:t>.</a:t>
            </a:r>
            <a:endParaRPr lang="en-US" sz="1800" b="0" strike="noStrike" spc="-1" dirty="0">
              <a:latin typeface="Arial"/>
            </a:endParaRPr>
          </a:p>
          <a:p>
            <a:pPr marL="343080" indent="-343080">
              <a:lnSpc>
                <a:spcPct val="100000"/>
              </a:lnSpc>
              <a:buClr>
                <a:srgbClr val="000000"/>
              </a:buClr>
              <a:buFont typeface="Bookman Old Style"/>
              <a:buAutoNum type="arabicPeriod"/>
            </a:pPr>
            <a:r>
              <a:rPr lang="es-ES" sz="1800" b="0" strike="noStrike" spc="-1" dirty="0">
                <a:solidFill>
                  <a:srgbClr val="000000"/>
                </a:solidFill>
                <a:latin typeface="Franklin Gothic Book"/>
                <a:ea typeface="Franklin Gothic Book"/>
              </a:rPr>
              <a:t>Direct Labor: Time </a:t>
            </a:r>
            <a:r>
              <a:rPr lang="es-ES" sz="1800" b="0" strike="noStrike" spc="-1" dirty="0" err="1">
                <a:solidFill>
                  <a:srgbClr val="000000"/>
                </a:solidFill>
                <a:latin typeface="Franklin Gothic Book"/>
                <a:ea typeface="Franklin Gothic Book"/>
              </a:rPr>
              <a:t>cards</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or</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another</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electronic</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mechanism</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for</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measuring</a:t>
            </a:r>
            <a:r>
              <a:rPr lang="es-ES" sz="1800" b="0" strike="noStrike" spc="-1" dirty="0">
                <a:solidFill>
                  <a:srgbClr val="000000"/>
                </a:solidFill>
                <a:latin typeface="Franklin Gothic Book"/>
                <a:ea typeface="Franklin Gothic Book"/>
              </a:rPr>
              <a:t> labor input.</a:t>
            </a:r>
            <a:endParaRPr lang="en-US" sz="1800" b="0" strike="noStrike" spc="-1" dirty="0">
              <a:latin typeface="Arial"/>
            </a:endParaRPr>
          </a:p>
          <a:p>
            <a:pPr marL="343080" indent="-343080">
              <a:lnSpc>
                <a:spcPct val="100000"/>
              </a:lnSpc>
              <a:buClr>
                <a:srgbClr val="000000"/>
              </a:buClr>
              <a:buFont typeface="Bookman Old Style"/>
              <a:buAutoNum type="arabicPeriod"/>
            </a:pPr>
            <a:r>
              <a:rPr lang="es-ES" sz="1800" b="0" strike="noStrike" spc="-1" dirty="0" err="1">
                <a:solidFill>
                  <a:srgbClr val="000000"/>
                </a:solidFill>
                <a:latin typeface="Franklin Gothic Book"/>
                <a:ea typeface="Franklin Gothic Book"/>
              </a:rPr>
              <a:t>Overhead</a:t>
            </a:r>
            <a:r>
              <a:rPr lang="es-ES" sz="1800" b="0" strike="noStrike" spc="-1" dirty="0">
                <a:solidFill>
                  <a:srgbClr val="000000"/>
                </a:solidFill>
                <a:latin typeface="Franklin Gothic Book"/>
                <a:ea typeface="Franklin Gothic Book"/>
              </a:rPr>
              <a:t> (OH): </a:t>
            </a:r>
            <a:endParaRPr lang="en-US" sz="1800" b="0" strike="noStrike" spc="-1" dirty="0">
              <a:latin typeface="Arial"/>
            </a:endParaRPr>
          </a:p>
          <a:p>
            <a:pPr marL="800280" lvl="1" indent="-343080">
              <a:lnSpc>
                <a:spcPct val="100000"/>
              </a:lnSpc>
              <a:buClr>
                <a:srgbClr val="000000"/>
              </a:buClr>
              <a:buFont typeface="StarSymbol"/>
              <a:buAutoNum type="arabicPeriod"/>
            </a:pPr>
            <a:r>
              <a:rPr lang="es-ES" sz="1800" b="0" strike="noStrike" spc="-1" dirty="0" err="1">
                <a:solidFill>
                  <a:srgbClr val="000000"/>
                </a:solidFill>
                <a:latin typeface="Franklin Gothic Book"/>
                <a:ea typeface="Franklin Gothic Book"/>
              </a:rPr>
              <a:t>Indirect</a:t>
            </a:r>
            <a:r>
              <a:rPr lang="es-ES" sz="1800" b="0" strike="noStrike" spc="-1" dirty="0">
                <a:solidFill>
                  <a:srgbClr val="000000"/>
                </a:solidFill>
                <a:latin typeface="Franklin Gothic Book"/>
                <a:ea typeface="Franklin Gothic Book"/>
              </a:rPr>
              <a:t> material: total </a:t>
            </a:r>
            <a:r>
              <a:rPr lang="es-ES" sz="1800" b="0" strike="noStrike" spc="-1" dirty="0" err="1">
                <a:solidFill>
                  <a:srgbClr val="000000"/>
                </a:solidFill>
                <a:latin typeface="Franklin Gothic Book"/>
                <a:ea typeface="Franklin Gothic Book"/>
              </a:rPr>
              <a:t>cost</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cleaning</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wipes</a:t>
            </a:r>
            <a:r>
              <a:rPr lang="es-ES" sz="1800" b="0" strike="noStrike" spc="-1" dirty="0">
                <a:solidFill>
                  <a:srgbClr val="000000"/>
                </a:solidFill>
                <a:latin typeface="Franklin Gothic Book"/>
                <a:ea typeface="Franklin Gothic Book"/>
              </a:rPr>
              <a:t>.</a:t>
            </a:r>
            <a:endParaRPr lang="en-US" sz="1800" b="0" strike="noStrike" spc="-1" dirty="0">
              <a:latin typeface="Arial"/>
            </a:endParaRPr>
          </a:p>
          <a:p>
            <a:pPr marL="800280" lvl="1" indent="-343080">
              <a:lnSpc>
                <a:spcPct val="100000"/>
              </a:lnSpc>
              <a:buClr>
                <a:srgbClr val="000000"/>
              </a:buClr>
              <a:buFont typeface="StarSymbol"/>
              <a:buAutoNum type="arabicPeriod"/>
            </a:pPr>
            <a:r>
              <a:rPr lang="es-ES" sz="1800" b="0" strike="noStrike" spc="-1" dirty="0" err="1">
                <a:solidFill>
                  <a:srgbClr val="000000"/>
                </a:solidFill>
                <a:latin typeface="Franklin Gothic Book"/>
                <a:ea typeface="Franklin Gothic Book"/>
              </a:rPr>
              <a:t>Indirect</a:t>
            </a:r>
            <a:r>
              <a:rPr lang="es-ES" sz="1800" b="0" strike="noStrike" spc="-1" dirty="0">
                <a:solidFill>
                  <a:srgbClr val="000000"/>
                </a:solidFill>
                <a:latin typeface="Franklin Gothic Book"/>
                <a:ea typeface="Franklin Gothic Book"/>
              </a:rPr>
              <a:t> labor: total </a:t>
            </a:r>
            <a:r>
              <a:rPr lang="es-ES" sz="1800" b="0" strike="noStrike" spc="-1" dirty="0" err="1">
                <a:solidFill>
                  <a:srgbClr val="000000"/>
                </a:solidFill>
                <a:latin typeface="Franklin Gothic Book"/>
                <a:ea typeface="Franklin Gothic Book"/>
              </a:rPr>
              <a:t>supervisors</a:t>
            </a:r>
            <a:r>
              <a:rPr lang="es-ES" sz="1800" b="0" strike="noStrike" spc="-1" dirty="0">
                <a:solidFill>
                  <a:srgbClr val="000000"/>
                </a:solidFill>
                <a:latin typeface="Franklin Gothic Book"/>
                <a:ea typeface="Franklin Gothic Book"/>
              </a:rPr>
              <a:t> and </a:t>
            </a:r>
            <a:r>
              <a:rPr lang="es-ES" sz="1800" b="0" strike="noStrike" spc="-1" dirty="0" err="1">
                <a:solidFill>
                  <a:srgbClr val="000000"/>
                </a:solidFill>
                <a:latin typeface="Franklin Gothic Book"/>
                <a:ea typeface="Franklin Gothic Book"/>
              </a:rPr>
              <a:t>maintenance</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staff's</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wages</a:t>
            </a:r>
            <a:endParaRPr lang="en-US" sz="1800" b="0" strike="noStrike" spc="-1" dirty="0">
              <a:latin typeface="Arial"/>
            </a:endParaRPr>
          </a:p>
          <a:p>
            <a:pPr>
              <a:lnSpc>
                <a:spcPct val="100000"/>
              </a:lnSpc>
              <a:buNone/>
            </a:pPr>
            <a:endParaRPr lang="en-US" sz="1800" b="0" strike="noStrike" spc="-1" dirty="0">
              <a:latin typeface="Arial"/>
            </a:endParaRPr>
          </a:p>
          <a:p>
            <a:pPr>
              <a:lnSpc>
                <a:spcPct val="100000"/>
              </a:lnSpc>
              <a:buNone/>
            </a:pPr>
            <a:r>
              <a:rPr lang="es-ES" sz="1800" b="0" strike="noStrike" spc="-1" dirty="0" err="1">
                <a:solidFill>
                  <a:srgbClr val="000000"/>
                </a:solidFill>
                <a:latin typeface="Franklin Gothic Book"/>
                <a:ea typeface="Franklin Gothic Book"/>
              </a:rPr>
              <a:t>Overhead</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How</a:t>
            </a:r>
            <a:r>
              <a:rPr lang="es-ES" sz="1800" b="0" strike="noStrike" spc="-1" dirty="0">
                <a:solidFill>
                  <a:srgbClr val="000000"/>
                </a:solidFill>
                <a:latin typeface="Franklin Gothic Book"/>
                <a:ea typeface="Franklin Gothic Book"/>
              </a:rPr>
              <a:t> do we </a:t>
            </a:r>
            <a:r>
              <a:rPr lang="es-ES" sz="1800" b="0" strike="noStrike" spc="-1" dirty="0" err="1">
                <a:solidFill>
                  <a:srgbClr val="000000"/>
                </a:solidFill>
                <a:latin typeface="Franklin Gothic Book"/>
                <a:ea typeface="Franklin Gothic Book"/>
              </a:rPr>
              <a:t>assign</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this</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cost</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to</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each</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product</a:t>
            </a:r>
            <a:r>
              <a:rPr lang="es-ES" sz="1800" b="0" strike="noStrike" spc="-1" dirty="0">
                <a:solidFill>
                  <a:srgbClr val="000000"/>
                </a:solidFill>
                <a:latin typeface="Franklin Gothic Book"/>
                <a:ea typeface="Franklin Gothic Book"/>
              </a:rPr>
              <a:t>?</a:t>
            </a:r>
            <a:endParaRPr lang="en-US" sz="1800" b="0" strike="noStrike" spc="-1" dirty="0">
              <a:latin typeface="Arial"/>
            </a:endParaRPr>
          </a:p>
          <a:p>
            <a:pPr>
              <a:lnSpc>
                <a:spcPct val="100000"/>
              </a:lnSpc>
              <a:buNone/>
            </a:pPr>
            <a:endParaRPr lang="en-US" sz="1800" b="0" strike="noStrike" spc="-1" dirty="0">
              <a:latin typeface="Arial"/>
            </a:endParaRPr>
          </a:p>
          <a:p>
            <a:pPr>
              <a:lnSpc>
                <a:spcPct val="100000"/>
              </a:lnSpc>
              <a:buNone/>
            </a:pPr>
            <a:r>
              <a:rPr lang="es-ES" sz="1800" b="0" strike="noStrike" spc="-1" dirty="0">
                <a:solidFill>
                  <a:srgbClr val="000000"/>
                </a:solidFill>
                <a:latin typeface="Franklin Gothic Book"/>
                <a:ea typeface="Franklin Gothic Book"/>
              </a:rPr>
              <a:t>Step 1: Compute (o </a:t>
            </a:r>
            <a:r>
              <a:rPr lang="es-ES" sz="1800" b="0" strike="noStrike" spc="-1" dirty="0" err="1">
                <a:solidFill>
                  <a:srgbClr val="000000"/>
                </a:solidFill>
                <a:latin typeface="Franklin Gothic Book"/>
                <a:ea typeface="Franklin Gothic Book"/>
              </a:rPr>
              <a:t>estimate</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the</a:t>
            </a:r>
            <a:r>
              <a:rPr lang="es-ES" sz="1800" b="0" strike="noStrike" spc="-1" dirty="0">
                <a:solidFill>
                  <a:srgbClr val="000000"/>
                </a:solidFill>
                <a:latin typeface="Franklin Gothic Book"/>
                <a:ea typeface="Franklin Gothic Book"/>
              </a:rPr>
              <a:t> </a:t>
            </a:r>
            <a:r>
              <a:rPr lang="es-ES" sz="1800" b="1" strike="noStrike" spc="-1" dirty="0" err="1">
                <a:solidFill>
                  <a:srgbClr val="000000"/>
                </a:solidFill>
                <a:latin typeface="Franklin Gothic Book"/>
                <a:ea typeface="Franklin Gothic Book"/>
              </a:rPr>
              <a:t>manufacturing</a:t>
            </a:r>
            <a:r>
              <a:rPr lang="es-ES" sz="1800" b="1" strike="noStrike" spc="-1" dirty="0">
                <a:solidFill>
                  <a:srgbClr val="000000"/>
                </a:solidFill>
                <a:latin typeface="Franklin Gothic Book"/>
                <a:ea typeface="Franklin Gothic Book"/>
              </a:rPr>
              <a:t> </a:t>
            </a:r>
            <a:r>
              <a:rPr lang="es-ES" sz="1800" b="1" strike="noStrike" spc="-1" dirty="0" err="1">
                <a:solidFill>
                  <a:srgbClr val="000000"/>
                </a:solidFill>
                <a:latin typeface="Franklin Gothic Book"/>
                <a:ea typeface="Franklin Gothic Book"/>
              </a:rPr>
              <a:t>overhead</a:t>
            </a:r>
            <a:r>
              <a:rPr lang="es-ES" sz="1800" b="1" strike="noStrike" spc="-1" dirty="0">
                <a:solidFill>
                  <a:srgbClr val="000000"/>
                </a:solidFill>
                <a:latin typeface="Franklin Gothic Book"/>
                <a:ea typeface="Franklin Gothic Book"/>
              </a:rPr>
              <a:t> ($)</a:t>
            </a:r>
            <a:r>
              <a:rPr lang="es-ES" spc="-1" dirty="0">
                <a:solidFill>
                  <a:srgbClr val="000000"/>
                </a:solidFill>
                <a:latin typeface="Franklin Gothic Book"/>
                <a:ea typeface="Franklin Gothic Book"/>
              </a:rPr>
              <a:t> and </a:t>
            </a:r>
            <a:r>
              <a:rPr lang="es-ES" sz="1800" b="1" strike="noStrike" spc="-1" dirty="0">
                <a:solidFill>
                  <a:srgbClr val="000000"/>
                </a:solidFill>
                <a:latin typeface="Franklin Gothic Book"/>
                <a:ea typeface="Franklin Gothic Book"/>
              </a:rPr>
              <a:t>total </a:t>
            </a:r>
            <a:r>
              <a:rPr lang="es-ES" sz="1800" b="1" strike="noStrike" spc="-1" dirty="0" err="1">
                <a:solidFill>
                  <a:srgbClr val="000000"/>
                </a:solidFill>
                <a:latin typeface="Franklin Gothic Book"/>
                <a:ea typeface="Franklin Gothic Book"/>
              </a:rPr>
              <a:t>activity</a:t>
            </a:r>
            <a:r>
              <a:rPr lang="es-ES" b="1" spc="-1" dirty="0">
                <a:solidFill>
                  <a:srgbClr val="000000"/>
                </a:solidFill>
                <a:latin typeface="Franklin Gothic Book"/>
                <a:ea typeface="Franklin Gothic Book"/>
              </a:rPr>
              <a:t> </a:t>
            </a:r>
            <a:r>
              <a:rPr lang="es-ES" b="1" spc="-1" dirty="0" err="1">
                <a:solidFill>
                  <a:srgbClr val="000000"/>
                </a:solidFill>
                <a:latin typeface="Franklin Gothic Book"/>
                <a:ea typeface="Franklin Gothic Book"/>
              </a:rPr>
              <a:t>level</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This</a:t>
            </a:r>
            <a:r>
              <a:rPr lang="es-ES" sz="1800" b="0" strike="noStrike" spc="-1" dirty="0">
                <a:solidFill>
                  <a:srgbClr val="000000"/>
                </a:solidFill>
                <a:latin typeface="Franklin Gothic Book"/>
                <a:ea typeface="Franklin Gothic Book"/>
              </a:rPr>
              <a:t> step </a:t>
            </a:r>
            <a:r>
              <a:rPr lang="es-ES" sz="1800" b="0" strike="noStrike" spc="-1" dirty="0" err="1">
                <a:solidFill>
                  <a:srgbClr val="000000"/>
                </a:solidFill>
                <a:latin typeface="Franklin Gothic Book"/>
                <a:ea typeface="Franklin Gothic Book"/>
              </a:rPr>
              <a:t>needs</a:t>
            </a:r>
            <a:r>
              <a:rPr lang="es-ES" sz="1800" b="0" strike="noStrike" spc="-1" dirty="0">
                <a:solidFill>
                  <a:srgbClr val="000000"/>
                </a:solidFill>
                <a:latin typeface="Franklin Gothic Book"/>
                <a:ea typeface="Franklin Gothic Book"/>
              </a:rPr>
              <a:t> prior </a:t>
            </a:r>
            <a:r>
              <a:rPr lang="es-ES" sz="1800" b="0" strike="noStrike" spc="-1" dirty="0" err="1">
                <a:solidFill>
                  <a:srgbClr val="000000"/>
                </a:solidFill>
                <a:latin typeface="Franklin Gothic Book"/>
                <a:ea typeface="Franklin Gothic Book"/>
              </a:rPr>
              <a:t>knowledge</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of</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how</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overhead</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costs</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vary</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with</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the</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company's</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activity</a:t>
            </a:r>
            <a:r>
              <a:rPr lang="es-ES" sz="1800" b="0" strike="noStrike" spc="-1" dirty="0">
                <a:solidFill>
                  <a:srgbClr val="000000"/>
                </a:solidFill>
                <a:latin typeface="Franklin Gothic Book"/>
                <a:ea typeface="Franklin Gothic Book"/>
              </a:rPr>
              <a:t>. </a:t>
            </a:r>
          </a:p>
          <a:p>
            <a:pPr>
              <a:lnSpc>
                <a:spcPct val="100000"/>
              </a:lnSpc>
              <a:buNone/>
            </a:pPr>
            <a:endParaRPr lang="en-US" sz="1800" b="0" strike="noStrike" spc="-1" dirty="0">
              <a:latin typeface="Arial"/>
            </a:endParaRPr>
          </a:p>
          <a:p>
            <a:pPr>
              <a:lnSpc>
                <a:spcPct val="100000"/>
              </a:lnSpc>
              <a:buNone/>
            </a:pPr>
            <a:r>
              <a:rPr lang="es-ES" sz="1800" b="0" strike="noStrike" spc="-1" dirty="0">
                <a:solidFill>
                  <a:srgbClr val="000000"/>
                </a:solidFill>
                <a:latin typeface="Franklin Gothic Book"/>
                <a:ea typeface="Franklin Gothic Book"/>
              </a:rPr>
              <a:t>Step 2: compute </a:t>
            </a:r>
            <a:r>
              <a:rPr lang="es-ES" sz="1800" b="0" strike="noStrike" spc="-1" dirty="0" err="1">
                <a:solidFill>
                  <a:srgbClr val="000000"/>
                </a:solidFill>
                <a:latin typeface="Franklin Gothic Book"/>
                <a:ea typeface="Franklin Gothic Book"/>
              </a:rPr>
              <a:t>the</a:t>
            </a:r>
            <a:r>
              <a:rPr lang="es-ES" sz="1800" b="0" strike="noStrike" spc="-1" dirty="0">
                <a:solidFill>
                  <a:srgbClr val="000000"/>
                </a:solidFill>
                <a:latin typeface="Franklin Gothic Book"/>
                <a:ea typeface="Franklin Gothic Book"/>
              </a:rPr>
              <a:t> "</a:t>
            </a:r>
            <a:r>
              <a:rPr lang="es-ES" sz="1800" b="1" strike="noStrike" spc="-1" dirty="0" err="1">
                <a:solidFill>
                  <a:srgbClr val="000000"/>
                </a:solidFill>
                <a:latin typeface="Franklin Gothic Book"/>
                <a:ea typeface="Franklin Gothic Book"/>
              </a:rPr>
              <a:t>overhead</a:t>
            </a:r>
            <a:r>
              <a:rPr lang="es-ES" sz="1800" b="1" strike="noStrike" spc="-1" dirty="0">
                <a:solidFill>
                  <a:srgbClr val="000000"/>
                </a:solidFill>
                <a:latin typeface="Franklin Gothic Book"/>
                <a:ea typeface="Franklin Gothic Book"/>
              </a:rPr>
              <a:t> </a:t>
            </a:r>
            <a:r>
              <a:rPr lang="es-ES" sz="1800" b="1" strike="noStrike" spc="-1" dirty="0" err="1">
                <a:solidFill>
                  <a:srgbClr val="000000"/>
                </a:solidFill>
                <a:latin typeface="Franklin Gothic Book"/>
                <a:ea typeface="Franklin Gothic Book"/>
              </a:rPr>
              <a:t>rate</a:t>
            </a:r>
            <a:r>
              <a:rPr lang="es-ES" sz="1800" b="0" strike="noStrike" spc="-1" dirty="0">
                <a:solidFill>
                  <a:srgbClr val="000000"/>
                </a:solidFill>
                <a:latin typeface="Franklin Gothic Book"/>
                <a:ea typeface="Franklin Gothic Book"/>
              </a:rPr>
              <a:t>" as </a:t>
            </a:r>
            <a:r>
              <a:rPr lang="es-ES" sz="1800" b="0" strike="noStrike" spc="-1" dirty="0" err="1">
                <a:solidFill>
                  <a:srgbClr val="000000"/>
                </a:solidFill>
                <a:latin typeface="Franklin Gothic Book"/>
                <a:ea typeface="Franklin Gothic Book"/>
              </a:rPr>
              <a:t>the</a:t>
            </a:r>
            <a:r>
              <a:rPr lang="es-ES" sz="1800" b="0" strike="noStrike" spc="-1" dirty="0">
                <a:solidFill>
                  <a:srgbClr val="000000"/>
                </a:solidFill>
                <a:latin typeface="Franklin Gothic Book"/>
                <a:ea typeface="Franklin Gothic Book"/>
              </a:rPr>
              <a:t> ratio </a:t>
            </a:r>
            <a:r>
              <a:rPr lang="es-ES" sz="1800" b="0" strike="noStrike" spc="-1" dirty="0" err="1">
                <a:solidFill>
                  <a:srgbClr val="000000"/>
                </a:solidFill>
                <a:latin typeface="Franklin Gothic Book"/>
                <a:ea typeface="Franklin Gothic Book"/>
              </a:rPr>
              <a:t>of</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the</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overhead</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costs</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to</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the</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activity</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level</a:t>
            </a:r>
            <a:r>
              <a:rPr lang="es-ES" sz="1800" b="0" strike="noStrike" spc="-1" dirty="0">
                <a:solidFill>
                  <a:srgbClr val="000000"/>
                </a:solidFill>
                <a:latin typeface="Franklin Gothic Book"/>
                <a:ea typeface="Franklin Gothic Book"/>
              </a:rPr>
              <a:t>.</a:t>
            </a:r>
            <a:endParaRPr lang="en-US" sz="1800" b="0" strike="noStrike" spc="-1" dirty="0">
              <a:latin typeface="Arial"/>
            </a:endParaRPr>
          </a:p>
          <a:p>
            <a:pPr>
              <a:lnSpc>
                <a:spcPct val="100000"/>
              </a:lnSpc>
              <a:buNone/>
            </a:pPr>
            <a:endParaRPr lang="en-US" sz="1800" b="0" strike="noStrike" spc="-1" dirty="0">
              <a:latin typeface="Arial"/>
            </a:endParaRPr>
          </a:p>
          <a:p>
            <a:pPr>
              <a:lnSpc>
                <a:spcPct val="100000"/>
              </a:lnSpc>
              <a:buNone/>
            </a:pPr>
            <a:r>
              <a:rPr lang="es-ES" sz="1800" b="0" strike="noStrike" spc="-1" dirty="0">
                <a:solidFill>
                  <a:srgbClr val="000000"/>
                </a:solidFill>
                <a:latin typeface="Franklin Gothic Book"/>
                <a:ea typeface="Franklin Gothic Book"/>
              </a:rPr>
              <a:t>Step 3: </a:t>
            </a:r>
            <a:r>
              <a:rPr lang="es-ES" spc="-1" dirty="0">
                <a:solidFill>
                  <a:srgbClr val="000000"/>
                </a:solidFill>
                <a:latin typeface="Franklin Gothic Book"/>
                <a:ea typeface="Franklin Gothic Book"/>
              </a:rPr>
              <a:t>U</a:t>
            </a:r>
            <a:r>
              <a:rPr lang="es-ES" sz="1800" b="0" strike="noStrike" spc="-1" dirty="0">
                <a:solidFill>
                  <a:srgbClr val="000000"/>
                </a:solidFill>
                <a:latin typeface="Franklin Gothic Book"/>
                <a:ea typeface="Franklin Gothic Book"/>
              </a:rPr>
              <a:t>se </a:t>
            </a:r>
            <a:r>
              <a:rPr lang="es-ES" sz="1800" b="0" strike="noStrike" spc="-1" dirty="0" err="1">
                <a:solidFill>
                  <a:srgbClr val="000000"/>
                </a:solidFill>
                <a:latin typeface="Franklin Gothic Book"/>
                <a:ea typeface="Franklin Gothic Book"/>
              </a:rPr>
              <a:t>overhead</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rate</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to</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assign</a:t>
            </a:r>
            <a:r>
              <a:rPr lang="es-ES" sz="1800" b="0" strike="noStrike" spc="-1" dirty="0">
                <a:solidFill>
                  <a:srgbClr val="000000"/>
                </a:solidFill>
                <a:latin typeface="Franklin Gothic Book"/>
                <a:ea typeface="Franklin Gothic Book"/>
              </a:rPr>
              <a:t> OH </a:t>
            </a:r>
            <a:r>
              <a:rPr lang="es-ES" sz="1800" b="0" strike="noStrike" spc="-1" dirty="0" err="1">
                <a:solidFill>
                  <a:srgbClr val="000000"/>
                </a:solidFill>
                <a:latin typeface="Franklin Gothic Book"/>
                <a:ea typeface="Franklin Gothic Book"/>
              </a:rPr>
              <a:t>cost</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to</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each</a:t>
            </a:r>
            <a:r>
              <a:rPr lang="es-ES" sz="1800" b="0" strike="noStrike" spc="-1" dirty="0">
                <a:solidFill>
                  <a:srgbClr val="000000"/>
                </a:solidFill>
                <a:latin typeface="Franklin Gothic Book"/>
                <a:ea typeface="Franklin Gothic Book"/>
              </a:rPr>
              <a:t> </a:t>
            </a:r>
            <a:r>
              <a:rPr lang="es-ES" sz="1800" b="0" strike="noStrike" spc="-1" dirty="0" err="1">
                <a:solidFill>
                  <a:srgbClr val="000000"/>
                </a:solidFill>
                <a:latin typeface="Franklin Gothic Book"/>
                <a:ea typeface="Franklin Gothic Book"/>
              </a:rPr>
              <a:t>product</a:t>
            </a:r>
            <a:r>
              <a:rPr lang="es-ES" sz="1800" b="0" strike="noStrike" spc="-1" dirty="0">
                <a:solidFill>
                  <a:srgbClr val="000000"/>
                </a:solidFill>
                <a:latin typeface="Franklin Gothic Book"/>
                <a:ea typeface="Franklin Gothic Book"/>
              </a:rPr>
              <a:t>.</a:t>
            </a:r>
          </a:p>
          <a:p>
            <a:pPr>
              <a:lnSpc>
                <a:spcPct val="100000"/>
              </a:lnSpc>
              <a:buNone/>
            </a:pPr>
            <a:endParaRPr lang="es-ES" spc="-1" dirty="0">
              <a:solidFill>
                <a:srgbClr val="000000"/>
              </a:solidFill>
              <a:latin typeface="Franklin Gothic Book"/>
              <a:ea typeface="Franklin Gothic Book"/>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55" name="Grupo 19"/>
          <p:cNvGrpSpPr/>
          <p:nvPr/>
        </p:nvGrpSpPr>
        <p:grpSpPr>
          <a:xfrm>
            <a:off x="-5235840" y="232200"/>
            <a:ext cx="4725720" cy="453240"/>
            <a:chOff x="-5235840" y="232200"/>
            <a:chExt cx="4725720" cy="453240"/>
          </a:xfrm>
        </p:grpSpPr>
        <p:sp>
          <p:nvSpPr>
            <p:cNvPr id="256" name="Forma libre: forma 11"/>
            <p:cNvSpPr/>
            <p:nvPr/>
          </p:nvSpPr>
          <p:spPr>
            <a:xfrm>
              <a:off x="-4990320" y="27756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257"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258"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259" name="Grupo 20"/>
          <p:cNvGrpSpPr/>
          <p:nvPr/>
        </p:nvGrpSpPr>
        <p:grpSpPr>
          <a:xfrm>
            <a:off x="0" y="232200"/>
            <a:ext cx="4517640" cy="453240"/>
            <a:chOff x="0" y="232200"/>
            <a:chExt cx="4517640" cy="453240"/>
          </a:xfrm>
        </p:grpSpPr>
        <p:sp>
          <p:nvSpPr>
            <p:cNvPr id="260" name="Forma libre: forma 13"/>
            <p:cNvSpPr/>
            <p:nvPr/>
          </p:nvSpPr>
          <p:spPr>
            <a:xfrm>
              <a:off x="246600" y="27756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261" name="Elipse 14"/>
            <p:cNvSpPr/>
            <p:nvPr/>
          </p:nvSpPr>
          <p:spPr>
            <a:xfrm>
              <a:off x="0" y="23220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262" name="Grupo 21"/>
          <p:cNvGrpSpPr/>
          <p:nvPr/>
        </p:nvGrpSpPr>
        <p:grpSpPr>
          <a:xfrm>
            <a:off x="727920" y="9590760"/>
            <a:ext cx="4517640" cy="453240"/>
            <a:chOff x="727920" y="9590760"/>
            <a:chExt cx="4517640" cy="453240"/>
          </a:xfrm>
        </p:grpSpPr>
        <p:sp>
          <p:nvSpPr>
            <p:cNvPr id="263" name="Forma libre: forma 15"/>
            <p:cNvSpPr/>
            <p:nvPr/>
          </p:nvSpPr>
          <p:spPr>
            <a:xfrm>
              <a:off x="974520" y="96361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3. ABC/ABM</a:t>
              </a:r>
              <a:endParaRPr lang="en-US" sz="1800" b="0" strike="noStrike" spc="-1">
                <a:latin typeface="Arial"/>
              </a:endParaRPr>
            </a:p>
          </p:txBody>
        </p:sp>
        <p:sp>
          <p:nvSpPr>
            <p:cNvPr id="264" name="Elipse 16"/>
            <p:cNvSpPr/>
            <p:nvPr/>
          </p:nvSpPr>
          <p:spPr>
            <a:xfrm>
              <a:off x="727920" y="95907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265" name="TextBox 4"/>
          <p:cNvSpPr/>
          <p:nvPr/>
        </p:nvSpPr>
        <p:spPr>
          <a:xfrm>
            <a:off x="493200" y="1022400"/>
            <a:ext cx="10017360" cy="3693319"/>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s-ES" sz="1800" b="0" strike="noStrike" spc="-1" dirty="0" err="1">
                <a:solidFill>
                  <a:srgbClr val="000000"/>
                </a:solidFill>
                <a:latin typeface="Franklin Gothic Book"/>
              </a:rPr>
              <a:t>What</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activity</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measures</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should</a:t>
            </a:r>
            <a:r>
              <a:rPr lang="es-ES" sz="1800" b="0" strike="noStrike" spc="-1" dirty="0">
                <a:solidFill>
                  <a:srgbClr val="000000"/>
                </a:solidFill>
                <a:latin typeface="Franklin Gothic Book"/>
              </a:rPr>
              <a:t> be </a:t>
            </a:r>
            <a:r>
              <a:rPr lang="es-ES" sz="1800" b="0" strike="noStrike" spc="-1" dirty="0" err="1">
                <a:solidFill>
                  <a:srgbClr val="000000"/>
                </a:solidFill>
                <a:latin typeface="Franklin Gothic Book"/>
              </a:rPr>
              <a:t>used</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to</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calculate</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the</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overhead</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rate</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across</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products</a:t>
            </a:r>
            <a:r>
              <a:rPr lang="es-ES" sz="1800" b="0" strike="noStrike" spc="-1" dirty="0">
                <a:solidFill>
                  <a:srgbClr val="000000"/>
                </a:solidFill>
                <a:latin typeface="Franklin Gothic Book"/>
              </a:rPr>
              <a:t>?</a:t>
            </a:r>
            <a:endParaRPr lang="en-US" sz="1800" b="0" strike="noStrike" spc="-1" dirty="0">
              <a:latin typeface="Arial"/>
            </a:endParaRPr>
          </a:p>
          <a:p>
            <a:pPr marL="285840" indent="-285840">
              <a:lnSpc>
                <a:spcPct val="100000"/>
              </a:lnSpc>
              <a:buClr>
                <a:srgbClr val="000000"/>
              </a:buClr>
              <a:buFont typeface="Arial"/>
              <a:buChar char="•"/>
            </a:pPr>
            <a:r>
              <a:rPr lang="es-ES" sz="1800" b="0" strike="noStrike" spc="-1" dirty="0">
                <a:solidFill>
                  <a:srgbClr val="000000"/>
                </a:solidFill>
                <a:latin typeface="Franklin Gothic Book"/>
              </a:rPr>
              <a:t>Key </a:t>
            </a:r>
            <a:r>
              <a:rPr lang="es-ES" sz="1800" b="0" strike="noStrike" spc="-1" dirty="0" err="1">
                <a:solidFill>
                  <a:srgbClr val="000000"/>
                </a:solidFill>
                <a:latin typeface="Franklin Gothic Book"/>
              </a:rPr>
              <a:t>principle</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It</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should</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have</a:t>
            </a:r>
            <a:r>
              <a:rPr lang="es-ES" sz="1800" b="0" strike="noStrike" spc="-1" dirty="0">
                <a:solidFill>
                  <a:srgbClr val="000000"/>
                </a:solidFill>
                <a:latin typeface="Franklin Gothic Book"/>
              </a:rPr>
              <a:t> a causal </a:t>
            </a:r>
            <a:r>
              <a:rPr lang="es-ES" sz="1800" b="0" strike="noStrike" spc="-1" dirty="0" err="1">
                <a:solidFill>
                  <a:srgbClr val="000000"/>
                </a:solidFill>
                <a:latin typeface="Franklin Gothic Book"/>
              </a:rPr>
              <a:t>relationship</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between</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the</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metric</a:t>
            </a:r>
            <a:r>
              <a:rPr lang="es-ES" sz="1800" b="0" strike="noStrike" spc="-1" dirty="0">
                <a:solidFill>
                  <a:srgbClr val="000000"/>
                </a:solidFill>
                <a:latin typeface="Franklin Gothic Book"/>
              </a:rPr>
              <a:t> and </a:t>
            </a:r>
            <a:r>
              <a:rPr lang="es-ES" sz="1800" b="0" strike="noStrike" spc="-1" dirty="0" err="1">
                <a:solidFill>
                  <a:srgbClr val="000000"/>
                </a:solidFill>
                <a:latin typeface="Franklin Gothic Book"/>
              </a:rPr>
              <a:t>the</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related</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overhead</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costs</a:t>
            </a:r>
            <a:r>
              <a:rPr lang="es-ES" sz="1800" b="0" strike="noStrike" spc="-1" dirty="0">
                <a:solidFill>
                  <a:srgbClr val="000000"/>
                </a:solidFill>
                <a:latin typeface="Franklin Gothic Book"/>
              </a:rPr>
              <a:t>.</a:t>
            </a:r>
            <a:endParaRPr lang="en-US" sz="1800" b="0" strike="noStrike" spc="-1" dirty="0">
              <a:latin typeface="Arial"/>
            </a:endParaRPr>
          </a:p>
          <a:p>
            <a:pPr marL="285840" indent="-285840">
              <a:lnSpc>
                <a:spcPct val="100000"/>
              </a:lnSpc>
              <a:buClr>
                <a:srgbClr val="000000"/>
              </a:buClr>
              <a:buFont typeface="Arial"/>
              <a:buChar char="•"/>
            </a:pP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These</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activity</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measures</a:t>
            </a:r>
            <a:r>
              <a:rPr lang="es-ES" sz="1800" b="0" strike="noStrike" spc="-1" dirty="0">
                <a:solidFill>
                  <a:srgbClr val="000000"/>
                </a:solidFill>
                <a:latin typeface="Franklin Gothic Book"/>
              </a:rPr>
              <a:t> are </a:t>
            </a:r>
            <a:r>
              <a:rPr lang="es-ES" sz="1800" b="0" strike="noStrike" spc="-1" dirty="0" err="1">
                <a:solidFill>
                  <a:srgbClr val="000000"/>
                </a:solidFill>
                <a:latin typeface="Franklin Gothic Book"/>
              </a:rPr>
              <a:t>technically</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called</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cost</a:t>
            </a:r>
            <a:r>
              <a:rPr lang="es-ES" sz="1800" b="0" strike="noStrike" spc="-1" dirty="0">
                <a:solidFill>
                  <a:srgbClr val="000000"/>
                </a:solidFill>
                <a:latin typeface="Franklin Gothic Book"/>
              </a:rPr>
              <a:t> drivers."</a:t>
            </a:r>
            <a:endParaRPr lang="en-US" sz="1800" b="0" strike="noStrike" spc="-1" dirty="0">
              <a:latin typeface="Arial"/>
            </a:endParaRPr>
          </a:p>
          <a:p>
            <a:pPr>
              <a:lnSpc>
                <a:spcPct val="100000"/>
              </a:lnSpc>
              <a:buNone/>
            </a:pPr>
            <a:endParaRPr lang="en-US" sz="1800" b="0" strike="noStrike" spc="-1" dirty="0">
              <a:latin typeface="Arial"/>
            </a:endParaRPr>
          </a:p>
          <a:p>
            <a:pPr>
              <a:lnSpc>
                <a:spcPct val="100000"/>
              </a:lnSpc>
              <a:buNone/>
            </a:pPr>
            <a:endParaRPr lang="en-US" sz="1800" b="0" strike="noStrike" spc="-1" dirty="0">
              <a:latin typeface="Arial"/>
            </a:endParaRPr>
          </a:p>
          <a:p>
            <a:pPr marL="285840" indent="-285840">
              <a:lnSpc>
                <a:spcPct val="100000"/>
              </a:lnSpc>
              <a:buClr>
                <a:srgbClr val="000000"/>
              </a:buClr>
              <a:buFont typeface="Arial"/>
              <a:buChar char="•"/>
            </a:pPr>
            <a:r>
              <a:rPr lang="es-ES" sz="1800" b="0" strike="noStrike" spc="-1" dirty="0" err="1">
                <a:solidFill>
                  <a:srgbClr val="000000"/>
                </a:solidFill>
                <a:latin typeface="Franklin Gothic Book"/>
              </a:rPr>
              <a:t>Most</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common</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cost</a:t>
            </a:r>
            <a:r>
              <a:rPr lang="es-ES" sz="1800" b="0" strike="noStrike" spc="-1" dirty="0">
                <a:solidFill>
                  <a:srgbClr val="000000"/>
                </a:solidFill>
                <a:latin typeface="Franklin Gothic Book"/>
              </a:rPr>
              <a:t> drivers </a:t>
            </a:r>
            <a:endParaRPr lang="en-US" sz="1800" b="0" strike="noStrike" spc="-1" dirty="0">
              <a:latin typeface="Arial"/>
            </a:endParaRPr>
          </a:p>
          <a:p>
            <a:pPr marL="743040" lvl="1" indent="-285840">
              <a:lnSpc>
                <a:spcPct val="100000"/>
              </a:lnSpc>
              <a:buClr>
                <a:srgbClr val="000000"/>
              </a:buClr>
              <a:buFont typeface="Arial"/>
              <a:buChar char="•"/>
            </a:pPr>
            <a:r>
              <a:rPr lang="es-ES" sz="1800" b="0" strike="noStrike" spc="-1" dirty="0">
                <a:solidFill>
                  <a:srgbClr val="000000"/>
                </a:solidFill>
                <a:latin typeface="Franklin Gothic Book"/>
              </a:rPr>
              <a:t>in </a:t>
            </a:r>
            <a:r>
              <a:rPr lang="es-ES" sz="1800" b="0" strike="noStrike" spc="-1" dirty="0" err="1">
                <a:solidFill>
                  <a:srgbClr val="000000"/>
                </a:solidFill>
                <a:latin typeface="Franklin Gothic Book"/>
              </a:rPr>
              <a:t>manufacturing</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unit</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produced</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direct</a:t>
            </a:r>
            <a:r>
              <a:rPr lang="es-ES" sz="1800" b="0" strike="noStrike" spc="-1" dirty="0">
                <a:solidFill>
                  <a:srgbClr val="000000"/>
                </a:solidFill>
                <a:latin typeface="Franklin Gothic Book"/>
              </a:rPr>
              <a:t> labor </a:t>
            </a:r>
            <a:r>
              <a:rPr lang="es-ES" sz="1800" b="0" strike="noStrike" spc="-1" dirty="0" err="1">
                <a:solidFill>
                  <a:srgbClr val="000000"/>
                </a:solidFill>
                <a:latin typeface="Franklin Gothic Book"/>
              </a:rPr>
              <a:t>hours</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direct</a:t>
            </a:r>
            <a:r>
              <a:rPr lang="es-ES" sz="1800" b="0" strike="noStrike" spc="-1" dirty="0">
                <a:solidFill>
                  <a:srgbClr val="000000"/>
                </a:solidFill>
                <a:latin typeface="Franklin Gothic Book"/>
              </a:rPr>
              <a:t> labor </a:t>
            </a:r>
            <a:r>
              <a:rPr lang="es-ES" sz="1800" b="0" strike="noStrike" spc="-1" dirty="0" err="1">
                <a:solidFill>
                  <a:srgbClr val="000000"/>
                </a:solidFill>
                <a:latin typeface="Franklin Gothic Book"/>
              </a:rPr>
              <a:t>cost</a:t>
            </a:r>
            <a:r>
              <a:rPr lang="es-ES" sz="1800" b="0" strike="noStrike" spc="-1" dirty="0">
                <a:solidFill>
                  <a:srgbClr val="000000"/>
                </a:solidFill>
                <a:latin typeface="Franklin Gothic Book"/>
              </a:rPr>
              <a:t>, machine </a:t>
            </a:r>
            <a:r>
              <a:rPr lang="es-ES" sz="1800" b="0" strike="noStrike" spc="-1" dirty="0" err="1">
                <a:solidFill>
                  <a:srgbClr val="000000"/>
                </a:solidFill>
                <a:latin typeface="Franklin Gothic Book"/>
              </a:rPr>
              <a:t>hours</a:t>
            </a:r>
            <a:r>
              <a:rPr lang="es-ES" sz="1800" b="0" strike="noStrike" spc="-1" dirty="0">
                <a:solidFill>
                  <a:srgbClr val="000000"/>
                </a:solidFill>
                <a:latin typeface="Franklin Gothic Book"/>
              </a:rPr>
              <a:t>.</a:t>
            </a:r>
            <a:endParaRPr lang="en-US" sz="1800" b="0" strike="noStrike" spc="-1" dirty="0">
              <a:latin typeface="Arial"/>
            </a:endParaRPr>
          </a:p>
          <a:p>
            <a:pPr marL="743040" lvl="1" indent="-285840">
              <a:lnSpc>
                <a:spcPct val="100000"/>
              </a:lnSpc>
              <a:buClr>
                <a:srgbClr val="000000"/>
              </a:buClr>
              <a:buFont typeface="Arial"/>
              <a:buChar char="•"/>
            </a:pPr>
            <a:r>
              <a:rPr lang="es-ES" sz="1800" b="0" strike="noStrike" spc="-1" dirty="0">
                <a:solidFill>
                  <a:srgbClr val="000000"/>
                </a:solidFill>
                <a:latin typeface="Franklin Gothic Book"/>
              </a:rPr>
              <a:t>in </a:t>
            </a:r>
            <a:r>
              <a:rPr lang="es-ES" sz="1800" b="0" strike="noStrike" spc="-1" dirty="0" err="1">
                <a:solidFill>
                  <a:srgbClr val="000000"/>
                </a:solidFill>
                <a:latin typeface="Franklin Gothic Book"/>
              </a:rPr>
              <a:t>customer</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service</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costs</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number</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of</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product</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returns</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or</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client</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calls</a:t>
            </a:r>
            <a:r>
              <a:rPr lang="es-ES" sz="1800" b="0" strike="noStrike" spc="-1" dirty="0">
                <a:solidFill>
                  <a:srgbClr val="000000"/>
                </a:solidFill>
                <a:latin typeface="Franklin Gothic Book"/>
              </a:rPr>
              <a:t>.</a:t>
            </a:r>
            <a:endParaRPr lang="en-US" sz="1800" b="0" strike="noStrike" spc="-1" dirty="0">
              <a:latin typeface="Arial"/>
            </a:endParaRPr>
          </a:p>
          <a:p>
            <a:pPr marL="743040" lvl="1" indent="-285840">
              <a:lnSpc>
                <a:spcPct val="100000"/>
              </a:lnSpc>
              <a:buClr>
                <a:srgbClr val="000000"/>
              </a:buClr>
              <a:buFont typeface="Arial"/>
              <a:buChar char="•"/>
            </a:pPr>
            <a:r>
              <a:rPr lang="es-ES" sz="1800" b="0" strike="noStrike" spc="-1" dirty="0">
                <a:solidFill>
                  <a:srgbClr val="000000"/>
                </a:solidFill>
                <a:latin typeface="Franklin Gothic Book"/>
              </a:rPr>
              <a:t>In </a:t>
            </a:r>
            <a:r>
              <a:rPr lang="es-ES" sz="1800" b="0" strike="noStrike" spc="-1" dirty="0" err="1">
                <a:solidFill>
                  <a:srgbClr val="000000"/>
                </a:solidFill>
                <a:latin typeface="Franklin Gothic Book"/>
              </a:rPr>
              <a:t>cleaning</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costs</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square</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meters</a:t>
            </a:r>
            <a:r>
              <a:rPr lang="es-ES" sz="1800" b="0" strike="noStrike" spc="-1" dirty="0">
                <a:solidFill>
                  <a:srgbClr val="000000"/>
                </a:solidFill>
                <a:latin typeface="Franklin Gothic Book"/>
              </a:rPr>
              <a:t>.</a:t>
            </a:r>
            <a:endParaRPr lang="en-US" sz="1800" b="0" strike="noStrike" spc="-1" dirty="0">
              <a:latin typeface="Arial"/>
            </a:endParaRPr>
          </a:p>
          <a:p>
            <a:pPr marL="743040" lvl="1" indent="-285840">
              <a:lnSpc>
                <a:spcPct val="100000"/>
              </a:lnSpc>
              <a:buClr>
                <a:srgbClr val="000000"/>
              </a:buClr>
              <a:buFont typeface="Arial"/>
              <a:buChar char="•"/>
            </a:pPr>
            <a:r>
              <a:rPr lang="es-ES" sz="1800" b="0" strike="noStrike" spc="-1" dirty="0">
                <a:solidFill>
                  <a:srgbClr val="000000"/>
                </a:solidFill>
                <a:latin typeface="Franklin Gothic Book"/>
              </a:rPr>
              <a:t>in office </a:t>
            </a:r>
            <a:r>
              <a:rPr lang="es-ES" sz="1800" b="0" strike="noStrike" spc="-1" dirty="0" err="1">
                <a:solidFill>
                  <a:srgbClr val="000000"/>
                </a:solidFill>
                <a:latin typeface="Franklin Gothic Book"/>
              </a:rPr>
              <a:t>supplies</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number</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of</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employees</a:t>
            </a:r>
            <a:r>
              <a:rPr lang="es-ES" sz="1800" b="0" strike="noStrike" spc="-1" dirty="0">
                <a:solidFill>
                  <a:srgbClr val="000000"/>
                </a:solidFill>
                <a:latin typeface="Franklin Gothic Book"/>
              </a:rPr>
              <a:t>.</a:t>
            </a:r>
            <a:endParaRPr lang="en-US" sz="1800" b="0" strike="noStrike" spc="-1" dirty="0">
              <a:latin typeface="Arial"/>
            </a:endParaRPr>
          </a:p>
          <a:p>
            <a:pPr marL="743040" lvl="1" indent="-285840">
              <a:lnSpc>
                <a:spcPct val="100000"/>
              </a:lnSpc>
              <a:buClr>
                <a:srgbClr val="000000"/>
              </a:buClr>
              <a:buFont typeface="Arial"/>
              <a:buChar char="•"/>
            </a:pPr>
            <a:r>
              <a:rPr lang="es-ES" sz="1800" b="0" strike="noStrike" spc="-1" dirty="0">
                <a:solidFill>
                  <a:srgbClr val="000000"/>
                </a:solidFill>
                <a:latin typeface="Franklin Gothic Book"/>
              </a:rPr>
              <a:t>In </a:t>
            </a:r>
            <a:r>
              <a:rPr lang="es-ES" sz="1800" b="0" strike="noStrike" spc="-1" dirty="0" err="1">
                <a:solidFill>
                  <a:srgbClr val="000000"/>
                </a:solidFill>
                <a:latin typeface="Franklin Gothic Book"/>
              </a:rPr>
              <a:t>website</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costs</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number</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of</a:t>
            </a:r>
            <a:r>
              <a:rPr lang="es-ES" sz="1800" b="0" strike="noStrike" spc="-1" dirty="0">
                <a:solidFill>
                  <a:srgbClr val="000000"/>
                </a:solidFill>
                <a:latin typeface="Franklin Gothic Book"/>
              </a:rPr>
              <a:t> online </a:t>
            </a:r>
            <a:r>
              <a:rPr lang="es-ES" sz="1800" b="0" strike="noStrike" spc="-1" dirty="0" err="1">
                <a:solidFill>
                  <a:srgbClr val="000000"/>
                </a:solidFill>
                <a:latin typeface="Franklin Gothic Book"/>
              </a:rPr>
              <a:t>orders</a:t>
            </a:r>
            <a:r>
              <a:rPr lang="es-ES" sz="1800" b="0" strike="noStrike" spc="-1" dirty="0">
                <a:solidFill>
                  <a:srgbClr val="000000"/>
                </a:solidFill>
                <a:latin typeface="Franklin Gothic Book"/>
              </a:rPr>
              <a:t>.</a:t>
            </a:r>
            <a:endParaRPr lang="en-US" sz="1800" b="0" strike="noStrike" spc="-1" dirty="0">
              <a:latin typeface="Arial"/>
            </a:endParaRPr>
          </a:p>
          <a:p>
            <a:pPr>
              <a:lnSpc>
                <a:spcPct val="100000"/>
              </a:lnSpc>
              <a:buNone/>
            </a:pPr>
            <a:endParaRPr lang="en-US" sz="18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5" name="Grupo 19"/>
          <p:cNvGrpSpPr/>
          <p:nvPr/>
        </p:nvGrpSpPr>
        <p:grpSpPr>
          <a:xfrm>
            <a:off x="-5235840" y="232200"/>
            <a:ext cx="4725720" cy="453240"/>
            <a:chOff x="-5235840" y="232200"/>
            <a:chExt cx="4725720" cy="453240"/>
          </a:xfrm>
        </p:grpSpPr>
        <p:sp>
          <p:nvSpPr>
            <p:cNvPr id="256" name="Forma libre: forma 11"/>
            <p:cNvSpPr/>
            <p:nvPr/>
          </p:nvSpPr>
          <p:spPr>
            <a:xfrm>
              <a:off x="-4990320" y="27756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257"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258"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259" name="Grupo 20"/>
          <p:cNvGrpSpPr/>
          <p:nvPr/>
        </p:nvGrpSpPr>
        <p:grpSpPr>
          <a:xfrm>
            <a:off x="0" y="232200"/>
            <a:ext cx="4517640" cy="453240"/>
            <a:chOff x="0" y="232200"/>
            <a:chExt cx="4517640" cy="453240"/>
          </a:xfrm>
        </p:grpSpPr>
        <p:sp>
          <p:nvSpPr>
            <p:cNvPr id="260" name="Forma libre: forma 13"/>
            <p:cNvSpPr/>
            <p:nvPr/>
          </p:nvSpPr>
          <p:spPr>
            <a:xfrm>
              <a:off x="246600" y="27756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261" name="Elipse 14"/>
            <p:cNvSpPr/>
            <p:nvPr/>
          </p:nvSpPr>
          <p:spPr>
            <a:xfrm>
              <a:off x="0" y="23220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262" name="Grupo 21"/>
          <p:cNvGrpSpPr/>
          <p:nvPr/>
        </p:nvGrpSpPr>
        <p:grpSpPr>
          <a:xfrm>
            <a:off x="727920" y="9590760"/>
            <a:ext cx="4517640" cy="453240"/>
            <a:chOff x="727920" y="9590760"/>
            <a:chExt cx="4517640" cy="453240"/>
          </a:xfrm>
        </p:grpSpPr>
        <p:sp>
          <p:nvSpPr>
            <p:cNvPr id="263" name="Forma libre: forma 15"/>
            <p:cNvSpPr/>
            <p:nvPr/>
          </p:nvSpPr>
          <p:spPr>
            <a:xfrm>
              <a:off x="974520" y="96361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3. ABC/ABM</a:t>
              </a:r>
              <a:endParaRPr lang="en-US" sz="1800" b="0" strike="noStrike" spc="-1">
                <a:latin typeface="Arial"/>
              </a:endParaRPr>
            </a:p>
          </p:txBody>
        </p:sp>
        <p:sp>
          <p:nvSpPr>
            <p:cNvPr id="264" name="Elipse 16"/>
            <p:cNvSpPr/>
            <p:nvPr/>
          </p:nvSpPr>
          <p:spPr>
            <a:xfrm>
              <a:off x="727920" y="95907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265" name="TextBox 4"/>
          <p:cNvSpPr/>
          <p:nvPr/>
        </p:nvSpPr>
        <p:spPr>
          <a:xfrm>
            <a:off x="493200" y="1022400"/>
            <a:ext cx="10017360" cy="34163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s-ES" sz="1800" b="0" strike="noStrike" spc="-1" dirty="0" err="1">
                <a:solidFill>
                  <a:srgbClr val="000000"/>
                </a:solidFill>
                <a:latin typeface="Franklin Gothic Book"/>
              </a:rPr>
              <a:t>Example</a:t>
            </a:r>
            <a:endParaRPr lang="es-ES" sz="1800" b="0" strike="noStrike" spc="-1" dirty="0">
              <a:solidFill>
                <a:srgbClr val="000000"/>
              </a:solidFill>
              <a:latin typeface="Franklin Gothic Book"/>
            </a:endParaRPr>
          </a:p>
          <a:p>
            <a:pPr>
              <a:lnSpc>
                <a:spcPct val="100000"/>
              </a:lnSpc>
              <a:buNone/>
            </a:pPr>
            <a:endParaRPr lang="es-ES" spc="-1" dirty="0">
              <a:solidFill>
                <a:srgbClr val="000000"/>
              </a:solidFill>
              <a:latin typeface="Franklin Gothic Book"/>
            </a:endParaRPr>
          </a:p>
          <a:p>
            <a:pPr marL="285750" indent="-285750">
              <a:lnSpc>
                <a:spcPct val="100000"/>
              </a:lnSpc>
              <a:buFont typeface="Arial" panose="020B0604020202020204" pitchFamily="34" charset="0"/>
              <a:buChar char="•"/>
            </a:pPr>
            <a:r>
              <a:rPr lang="en-US" sz="1800" b="0" strike="noStrike" spc="-1" dirty="0">
                <a:latin typeface="Arial"/>
              </a:rPr>
              <a:t>Product Details: Your company manufactures two products: A and B.</a:t>
            </a:r>
          </a:p>
          <a:p>
            <a:pPr marL="285750" indent="-285750">
              <a:lnSpc>
                <a:spcPct val="100000"/>
              </a:lnSpc>
              <a:buFont typeface="Arial" panose="020B0604020202020204" pitchFamily="34" charset="0"/>
              <a:buChar char="•"/>
            </a:pPr>
            <a:r>
              <a:rPr lang="en-US" sz="1800" b="0" strike="noStrike" spc="-1" dirty="0">
                <a:latin typeface="Arial"/>
              </a:rPr>
              <a:t>Direct Costs per Unit:</a:t>
            </a:r>
          </a:p>
          <a:p>
            <a:pPr marL="742950" lvl="1" indent="-285750">
              <a:buFont typeface="Arial" panose="020B0604020202020204" pitchFamily="34" charset="0"/>
              <a:buChar char="•"/>
            </a:pPr>
            <a:r>
              <a:rPr lang="en-US" b="0" strike="noStrike" spc="-1" dirty="0">
                <a:latin typeface="Arial"/>
              </a:rPr>
              <a:t>Product A: $20 for materials, $15 for labor</a:t>
            </a:r>
          </a:p>
          <a:p>
            <a:pPr marL="742950" lvl="1" indent="-285750">
              <a:buFont typeface="Arial" panose="020B0604020202020204" pitchFamily="34" charset="0"/>
              <a:buChar char="•"/>
            </a:pPr>
            <a:r>
              <a:rPr lang="en-US" b="0" strike="noStrike" spc="-1" dirty="0">
                <a:latin typeface="Arial"/>
              </a:rPr>
              <a:t>Product B: $30 for materials, $25 for labor</a:t>
            </a:r>
          </a:p>
          <a:p>
            <a:pPr marL="285750" indent="-285750">
              <a:lnSpc>
                <a:spcPct val="100000"/>
              </a:lnSpc>
              <a:buFont typeface="Arial" panose="020B0604020202020204" pitchFamily="34" charset="0"/>
              <a:buChar char="•"/>
            </a:pPr>
            <a:r>
              <a:rPr lang="en-US" sz="1800" b="0" strike="noStrike" spc="-1" dirty="0">
                <a:latin typeface="Arial"/>
              </a:rPr>
              <a:t>Total Overhead Costs: $60,000 for the period.</a:t>
            </a:r>
          </a:p>
          <a:p>
            <a:pPr marL="285750" indent="-285750">
              <a:lnSpc>
                <a:spcPct val="100000"/>
              </a:lnSpc>
              <a:buFont typeface="Arial" panose="020B0604020202020204" pitchFamily="34" charset="0"/>
              <a:buChar char="•"/>
            </a:pPr>
            <a:r>
              <a:rPr lang="en-US" sz="1800" b="0" strike="noStrike" spc="-1" dirty="0">
                <a:latin typeface="Arial"/>
              </a:rPr>
              <a:t>Total Production Units: 3,000 (1,000 units of A + 2,000 units of B)</a:t>
            </a:r>
          </a:p>
          <a:p>
            <a:pPr marL="285750" indent="-285750">
              <a:lnSpc>
                <a:spcPct val="100000"/>
              </a:lnSpc>
              <a:buFont typeface="Arial" panose="020B0604020202020204" pitchFamily="34" charset="0"/>
              <a:buChar char="•"/>
            </a:pPr>
            <a:endParaRPr lang="en-US" spc="-1" dirty="0">
              <a:latin typeface="Arial"/>
            </a:endParaRPr>
          </a:p>
          <a:p>
            <a:pPr>
              <a:lnSpc>
                <a:spcPct val="100000"/>
              </a:lnSpc>
            </a:pPr>
            <a:r>
              <a:rPr lang="en-US" sz="1800" b="0" strike="noStrike" spc="-1" dirty="0">
                <a:latin typeface="Arial"/>
              </a:rPr>
              <a:t>¿What is the tota</a:t>
            </a:r>
            <a:r>
              <a:rPr lang="en-US" spc="-1" dirty="0">
                <a:latin typeface="Arial"/>
              </a:rPr>
              <a:t>l cost of manufacturing one unit of each product? Use total production units as the cost driver.</a:t>
            </a:r>
            <a:endParaRPr lang="en-US" sz="1800" b="0" strike="noStrike" spc="-1" dirty="0">
              <a:latin typeface="Arial"/>
            </a:endParaRPr>
          </a:p>
          <a:p>
            <a:pPr>
              <a:lnSpc>
                <a:spcPct val="100000"/>
              </a:lnSpc>
              <a:buNone/>
            </a:pPr>
            <a:endParaRPr lang="en-US" sz="1800" b="0" strike="noStrike" spc="-1" dirty="0">
              <a:latin typeface="Arial"/>
            </a:endParaRPr>
          </a:p>
        </p:txBody>
      </p:sp>
    </p:spTree>
    <p:extLst>
      <p:ext uri="{BB962C8B-B14F-4D97-AF65-F5344CB8AC3E}">
        <p14:creationId xmlns:p14="http://schemas.microsoft.com/office/powerpoint/2010/main" val="2355475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66" name="Grupo 19"/>
          <p:cNvGrpSpPr/>
          <p:nvPr/>
        </p:nvGrpSpPr>
        <p:grpSpPr>
          <a:xfrm>
            <a:off x="-5235840" y="232200"/>
            <a:ext cx="4725720" cy="453240"/>
            <a:chOff x="-5235840" y="232200"/>
            <a:chExt cx="4725720" cy="453240"/>
          </a:xfrm>
        </p:grpSpPr>
        <p:sp>
          <p:nvSpPr>
            <p:cNvPr id="267" name="Forma libre: forma 11"/>
            <p:cNvSpPr/>
            <p:nvPr/>
          </p:nvSpPr>
          <p:spPr>
            <a:xfrm>
              <a:off x="-4990320" y="27756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268"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269"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270" name="Grupo 20"/>
          <p:cNvGrpSpPr/>
          <p:nvPr/>
        </p:nvGrpSpPr>
        <p:grpSpPr>
          <a:xfrm>
            <a:off x="-4886280" y="254160"/>
            <a:ext cx="4517640" cy="453240"/>
            <a:chOff x="-4886280" y="254160"/>
            <a:chExt cx="4517640" cy="453240"/>
          </a:xfrm>
        </p:grpSpPr>
        <p:sp>
          <p:nvSpPr>
            <p:cNvPr id="271" name="Forma libre: forma 13"/>
            <p:cNvSpPr/>
            <p:nvPr/>
          </p:nvSpPr>
          <p:spPr>
            <a:xfrm>
              <a:off x="-4639680" y="2995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272"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273" name="Grupo 21"/>
          <p:cNvGrpSpPr/>
          <p:nvPr/>
        </p:nvGrpSpPr>
        <p:grpSpPr>
          <a:xfrm>
            <a:off x="0" y="186480"/>
            <a:ext cx="4517640" cy="453240"/>
            <a:chOff x="0" y="186480"/>
            <a:chExt cx="4517640" cy="453240"/>
          </a:xfrm>
        </p:grpSpPr>
        <p:sp>
          <p:nvSpPr>
            <p:cNvPr id="274" name="Forma libre: forma 15"/>
            <p:cNvSpPr/>
            <p:nvPr/>
          </p:nvSpPr>
          <p:spPr>
            <a:xfrm>
              <a:off x="246600" y="23184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3. ABC</a:t>
              </a:r>
              <a:endParaRPr lang="en-US" sz="1800" b="0" strike="noStrike" spc="-1">
                <a:latin typeface="Arial"/>
              </a:endParaRPr>
            </a:p>
          </p:txBody>
        </p:sp>
        <p:sp>
          <p:nvSpPr>
            <p:cNvPr id="275"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276" name="TextBox 4"/>
          <p:cNvSpPr/>
          <p:nvPr/>
        </p:nvSpPr>
        <p:spPr>
          <a:xfrm>
            <a:off x="493200" y="1022400"/>
            <a:ext cx="10017360" cy="447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ES" sz="1800" b="0" strike="noStrike" spc="-1">
                <a:solidFill>
                  <a:srgbClr val="000000"/>
                </a:solidFill>
                <a:latin typeface="Franklin Gothic Book"/>
              </a:rPr>
              <a:t>In the last decades, progress in robotics and IT has changed the ratio between direct labor and overhead.</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s-ES" sz="1800" b="0" strike="noStrike" spc="-1">
                <a:solidFill>
                  <a:srgbClr val="000000"/>
                </a:solidFill>
                <a:latin typeface="Franklin Gothic Book"/>
              </a:rPr>
              <a:t>More and more overhead costs are linked to drivers other than direct labor or machine hours.</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n-US" sz="1800" b="0" strike="noStrike" spc="-1">
                <a:solidFill>
                  <a:srgbClr val="000000"/>
                </a:solidFill>
                <a:latin typeface="Franklin Gothic Book"/>
              </a:rPr>
              <a:t>This situation created severe biases in the allocation of overhead costs.</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n-US" sz="1800" b="0" strike="noStrike" spc="-1">
                <a:solidFill>
                  <a:srgbClr val="000000"/>
                </a:solidFill>
                <a:latin typeface="Franklin Gothic Book"/>
              </a:rPr>
              <a:t>Companies needed more information to be able to track the activities triggering overhead costs and assign the cost of these activities to the product…</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n-US" sz="1800" b="0" strike="noStrike" spc="-1">
                <a:solidFill>
                  <a:srgbClr val="000000"/>
                </a:solidFill>
                <a:latin typeface="Franklin Gothic Book"/>
              </a:rPr>
              <a:t>That is how the Activity-Based Product Cost (ABC) assignment emerged.</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n-US" sz="1800" b="0" strike="noStrike" spc="-1">
                <a:solidFill>
                  <a:srgbClr val="000000"/>
                </a:solidFill>
                <a:latin typeface="Franklin Gothic Book"/>
              </a:rPr>
              <a:t>The rationale behind ABC cost allocation is simple: products consume activities, and activities consume	resources.</a:t>
            </a:r>
            <a:endParaRPr lang="en-US" sz="1800" b="0" strike="noStrike" spc="-1">
              <a:latin typeface="Arial"/>
            </a:endParaRPr>
          </a:p>
          <a:p>
            <a:pPr>
              <a:lnSpc>
                <a:spcPct val="100000"/>
              </a:lnSpc>
              <a:buNone/>
            </a:pPr>
            <a:r>
              <a:rPr lang="en-US" sz="1800" b="0" strike="noStrike" spc="-1">
                <a:solidFill>
                  <a:srgbClr val="000000"/>
                </a:solidFill>
                <a:latin typeface="Franklin Gothic Book"/>
              </a:rPr>
              <a:t>		</a:t>
            </a:r>
            <a:endParaRPr lang="en-US" sz="1800" b="0" strike="noStrike" spc="-1">
              <a:latin typeface="Arial"/>
            </a:endParaRP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77" name="Grupo 19"/>
          <p:cNvGrpSpPr/>
          <p:nvPr/>
        </p:nvGrpSpPr>
        <p:grpSpPr>
          <a:xfrm>
            <a:off x="-5235840" y="232200"/>
            <a:ext cx="4725720" cy="453240"/>
            <a:chOff x="-5235840" y="232200"/>
            <a:chExt cx="4725720" cy="453240"/>
          </a:xfrm>
        </p:grpSpPr>
        <p:sp>
          <p:nvSpPr>
            <p:cNvPr id="278" name="Forma libre: forma 11"/>
            <p:cNvSpPr/>
            <p:nvPr/>
          </p:nvSpPr>
          <p:spPr>
            <a:xfrm>
              <a:off x="-4990320" y="27756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279"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280"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281" name="Grupo 20"/>
          <p:cNvGrpSpPr/>
          <p:nvPr/>
        </p:nvGrpSpPr>
        <p:grpSpPr>
          <a:xfrm>
            <a:off x="-4886280" y="254160"/>
            <a:ext cx="4517640" cy="453240"/>
            <a:chOff x="-4886280" y="254160"/>
            <a:chExt cx="4517640" cy="453240"/>
          </a:xfrm>
        </p:grpSpPr>
        <p:sp>
          <p:nvSpPr>
            <p:cNvPr id="282" name="Forma libre: forma 13"/>
            <p:cNvSpPr/>
            <p:nvPr/>
          </p:nvSpPr>
          <p:spPr>
            <a:xfrm>
              <a:off x="-4639680" y="2995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283"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284" name="Grupo 21"/>
          <p:cNvGrpSpPr/>
          <p:nvPr/>
        </p:nvGrpSpPr>
        <p:grpSpPr>
          <a:xfrm>
            <a:off x="0" y="186480"/>
            <a:ext cx="4517640" cy="453240"/>
            <a:chOff x="0" y="186480"/>
            <a:chExt cx="4517640" cy="453240"/>
          </a:xfrm>
        </p:grpSpPr>
        <p:sp>
          <p:nvSpPr>
            <p:cNvPr id="285" name="Forma libre: forma 15"/>
            <p:cNvSpPr/>
            <p:nvPr/>
          </p:nvSpPr>
          <p:spPr>
            <a:xfrm>
              <a:off x="246600" y="23184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3. ABC</a:t>
              </a:r>
              <a:endParaRPr lang="en-US" sz="1800" b="0" strike="noStrike" spc="-1">
                <a:latin typeface="Arial"/>
              </a:endParaRPr>
            </a:p>
          </p:txBody>
        </p:sp>
        <p:sp>
          <p:nvSpPr>
            <p:cNvPr id="286"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287" name="TextBox 4"/>
          <p:cNvSpPr/>
          <p:nvPr/>
        </p:nvSpPr>
        <p:spPr>
          <a:xfrm>
            <a:off x="493200" y="1022400"/>
            <a:ext cx="1001736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ES" sz="1800" b="0" strike="noStrike" spc="-1">
                <a:solidFill>
                  <a:srgbClr val="000000"/>
                </a:solidFill>
                <a:latin typeface="Franklin Gothic Book"/>
              </a:rPr>
              <a:t>MRP or ERP systems help management to organize planning, scheduling, and tracking of materials and job orders. ERP also connects that information with accounting systems.</a:t>
            </a:r>
            <a:r>
              <a:rPr lang="en-US" sz="1800" b="0" strike="noStrike" spc="-1">
                <a:solidFill>
                  <a:srgbClr val="000000"/>
                </a:solidFill>
                <a:latin typeface="Franklin Gothic Book"/>
              </a:rPr>
              <a:t>	</a:t>
            </a:r>
            <a:endParaRPr lang="en-US" sz="1800" b="0" strike="noStrike" spc="-1">
              <a:latin typeface="Arial"/>
            </a:endParaRPr>
          </a:p>
        </p:txBody>
      </p:sp>
      <p:pic>
        <p:nvPicPr>
          <p:cNvPr id="288" name="Picture 6"/>
          <p:cNvPicPr/>
          <p:nvPr/>
        </p:nvPicPr>
        <p:blipFill>
          <a:blip r:embed="rId3"/>
          <a:stretch/>
        </p:blipFill>
        <p:spPr>
          <a:xfrm>
            <a:off x="246600" y="2608200"/>
            <a:ext cx="3510360" cy="3180960"/>
          </a:xfrm>
          <a:prstGeom prst="rect">
            <a:avLst/>
          </a:prstGeom>
          <a:ln w="0">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89" name="Picture 8"/>
          <p:cNvPicPr/>
          <p:nvPr/>
        </p:nvPicPr>
        <p:blipFill>
          <a:blip r:embed="rId4"/>
          <a:stretch/>
        </p:blipFill>
        <p:spPr>
          <a:xfrm>
            <a:off x="3480120" y="2280960"/>
            <a:ext cx="4641120" cy="3835800"/>
          </a:xfrm>
          <a:prstGeom prst="rect">
            <a:avLst/>
          </a:prstGeom>
          <a:ln w="0">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90" name="Picture 17"/>
          <p:cNvPicPr/>
          <p:nvPr/>
        </p:nvPicPr>
        <p:blipFill>
          <a:blip r:embed="rId5"/>
          <a:stretch/>
        </p:blipFill>
        <p:spPr>
          <a:xfrm>
            <a:off x="7717320" y="2577600"/>
            <a:ext cx="4866120" cy="3139560"/>
          </a:xfrm>
          <a:prstGeom prst="rect">
            <a:avLst/>
          </a:prstGeom>
          <a:ln w="0">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2133720" y="287280"/>
            <a:ext cx="10058040" cy="1449000"/>
          </a:xfrm>
          <a:prstGeom prst="rect">
            <a:avLst/>
          </a:prstGeom>
          <a:noFill/>
          <a:ln w="0">
            <a:noFill/>
          </a:ln>
        </p:spPr>
        <p:txBody>
          <a:bodyPr anchor="b">
            <a:normAutofit/>
          </a:bodyPr>
          <a:lstStyle/>
          <a:p>
            <a:pPr>
              <a:lnSpc>
                <a:spcPct val="90000"/>
              </a:lnSpc>
              <a:buNone/>
            </a:pPr>
            <a:r>
              <a:rPr lang="en-US" sz="4700" b="0" strike="noStrike" spc="-52" dirty="0">
                <a:solidFill>
                  <a:srgbClr val="404040"/>
                </a:solidFill>
                <a:latin typeface="Bookman Old Style"/>
              </a:rPr>
              <a:t>Cost Analysis</a:t>
            </a:r>
            <a:endParaRPr lang="en-US" sz="4700" b="0" strike="noStrike" spc="-1" dirty="0">
              <a:solidFill>
                <a:srgbClr val="000000"/>
              </a:solidFill>
              <a:latin typeface="Franklin Gothic Book"/>
            </a:endParaRPr>
          </a:p>
        </p:txBody>
      </p:sp>
      <p:sp>
        <p:nvSpPr>
          <p:cNvPr id="147" name="Arco de bloque 10"/>
          <p:cNvSpPr/>
          <p:nvPr/>
        </p:nvSpPr>
        <p:spPr>
          <a:xfrm>
            <a:off x="-1568160" y="169704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dirty="0"/>
          </a:p>
        </p:txBody>
      </p:sp>
      <p:grpSp>
        <p:nvGrpSpPr>
          <p:cNvPr id="148" name="Grupo 19"/>
          <p:cNvGrpSpPr/>
          <p:nvPr/>
        </p:nvGrpSpPr>
        <p:grpSpPr>
          <a:xfrm>
            <a:off x="1141200" y="2244240"/>
            <a:ext cx="4726080" cy="453240"/>
            <a:chOff x="1141200" y="2244240"/>
            <a:chExt cx="4726080" cy="453240"/>
          </a:xfrm>
        </p:grpSpPr>
        <p:sp>
          <p:nvSpPr>
            <p:cNvPr id="149" name="Forma libre: forma 11"/>
            <p:cNvSpPr/>
            <p:nvPr/>
          </p:nvSpPr>
          <p:spPr>
            <a:xfrm>
              <a:off x="1387080" y="228960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dirty="0">
                  <a:solidFill>
                    <a:srgbClr val="FFFFFF"/>
                  </a:solidFill>
                  <a:latin typeface="Franklin Gothic Book"/>
                </a:rPr>
                <a:t>1. Cost Behavior and Assignment</a:t>
              </a:r>
              <a:endParaRPr lang="en-US" sz="1800" b="0" strike="noStrike" spc="-1" dirty="0">
                <a:latin typeface="Arial"/>
              </a:endParaRPr>
            </a:p>
          </p:txBody>
        </p:sp>
        <p:sp>
          <p:nvSpPr>
            <p:cNvPr id="150" name="Elipse 12"/>
            <p:cNvSpPr/>
            <p:nvPr/>
          </p:nvSpPr>
          <p:spPr>
            <a:xfrm>
              <a:off x="1141200" y="224424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dirty="0"/>
            </a:p>
          </p:txBody>
        </p:sp>
      </p:grpSp>
      <p:grpSp>
        <p:nvGrpSpPr>
          <p:cNvPr id="151" name="Grupo 20"/>
          <p:cNvGrpSpPr/>
          <p:nvPr/>
        </p:nvGrpSpPr>
        <p:grpSpPr>
          <a:xfrm>
            <a:off x="1349280" y="2788560"/>
            <a:ext cx="4517640" cy="453240"/>
            <a:chOff x="1349280" y="2788560"/>
            <a:chExt cx="4517640" cy="453240"/>
          </a:xfrm>
        </p:grpSpPr>
        <p:sp>
          <p:nvSpPr>
            <p:cNvPr id="152" name="Forma libre: forma 13"/>
            <p:cNvSpPr/>
            <p:nvPr/>
          </p:nvSpPr>
          <p:spPr>
            <a:xfrm>
              <a:off x="1595880" y="28339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dirty="0">
                  <a:solidFill>
                    <a:srgbClr val="FFFFFF"/>
                  </a:solidFill>
                  <a:latin typeface="Franklin Gothic Book"/>
                </a:rPr>
                <a:t>2. Traditional Full Costing</a:t>
              </a:r>
              <a:endParaRPr lang="en-US" sz="1800" b="0" strike="noStrike" spc="-1" dirty="0">
                <a:latin typeface="Arial"/>
              </a:endParaRPr>
            </a:p>
          </p:txBody>
        </p:sp>
        <p:sp>
          <p:nvSpPr>
            <p:cNvPr id="153" name="Elipse 14"/>
            <p:cNvSpPr/>
            <p:nvPr/>
          </p:nvSpPr>
          <p:spPr>
            <a:xfrm>
              <a:off x="1349280" y="27885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dirty="0"/>
            </a:p>
          </p:txBody>
        </p:sp>
      </p:grpSp>
      <p:grpSp>
        <p:nvGrpSpPr>
          <p:cNvPr id="154" name="Grupo 21"/>
          <p:cNvGrpSpPr/>
          <p:nvPr/>
        </p:nvGrpSpPr>
        <p:grpSpPr>
          <a:xfrm>
            <a:off x="1349280" y="3333240"/>
            <a:ext cx="4517640" cy="453240"/>
            <a:chOff x="1349280" y="3333240"/>
            <a:chExt cx="4517640" cy="453240"/>
          </a:xfrm>
        </p:grpSpPr>
        <p:sp>
          <p:nvSpPr>
            <p:cNvPr id="155" name="Forma libre: forma 15"/>
            <p:cNvSpPr/>
            <p:nvPr/>
          </p:nvSpPr>
          <p:spPr>
            <a:xfrm>
              <a:off x="1595880" y="337860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dirty="0">
                  <a:solidFill>
                    <a:srgbClr val="FFFFFF"/>
                  </a:solidFill>
                  <a:latin typeface="Franklin Gothic Book"/>
                </a:rPr>
                <a:t>3. ABC</a:t>
              </a:r>
              <a:endParaRPr lang="en-US" sz="1800" b="0" strike="noStrike" spc="-1" dirty="0">
                <a:latin typeface="Arial"/>
              </a:endParaRPr>
            </a:p>
          </p:txBody>
        </p:sp>
        <p:sp>
          <p:nvSpPr>
            <p:cNvPr id="156" name="Elipse 16"/>
            <p:cNvSpPr/>
            <p:nvPr/>
          </p:nvSpPr>
          <p:spPr>
            <a:xfrm>
              <a:off x="1349280" y="333324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91" name="Grupo 19"/>
          <p:cNvGrpSpPr/>
          <p:nvPr/>
        </p:nvGrpSpPr>
        <p:grpSpPr>
          <a:xfrm>
            <a:off x="-5235840" y="232200"/>
            <a:ext cx="4725720" cy="453240"/>
            <a:chOff x="-5235840" y="232200"/>
            <a:chExt cx="4725720" cy="453240"/>
          </a:xfrm>
        </p:grpSpPr>
        <p:sp>
          <p:nvSpPr>
            <p:cNvPr id="292" name="Forma libre: forma 11"/>
            <p:cNvSpPr/>
            <p:nvPr/>
          </p:nvSpPr>
          <p:spPr>
            <a:xfrm>
              <a:off x="-4990320" y="27756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293"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294"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295" name="Grupo 20"/>
          <p:cNvGrpSpPr/>
          <p:nvPr/>
        </p:nvGrpSpPr>
        <p:grpSpPr>
          <a:xfrm>
            <a:off x="-4886280" y="254160"/>
            <a:ext cx="4517640" cy="453240"/>
            <a:chOff x="-4886280" y="254160"/>
            <a:chExt cx="4517640" cy="453240"/>
          </a:xfrm>
        </p:grpSpPr>
        <p:sp>
          <p:nvSpPr>
            <p:cNvPr id="296" name="Forma libre: forma 13"/>
            <p:cNvSpPr/>
            <p:nvPr/>
          </p:nvSpPr>
          <p:spPr>
            <a:xfrm>
              <a:off x="-4639680" y="2995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297"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298" name="Grupo 21"/>
          <p:cNvGrpSpPr/>
          <p:nvPr/>
        </p:nvGrpSpPr>
        <p:grpSpPr>
          <a:xfrm>
            <a:off x="0" y="186480"/>
            <a:ext cx="4517640" cy="453240"/>
            <a:chOff x="0" y="186480"/>
            <a:chExt cx="4517640" cy="453240"/>
          </a:xfrm>
        </p:grpSpPr>
        <p:sp>
          <p:nvSpPr>
            <p:cNvPr id="299" name="Forma libre: forma 15"/>
            <p:cNvSpPr/>
            <p:nvPr/>
          </p:nvSpPr>
          <p:spPr>
            <a:xfrm>
              <a:off x="246600" y="23184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3. ABC</a:t>
              </a:r>
              <a:endParaRPr lang="en-US" sz="1800" b="0" strike="noStrike" spc="-1">
                <a:latin typeface="Arial"/>
              </a:endParaRPr>
            </a:p>
          </p:txBody>
        </p:sp>
        <p:sp>
          <p:nvSpPr>
            <p:cNvPr id="300"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301" name="TextBox 4"/>
          <p:cNvSpPr/>
          <p:nvPr/>
        </p:nvSpPr>
        <p:spPr>
          <a:xfrm>
            <a:off x="493200" y="1022400"/>
            <a:ext cx="10017360" cy="2585323"/>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s-ES" sz="1800" b="0" strike="noStrike" spc="-1" dirty="0">
                <a:solidFill>
                  <a:srgbClr val="000000"/>
                </a:solidFill>
                <a:latin typeface="Franklin Gothic Book"/>
              </a:rPr>
              <a:t>ABC </a:t>
            </a:r>
            <a:r>
              <a:rPr lang="es-ES" sz="1800" b="0" strike="noStrike" spc="-1" dirty="0" err="1">
                <a:solidFill>
                  <a:srgbClr val="000000"/>
                </a:solidFill>
                <a:latin typeface="Franklin Gothic Book"/>
              </a:rPr>
              <a:t>assignment</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is</a:t>
            </a:r>
            <a:r>
              <a:rPr lang="es-ES" sz="1800" b="0" strike="noStrike" spc="-1" dirty="0">
                <a:solidFill>
                  <a:srgbClr val="000000"/>
                </a:solidFill>
                <a:latin typeface="Franklin Gothic Book"/>
              </a:rPr>
              <a:t> </a:t>
            </a:r>
            <a:r>
              <a:rPr lang="es-ES" sz="1800" b="1" u="sng" strike="noStrike" spc="-1" dirty="0">
                <a:solidFill>
                  <a:srgbClr val="000000"/>
                </a:solidFill>
                <a:uFillTx/>
                <a:latin typeface="Franklin Gothic Book"/>
              </a:rPr>
              <a:t>more precise</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than</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the</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traditional</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allocation</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of</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overhead</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costs</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since</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it</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assigns</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these</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costs</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to</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the</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products</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based</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on</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the</a:t>
            </a:r>
            <a:r>
              <a:rPr lang="es-ES" sz="1800" b="0" strike="noStrike" spc="-1" dirty="0">
                <a:solidFill>
                  <a:srgbClr val="000000"/>
                </a:solidFill>
                <a:latin typeface="Franklin Gothic Book"/>
              </a:rPr>
              <a:t> use </a:t>
            </a:r>
            <a:r>
              <a:rPr lang="es-ES" sz="1800" b="0" strike="noStrike" spc="-1" dirty="0" err="1">
                <a:solidFill>
                  <a:srgbClr val="000000"/>
                </a:solidFill>
                <a:latin typeface="Franklin Gothic Book"/>
              </a:rPr>
              <a:t>of</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the</a:t>
            </a:r>
            <a:r>
              <a:rPr lang="es-ES" sz="1800" b="1" strike="noStrike" spc="-1" dirty="0">
                <a:solidFill>
                  <a:srgbClr val="000000"/>
                </a:solidFill>
                <a:latin typeface="Franklin Gothic Book"/>
              </a:rPr>
              <a:t> </a:t>
            </a:r>
            <a:r>
              <a:rPr lang="es-ES" sz="1800" b="1" u="sng" strike="noStrike" spc="-1" dirty="0" err="1">
                <a:solidFill>
                  <a:srgbClr val="000000"/>
                </a:solidFill>
                <a:uFillTx/>
                <a:latin typeface="Franklin Gothic Book"/>
              </a:rPr>
              <a:t>activities</a:t>
            </a:r>
            <a:r>
              <a:rPr lang="es-ES" sz="1800" b="1" u="sng" strike="noStrike" spc="-1" dirty="0">
                <a:solidFill>
                  <a:srgbClr val="000000"/>
                </a:solidFill>
                <a:uFillTx/>
                <a:latin typeface="Franklin Gothic Book"/>
              </a:rPr>
              <a:t> </a:t>
            </a:r>
            <a:r>
              <a:rPr lang="es-ES" sz="1800" b="1" u="sng" strike="noStrike" spc="-1" dirty="0" err="1">
                <a:solidFill>
                  <a:srgbClr val="000000"/>
                </a:solidFill>
                <a:uFillTx/>
                <a:latin typeface="Franklin Gothic Book"/>
              </a:rPr>
              <a:t>triggering</a:t>
            </a:r>
            <a:r>
              <a:rPr lang="es-ES" sz="1800" b="1" u="sng" strike="noStrike" spc="-1" dirty="0">
                <a:solidFill>
                  <a:srgbClr val="000000"/>
                </a:solidFill>
                <a:uFillTx/>
                <a:latin typeface="Franklin Gothic Book"/>
              </a:rPr>
              <a:t> </a:t>
            </a:r>
            <a:r>
              <a:rPr lang="es-ES" sz="1800" b="1" u="sng" strike="noStrike" spc="-1" dirty="0" err="1">
                <a:solidFill>
                  <a:srgbClr val="000000"/>
                </a:solidFill>
                <a:uFillTx/>
                <a:latin typeface="Franklin Gothic Book"/>
              </a:rPr>
              <a:t>overhead</a:t>
            </a:r>
            <a:r>
              <a:rPr lang="es-ES" sz="1800" b="1" u="sng" strike="noStrike" spc="-1" dirty="0">
                <a:solidFill>
                  <a:srgbClr val="000000"/>
                </a:solidFill>
                <a:uFillTx/>
                <a:latin typeface="Franklin Gothic Book"/>
              </a:rPr>
              <a:t> </a:t>
            </a:r>
            <a:r>
              <a:rPr lang="es-ES" sz="1800" b="1" u="sng" strike="noStrike" spc="-1" dirty="0" err="1">
                <a:solidFill>
                  <a:srgbClr val="000000"/>
                </a:solidFill>
                <a:uFillTx/>
                <a:latin typeface="Franklin Gothic Book"/>
              </a:rPr>
              <a:t>costs</a:t>
            </a:r>
            <a:r>
              <a:rPr lang="es-ES" sz="1800" b="1" strike="noStrike" spc="-1" dirty="0">
                <a:solidFill>
                  <a:srgbClr val="000000"/>
                </a:solidFill>
                <a:latin typeface="Franklin Gothic Book"/>
              </a:rPr>
              <a:t>.</a:t>
            </a:r>
            <a:endParaRPr lang="en-US" sz="1800" b="0" strike="noStrike" spc="-1" dirty="0">
              <a:latin typeface="Arial"/>
            </a:endParaRPr>
          </a:p>
          <a:p>
            <a:pPr>
              <a:lnSpc>
                <a:spcPct val="100000"/>
              </a:lnSpc>
              <a:buNone/>
            </a:pPr>
            <a:endParaRPr lang="en-US" sz="1800" b="0" strike="noStrike" spc="-1" dirty="0">
              <a:latin typeface="Arial"/>
            </a:endParaRPr>
          </a:p>
          <a:p>
            <a:pPr>
              <a:lnSpc>
                <a:spcPct val="100000"/>
              </a:lnSpc>
              <a:buNone/>
            </a:pPr>
            <a:r>
              <a:rPr lang="es-ES" sz="1800" b="1" strike="noStrike" spc="-1" dirty="0" err="1">
                <a:solidFill>
                  <a:srgbClr val="000000"/>
                </a:solidFill>
                <a:latin typeface="Franklin Gothic Book"/>
              </a:rPr>
              <a:t>Steps</a:t>
            </a:r>
            <a:r>
              <a:rPr lang="es-ES" sz="1800" b="1" strike="noStrike" spc="-1" dirty="0">
                <a:solidFill>
                  <a:srgbClr val="000000"/>
                </a:solidFill>
                <a:latin typeface="Franklin Gothic Book"/>
              </a:rPr>
              <a:t>:</a:t>
            </a:r>
            <a:endParaRPr lang="en-US" sz="1800" b="0" strike="noStrike" spc="-1" dirty="0">
              <a:latin typeface="Arial"/>
            </a:endParaRPr>
          </a:p>
          <a:p>
            <a:r>
              <a:rPr lang="en-US" sz="1800" b="0" strike="noStrike" spc="-1" dirty="0">
                <a:solidFill>
                  <a:srgbClr val="000000"/>
                </a:solidFill>
                <a:latin typeface="Franklin Gothic Book"/>
              </a:rPr>
              <a:t>1. List the activities performed in the factory</a:t>
            </a:r>
            <a:endParaRPr lang="en-US" sz="1800" b="0" strike="noStrike" spc="-1" dirty="0">
              <a:latin typeface="Arial"/>
            </a:endParaRPr>
          </a:p>
          <a:p>
            <a:r>
              <a:rPr lang="en-US" sz="1800" b="0" strike="noStrike" spc="-1" dirty="0">
                <a:solidFill>
                  <a:srgbClr val="000000"/>
                </a:solidFill>
                <a:latin typeface="Franklin Gothic Book"/>
              </a:rPr>
              <a:t>2. Aggregate activities into cost pools </a:t>
            </a:r>
            <a:endParaRPr lang="en-US" sz="1800" b="0" strike="noStrike" spc="-1" dirty="0">
              <a:latin typeface="Arial"/>
            </a:endParaRPr>
          </a:p>
          <a:p>
            <a:r>
              <a:rPr lang="en-US" sz="1800" b="0" strike="noStrike" spc="-1" dirty="0">
                <a:solidFill>
                  <a:srgbClr val="000000"/>
                </a:solidFill>
                <a:latin typeface="Franklin Gothic Book"/>
              </a:rPr>
              <a:t>3. </a:t>
            </a:r>
            <a:r>
              <a:rPr lang="en-US" sz="1800" b="0" strike="noStrike" spc="-1" dirty="0">
                <a:solidFill>
                  <a:srgbClr val="000000"/>
                </a:solidFill>
                <a:latin typeface="Franklin Gothic Book"/>
                <a:ea typeface="Franklin Gothic Book"/>
              </a:rPr>
              <a:t>Estimate the level of activity and cost for each cost pool.</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ea typeface="Franklin Gothic Book"/>
              </a:rPr>
              <a:t>4. </a:t>
            </a:r>
            <a:r>
              <a:rPr lang="en-US" sz="1800" b="0" strike="noStrike" spc="-1" dirty="0">
                <a:solidFill>
                  <a:srgbClr val="000000"/>
                </a:solidFill>
                <a:latin typeface="Franklin Gothic Book"/>
              </a:rPr>
              <a:t>Compute the overhead ABC rate for each cost pool. </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ea typeface="Franklin Gothic Book"/>
              </a:rPr>
              <a:t>5. Allocate overhead costs to products using ABC rates.</a:t>
            </a:r>
            <a:endParaRPr lang="en-US" sz="1800" b="0"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02" name="Grupo 19"/>
          <p:cNvGrpSpPr/>
          <p:nvPr/>
        </p:nvGrpSpPr>
        <p:grpSpPr>
          <a:xfrm>
            <a:off x="-5235840" y="232200"/>
            <a:ext cx="4725720" cy="453240"/>
            <a:chOff x="-5235840" y="232200"/>
            <a:chExt cx="4725720" cy="453240"/>
          </a:xfrm>
        </p:grpSpPr>
        <p:sp>
          <p:nvSpPr>
            <p:cNvPr id="303" name="Forma libre: forma 11"/>
            <p:cNvSpPr/>
            <p:nvPr/>
          </p:nvSpPr>
          <p:spPr>
            <a:xfrm>
              <a:off x="-4990320" y="27756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304"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305"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306" name="Grupo 20"/>
          <p:cNvGrpSpPr/>
          <p:nvPr/>
        </p:nvGrpSpPr>
        <p:grpSpPr>
          <a:xfrm>
            <a:off x="-4886280" y="254160"/>
            <a:ext cx="4517640" cy="453240"/>
            <a:chOff x="-4886280" y="254160"/>
            <a:chExt cx="4517640" cy="453240"/>
          </a:xfrm>
        </p:grpSpPr>
        <p:sp>
          <p:nvSpPr>
            <p:cNvPr id="307" name="Forma libre: forma 13"/>
            <p:cNvSpPr/>
            <p:nvPr/>
          </p:nvSpPr>
          <p:spPr>
            <a:xfrm>
              <a:off x="-4639680" y="2995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308"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309" name="Grupo 21"/>
          <p:cNvGrpSpPr/>
          <p:nvPr/>
        </p:nvGrpSpPr>
        <p:grpSpPr>
          <a:xfrm>
            <a:off x="0" y="186480"/>
            <a:ext cx="4517640" cy="453240"/>
            <a:chOff x="0" y="186480"/>
            <a:chExt cx="4517640" cy="453240"/>
          </a:xfrm>
        </p:grpSpPr>
        <p:sp>
          <p:nvSpPr>
            <p:cNvPr id="310" name="Forma libre: forma 15"/>
            <p:cNvSpPr/>
            <p:nvPr/>
          </p:nvSpPr>
          <p:spPr>
            <a:xfrm>
              <a:off x="246600" y="23184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3. ABC</a:t>
              </a:r>
              <a:endParaRPr lang="en-US" sz="1800" b="0" strike="noStrike" spc="-1">
                <a:latin typeface="Arial"/>
              </a:endParaRPr>
            </a:p>
          </p:txBody>
        </p:sp>
        <p:sp>
          <p:nvSpPr>
            <p:cNvPr id="311"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312" name="TextBox 4"/>
          <p:cNvSpPr/>
          <p:nvPr/>
        </p:nvSpPr>
        <p:spPr>
          <a:xfrm>
            <a:off x="493200" y="1022400"/>
            <a:ext cx="10017360" cy="34163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s-ES" sz="1800" b="1" strike="noStrike" spc="-1" dirty="0" err="1">
                <a:solidFill>
                  <a:srgbClr val="000000"/>
                </a:solidFill>
                <a:latin typeface="Franklin Gothic Book"/>
              </a:rPr>
              <a:t>Steps</a:t>
            </a:r>
            <a:r>
              <a:rPr lang="es-ES" sz="1800" b="1" strike="noStrike" spc="-1" dirty="0">
                <a:solidFill>
                  <a:srgbClr val="000000"/>
                </a:solidFill>
                <a:latin typeface="Franklin Gothic Book"/>
              </a:rPr>
              <a:t>:</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1. List the activities performed in the factory</a:t>
            </a:r>
            <a:endParaRPr lang="en-US" sz="1800" b="0" strike="noStrike" spc="-1" dirty="0">
              <a:latin typeface="Arial"/>
            </a:endParaRPr>
          </a:p>
          <a:p>
            <a:pPr>
              <a:lnSpc>
                <a:spcPct val="100000"/>
              </a:lnSpc>
              <a:buNone/>
            </a:pP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Activities: action or process involved in the production of inventory.</a:t>
            </a:r>
            <a:endParaRPr lang="en-US" sz="1800" b="0" strike="noStrike" spc="-1" dirty="0">
              <a:latin typeface="Arial"/>
            </a:endParaRPr>
          </a:p>
          <a:p>
            <a:pPr>
              <a:lnSpc>
                <a:spcPct val="100000"/>
              </a:lnSpc>
              <a:buNone/>
            </a:pP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Examples of common manufacturing activities (and overhead costs):</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 Taking orders </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 Setting up machines </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 Purchasing material </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 Assembling products (</a:t>
            </a:r>
            <a:r>
              <a:rPr lang="en-US" sz="1800" b="0" strike="noStrike" spc="-1" dirty="0" err="1">
                <a:solidFill>
                  <a:srgbClr val="000000"/>
                </a:solidFill>
                <a:latin typeface="Franklin Gothic Book"/>
              </a:rPr>
              <a:t>ie</a:t>
            </a:r>
            <a:r>
              <a:rPr lang="en-US" sz="1800" b="0" strike="noStrike" spc="-1" dirty="0">
                <a:solidFill>
                  <a:srgbClr val="000000"/>
                </a:solidFill>
                <a:latin typeface="Franklin Gothic Book"/>
              </a:rPr>
              <a:t>, order assembling in </a:t>
            </a:r>
            <a:r>
              <a:rPr lang="en-US" sz="1800" b="0" strike="noStrike" spc="-1" dirty="0" err="1">
                <a:solidFill>
                  <a:srgbClr val="000000"/>
                </a:solidFill>
                <a:latin typeface="Franklin Gothic Book"/>
              </a:rPr>
              <a:t>Mcdonald</a:t>
            </a:r>
            <a:r>
              <a:rPr lang="en-US" sz="1800" b="0" strike="noStrike" spc="-1" dirty="0">
                <a:solidFill>
                  <a:srgbClr val="000000"/>
                </a:solidFill>
                <a:latin typeface="Franklin Gothic Book"/>
              </a:rPr>
              <a:t>)</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 Inspecting products </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 Providing customer service during the ordering process</a:t>
            </a:r>
            <a:endParaRPr lang="en-US" sz="1800" b="0" strike="noStrike"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13" name="Grupo 19"/>
          <p:cNvGrpSpPr/>
          <p:nvPr/>
        </p:nvGrpSpPr>
        <p:grpSpPr>
          <a:xfrm>
            <a:off x="-5235840" y="232200"/>
            <a:ext cx="4725720" cy="453240"/>
            <a:chOff x="-5235840" y="232200"/>
            <a:chExt cx="4725720" cy="453240"/>
          </a:xfrm>
        </p:grpSpPr>
        <p:sp>
          <p:nvSpPr>
            <p:cNvPr id="314" name="Forma libre: forma 11"/>
            <p:cNvSpPr/>
            <p:nvPr/>
          </p:nvSpPr>
          <p:spPr>
            <a:xfrm>
              <a:off x="-4990320" y="27756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315"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316"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317" name="Grupo 20"/>
          <p:cNvGrpSpPr/>
          <p:nvPr/>
        </p:nvGrpSpPr>
        <p:grpSpPr>
          <a:xfrm>
            <a:off x="-4886280" y="254160"/>
            <a:ext cx="4517640" cy="453240"/>
            <a:chOff x="-4886280" y="254160"/>
            <a:chExt cx="4517640" cy="453240"/>
          </a:xfrm>
        </p:grpSpPr>
        <p:sp>
          <p:nvSpPr>
            <p:cNvPr id="318" name="Forma libre: forma 13"/>
            <p:cNvSpPr/>
            <p:nvPr/>
          </p:nvSpPr>
          <p:spPr>
            <a:xfrm>
              <a:off x="-4639680" y="2995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319"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320" name="Grupo 21"/>
          <p:cNvGrpSpPr/>
          <p:nvPr/>
        </p:nvGrpSpPr>
        <p:grpSpPr>
          <a:xfrm>
            <a:off x="0" y="186480"/>
            <a:ext cx="4517640" cy="453240"/>
            <a:chOff x="0" y="186480"/>
            <a:chExt cx="4517640" cy="453240"/>
          </a:xfrm>
        </p:grpSpPr>
        <p:sp>
          <p:nvSpPr>
            <p:cNvPr id="321" name="Forma libre: forma 15"/>
            <p:cNvSpPr/>
            <p:nvPr/>
          </p:nvSpPr>
          <p:spPr>
            <a:xfrm>
              <a:off x="246600" y="23184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3. ABC</a:t>
              </a:r>
              <a:endParaRPr lang="en-US" sz="1800" b="0" strike="noStrike" spc="-1">
                <a:latin typeface="Arial"/>
              </a:endParaRPr>
            </a:p>
          </p:txBody>
        </p:sp>
        <p:sp>
          <p:nvSpPr>
            <p:cNvPr id="322"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323" name="TextBox 4"/>
          <p:cNvSpPr/>
          <p:nvPr/>
        </p:nvSpPr>
        <p:spPr>
          <a:xfrm>
            <a:off x="493200" y="1022400"/>
            <a:ext cx="10017360" cy="147732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s-ES" sz="1800" b="1" strike="noStrike" spc="-1" dirty="0" err="1">
                <a:solidFill>
                  <a:srgbClr val="000000"/>
                </a:solidFill>
                <a:latin typeface="Franklin Gothic Book"/>
              </a:rPr>
              <a:t>Steps</a:t>
            </a:r>
            <a:r>
              <a:rPr lang="es-ES" sz="1800" b="1" strike="noStrike" spc="-1" dirty="0">
                <a:solidFill>
                  <a:srgbClr val="000000"/>
                </a:solidFill>
                <a:latin typeface="Franklin Gothic Book"/>
              </a:rPr>
              <a:t>:</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2. Aggregate activities into cost pools </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Overhead costs are assigned to each activity to become a cost pool. A cost pool is a list of costs incurred when related activities are performed.</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Examples:</a:t>
            </a:r>
            <a:endParaRPr lang="en-US" sz="1800" b="0" strike="noStrike" spc="-1" dirty="0">
              <a:latin typeface="Arial"/>
            </a:endParaRPr>
          </a:p>
        </p:txBody>
      </p:sp>
      <p:graphicFrame>
        <p:nvGraphicFramePr>
          <p:cNvPr id="324" name="Table 6"/>
          <p:cNvGraphicFramePr/>
          <p:nvPr/>
        </p:nvGraphicFramePr>
        <p:xfrm>
          <a:off x="2031840" y="2433600"/>
          <a:ext cx="8127720" cy="4492440"/>
        </p:xfrm>
        <a:graphic>
          <a:graphicData uri="http://schemas.openxmlformats.org/drawingml/2006/table">
            <a:tbl>
              <a:tblPr/>
              <a:tblGrid>
                <a:gridCol w="4063680">
                  <a:extLst>
                    <a:ext uri="{9D8B030D-6E8A-4147-A177-3AD203B41FA5}">
                      <a16:colId xmlns:a16="http://schemas.microsoft.com/office/drawing/2014/main" val="20000"/>
                    </a:ext>
                  </a:extLst>
                </a:gridCol>
                <a:gridCol w="4064040">
                  <a:extLst>
                    <a:ext uri="{9D8B030D-6E8A-4147-A177-3AD203B41FA5}">
                      <a16:colId xmlns:a16="http://schemas.microsoft.com/office/drawing/2014/main" val="20001"/>
                    </a:ext>
                  </a:extLst>
                </a:gridCol>
              </a:tblGrid>
              <a:tr h="370800">
                <a:tc>
                  <a:txBody>
                    <a:bodyPr/>
                    <a:lstStyle/>
                    <a:p>
                      <a:pPr>
                        <a:lnSpc>
                          <a:spcPct val="100000"/>
                        </a:lnSpc>
                        <a:buNone/>
                      </a:pPr>
                      <a:r>
                        <a:rPr lang="es-ES" sz="1800" b="1" strike="noStrike" spc="-1">
                          <a:solidFill>
                            <a:srgbClr val="FFFFFF"/>
                          </a:solidFill>
                          <a:latin typeface="Franklin Gothic Book"/>
                        </a:rPr>
                        <a:t>Activities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lstStyle/>
                    <a:p>
                      <a:pPr>
                        <a:lnSpc>
                          <a:spcPct val="100000"/>
                        </a:lnSpc>
                        <a:buNone/>
                      </a:pPr>
                      <a:r>
                        <a:rPr lang="es-ES" sz="1800" b="1" strike="noStrike" spc="-1">
                          <a:solidFill>
                            <a:srgbClr val="FFFFFF"/>
                          </a:solidFill>
                          <a:latin typeface="Franklin Gothic Book"/>
                        </a:rPr>
                        <a:t>Cost Pool</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extLst>
                  <a:ext uri="{0D108BD9-81ED-4DB2-BD59-A6C34878D82A}">
                    <a16:rowId xmlns:a16="http://schemas.microsoft.com/office/drawing/2014/main" val="10000"/>
                  </a:ext>
                </a:extLst>
              </a:tr>
              <a:tr h="640440">
                <a:tc>
                  <a:txBody>
                    <a:bodyPr/>
                    <a:lstStyle/>
                    <a:p>
                      <a:pPr>
                        <a:lnSpc>
                          <a:spcPct val="100000"/>
                        </a:lnSpc>
                        <a:buNone/>
                      </a:pPr>
                      <a:r>
                        <a:rPr lang="es-ES" sz="1800" b="0" strike="noStrike" spc="-1">
                          <a:solidFill>
                            <a:srgbClr val="000000"/>
                          </a:solidFill>
                          <a:latin typeface="Franklin Gothic Book"/>
                        </a:rPr>
                        <a:t>Taking orders</a:t>
                      </a:r>
                      <a:endParaRPr lang="en-US" sz="1800" b="0" strike="noStrike" spc="-1">
                        <a:latin typeface="Arial"/>
                      </a:endParaRPr>
                    </a:p>
                    <a:p>
                      <a:pPr>
                        <a:lnSpc>
                          <a:spcPct val="100000"/>
                        </a:lnSpc>
                        <a:buNone/>
                      </a:pPr>
                      <a:r>
                        <a:rPr lang="es-ES" sz="1800" b="0" strike="noStrike" spc="-1">
                          <a:solidFill>
                            <a:srgbClr val="000000"/>
                          </a:solidFill>
                          <a:latin typeface="Franklin Gothic Book"/>
                        </a:rPr>
                        <a:t>Verifying/confirming orders</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Customer Order</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D4CC"/>
                    </a:solidFill>
                  </a:tcPr>
                </a:tc>
                <a:extLst>
                  <a:ext uri="{0D108BD9-81ED-4DB2-BD59-A6C34878D82A}">
                    <a16:rowId xmlns:a16="http://schemas.microsoft.com/office/drawing/2014/main" val="10001"/>
                  </a:ext>
                </a:extLst>
              </a:tr>
              <a:tr h="640440">
                <a:tc>
                  <a:txBody>
                    <a:bodyPr/>
                    <a:lstStyle/>
                    <a:p>
                      <a:pPr>
                        <a:lnSpc>
                          <a:spcPct val="100000"/>
                        </a:lnSpc>
                        <a:buNone/>
                        <a:tabLst>
                          <a:tab pos="0" algn="l"/>
                        </a:tabLst>
                      </a:pPr>
                      <a:r>
                        <a:rPr lang="es-ES" sz="1800" b="0" strike="noStrike" spc="-1">
                          <a:solidFill>
                            <a:srgbClr val="000000"/>
                          </a:solidFill>
                          <a:latin typeface="Franklin Gothic Book"/>
                        </a:rPr>
                        <a:t>Setting up machines</a:t>
                      </a:r>
                      <a:endParaRPr lang="en-US" sz="1800" b="0" strike="noStrike" spc="-1">
                        <a:latin typeface="Arial"/>
                      </a:endParaRPr>
                    </a:p>
                    <a:p>
                      <a:pPr>
                        <a:lnSpc>
                          <a:spcPct val="100000"/>
                        </a:lnSpc>
                        <a:buNone/>
                        <a:tabLst>
                          <a:tab pos="0" algn="l"/>
                        </a:tabLst>
                      </a:pPr>
                      <a:r>
                        <a:rPr lang="en-US" sz="1800" b="0" strike="noStrike" spc="-1">
                          <a:solidFill>
                            <a:srgbClr val="000000"/>
                          </a:solidFill>
                          <a:latin typeface="Franklin Gothic Book"/>
                        </a:rPr>
                        <a:t>Machine insurances, utilities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tabLst>
                          <a:tab pos="0" algn="l"/>
                        </a:tabLst>
                      </a:pPr>
                      <a:r>
                        <a:rPr lang="es-ES" sz="1800" b="0" strike="noStrike" spc="-1">
                          <a:solidFill>
                            <a:srgbClr val="000000"/>
                          </a:solidFill>
                          <a:latin typeface="Franklin Gothic Book"/>
                        </a:rPr>
                        <a:t>Production Machines</a:t>
                      </a:r>
                      <a:endParaRPr lang="en-US" sz="1800" b="0" strike="noStrike" spc="-1">
                        <a:latin typeface="Arial"/>
                      </a:endParaRPr>
                    </a:p>
                    <a:p>
                      <a:pPr>
                        <a:lnSpc>
                          <a:spcPct val="100000"/>
                        </a:lnSpc>
                        <a:buNone/>
                        <a:tabLst>
                          <a:tab pos="0" algn="l"/>
                        </a:tabLst>
                      </a:pP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extLst>
                  <a:ext uri="{0D108BD9-81ED-4DB2-BD59-A6C34878D82A}">
                    <a16:rowId xmlns:a16="http://schemas.microsoft.com/office/drawing/2014/main" val="10002"/>
                  </a:ext>
                </a:extLst>
              </a:tr>
              <a:tr h="1189080">
                <a:tc>
                  <a:txBody>
                    <a:bodyPr/>
                    <a:lstStyle/>
                    <a:p>
                      <a:pPr>
                        <a:lnSpc>
                          <a:spcPct val="100000"/>
                        </a:lnSpc>
                        <a:buNone/>
                      </a:pPr>
                      <a:r>
                        <a:rPr lang="es-ES" sz="1800" b="0" strike="noStrike" spc="-1">
                          <a:solidFill>
                            <a:srgbClr val="000000"/>
                          </a:solidFill>
                          <a:latin typeface="Franklin Gothic Book"/>
                        </a:rPr>
                        <a:t>Preparing purchaes of materials</a:t>
                      </a:r>
                      <a:endParaRPr lang="en-US" sz="1800" b="0" strike="noStrike" spc="-1">
                        <a:latin typeface="Arial"/>
                      </a:endParaRPr>
                    </a:p>
                    <a:p>
                      <a:pPr>
                        <a:lnSpc>
                          <a:spcPct val="100000"/>
                        </a:lnSpc>
                        <a:buNone/>
                        <a:tabLst>
                          <a:tab pos="0" algn="l"/>
                        </a:tabLst>
                      </a:pPr>
                      <a:r>
                        <a:rPr lang="es-ES" sz="1800" b="0" strike="noStrike" spc="-1">
                          <a:solidFill>
                            <a:srgbClr val="000000"/>
                          </a:solidFill>
                          <a:latin typeface="Franklin Gothic Book"/>
                        </a:rPr>
                        <a:t>Cost to move materials from receiving into production department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Purchasing Materials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extLst>
                  <a:ext uri="{0D108BD9-81ED-4DB2-BD59-A6C34878D82A}">
                    <a16:rowId xmlns:a16="http://schemas.microsoft.com/office/drawing/2014/main" val="10003"/>
                  </a:ext>
                </a:extLst>
              </a:tr>
              <a:tr h="370800">
                <a:tc>
                  <a:txBody>
                    <a:bodyPr/>
                    <a:lstStyle/>
                    <a:p>
                      <a:pPr>
                        <a:lnSpc>
                          <a:spcPct val="100000"/>
                        </a:lnSpc>
                        <a:buNone/>
                      </a:pPr>
                      <a:r>
                        <a:rPr lang="es-ES" sz="1800" b="0" strike="noStrike" spc="-1">
                          <a:solidFill>
                            <a:srgbClr val="000000"/>
                          </a:solidFill>
                          <a:latin typeface="Franklin Gothic Book"/>
                        </a:rPr>
                        <a:t>Inspection/Quality staff costs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a:solidFill>
                            <a:srgbClr val="000000"/>
                          </a:solidFill>
                          <a:latin typeface="Franklin Gothic Book"/>
                        </a:rPr>
                        <a:t>Inspect Products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extLst>
                  <a:ext uri="{0D108BD9-81ED-4DB2-BD59-A6C34878D82A}">
                    <a16:rowId xmlns:a16="http://schemas.microsoft.com/office/drawing/2014/main" val="10004"/>
                  </a:ext>
                </a:extLst>
              </a:tr>
              <a:tr h="640440">
                <a:tc>
                  <a:txBody>
                    <a:bodyPr/>
                    <a:lstStyle/>
                    <a:p>
                      <a:pPr>
                        <a:lnSpc>
                          <a:spcPct val="100000"/>
                        </a:lnSpc>
                        <a:buNone/>
                      </a:pPr>
                      <a:r>
                        <a:rPr lang="es-ES" sz="1800" b="0" strike="noStrike" spc="-1">
                          <a:solidFill>
                            <a:srgbClr val="000000"/>
                          </a:solidFill>
                          <a:latin typeface="Franklin Gothic Book"/>
                        </a:rPr>
                        <a:t>Cost of assembly machine </a:t>
                      </a:r>
                      <a:endParaRPr lang="en-US" sz="1800" b="0" strike="noStrike" spc="-1">
                        <a:latin typeface="Arial"/>
                      </a:endParaRPr>
                    </a:p>
                    <a:p>
                      <a:pPr>
                        <a:lnSpc>
                          <a:spcPct val="100000"/>
                        </a:lnSpc>
                        <a:buNone/>
                      </a:pPr>
                      <a:r>
                        <a:rPr lang="es-ES" sz="1800" b="0" strike="noStrike" spc="-1">
                          <a:solidFill>
                            <a:srgbClr val="000000"/>
                          </a:solidFill>
                          <a:latin typeface="Franklin Gothic Book"/>
                        </a:rPr>
                        <a:t>Cost of label machine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Assemble Products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extLst>
                  <a:ext uri="{0D108BD9-81ED-4DB2-BD59-A6C34878D82A}">
                    <a16:rowId xmlns:a16="http://schemas.microsoft.com/office/drawing/2014/main" val="10005"/>
                  </a:ext>
                </a:extLst>
              </a:tr>
              <a:tr h="640440">
                <a:tc>
                  <a:txBody>
                    <a:bodyPr/>
                    <a:lstStyle/>
                    <a:p>
                      <a:pPr>
                        <a:lnSpc>
                          <a:spcPct val="100000"/>
                        </a:lnSpc>
                        <a:buNone/>
                      </a:pPr>
                      <a:r>
                        <a:rPr lang="es-ES" sz="1800" b="0" strike="noStrike" spc="-1">
                          <a:solidFill>
                            <a:srgbClr val="000000"/>
                          </a:solidFill>
                          <a:latin typeface="Franklin Gothic Book"/>
                        </a:rPr>
                        <a:t>Computers' depreciation</a:t>
                      </a:r>
                      <a:endParaRPr lang="en-US" sz="1800" b="0" strike="noStrike" spc="-1">
                        <a:latin typeface="Arial"/>
                      </a:endParaRPr>
                    </a:p>
                    <a:p>
                      <a:pPr>
                        <a:lnSpc>
                          <a:spcPct val="100000"/>
                        </a:lnSpc>
                        <a:buNone/>
                      </a:pPr>
                      <a:r>
                        <a:rPr lang="es-ES" sz="1800" b="0" strike="noStrike" spc="-1">
                          <a:solidFill>
                            <a:srgbClr val="000000"/>
                          </a:solidFill>
                          <a:latin typeface="Franklin Gothic Book"/>
                        </a:rPr>
                        <a:t>Online store maintenance</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a:solidFill>
                            <a:srgbClr val="000000"/>
                          </a:solidFill>
                          <a:latin typeface="Franklin Gothic Book"/>
                        </a:rPr>
                        <a:t>Technological production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25" name="Grupo 19"/>
          <p:cNvGrpSpPr/>
          <p:nvPr/>
        </p:nvGrpSpPr>
        <p:grpSpPr>
          <a:xfrm>
            <a:off x="-5235840" y="232200"/>
            <a:ext cx="4725720" cy="453240"/>
            <a:chOff x="-5235840" y="232200"/>
            <a:chExt cx="4725720" cy="453240"/>
          </a:xfrm>
        </p:grpSpPr>
        <p:sp>
          <p:nvSpPr>
            <p:cNvPr id="326" name="Forma libre: forma 11"/>
            <p:cNvSpPr/>
            <p:nvPr/>
          </p:nvSpPr>
          <p:spPr>
            <a:xfrm>
              <a:off x="-4990320" y="27756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327"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328"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329" name="Grupo 20"/>
          <p:cNvGrpSpPr/>
          <p:nvPr/>
        </p:nvGrpSpPr>
        <p:grpSpPr>
          <a:xfrm>
            <a:off x="-4886280" y="254160"/>
            <a:ext cx="4517640" cy="453240"/>
            <a:chOff x="-4886280" y="254160"/>
            <a:chExt cx="4517640" cy="453240"/>
          </a:xfrm>
        </p:grpSpPr>
        <p:sp>
          <p:nvSpPr>
            <p:cNvPr id="330" name="Forma libre: forma 13"/>
            <p:cNvSpPr/>
            <p:nvPr/>
          </p:nvSpPr>
          <p:spPr>
            <a:xfrm>
              <a:off x="-4639680" y="2995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331"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332" name="Grupo 21"/>
          <p:cNvGrpSpPr/>
          <p:nvPr/>
        </p:nvGrpSpPr>
        <p:grpSpPr>
          <a:xfrm>
            <a:off x="0" y="186480"/>
            <a:ext cx="4517640" cy="453240"/>
            <a:chOff x="0" y="186480"/>
            <a:chExt cx="4517640" cy="453240"/>
          </a:xfrm>
        </p:grpSpPr>
        <p:sp>
          <p:nvSpPr>
            <p:cNvPr id="333" name="Forma libre: forma 15"/>
            <p:cNvSpPr/>
            <p:nvPr/>
          </p:nvSpPr>
          <p:spPr>
            <a:xfrm>
              <a:off x="246600" y="23184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3. ABC</a:t>
              </a:r>
              <a:endParaRPr lang="en-US" sz="1800" b="0" strike="noStrike" spc="-1">
                <a:latin typeface="Arial"/>
              </a:endParaRPr>
            </a:p>
          </p:txBody>
        </p:sp>
        <p:sp>
          <p:nvSpPr>
            <p:cNvPr id="334"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335" name="TextBox 4"/>
          <p:cNvSpPr/>
          <p:nvPr/>
        </p:nvSpPr>
        <p:spPr>
          <a:xfrm>
            <a:off x="493200" y="1022400"/>
            <a:ext cx="10017360" cy="147732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s-ES" sz="1800" b="1" strike="noStrike" spc="-1" dirty="0" err="1">
                <a:solidFill>
                  <a:srgbClr val="000000"/>
                </a:solidFill>
                <a:latin typeface="Franklin Gothic Book"/>
              </a:rPr>
              <a:t>Steps</a:t>
            </a:r>
            <a:r>
              <a:rPr lang="es-ES" sz="1800" b="1" strike="noStrike" spc="-1" dirty="0">
                <a:solidFill>
                  <a:srgbClr val="000000"/>
                </a:solidFill>
                <a:latin typeface="Franklin Gothic Book"/>
              </a:rPr>
              <a:t>:</a:t>
            </a:r>
            <a:endParaRPr lang="en-US" sz="1800" b="0" strike="noStrike" spc="-1" dirty="0">
              <a:latin typeface="Arial"/>
            </a:endParaRPr>
          </a:p>
          <a:p>
            <a:r>
              <a:rPr lang="en-US" sz="1800" b="0" strike="noStrike" spc="-1" dirty="0">
                <a:solidFill>
                  <a:srgbClr val="000000"/>
                </a:solidFill>
                <a:latin typeface="Franklin Gothic Book"/>
              </a:rPr>
              <a:t>3. </a:t>
            </a:r>
            <a:r>
              <a:rPr lang="en-US" sz="1800" b="0" strike="noStrike" spc="-1" dirty="0">
                <a:solidFill>
                  <a:srgbClr val="000000"/>
                </a:solidFill>
                <a:latin typeface="Franklin Gothic Book"/>
                <a:ea typeface="Franklin Gothic Book"/>
              </a:rPr>
              <a:t>Estimate the level of activity and cost for each cost pool.</a:t>
            </a:r>
            <a:endParaRPr lang="en-US" sz="1800" b="0" strike="noStrike" spc="-1" dirty="0">
              <a:latin typeface="Arial"/>
            </a:endParaRPr>
          </a:p>
          <a:p>
            <a:pPr>
              <a:lnSpc>
                <a:spcPct val="100000"/>
              </a:lnSpc>
              <a:buNone/>
            </a:pP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What activities drive the costs in that pool? (again, the concept of "cost driver", but now, not only one)</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Examples:</a:t>
            </a:r>
            <a:endParaRPr lang="en-US" sz="1800" b="0" strike="noStrike" spc="-1" dirty="0">
              <a:latin typeface="Arial"/>
            </a:endParaRPr>
          </a:p>
        </p:txBody>
      </p:sp>
      <p:graphicFrame>
        <p:nvGraphicFramePr>
          <p:cNvPr id="336" name="Table 6"/>
          <p:cNvGraphicFramePr/>
          <p:nvPr/>
        </p:nvGraphicFramePr>
        <p:xfrm>
          <a:off x="340200" y="2626200"/>
          <a:ext cx="5343120" cy="3134880"/>
        </p:xfrm>
        <a:graphic>
          <a:graphicData uri="http://schemas.openxmlformats.org/drawingml/2006/table">
            <a:tbl>
              <a:tblPr/>
              <a:tblGrid>
                <a:gridCol w="2671560">
                  <a:extLst>
                    <a:ext uri="{9D8B030D-6E8A-4147-A177-3AD203B41FA5}">
                      <a16:colId xmlns:a16="http://schemas.microsoft.com/office/drawing/2014/main" val="20000"/>
                    </a:ext>
                  </a:extLst>
                </a:gridCol>
                <a:gridCol w="2671560">
                  <a:extLst>
                    <a:ext uri="{9D8B030D-6E8A-4147-A177-3AD203B41FA5}">
                      <a16:colId xmlns:a16="http://schemas.microsoft.com/office/drawing/2014/main" val="20001"/>
                    </a:ext>
                  </a:extLst>
                </a:gridCol>
              </a:tblGrid>
              <a:tr h="640440">
                <a:tc>
                  <a:txBody>
                    <a:bodyPr/>
                    <a:lstStyle/>
                    <a:p>
                      <a:pPr>
                        <a:lnSpc>
                          <a:spcPct val="100000"/>
                        </a:lnSpc>
                        <a:buNone/>
                      </a:pPr>
                      <a:r>
                        <a:rPr lang="es-ES" sz="1800" b="1" strike="noStrike" spc="-1">
                          <a:solidFill>
                            <a:srgbClr val="FFFFFF"/>
                          </a:solidFill>
                          <a:latin typeface="Franklin Gothic Book"/>
                        </a:rPr>
                        <a:t>Activity Cost Pool</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lstStyle/>
                    <a:p>
                      <a:pPr>
                        <a:lnSpc>
                          <a:spcPct val="100000"/>
                        </a:lnSpc>
                        <a:buNone/>
                      </a:pPr>
                      <a:r>
                        <a:rPr lang="es-ES" sz="1800" b="1" strike="noStrike" spc="-1">
                          <a:solidFill>
                            <a:srgbClr val="FFFFFF"/>
                          </a:solidFill>
                          <a:latin typeface="Franklin Gothic Book"/>
                        </a:rPr>
                        <a:t>Estimated Activity of the Cost drivers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extLst>
                  <a:ext uri="{0D108BD9-81ED-4DB2-BD59-A6C34878D82A}">
                    <a16:rowId xmlns:a16="http://schemas.microsoft.com/office/drawing/2014/main" val="10000"/>
                  </a:ext>
                </a:extLst>
              </a:tr>
              <a:tr h="370800">
                <a:tc>
                  <a:txBody>
                    <a:bodyPr/>
                    <a:lstStyle/>
                    <a:p>
                      <a:pPr>
                        <a:lnSpc>
                          <a:spcPct val="100000"/>
                        </a:lnSpc>
                        <a:buNone/>
                      </a:pPr>
                      <a:r>
                        <a:rPr lang="es-ES" sz="1800" b="0" strike="noStrike" spc="-1">
                          <a:solidFill>
                            <a:srgbClr val="000000"/>
                          </a:solidFill>
                          <a:latin typeface="Franklin Gothic Book"/>
                        </a:rPr>
                        <a:t>Customer Order</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 of orders</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D4CC"/>
                    </a:solidFill>
                  </a:tcPr>
                </a:tc>
                <a:extLst>
                  <a:ext uri="{0D108BD9-81ED-4DB2-BD59-A6C34878D82A}">
                    <a16:rowId xmlns:a16="http://schemas.microsoft.com/office/drawing/2014/main" val="10001"/>
                  </a:ext>
                </a:extLst>
              </a:tr>
              <a:tr h="370800">
                <a:tc>
                  <a:txBody>
                    <a:bodyPr/>
                    <a:lstStyle/>
                    <a:p>
                      <a:pPr>
                        <a:lnSpc>
                          <a:spcPct val="100000"/>
                        </a:lnSpc>
                        <a:buNone/>
                        <a:tabLst>
                          <a:tab pos="0" algn="l"/>
                        </a:tabLst>
                      </a:pPr>
                      <a:r>
                        <a:rPr lang="es-ES" sz="1800" b="0" strike="noStrike" spc="-1">
                          <a:solidFill>
                            <a:srgbClr val="000000"/>
                          </a:solidFill>
                          <a:latin typeface="Franklin Gothic Book"/>
                        </a:rPr>
                        <a:t>Production Machines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a:solidFill>
                            <a:srgbClr val="000000"/>
                          </a:solidFill>
                          <a:latin typeface="Franklin Gothic Book"/>
                        </a:rPr>
                        <a:t># of machine setups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extLst>
                  <a:ext uri="{0D108BD9-81ED-4DB2-BD59-A6C34878D82A}">
                    <a16:rowId xmlns:a16="http://schemas.microsoft.com/office/drawing/2014/main" val="10002"/>
                  </a:ext>
                </a:extLst>
              </a:tr>
              <a:tr h="370800">
                <a:tc>
                  <a:txBody>
                    <a:bodyPr/>
                    <a:lstStyle/>
                    <a:p>
                      <a:pPr>
                        <a:lnSpc>
                          <a:spcPct val="100000"/>
                        </a:lnSpc>
                        <a:buNone/>
                      </a:pPr>
                      <a:r>
                        <a:rPr lang="es-ES" sz="1800" b="0" strike="noStrike" spc="-1">
                          <a:solidFill>
                            <a:srgbClr val="000000"/>
                          </a:solidFill>
                          <a:latin typeface="Franklin Gothic Book"/>
                        </a:rPr>
                        <a:t>Purchasing Materials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 Purchases requests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extLst>
                  <a:ext uri="{0D108BD9-81ED-4DB2-BD59-A6C34878D82A}">
                    <a16:rowId xmlns:a16="http://schemas.microsoft.com/office/drawing/2014/main" val="10003"/>
                  </a:ext>
                </a:extLst>
              </a:tr>
              <a:tr h="370800">
                <a:tc>
                  <a:txBody>
                    <a:bodyPr/>
                    <a:lstStyle/>
                    <a:p>
                      <a:pPr>
                        <a:lnSpc>
                          <a:spcPct val="100000"/>
                        </a:lnSpc>
                        <a:buNone/>
                      </a:pPr>
                      <a:r>
                        <a:rPr lang="es-ES" sz="1800" b="0" strike="noStrike" spc="-1">
                          <a:solidFill>
                            <a:srgbClr val="000000"/>
                          </a:solidFill>
                          <a:latin typeface="Franklin Gothic Book"/>
                        </a:rPr>
                        <a:t>Inspect Products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a:solidFill>
                            <a:srgbClr val="000000"/>
                          </a:solidFill>
                          <a:latin typeface="Franklin Gothic Book"/>
                        </a:rPr>
                        <a:t># Inspectors or Hrs.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extLst>
                  <a:ext uri="{0D108BD9-81ED-4DB2-BD59-A6C34878D82A}">
                    <a16:rowId xmlns:a16="http://schemas.microsoft.com/office/drawing/2014/main" val="10004"/>
                  </a:ext>
                </a:extLst>
              </a:tr>
              <a:tr h="370800">
                <a:tc>
                  <a:txBody>
                    <a:bodyPr/>
                    <a:lstStyle/>
                    <a:p>
                      <a:pPr>
                        <a:lnSpc>
                          <a:spcPct val="100000"/>
                        </a:lnSpc>
                        <a:buNone/>
                      </a:pPr>
                      <a:r>
                        <a:rPr lang="es-ES" sz="1800" b="0" strike="noStrike" spc="-1">
                          <a:solidFill>
                            <a:srgbClr val="000000"/>
                          </a:solidFill>
                          <a:latin typeface="Franklin Gothic Book"/>
                        </a:rPr>
                        <a:t>Assemble Products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 direct labor hours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extLst>
                  <a:ext uri="{0D108BD9-81ED-4DB2-BD59-A6C34878D82A}">
                    <a16:rowId xmlns:a16="http://schemas.microsoft.com/office/drawing/2014/main" val="10005"/>
                  </a:ext>
                </a:extLst>
              </a:tr>
              <a:tr h="640440">
                <a:tc>
                  <a:txBody>
                    <a:bodyPr/>
                    <a:lstStyle/>
                    <a:p>
                      <a:pPr>
                        <a:lnSpc>
                          <a:spcPct val="100000"/>
                        </a:lnSpc>
                        <a:buNone/>
                      </a:pPr>
                      <a:r>
                        <a:rPr lang="es-ES" sz="1800" b="0" strike="noStrike" spc="-1">
                          <a:solidFill>
                            <a:srgbClr val="000000"/>
                          </a:solidFill>
                          <a:latin typeface="Franklin Gothic Book"/>
                        </a:rPr>
                        <a:t>Technological production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a:solidFill>
                            <a:srgbClr val="000000"/>
                          </a:solidFill>
                          <a:latin typeface="Franklin Gothic Book"/>
                        </a:rPr>
                        <a:t># online orders or visits.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extLst>
                  <a:ext uri="{0D108BD9-81ED-4DB2-BD59-A6C34878D82A}">
                    <a16:rowId xmlns:a16="http://schemas.microsoft.com/office/drawing/2014/main" val="10006"/>
                  </a:ext>
                </a:extLst>
              </a:tr>
            </a:tbl>
          </a:graphicData>
        </a:graphic>
      </p:graphicFrame>
      <p:sp>
        <p:nvSpPr>
          <p:cNvPr id="337" name="CuadroTexto 5"/>
          <p:cNvSpPr/>
          <p:nvPr/>
        </p:nvSpPr>
        <p:spPr>
          <a:xfrm>
            <a:off x="6231600" y="2547000"/>
            <a:ext cx="5761440" cy="283428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nSpc>
                <a:spcPct val="100000"/>
              </a:lnSpc>
              <a:buNone/>
            </a:pPr>
            <a:r>
              <a:rPr lang="es-ES" sz="1800" b="0" strike="noStrike" spc="-1">
                <a:solidFill>
                  <a:srgbClr val="000000"/>
                </a:solidFill>
                <a:latin typeface="Franklin Gothic Book"/>
              </a:rPr>
              <a:t>How to determine the cost driver for an activity pool?</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s-ES" sz="1800" b="0" strike="noStrike" spc="-1">
                <a:solidFill>
                  <a:srgbClr val="000000"/>
                </a:solidFill>
                <a:latin typeface="Franklin Gothic Book"/>
              </a:rPr>
              <a:t>(1) Managers analyze the indirect </a:t>
            </a:r>
            <a:r>
              <a:rPr lang="es-ES" sz="1800" b="0" strike="noStrike" spc="-1">
                <a:solidFill>
                  <a:srgbClr val="000000"/>
                </a:solidFill>
                <a:latin typeface="Franklin Gothic Book"/>
                <a:ea typeface="Franklin Gothic Book"/>
              </a:rPr>
              <a:t>activities needed in the production </a:t>
            </a:r>
            <a:endParaRPr lang="en-US" sz="1800" b="0" strike="noStrike" spc="-1">
              <a:latin typeface="Arial"/>
            </a:endParaRPr>
          </a:p>
          <a:p>
            <a:pPr>
              <a:lnSpc>
                <a:spcPct val="100000"/>
              </a:lnSpc>
              <a:buNone/>
            </a:pPr>
            <a:r>
              <a:rPr lang="es-ES" sz="1800" b="0" strike="noStrike" spc="-1">
                <a:solidFill>
                  <a:srgbClr val="000000"/>
                </a:solidFill>
                <a:latin typeface="Franklin Gothic Book"/>
                <a:ea typeface="Franklin Gothic Book"/>
              </a:rPr>
              <a:t>(2) classify activities in similar functional groups ("pools")</a:t>
            </a:r>
            <a:endParaRPr lang="en-US" sz="1800" b="0" strike="noStrike" spc="-1">
              <a:latin typeface="Arial"/>
            </a:endParaRPr>
          </a:p>
          <a:p>
            <a:pPr>
              <a:lnSpc>
                <a:spcPct val="100000"/>
              </a:lnSpc>
              <a:buNone/>
            </a:pPr>
            <a:r>
              <a:rPr lang="es-ES" sz="1800" b="0" strike="noStrike" spc="-1">
                <a:solidFill>
                  <a:srgbClr val="000000"/>
                </a:solidFill>
                <a:latin typeface="Franklin Gothic Book"/>
                <a:ea typeface="Franklin Gothic Book"/>
              </a:rPr>
              <a:t>(3) find an objective metric with a </a:t>
            </a:r>
            <a:r>
              <a:rPr lang="es-ES" sz="1800" b="1" strike="noStrike" spc="-1">
                <a:solidFill>
                  <a:srgbClr val="000000"/>
                </a:solidFill>
                <a:latin typeface="Franklin Gothic Book"/>
                <a:ea typeface="Franklin Gothic Book"/>
              </a:rPr>
              <a:t>causal relationship</a:t>
            </a:r>
            <a:r>
              <a:rPr lang="es-ES" sz="1800" b="0" strike="noStrike" spc="-1">
                <a:solidFill>
                  <a:srgbClr val="000000"/>
                </a:solidFill>
                <a:latin typeface="Franklin Gothic Book"/>
                <a:ea typeface="Franklin Gothic Book"/>
              </a:rPr>
              <a:t> with the cost of the activity pool ("the driver").</a:t>
            </a:r>
            <a:endParaRPr lang="en-US"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38" name="Grupo 19"/>
          <p:cNvGrpSpPr/>
          <p:nvPr/>
        </p:nvGrpSpPr>
        <p:grpSpPr>
          <a:xfrm>
            <a:off x="-5235840" y="232200"/>
            <a:ext cx="4725720" cy="453240"/>
            <a:chOff x="-5235840" y="232200"/>
            <a:chExt cx="4725720" cy="453240"/>
          </a:xfrm>
        </p:grpSpPr>
        <p:sp>
          <p:nvSpPr>
            <p:cNvPr id="339" name="Forma libre: forma 11"/>
            <p:cNvSpPr/>
            <p:nvPr/>
          </p:nvSpPr>
          <p:spPr>
            <a:xfrm>
              <a:off x="-4990320" y="27756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340"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341"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342" name="Grupo 20"/>
          <p:cNvGrpSpPr/>
          <p:nvPr/>
        </p:nvGrpSpPr>
        <p:grpSpPr>
          <a:xfrm>
            <a:off x="-4886280" y="254160"/>
            <a:ext cx="4517640" cy="453240"/>
            <a:chOff x="-4886280" y="254160"/>
            <a:chExt cx="4517640" cy="453240"/>
          </a:xfrm>
        </p:grpSpPr>
        <p:sp>
          <p:nvSpPr>
            <p:cNvPr id="343" name="Forma libre: forma 13"/>
            <p:cNvSpPr/>
            <p:nvPr/>
          </p:nvSpPr>
          <p:spPr>
            <a:xfrm>
              <a:off x="-4639680" y="2995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344"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345" name="Grupo 21"/>
          <p:cNvGrpSpPr/>
          <p:nvPr/>
        </p:nvGrpSpPr>
        <p:grpSpPr>
          <a:xfrm>
            <a:off x="0" y="186480"/>
            <a:ext cx="4517640" cy="453240"/>
            <a:chOff x="0" y="186480"/>
            <a:chExt cx="4517640" cy="453240"/>
          </a:xfrm>
        </p:grpSpPr>
        <p:sp>
          <p:nvSpPr>
            <p:cNvPr id="346" name="Forma libre: forma 15"/>
            <p:cNvSpPr/>
            <p:nvPr/>
          </p:nvSpPr>
          <p:spPr>
            <a:xfrm>
              <a:off x="246600" y="23184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3. ABC</a:t>
              </a:r>
              <a:endParaRPr lang="en-US" sz="1800" b="0" strike="noStrike" spc="-1">
                <a:latin typeface="Arial"/>
              </a:endParaRPr>
            </a:p>
          </p:txBody>
        </p:sp>
        <p:sp>
          <p:nvSpPr>
            <p:cNvPr id="347"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348" name="TextBox 4"/>
          <p:cNvSpPr/>
          <p:nvPr/>
        </p:nvSpPr>
        <p:spPr>
          <a:xfrm>
            <a:off x="493200" y="1022400"/>
            <a:ext cx="10017360" cy="1477328"/>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pPr>
            <a:r>
              <a:rPr lang="es-ES" sz="1800" b="1" strike="noStrike" spc="-1" dirty="0" err="1">
                <a:solidFill>
                  <a:srgbClr val="000000"/>
                </a:solidFill>
                <a:latin typeface="Franklin Gothic Book"/>
              </a:rPr>
              <a:t>Steps</a:t>
            </a:r>
            <a:r>
              <a:rPr lang="es-ES" sz="1800" b="1" strike="noStrike" spc="-1" dirty="0">
                <a:solidFill>
                  <a:srgbClr val="000000"/>
                </a:solidFill>
                <a:latin typeface="Franklin Gothic Book"/>
              </a:rPr>
              <a:t>:</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4.  Compute the overhead ABC rate for each cost pool. </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This step is similar to finding the traditional overhead rate.</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However, each cost driver will have its overhead rate.</a:t>
            </a:r>
            <a:endParaRPr lang="en-US" sz="1800" b="0" strike="noStrike" spc="-1" dirty="0">
              <a:latin typeface="Arial"/>
            </a:endParaRPr>
          </a:p>
          <a:p>
            <a:pPr marL="285840" indent="-285840">
              <a:lnSpc>
                <a:spcPct val="100000"/>
              </a:lnSpc>
              <a:buClr>
                <a:srgbClr val="000000"/>
              </a:buClr>
              <a:buFont typeface="Arial"/>
              <a:buChar char="•"/>
            </a:pPr>
            <a:r>
              <a:rPr lang="en-US" sz="1800" b="0" strike="noStrike" spc="-1" dirty="0">
                <a:solidFill>
                  <a:srgbClr val="000000"/>
                </a:solidFill>
                <a:latin typeface="Franklin Gothic Book"/>
              </a:rPr>
              <a:t>This is why ABC is a more accurate method of allocating overhead.</a:t>
            </a:r>
            <a:endParaRPr lang="en-US" sz="1800" b="0" strike="noStrike" spc="-1" dirty="0">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49" name="Grupo 19"/>
          <p:cNvGrpSpPr/>
          <p:nvPr/>
        </p:nvGrpSpPr>
        <p:grpSpPr>
          <a:xfrm>
            <a:off x="-5235840" y="232200"/>
            <a:ext cx="4725720" cy="453240"/>
            <a:chOff x="-5235840" y="232200"/>
            <a:chExt cx="4725720" cy="453240"/>
          </a:xfrm>
        </p:grpSpPr>
        <p:sp>
          <p:nvSpPr>
            <p:cNvPr id="350" name="Forma libre: forma 11"/>
            <p:cNvSpPr/>
            <p:nvPr/>
          </p:nvSpPr>
          <p:spPr>
            <a:xfrm>
              <a:off x="-4990320" y="27756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351"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352"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353" name="Grupo 20"/>
          <p:cNvGrpSpPr/>
          <p:nvPr/>
        </p:nvGrpSpPr>
        <p:grpSpPr>
          <a:xfrm>
            <a:off x="-4886280" y="254160"/>
            <a:ext cx="4517640" cy="453240"/>
            <a:chOff x="-4886280" y="254160"/>
            <a:chExt cx="4517640" cy="453240"/>
          </a:xfrm>
        </p:grpSpPr>
        <p:sp>
          <p:nvSpPr>
            <p:cNvPr id="354" name="Forma libre: forma 13"/>
            <p:cNvSpPr/>
            <p:nvPr/>
          </p:nvSpPr>
          <p:spPr>
            <a:xfrm>
              <a:off x="-4639680" y="2995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355"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356" name="Grupo 21"/>
          <p:cNvGrpSpPr/>
          <p:nvPr/>
        </p:nvGrpSpPr>
        <p:grpSpPr>
          <a:xfrm>
            <a:off x="0" y="186480"/>
            <a:ext cx="4517640" cy="453240"/>
            <a:chOff x="0" y="186480"/>
            <a:chExt cx="4517640" cy="453240"/>
          </a:xfrm>
        </p:grpSpPr>
        <p:sp>
          <p:nvSpPr>
            <p:cNvPr id="357" name="Forma libre: forma 15"/>
            <p:cNvSpPr/>
            <p:nvPr/>
          </p:nvSpPr>
          <p:spPr>
            <a:xfrm>
              <a:off x="246600" y="23184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3. ABC</a:t>
              </a:r>
              <a:endParaRPr lang="en-US" sz="1800" b="0" strike="noStrike" spc="-1">
                <a:latin typeface="Arial"/>
              </a:endParaRPr>
            </a:p>
          </p:txBody>
        </p:sp>
        <p:sp>
          <p:nvSpPr>
            <p:cNvPr id="358"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359" name="TextBox 4"/>
          <p:cNvSpPr/>
          <p:nvPr/>
        </p:nvSpPr>
        <p:spPr>
          <a:xfrm>
            <a:off x="493200" y="1022400"/>
            <a:ext cx="10017360" cy="230687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ES" sz="1800" b="1" strike="noStrike" spc="-1" dirty="0" err="1">
                <a:solidFill>
                  <a:srgbClr val="000000"/>
                </a:solidFill>
                <a:latin typeface="Franklin Gothic Book"/>
              </a:rPr>
              <a:t>Steps</a:t>
            </a:r>
            <a:r>
              <a:rPr lang="es-ES" sz="1800" b="1" strike="noStrike" spc="-1" dirty="0">
                <a:solidFill>
                  <a:srgbClr val="000000"/>
                </a:solidFill>
                <a:latin typeface="Franklin Gothic Book"/>
              </a:rPr>
              <a:t>:</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5. Allocate overhead costs to products using ABC rates.</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This step is equivalent to the last step in the traditional approach</a:t>
            </a:r>
            <a:endParaRPr lang="en-US" sz="1800" b="0" strike="noStrike" spc="-1" dirty="0">
              <a:latin typeface="Arial"/>
            </a:endParaRPr>
          </a:p>
          <a:p>
            <a:pPr>
              <a:lnSpc>
                <a:spcPct val="100000"/>
              </a:lnSpc>
              <a:buNone/>
            </a:pPr>
            <a:endParaRPr lang="en-US" sz="1800" b="0" strike="noStrike" spc="-1" dirty="0">
              <a:latin typeface="Arial"/>
            </a:endParaRPr>
          </a:p>
          <a:p>
            <a:pPr>
              <a:lnSpc>
                <a:spcPct val="100000"/>
              </a:lnSpc>
              <a:buNone/>
            </a:pP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Summary of the 5-step process into just 2 stages:</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First, allocating overhead costs to the various activities to get a cost per activity.</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Second, allocating the cost per activity to each product based on that product’s usage of the activities.</a:t>
            </a:r>
            <a:endParaRPr lang="en-US" sz="1800" b="0" strike="noStrike" spc="-1" dirty="0">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0" name="Grupo 19"/>
          <p:cNvGrpSpPr/>
          <p:nvPr/>
        </p:nvGrpSpPr>
        <p:grpSpPr>
          <a:xfrm>
            <a:off x="-5235840" y="232200"/>
            <a:ext cx="4725720" cy="453240"/>
            <a:chOff x="-5235840" y="232200"/>
            <a:chExt cx="4725720" cy="453240"/>
          </a:xfrm>
        </p:grpSpPr>
        <p:sp>
          <p:nvSpPr>
            <p:cNvPr id="361" name="Forma libre: forma 11"/>
            <p:cNvSpPr/>
            <p:nvPr/>
          </p:nvSpPr>
          <p:spPr>
            <a:xfrm>
              <a:off x="-4990320" y="27756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362"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363"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364" name="Grupo 20"/>
          <p:cNvGrpSpPr/>
          <p:nvPr/>
        </p:nvGrpSpPr>
        <p:grpSpPr>
          <a:xfrm>
            <a:off x="-4886280" y="254160"/>
            <a:ext cx="4517640" cy="453240"/>
            <a:chOff x="-4886280" y="254160"/>
            <a:chExt cx="4517640" cy="453240"/>
          </a:xfrm>
        </p:grpSpPr>
        <p:sp>
          <p:nvSpPr>
            <p:cNvPr id="365" name="Forma libre: forma 13"/>
            <p:cNvSpPr/>
            <p:nvPr/>
          </p:nvSpPr>
          <p:spPr>
            <a:xfrm>
              <a:off x="-4639680" y="2995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366"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367" name="Grupo 21"/>
          <p:cNvGrpSpPr/>
          <p:nvPr/>
        </p:nvGrpSpPr>
        <p:grpSpPr>
          <a:xfrm>
            <a:off x="0" y="186480"/>
            <a:ext cx="4517640" cy="453240"/>
            <a:chOff x="0" y="186480"/>
            <a:chExt cx="4517640" cy="453240"/>
          </a:xfrm>
        </p:grpSpPr>
        <p:sp>
          <p:nvSpPr>
            <p:cNvPr id="368" name="Forma libre: forma 15"/>
            <p:cNvSpPr/>
            <p:nvPr/>
          </p:nvSpPr>
          <p:spPr>
            <a:xfrm>
              <a:off x="246600" y="23184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3. ABC</a:t>
              </a:r>
              <a:endParaRPr lang="en-US" sz="1800" b="0" strike="noStrike" spc="-1">
                <a:latin typeface="Arial"/>
              </a:endParaRPr>
            </a:p>
          </p:txBody>
        </p:sp>
        <p:sp>
          <p:nvSpPr>
            <p:cNvPr id="369"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370" name="TextBox 4"/>
          <p:cNvSpPr/>
          <p:nvPr/>
        </p:nvSpPr>
        <p:spPr>
          <a:xfrm>
            <a:off x="493200" y="1022400"/>
            <a:ext cx="10017360" cy="535385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ES" sz="1800" b="0" strike="noStrike" spc="-1" dirty="0" err="1">
                <a:solidFill>
                  <a:srgbClr val="000000"/>
                </a:solidFill>
                <a:latin typeface="Franklin Gothic Book"/>
              </a:rPr>
              <a:t>Example</a:t>
            </a:r>
            <a:r>
              <a:rPr lang="es-ES" sz="1800" b="0" strike="noStrike" spc="-1" dirty="0">
                <a:solidFill>
                  <a:srgbClr val="000000"/>
                </a:solidFill>
                <a:latin typeface="Franklin Gothic Book"/>
              </a:rPr>
              <a:t>:</a:t>
            </a:r>
          </a:p>
          <a:p>
            <a:pPr marL="285750" indent="-285750">
              <a:lnSpc>
                <a:spcPct val="100000"/>
              </a:lnSpc>
              <a:buFont typeface="Arial" panose="020B0604020202020204" pitchFamily="34" charset="0"/>
              <a:buChar char="•"/>
            </a:pPr>
            <a:r>
              <a:rPr lang="en-US" sz="1800" b="0" strike="noStrike" spc="-1" dirty="0">
                <a:latin typeface="Arial"/>
              </a:rPr>
              <a:t>Product Details: Your company manufactures two products: A and B.</a:t>
            </a:r>
          </a:p>
          <a:p>
            <a:pPr marL="285750" indent="-285750">
              <a:lnSpc>
                <a:spcPct val="100000"/>
              </a:lnSpc>
              <a:buFont typeface="Arial" panose="020B0604020202020204" pitchFamily="34" charset="0"/>
              <a:buChar char="•"/>
            </a:pPr>
            <a:r>
              <a:rPr lang="en-US" sz="1800" b="0" strike="noStrike" spc="-1" dirty="0">
                <a:latin typeface="Arial"/>
              </a:rPr>
              <a:t>Units Produced:</a:t>
            </a:r>
          </a:p>
          <a:p>
            <a:pPr marL="742950" lvl="1" indent="-285750">
              <a:buFont typeface="Arial" panose="020B0604020202020204" pitchFamily="34" charset="0"/>
              <a:buChar char="•"/>
            </a:pPr>
            <a:r>
              <a:rPr lang="en-US" b="0" strike="noStrike" spc="-1" dirty="0">
                <a:latin typeface="Arial"/>
              </a:rPr>
              <a:t>1,000 units of Product A</a:t>
            </a:r>
          </a:p>
          <a:p>
            <a:pPr marL="742950" lvl="1" indent="-285750">
              <a:buFont typeface="Arial" panose="020B0604020202020204" pitchFamily="34" charset="0"/>
              <a:buChar char="•"/>
            </a:pPr>
            <a:r>
              <a:rPr lang="en-US" b="0" strike="noStrike" spc="-1" dirty="0">
                <a:latin typeface="Arial"/>
              </a:rPr>
              <a:t>2,000 units of Product B</a:t>
            </a:r>
          </a:p>
          <a:p>
            <a:pPr marL="285750" indent="-285750">
              <a:lnSpc>
                <a:spcPct val="100000"/>
              </a:lnSpc>
              <a:buFont typeface="Arial" panose="020B0604020202020204" pitchFamily="34" charset="0"/>
              <a:buChar char="•"/>
            </a:pPr>
            <a:r>
              <a:rPr lang="en-US" sz="1800" b="0" strike="noStrike" spc="-1" dirty="0">
                <a:latin typeface="Arial"/>
              </a:rPr>
              <a:t>Direct Costs per Unit:</a:t>
            </a:r>
          </a:p>
          <a:p>
            <a:pPr marL="742950" lvl="1" indent="-285750">
              <a:buFont typeface="Arial" panose="020B0604020202020204" pitchFamily="34" charset="0"/>
              <a:buChar char="•"/>
            </a:pPr>
            <a:r>
              <a:rPr lang="en-US" b="0" strike="noStrike" spc="-1" dirty="0">
                <a:latin typeface="Arial"/>
              </a:rPr>
              <a:t>Product A: $20 for materials, $15 for labor</a:t>
            </a:r>
          </a:p>
          <a:p>
            <a:pPr marL="742950" lvl="1" indent="-285750">
              <a:buFont typeface="Arial" panose="020B0604020202020204" pitchFamily="34" charset="0"/>
              <a:buChar char="•"/>
            </a:pPr>
            <a:r>
              <a:rPr lang="en-US" b="0" strike="noStrike" spc="-1" dirty="0">
                <a:latin typeface="Arial"/>
              </a:rPr>
              <a:t>Product B: $30 for materials, $25 for labor</a:t>
            </a:r>
          </a:p>
          <a:p>
            <a:pPr marL="285750" indent="-285750">
              <a:lnSpc>
                <a:spcPct val="100000"/>
              </a:lnSpc>
              <a:buFont typeface="Arial" panose="020B0604020202020204" pitchFamily="34" charset="0"/>
              <a:buChar char="•"/>
            </a:pPr>
            <a:r>
              <a:rPr lang="en-US" sz="1800" b="0" strike="noStrike" spc="-1" dirty="0">
                <a:latin typeface="Arial"/>
              </a:rPr>
              <a:t>Total Overhead Costs: $60,000 for the period.</a:t>
            </a:r>
          </a:p>
          <a:p>
            <a:pPr marL="285750" indent="-285750">
              <a:lnSpc>
                <a:spcPct val="100000"/>
              </a:lnSpc>
              <a:buFont typeface="Arial" panose="020B0604020202020204" pitchFamily="34" charset="0"/>
              <a:buChar char="•"/>
            </a:pPr>
            <a:r>
              <a:rPr lang="en-US" sz="1800" b="0" strike="noStrike" spc="-1" dirty="0">
                <a:latin typeface="Arial"/>
              </a:rPr>
              <a:t>Activity Pools and Costs:</a:t>
            </a:r>
          </a:p>
          <a:p>
            <a:pPr marL="742950" lvl="1" indent="-285750">
              <a:buFont typeface="Arial" panose="020B0604020202020204" pitchFamily="34" charset="0"/>
              <a:buChar char="•"/>
            </a:pPr>
            <a:r>
              <a:rPr lang="en-US" b="0" strike="noStrike" spc="-1" dirty="0">
                <a:latin typeface="Arial"/>
              </a:rPr>
              <a:t>Machine Setup: $20,000</a:t>
            </a:r>
          </a:p>
          <a:p>
            <a:pPr marL="742950" lvl="1" indent="-285750">
              <a:buFont typeface="Arial" panose="020B0604020202020204" pitchFamily="34" charset="0"/>
              <a:buChar char="•"/>
            </a:pPr>
            <a:r>
              <a:rPr lang="en-US" b="0" strike="noStrike" spc="-1" dirty="0">
                <a:latin typeface="Arial"/>
              </a:rPr>
              <a:t>Quality Control: $25,000</a:t>
            </a:r>
          </a:p>
          <a:p>
            <a:pPr marL="742950" lvl="1" indent="-285750">
              <a:buFont typeface="Arial" panose="020B0604020202020204" pitchFamily="34" charset="0"/>
              <a:buChar char="•"/>
            </a:pPr>
            <a:r>
              <a:rPr lang="en-US" b="0" strike="noStrike" spc="-1" dirty="0">
                <a:latin typeface="Arial"/>
              </a:rPr>
              <a:t>Packaging: $15,000</a:t>
            </a:r>
          </a:p>
          <a:p>
            <a:pPr marL="285750" indent="-285750">
              <a:lnSpc>
                <a:spcPct val="100000"/>
              </a:lnSpc>
              <a:buFont typeface="Arial" panose="020B0604020202020204" pitchFamily="34" charset="0"/>
              <a:buChar char="•"/>
            </a:pPr>
            <a:r>
              <a:rPr lang="en-US" sz="1800" b="0" strike="noStrike" spc="-1" dirty="0">
                <a:latin typeface="Arial"/>
              </a:rPr>
              <a:t>Activity Metrics:</a:t>
            </a:r>
          </a:p>
          <a:p>
            <a:pPr marL="742950" lvl="1" indent="-285750">
              <a:buFont typeface="Arial" panose="020B0604020202020204" pitchFamily="34" charset="0"/>
              <a:buChar char="•"/>
            </a:pPr>
            <a:r>
              <a:rPr lang="en-US" b="0" strike="noStrike" spc="-1" dirty="0">
                <a:latin typeface="Arial"/>
              </a:rPr>
              <a:t>Machine Setups: 50 for Product A, 50 for Product B</a:t>
            </a:r>
          </a:p>
          <a:p>
            <a:pPr marL="742950" lvl="1" indent="-285750">
              <a:buFont typeface="Arial" panose="020B0604020202020204" pitchFamily="34" charset="0"/>
              <a:buChar char="•"/>
            </a:pPr>
            <a:r>
              <a:rPr lang="en-US" b="0" strike="noStrike" spc="-1" dirty="0">
                <a:latin typeface="Arial"/>
              </a:rPr>
              <a:t>Quality Control Tests: 200 for Product A, 100 for Product B</a:t>
            </a:r>
          </a:p>
          <a:p>
            <a:pPr marL="742950" lvl="1" indent="-285750">
              <a:buFont typeface="Arial" panose="020B0604020202020204" pitchFamily="34" charset="0"/>
              <a:buChar char="•"/>
            </a:pPr>
            <a:r>
              <a:rPr lang="en-US" b="0" strike="noStrike" spc="-1" dirty="0">
                <a:latin typeface="Arial"/>
              </a:rPr>
              <a:t>Packaging Instances: 1,000 for Product A, 2,000 for Product B</a:t>
            </a:r>
          </a:p>
          <a:p>
            <a:endParaRPr lang="en-US" spc="-1" dirty="0">
              <a:latin typeface="Arial"/>
            </a:endParaRPr>
          </a:p>
          <a:p>
            <a:r>
              <a:rPr lang="en-US" spc="-1" dirty="0">
                <a:latin typeface="Arial"/>
              </a:rPr>
              <a:t>Compute total cost using the ABC method and compare it with the Traditional approach.</a:t>
            </a:r>
          </a:p>
        </p:txBody>
      </p:sp>
    </p:spTree>
    <p:extLst>
      <p:ext uri="{BB962C8B-B14F-4D97-AF65-F5344CB8AC3E}">
        <p14:creationId xmlns:p14="http://schemas.microsoft.com/office/powerpoint/2010/main" val="1590065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60" name="Grupo 19"/>
          <p:cNvGrpSpPr/>
          <p:nvPr/>
        </p:nvGrpSpPr>
        <p:grpSpPr>
          <a:xfrm>
            <a:off x="-5235840" y="232200"/>
            <a:ext cx="4725720" cy="453240"/>
            <a:chOff x="-5235840" y="232200"/>
            <a:chExt cx="4725720" cy="453240"/>
          </a:xfrm>
        </p:grpSpPr>
        <p:sp>
          <p:nvSpPr>
            <p:cNvPr id="361" name="Forma libre: forma 11"/>
            <p:cNvSpPr/>
            <p:nvPr/>
          </p:nvSpPr>
          <p:spPr>
            <a:xfrm>
              <a:off x="-4990320" y="27756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362"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363"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364" name="Grupo 20"/>
          <p:cNvGrpSpPr/>
          <p:nvPr/>
        </p:nvGrpSpPr>
        <p:grpSpPr>
          <a:xfrm>
            <a:off x="-4886280" y="254160"/>
            <a:ext cx="4517640" cy="453240"/>
            <a:chOff x="-4886280" y="254160"/>
            <a:chExt cx="4517640" cy="453240"/>
          </a:xfrm>
        </p:grpSpPr>
        <p:sp>
          <p:nvSpPr>
            <p:cNvPr id="365" name="Forma libre: forma 13"/>
            <p:cNvSpPr/>
            <p:nvPr/>
          </p:nvSpPr>
          <p:spPr>
            <a:xfrm>
              <a:off x="-4639680" y="2995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366"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367" name="Grupo 21"/>
          <p:cNvGrpSpPr/>
          <p:nvPr/>
        </p:nvGrpSpPr>
        <p:grpSpPr>
          <a:xfrm>
            <a:off x="0" y="186480"/>
            <a:ext cx="4517640" cy="453240"/>
            <a:chOff x="0" y="186480"/>
            <a:chExt cx="4517640" cy="453240"/>
          </a:xfrm>
        </p:grpSpPr>
        <p:sp>
          <p:nvSpPr>
            <p:cNvPr id="368" name="Forma libre: forma 15"/>
            <p:cNvSpPr/>
            <p:nvPr/>
          </p:nvSpPr>
          <p:spPr>
            <a:xfrm>
              <a:off x="246600" y="23184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3. ABC</a:t>
              </a:r>
              <a:endParaRPr lang="en-US" sz="1800" b="0" strike="noStrike" spc="-1">
                <a:latin typeface="Arial"/>
              </a:endParaRPr>
            </a:p>
          </p:txBody>
        </p:sp>
        <p:sp>
          <p:nvSpPr>
            <p:cNvPr id="369"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370" name="TextBox 4"/>
          <p:cNvSpPr/>
          <p:nvPr/>
        </p:nvSpPr>
        <p:spPr>
          <a:xfrm>
            <a:off x="493200" y="1022400"/>
            <a:ext cx="1001736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ES" sz="1800" b="0" strike="noStrike" spc="-1" dirty="0" err="1">
                <a:solidFill>
                  <a:srgbClr val="000000"/>
                </a:solidFill>
                <a:latin typeface="Franklin Gothic Book"/>
              </a:rPr>
              <a:t>Example</a:t>
            </a:r>
            <a:r>
              <a:rPr lang="en-US" sz="1800" b="0" strike="noStrike" spc="-1" dirty="0">
                <a:solidFill>
                  <a:srgbClr val="000000"/>
                </a:solidFill>
                <a:latin typeface="Franklin Gothic Book"/>
              </a:rPr>
              <a:t> in MS Excel: </a:t>
            </a:r>
            <a:r>
              <a:rPr lang="es-ES" sz="1800" b="0" dirty="0">
                <a:solidFill>
                  <a:schemeClr val="dk1"/>
                </a:solidFill>
                <a:effectLst/>
                <a:latin typeface="+mn-lt"/>
                <a:ea typeface="+mn-ea"/>
                <a:cs typeface="+mn-cs"/>
              </a:rPr>
              <a:t>Melody </a:t>
            </a:r>
            <a:r>
              <a:rPr lang="es-ES" sz="1800" b="0" dirty="0" err="1">
                <a:solidFill>
                  <a:schemeClr val="dk1"/>
                </a:solidFill>
                <a:effectLst/>
                <a:latin typeface="+mn-lt"/>
                <a:ea typeface="+mn-ea"/>
                <a:cs typeface="+mn-cs"/>
              </a:rPr>
              <a:t>Electronics</a:t>
            </a:r>
            <a:r>
              <a:rPr lang="es-ES" sz="1800" b="0" dirty="0">
                <a:solidFill>
                  <a:schemeClr val="dk1"/>
                </a:solidFill>
                <a:effectLst/>
                <a:latin typeface="+mn-lt"/>
                <a:ea typeface="+mn-ea"/>
                <a:cs typeface="+mn-cs"/>
              </a:rPr>
              <a:t> </a:t>
            </a:r>
            <a:endParaRPr lang="en-US" sz="1800" b="0" strike="noStrike" spc="-1" dirty="0">
              <a:latin typeface="Arial"/>
            </a:endParaRPr>
          </a:p>
          <a:p>
            <a:pPr>
              <a:lnSpc>
                <a:spcPct val="100000"/>
              </a:lnSpc>
              <a:buNone/>
            </a:pPr>
            <a:endParaRPr lang="en-US" sz="1800" b="0" strike="noStrike" spc="-1" dirty="0">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71" name="Grupo 19"/>
          <p:cNvGrpSpPr/>
          <p:nvPr/>
        </p:nvGrpSpPr>
        <p:grpSpPr>
          <a:xfrm>
            <a:off x="-5235840" y="232200"/>
            <a:ext cx="4725720" cy="453240"/>
            <a:chOff x="-5235840" y="232200"/>
            <a:chExt cx="4725720" cy="453240"/>
          </a:xfrm>
        </p:grpSpPr>
        <p:sp>
          <p:nvSpPr>
            <p:cNvPr id="372" name="Forma libre: forma 11"/>
            <p:cNvSpPr/>
            <p:nvPr/>
          </p:nvSpPr>
          <p:spPr>
            <a:xfrm>
              <a:off x="-4990320" y="27756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373"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374"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375" name="Grupo 20"/>
          <p:cNvGrpSpPr/>
          <p:nvPr/>
        </p:nvGrpSpPr>
        <p:grpSpPr>
          <a:xfrm>
            <a:off x="-4886280" y="254160"/>
            <a:ext cx="4517640" cy="453240"/>
            <a:chOff x="-4886280" y="254160"/>
            <a:chExt cx="4517640" cy="453240"/>
          </a:xfrm>
        </p:grpSpPr>
        <p:sp>
          <p:nvSpPr>
            <p:cNvPr id="376" name="Forma libre: forma 13"/>
            <p:cNvSpPr/>
            <p:nvPr/>
          </p:nvSpPr>
          <p:spPr>
            <a:xfrm>
              <a:off x="-4639680" y="2995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377"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378" name="Grupo 21"/>
          <p:cNvGrpSpPr/>
          <p:nvPr/>
        </p:nvGrpSpPr>
        <p:grpSpPr>
          <a:xfrm>
            <a:off x="0" y="186480"/>
            <a:ext cx="4517640" cy="453240"/>
            <a:chOff x="0" y="186480"/>
            <a:chExt cx="4517640" cy="453240"/>
          </a:xfrm>
        </p:grpSpPr>
        <p:sp>
          <p:nvSpPr>
            <p:cNvPr id="379" name="Forma libre: forma 15"/>
            <p:cNvSpPr/>
            <p:nvPr/>
          </p:nvSpPr>
          <p:spPr>
            <a:xfrm>
              <a:off x="246600" y="23184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3. ABC</a:t>
              </a:r>
              <a:endParaRPr lang="en-US" sz="1800" b="0" strike="noStrike" spc="-1">
                <a:latin typeface="Arial"/>
              </a:endParaRPr>
            </a:p>
          </p:txBody>
        </p:sp>
        <p:sp>
          <p:nvSpPr>
            <p:cNvPr id="380"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381" name="TextBox 4"/>
          <p:cNvSpPr/>
          <p:nvPr/>
        </p:nvSpPr>
        <p:spPr>
          <a:xfrm>
            <a:off x="493200" y="1022400"/>
            <a:ext cx="1001736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ES" sz="1800" b="0" strike="noStrike" spc="-1" dirty="0" err="1">
                <a:solidFill>
                  <a:srgbClr val="000000"/>
                </a:solidFill>
                <a:latin typeface="Franklin Gothic Book"/>
              </a:rPr>
              <a:t>Comparing</a:t>
            </a:r>
            <a:r>
              <a:rPr lang="es-ES" sz="1800" b="0" strike="noStrike" spc="-1" dirty="0">
                <a:solidFill>
                  <a:srgbClr val="000000"/>
                </a:solidFill>
                <a:latin typeface="Franklin Gothic Book"/>
              </a:rPr>
              <a:t> and </a:t>
            </a:r>
            <a:r>
              <a:rPr lang="es-ES" spc="-1" dirty="0" err="1">
                <a:solidFill>
                  <a:srgbClr val="000000"/>
                </a:solidFill>
                <a:latin typeface="Franklin Gothic Book"/>
              </a:rPr>
              <a:t>c</a:t>
            </a:r>
            <a:r>
              <a:rPr lang="es-ES" sz="1800" b="0" strike="noStrike" spc="-1" dirty="0" err="1">
                <a:solidFill>
                  <a:srgbClr val="000000"/>
                </a:solidFill>
                <a:latin typeface="Franklin Gothic Book"/>
              </a:rPr>
              <a:t>ontrasting</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both</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cost</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allocation</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methods</a:t>
            </a:r>
            <a:r>
              <a:rPr lang="es-ES" sz="1800" b="0" strike="noStrike" spc="-1" dirty="0">
                <a:solidFill>
                  <a:srgbClr val="000000"/>
                </a:solidFill>
                <a:latin typeface="Franklin Gothic Book"/>
              </a:rPr>
              <a:t>.</a:t>
            </a:r>
            <a:endParaRPr lang="en-US" sz="1800" b="0" strike="noStrike" spc="-1" dirty="0">
              <a:latin typeface="Arial"/>
            </a:endParaRPr>
          </a:p>
        </p:txBody>
      </p:sp>
      <p:graphicFrame>
        <p:nvGraphicFramePr>
          <p:cNvPr id="382" name="Table 6"/>
          <p:cNvGraphicFramePr/>
          <p:nvPr>
            <p:extLst>
              <p:ext uri="{D42A27DB-BD31-4B8C-83A1-F6EECF244321}">
                <p14:modId xmlns:p14="http://schemas.microsoft.com/office/powerpoint/2010/main" val="1623613171"/>
              </p:ext>
            </p:extLst>
          </p:nvPr>
        </p:nvGraphicFramePr>
        <p:xfrm>
          <a:off x="1734840" y="1819800"/>
          <a:ext cx="8127720" cy="3296880"/>
        </p:xfrm>
        <a:graphic>
          <a:graphicData uri="http://schemas.openxmlformats.org/drawingml/2006/table">
            <a:tbl>
              <a:tblPr/>
              <a:tblGrid>
                <a:gridCol w="1673378">
                  <a:extLst>
                    <a:ext uri="{9D8B030D-6E8A-4147-A177-3AD203B41FA5}">
                      <a16:colId xmlns:a16="http://schemas.microsoft.com/office/drawing/2014/main" val="20000"/>
                    </a:ext>
                  </a:extLst>
                </a:gridCol>
                <a:gridCol w="3241964">
                  <a:extLst>
                    <a:ext uri="{9D8B030D-6E8A-4147-A177-3AD203B41FA5}">
                      <a16:colId xmlns:a16="http://schemas.microsoft.com/office/drawing/2014/main" val="20001"/>
                    </a:ext>
                  </a:extLst>
                </a:gridCol>
                <a:gridCol w="3212378">
                  <a:extLst>
                    <a:ext uri="{9D8B030D-6E8A-4147-A177-3AD203B41FA5}">
                      <a16:colId xmlns:a16="http://schemas.microsoft.com/office/drawing/2014/main" val="20002"/>
                    </a:ext>
                  </a:extLst>
                </a:gridCol>
              </a:tblGrid>
              <a:tr h="370800">
                <a:tc>
                  <a:txBody>
                    <a:bodyPr/>
                    <a:lstStyle/>
                    <a:p>
                      <a:endParaRPr lang="en-US"/>
                    </a:p>
                  </a:txBody>
                  <a:tcPr>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lstStyle/>
                    <a:p>
                      <a:pPr>
                        <a:lnSpc>
                          <a:spcPct val="100000"/>
                        </a:lnSpc>
                        <a:buNone/>
                      </a:pPr>
                      <a:r>
                        <a:rPr lang="es-ES" sz="1800" b="1" strike="noStrike" spc="-1">
                          <a:solidFill>
                            <a:srgbClr val="FFFFFF"/>
                          </a:solidFill>
                          <a:latin typeface="Franklin Gothic Book"/>
                        </a:rPr>
                        <a:t>Traditional system</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lstStyle/>
                    <a:p>
                      <a:pPr>
                        <a:lnSpc>
                          <a:spcPct val="100000"/>
                        </a:lnSpc>
                        <a:buNone/>
                      </a:pPr>
                      <a:r>
                        <a:rPr lang="es-ES" sz="1800" b="1" strike="noStrike" spc="-1">
                          <a:solidFill>
                            <a:srgbClr val="FFFFFF"/>
                          </a:solidFill>
                          <a:latin typeface="Franklin Gothic Book"/>
                        </a:rPr>
                        <a:t>ABC</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extLst>
                  <a:ext uri="{0D108BD9-81ED-4DB2-BD59-A6C34878D82A}">
                    <a16:rowId xmlns:a16="http://schemas.microsoft.com/office/drawing/2014/main" val="10000"/>
                  </a:ext>
                </a:extLst>
              </a:tr>
              <a:tr h="370800">
                <a:tc>
                  <a:txBody>
                    <a:bodyPr/>
                    <a:lstStyle/>
                    <a:p>
                      <a:pPr>
                        <a:lnSpc>
                          <a:spcPct val="100000"/>
                        </a:lnSpc>
                        <a:buNone/>
                      </a:pPr>
                      <a:r>
                        <a:rPr lang="es-ES" sz="1800" b="0" strike="noStrike" spc="-1">
                          <a:solidFill>
                            <a:srgbClr val="000000"/>
                          </a:solidFill>
                          <a:latin typeface="Franklin Gothic Book"/>
                        </a:rPr>
                        <a:t>PROS</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D4CC"/>
                    </a:solidFill>
                  </a:tcPr>
                </a:tc>
                <a:tc>
                  <a:txBody>
                    <a:bodyPr/>
                    <a:lstStyle/>
                    <a:p>
                      <a:pPr>
                        <a:lnSpc>
                          <a:spcPct val="100000"/>
                        </a:lnSpc>
                        <a:buNone/>
                      </a:pPr>
                      <a:r>
                        <a:rPr lang="es-ES" sz="1800" b="0" strike="noStrike" spc="-1" dirty="0">
                          <a:solidFill>
                            <a:srgbClr val="000000"/>
                          </a:solidFill>
                          <a:latin typeface="Franklin Gothic Book"/>
                        </a:rPr>
                        <a:t>Simple </a:t>
                      </a:r>
                      <a:r>
                        <a:rPr lang="es-ES" sz="1800" b="0" strike="noStrike" spc="-1" dirty="0" err="1">
                          <a:solidFill>
                            <a:srgbClr val="000000"/>
                          </a:solidFill>
                          <a:latin typeface="Franklin Gothic Book"/>
                        </a:rPr>
                        <a:t>to</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explain</a:t>
                      </a:r>
                      <a:r>
                        <a:rPr lang="es-ES" sz="1800" b="0" strike="noStrike" spc="-1" dirty="0">
                          <a:solidFill>
                            <a:srgbClr val="000000"/>
                          </a:solidFill>
                          <a:latin typeface="Franklin Gothic Book"/>
                        </a:rPr>
                        <a:t> and </a:t>
                      </a:r>
                      <a:r>
                        <a:rPr lang="es-ES" sz="1800" b="0" strike="noStrike" spc="-1" dirty="0" err="1">
                          <a:solidFill>
                            <a:srgbClr val="000000"/>
                          </a:solidFill>
                          <a:latin typeface="Franklin Gothic Book"/>
                        </a:rPr>
                        <a:t>implement</a:t>
                      </a:r>
                      <a:r>
                        <a:rPr lang="es-ES" sz="1800" b="0" strike="noStrike" spc="-1" dirty="0">
                          <a:solidFill>
                            <a:srgbClr val="000000"/>
                          </a:solidFill>
                          <a:latin typeface="Franklin Gothic Book"/>
                        </a:rPr>
                        <a:t>.</a:t>
                      </a:r>
                    </a:p>
                    <a:p>
                      <a:pPr>
                        <a:lnSpc>
                          <a:spcPct val="100000"/>
                        </a:lnSpc>
                        <a:buNone/>
                      </a:pPr>
                      <a:endParaRPr lang="en-US" sz="1800" b="0" strike="noStrike" spc="-1" dirty="0">
                        <a:latin typeface="Arial"/>
                      </a:endParaRPr>
                    </a:p>
                    <a:p>
                      <a:pPr>
                        <a:lnSpc>
                          <a:spcPct val="100000"/>
                        </a:lnSpc>
                        <a:buNone/>
                      </a:pPr>
                      <a:r>
                        <a:rPr lang="es-ES" sz="1800" b="0" strike="noStrike" spc="-1" dirty="0" err="1">
                          <a:solidFill>
                            <a:srgbClr val="000000"/>
                          </a:solidFill>
                          <a:latin typeface="Franklin Gothic Book"/>
                        </a:rPr>
                        <a:t>Cheap</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cost-information</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system</a:t>
                      </a:r>
                      <a:r>
                        <a:rPr lang="es-ES" sz="1800" b="0" strike="noStrike" spc="-1" dirty="0">
                          <a:solidFill>
                            <a:srgbClr val="000000"/>
                          </a:solidFill>
                          <a:latin typeface="Franklin Gothic Book"/>
                        </a:rPr>
                        <a:t>.</a:t>
                      </a:r>
                      <a:endParaRPr lang="en-US"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D4CC"/>
                    </a:solidFill>
                  </a:tcPr>
                </a:tc>
                <a:tc>
                  <a:txBody>
                    <a:bodyPr/>
                    <a:lstStyle/>
                    <a:p>
                      <a:pPr>
                        <a:lnSpc>
                          <a:spcPct val="100000"/>
                        </a:lnSpc>
                        <a:buNone/>
                      </a:pPr>
                      <a:r>
                        <a:rPr lang="es-ES" sz="1800" b="0" strike="noStrike" spc="-1" dirty="0">
                          <a:solidFill>
                            <a:srgbClr val="000000"/>
                          </a:solidFill>
                          <a:latin typeface="Franklin Gothic Book"/>
                        </a:rPr>
                        <a:t>More </a:t>
                      </a:r>
                      <a:r>
                        <a:rPr lang="es-ES" sz="1800" b="0" strike="noStrike" spc="-1" dirty="0" err="1">
                          <a:solidFill>
                            <a:srgbClr val="000000"/>
                          </a:solidFill>
                          <a:latin typeface="Franklin Gothic Book"/>
                        </a:rPr>
                        <a:t>Accurate</a:t>
                      </a:r>
                      <a:r>
                        <a:rPr lang="es-ES" sz="1800" b="0" strike="noStrike" spc="-1" dirty="0">
                          <a:solidFill>
                            <a:srgbClr val="000000"/>
                          </a:solidFill>
                          <a:latin typeface="Franklin Gothic Book"/>
                        </a:rPr>
                        <a:t>.</a:t>
                      </a:r>
                    </a:p>
                    <a:p>
                      <a:pPr>
                        <a:lnSpc>
                          <a:spcPct val="100000"/>
                        </a:lnSpc>
                        <a:buNone/>
                      </a:pPr>
                      <a:endParaRPr lang="en-US" sz="1800" b="0" strike="noStrike" spc="-1" dirty="0">
                        <a:latin typeface="Arial"/>
                      </a:endParaRPr>
                    </a:p>
                    <a:p>
                      <a:pPr>
                        <a:lnSpc>
                          <a:spcPct val="100000"/>
                        </a:lnSpc>
                        <a:buNone/>
                      </a:pPr>
                      <a:r>
                        <a:rPr lang="es-ES" sz="1800" b="0" strike="noStrike" spc="-1" dirty="0" err="1">
                          <a:solidFill>
                            <a:srgbClr val="000000"/>
                          </a:solidFill>
                          <a:latin typeface="Franklin Gothic Book"/>
                        </a:rPr>
                        <a:t>Identify</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opportunities</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for</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improvements</a:t>
                      </a:r>
                      <a:r>
                        <a:rPr lang="es-ES" sz="1800" b="0" strike="noStrike" spc="-1" dirty="0">
                          <a:solidFill>
                            <a:srgbClr val="000000"/>
                          </a:solidFill>
                          <a:latin typeface="Franklin Gothic Book"/>
                        </a:rPr>
                        <a:t> and </a:t>
                      </a:r>
                      <a:r>
                        <a:rPr lang="es-ES" sz="1800" b="0" strike="noStrike" spc="-1" dirty="0" err="1">
                          <a:solidFill>
                            <a:srgbClr val="000000"/>
                          </a:solidFill>
                          <a:latin typeface="Franklin Gothic Book"/>
                        </a:rPr>
                        <a:t>unprofitable</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business</a:t>
                      </a:r>
                      <a:r>
                        <a:rPr lang="es-ES" sz="1800" b="0" strike="noStrike" spc="-1" dirty="0">
                          <a:solidFill>
                            <a:srgbClr val="000000"/>
                          </a:solidFill>
                          <a:latin typeface="Franklin Gothic Book"/>
                        </a:rPr>
                        <a:t>.</a:t>
                      </a:r>
                      <a:endParaRPr lang="en-US"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D4CC"/>
                    </a:solidFill>
                  </a:tcPr>
                </a:tc>
                <a:extLst>
                  <a:ext uri="{0D108BD9-81ED-4DB2-BD59-A6C34878D82A}">
                    <a16:rowId xmlns:a16="http://schemas.microsoft.com/office/drawing/2014/main" val="10001"/>
                  </a:ext>
                </a:extLst>
              </a:tr>
              <a:tr h="370800">
                <a:tc>
                  <a:txBody>
                    <a:bodyPr/>
                    <a:lstStyle/>
                    <a:p>
                      <a:pPr>
                        <a:lnSpc>
                          <a:spcPct val="100000"/>
                        </a:lnSpc>
                        <a:buNone/>
                      </a:pPr>
                      <a:r>
                        <a:rPr lang="es-ES" sz="1800" b="0" strike="noStrike" spc="-1">
                          <a:solidFill>
                            <a:srgbClr val="000000"/>
                          </a:solidFill>
                          <a:latin typeface="Franklin Gothic Book"/>
                        </a:rPr>
                        <a:t>CONS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dirty="0" err="1">
                          <a:solidFill>
                            <a:srgbClr val="000000"/>
                          </a:solidFill>
                          <a:latin typeface="Franklin Gothic Book"/>
                        </a:rPr>
                        <a:t>Allocation</a:t>
                      </a:r>
                      <a:r>
                        <a:rPr lang="es-ES" sz="1800" b="0" strike="noStrike" spc="-1" dirty="0">
                          <a:solidFill>
                            <a:srgbClr val="000000"/>
                          </a:solidFill>
                          <a:latin typeface="Franklin Gothic Book"/>
                        </a:rPr>
                        <a:t> base can be </a:t>
                      </a:r>
                      <a:r>
                        <a:rPr lang="es-ES" sz="1800" b="0" strike="noStrike" spc="-1" dirty="0" err="1">
                          <a:solidFill>
                            <a:srgbClr val="000000"/>
                          </a:solidFill>
                          <a:latin typeface="Franklin Gothic Book"/>
                        </a:rPr>
                        <a:t>arbitrary</a:t>
                      </a:r>
                      <a:endParaRPr lang="es-ES" sz="1800" b="0" strike="noStrike" spc="-1" dirty="0">
                        <a:solidFill>
                          <a:srgbClr val="000000"/>
                        </a:solidFill>
                        <a:latin typeface="Franklin Gothic Book"/>
                      </a:endParaRPr>
                    </a:p>
                    <a:p>
                      <a:pPr>
                        <a:lnSpc>
                          <a:spcPct val="100000"/>
                        </a:lnSpc>
                        <a:buNone/>
                      </a:pPr>
                      <a:endParaRPr lang="en-US" sz="1800" b="0" strike="noStrike" spc="-1" dirty="0">
                        <a:latin typeface="Arial"/>
                      </a:endParaRPr>
                    </a:p>
                    <a:p>
                      <a:pPr>
                        <a:lnSpc>
                          <a:spcPct val="100000"/>
                        </a:lnSpc>
                        <a:buNone/>
                      </a:pPr>
                      <a:r>
                        <a:rPr lang="es-ES" sz="1800" b="0" strike="noStrike" spc="-1" dirty="0" err="1">
                          <a:solidFill>
                            <a:srgbClr val="000000"/>
                          </a:solidFill>
                          <a:latin typeface="Franklin Gothic Book"/>
                        </a:rPr>
                        <a:t>Penalizes</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products</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with</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high</a:t>
                      </a:r>
                      <a:r>
                        <a:rPr lang="es-ES" sz="1800" b="0" strike="noStrike" spc="-1" dirty="0">
                          <a:solidFill>
                            <a:srgbClr val="000000"/>
                          </a:solidFill>
                          <a:latin typeface="Franklin Gothic Book"/>
                        </a:rPr>
                        <a:t> volumen.</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dirty="0" err="1">
                          <a:solidFill>
                            <a:srgbClr val="000000"/>
                          </a:solidFill>
                          <a:latin typeface="Franklin Gothic Book"/>
                        </a:rPr>
                        <a:t>Complex</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to</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implement</a:t>
                      </a:r>
                      <a:endParaRPr lang="es-ES" sz="1800" b="0" strike="noStrike" spc="-1" dirty="0">
                        <a:solidFill>
                          <a:srgbClr val="000000"/>
                        </a:solidFill>
                        <a:latin typeface="Franklin Gothic Book"/>
                      </a:endParaRPr>
                    </a:p>
                    <a:p>
                      <a:pPr>
                        <a:lnSpc>
                          <a:spcPct val="100000"/>
                        </a:lnSpc>
                        <a:buNone/>
                      </a:pPr>
                      <a:endParaRPr lang="en-US" sz="1800" b="0" strike="noStrike" spc="-1" dirty="0">
                        <a:latin typeface="Arial"/>
                      </a:endParaRPr>
                    </a:p>
                    <a:p>
                      <a:pPr>
                        <a:lnSpc>
                          <a:spcPct val="100000"/>
                        </a:lnSpc>
                        <a:buNone/>
                      </a:pPr>
                      <a:r>
                        <a:rPr lang="es-ES" sz="1800" b="0" strike="noStrike" spc="-1" dirty="0" err="1">
                          <a:solidFill>
                            <a:srgbClr val="000000"/>
                          </a:solidFill>
                          <a:latin typeface="Franklin Gothic Book"/>
                        </a:rPr>
                        <a:t>Expensive</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to</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implement</a:t>
                      </a:r>
                      <a:r>
                        <a:rPr lang="es-ES" sz="1800" b="0" strike="noStrike" spc="-1" dirty="0">
                          <a:solidFill>
                            <a:srgbClr val="000000"/>
                          </a:solidFill>
                          <a:latin typeface="Franklin Gothic Book"/>
                        </a:rPr>
                        <a:t>, more </a:t>
                      </a:r>
                      <a:r>
                        <a:rPr lang="es-ES" sz="1800" b="0" strike="noStrike" spc="-1" dirty="0" err="1">
                          <a:solidFill>
                            <a:srgbClr val="000000"/>
                          </a:solidFill>
                          <a:latin typeface="Franklin Gothic Book"/>
                        </a:rPr>
                        <a:t>sophisticated</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information</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system</a:t>
                      </a:r>
                      <a:r>
                        <a:rPr lang="es-ES" sz="1800" b="0" strike="noStrike" spc="-1" dirty="0">
                          <a:solidFill>
                            <a:srgbClr val="000000"/>
                          </a:solidFill>
                          <a:latin typeface="Franklin Gothic Book"/>
                        </a:rPr>
                        <a: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94" name="Grupo 19"/>
          <p:cNvGrpSpPr/>
          <p:nvPr/>
        </p:nvGrpSpPr>
        <p:grpSpPr>
          <a:xfrm>
            <a:off x="-5235840" y="232200"/>
            <a:ext cx="4725720" cy="453240"/>
            <a:chOff x="-5235840" y="232200"/>
            <a:chExt cx="4725720" cy="453240"/>
          </a:xfrm>
        </p:grpSpPr>
        <p:sp>
          <p:nvSpPr>
            <p:cNvPr id="395" name="Forma libre: forma 11"/>
            <p:cNvSpPr/>
            <p:nvPr/>
          </p:nvSpPr>
          <p:spPr>
            <a:xfrm>
              <a:off x="-4990320" y="27756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396"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397"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398" name="Grupo 20"/>
          <p:cNvGrpSpPr/>
          <p:nvPr/>
        </p:nvGrpSpPr>
        <p:grpSpPr>
          <a:xfrm>
            <a:off x="-4886280" y="254160"/>
            <a:ext cx="4517640" cy="453240"/>
            <a:chOff x="-4886280" y="254160"/>
            <a:chExt cx="4517640" cy="453240"/>
          </a:xfrm>
        </p:grpSpPr>
        <p:sp>
          <p:nvSpPr>
            <p:cNvPr id="399" name="Forma libre: forma 13"/>
            <p:cNvSpPr/>
            <p:nvPr/>
          </p:nvSpPr>
          <p:spPr>
            <a:xfrm>
              <a:off x="-4639680" y="2995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400"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401" name="Grupo 21"/>
          <p:cNvGrpSpPr/>
          <p:nvPr/>
        </p:nvGrpSpPr>
        <p:grpSpPr>
          <a:xfrm>
            <a:off x="0" y="186480"/>
            <a:ext cx="4517640" cy="453240"/>
            <a:chOff x="0" y="186480"/>
            <a:chExt cx="4517640" cy="453240"/>
          </a:xfrm>
        </p:grpSpPr>
        <p:sp>
          <p:nvSpPr>
            <p:cNvPr id="402" name="Forma libre: forma 15"/>
            <p:cNvSpPr/>
            <p:nvPr/>
          </p:nvSpPr>
          <p:spPr>
            <a:xfrm>
              <a:off x="246600" y="23184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3. ABC</a:t>
              </a:r>
              <a:endParaRPr lang="en-US" sz="1800" b="0" strike="noStrike" spc="-1">
                <a:latin typeface="Arial"/>
              </a:endParaRPr>
            </a:p>
          </p:txBody>
        </p:sp>
        <p:sp>
          <p:nvSpPr>
            <p:cNvPr id="403"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404" name="CuadroTexto 6"/>
          <p:cNvSpPr/>
          <p:nvPr/>
        </p:nvSpPr>
        <p:spPr>
          <a:xfrm>
            <a:off x="493200" y="847440"/>
            <a:ext cx="11249280" cy="91404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nSpc>
                <a:spcPct val="100000"/>
              </a:lnSpc>
              <a:buNone/>
            </a:pPr>
            <a:r>
              <a:rPr lang="es-ES" sz="1800" b="0" u="sng" strike="noStrike" spc="-1">
                <a:solidFill>
                  <a:srgbClr val="000000"/>
                </a:solidFill>
                <a:uFillTx/>
                <a:latin typeface="Franklin Gothic Book"/>
              </a:rPr>
              <a:t>Hierarchy of activity levels</a:t>
            </a:r>
            <a:endParaRPr lang="en-US" sz="1800" b="0" strike="noStrike" spc="-1">
              <a:latin typeface="Arial"/>
            </a:endParaRPr>
          </a:p>
          <a:p>
            <a:pPr>
              <a:lnSpc>
                <a:spcPct val="100000"/>
              </a:lnSpc>
              <a:buNone/>
            </a:pPr>
            <a:r>
              <a:rPr lang="es-ES" sz="1800" b="0" strike="noStrike" spc="-1">
                <a:solidFill>
                  <a:srgbClr val="000000"/>
                </a:solidFill>
                <a:latin typeface="Franklin Gothic Book"/>
              </a:rPr>
              <a:t>It is a Good practice to classify the activities into four levels to have a clearer path to causality with costs increase.</a:t>
            </a:r>
            <a:endParaRPr lang="en-US" sz="1800" b="0" strike="noStrike" spc="-1">
              <a:latin typeface="Arial"/>
            </a:endParaRPr>
          </a:p>
        </p:txBody>
      </p:sp>
      <p:graphicFrame>
        <p:nvGraphicFramePr>
          <p:cNvPr id="405" name="Table 5"/>
          <p:cNvGraphicFramePr/>
          <p:nvPr/>
        </p:nvGraphicFramePr>
        <p:xfrm>
          <a:off x="959760" y="1553760"/>
          <a:ext cx="10271880" cy="4740480"/>
        </p:xfrm>
        <a:graphic>
          <a:graphicData uri="http://schemas.openxmlformats.org/drawingml/2006/table">
            <a:tbl>
              <a:tblPr/>
              <a:tblGrid>
                <a:gridCol w="3423960">
                  <a:extLst>
                    <a:ext uri="{9D8B030D-6E8A-4147-A177-3AD203B41FA5}">
                      <a16:colId xmlns:a16="http://schemas.microsoft.com/office/drawing/2014/main" val="20000"/>
                    </a:ext>
                  </a:extLst>
                </a:gridCol>
                <a:gridCol w="3423960">
                  <a:extLst>
                    <a:ext uri="{9D8B030D-6E8A-4147-A177-3AD203B41FA5}">
                      <a16:colId xmlns:a16="http://schemas.microsoft.com/office/drawing/2014/main" val="20001"/>
                    </a:ext>
                  </a:extLst>
                </a:gridCol>
                <a:gridCol w="3423960">
                  <a:extLst>
                    <a:ext uri="{9D8B030D-6E8A-4147-A177-3AD203B41FA5}">
                      <a16:colId xmlns:a16="http://schemas.microsoft.com/office/drawing/2014/main" val="20002"/>
                    </a:ext>
                  </a:extLst>
                </a:gridCol>
              </a:tblGrid>
              <a:tr h="435240">
                <a:tc>
                  <a:txBody>
                    <a:bodyPr/>
                    <a:lstStyle/>
                    <a:p>
                      <a:pPr>
                        <a:lnSpc>
                          <a:spcPct val="100000"/>
                        </a:lnSpc>
                        <a:buNone/>
                      </a:pPr>
                      <a:r>
                        <a:rPr lang="es-ES" sz="1800" b="1" strike="noStrike" spc="-1">
                          <a:solidFill>
                            <a:srgbClr val="FFFFFF"/>
                          </a:solidFill>
                          <a:latin typeface="Franklin Gothic Book"/>
                        </a:rPr>
                        <a:t>Level</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lstStyle/>
                    <a:p>
                      <a:pPr>
                        <a:lnSpc>
                          <a:spcPct val="100000"/>
                        </a:lnSpc>
                        <a:buNone/>
                      </a:pPr>
                      <a:r>
                        <a:rPr lang="es-ES" sz="1800" b="1" strike="noStrike" spc="-1">
                          <a:solidFill>
                            <a:srgbClr val="FFFFFF"/>
                          </a:solidFill>
                          <a:latin typeface="Franklin Gothic Book"/>
                        </a:rPr>
                        <a:t>Type of Activity</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lstStyle/>
                    <a:p>
                      <a:pPr>
                        <a:lnSpc>
                          <a:spcPct val="100000"/>
                        </a:lnSpc>
                        <a:buNone/>
                      </a:pPr>
                      <a:r>
                        <a:rPr lang="es-ES" sz="1800" b="1" strike="noStrike" spc="-1">
                          <a:solidFill>
                            <a:srgbClr val="FFFFFF"/>
                          </a:solidFill>
                          <a:latin typeface="Franklin Gothic Book"/>
                        </a:rPr>
                        <a:t>Example of Cost Driver</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extLst>
                  <a:ext uri="{0D108BD9-81ED-4DB2-BD59-A6C34878D82A}">
                    <a16:rowId xmlns:a16="http://schemas.microsoft.com/office/drawing/2014/main" val="10000"/>
                  </a:ext>
                </a:extLst>
              </a:tr>
              <a:tr h="1463400">
                <a:tc>
                  <a:txBody>
                    <a:bodyPr/>
                    <a:lstStyle/>
                    <a:p>
                      <a:pPr>
                        <a:lnSpc>
                          <a:spcPct val="100000"/>
                        </a:lnSpc>
                        <a:buNone/>
                      </a:pPr>
                      <a:r>
                        <a:rPr lang="es-ES" sz="1800" b="0" strike="noStrike" spc="-1">
                          <a:solidFill>
                            <a:srgbClr val="000000"/>
                          </a:solidFill>
                          <a:latin typeface="Franklin Gothic Book"/>
                        </a:rPr>
                        <a:t>Unit-level</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Labor-related: assembling, painting, sanding, sewing.</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s-ES" sz="1800" b="0" strike="noStrike" spc="-1">
                          <a:solidFill>
                            <a:srgbClr val="000000"/>
                          </a:solidFill>
                          <a:latin typeface="Franklin Gothic Book"/>
                        </a:rPr>
                        <a:t>Machine-related: drilling, cutting, trimming, pressing.</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 direct labor hours or costs</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n-US" sz="1800" b="0" strike="noStrike" spc="-1">
                          <a:solidFill>
                            <a:srgbClr val="000000"/>
                          </a:solidFill>
                          <a:latin typeface="Franklin Gothic Book"/>
                        </a:rPr>
                        <a:t>Machine hours</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D4CC"/>
                    </a:solidFill>
                  </a:tcPr>
                </a:tc>
                <a:extLst>
                  <a:ext uri="{0D108BD9-81ED-4DB2-BD59-A6C34878D82A}">
                    <a16:rowId xmlns:a16="http://schemas.microsoft.com/office/drawing/2014/main" val="10001"/>
                  </a:ext>
                </a:extLst>
              </a:tr>
              <a:tr h="1189080">
                <a:tc>
                  <a:txBody>
                    <a:bodyPr/>
                    <a:lstStyle/>
                    <a:p>
                      <a:pPr>
                        <a:lnSpc>
                          <a:spcPct val="100000"/>
                        </a:lnSpc>
                        <a:buNone/>
                      </a:pPr>
                      <a:r>
                        <a:rPr lang="es-ES" sz="1800" b="0" strike="noStrike" spc="-1">
                          <a:solidFill>
                            <a:srgbClr val="000000"/>
                          </a:solidFill>
                          <a:latin typeface="Franklin Gothic Book"/>
                        </a:rPr>
                        <a:t>Batch-level</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a:solidFill>
                            <a:srgbClr val="000000"/>
                          </a:solidFill>
                          <a:latin typeface="Franklin Gothic Book"/>
                        </a:rPr>
                        <a:t>Machine set-ups.</a:t>
                      </a:r>
                      <a:endParaRPr lang="en-US" sz="1800" b="0" strike="noStrike" spc="-1">
                        <a:latin typeface="Arial"/>
                      </a:endParaRPr>
                    </a:p>
                    <a:p>
                      <a:pPr>
                        <a:lnSpc>
                          <a:spcPct val="100000"/>
                        </a:lnSpc>
                        <a:buNone/>
                      </a:pPr>
                      <a:r>
                        <a:rPr lang="es-ES" sz="1800" b="0" strike="noStrike" spc="-1">
                          <a:solidFill>
                            <a:srgbClr val="000000"/>
                          </a:solidFill>
                          <a:latin typeface="Franklin Gothic Book"/>
                        </a:rPr>
                        <a:t>Purchase ordering</a:t>
                      </a:r>
                      <a:endParaRPr lang="en-US" sz="1800" b="0" strike="noStrike" spc="-1">
                        <a:latin typeface="Arial"/>
                      </a:endParaRPr>
                    </a:p>
                    <a:p>
                      <a:pPr>
                        <a:lnSpc>
                          <a:spcPct val="100000"/>
                        </a:lnSpc>
                        <a:buNone/>
                      </a:pPr>
                      <a:r>
                        <a:rPr lang="es-ES" sz="1800" b="0" strike="noStrike" spc="-1">
                          <a:solidFill>
                            <a:srgbClr val="000000"/>
                          </a:solidFill>
                          <a:latin typeface="Franklin Gothic Book"/>
                        </a:rPr>
                        <a:t>quality inspections, </a:t>
                      </a:r>
                      <a:endParaRPr lang="en-US" sz="1800" b="0" strike="noStrike" spc="-1">
                        <a:latin typeface="Arial"/>
                      </a:endParaRPr>
                    </a:p>
                    <a:p>
                      <a:pPr>
                        <a:lnSpc>
                          <a:spcPct val="100000"/>
                        </a:lnSpc>
                        <a:buNone/>
                      </a:pPr>
                      <a:r>
                        <a:rPr lang="es-ES" sz="1800" b="0" strike="noStrike" spc="-1">
                          <a:solidFill>
                            <a:srgbClr val="000000"/>
                          </a:solidFill>
                          <a:latin typeface="Franklin Gothic Book"/>
                        </a:rPr>
                        <a:t>material handling</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a:solidFill>
                            <a:srgbClr val="000000"/>
                          </a:solidFill>
                          <a:latin typeface="Franklin Gothic Book"/>
                        </a:rPr>
                        <a:t># set-ups</a:t>
                      </a:r>
                      <a:endParaRPr lang="en-US" sz="1800" b="0" strike="noStrike" spc="-1">
                        <a:latin typeface="Arial"/>
                      </a:endParaRPr>
                    </a:p>
                    <a:p>
                      <a:pPr>
                        <a:lnSpc>
                          <a:spcPct val="100000"/>
                        </a:lnSpc>
                        <a:buNone/>
                      </a:pPr>
                      <a:r>
                        <a:rPr lang="es-ES" sz="1800" b="0" strike="noStrike" spc="-1">
                          <a:solidFill>
                            <a:srgbClr val="000000"/>
                          </a:solidFill>
                          <a:latin typeface="Franklin Gothic Book"/>
                        </a:rPr>
                        <a:t># purchase orders</a:t>
                      </a:r>
                      <a:endParaRPr lang="en-US" sz="1800" b="0" strike="noStrike" spc="-1">
                        <a:latin typeface="Arial"/>
                      </a:endParaRPr>
                    </a:p>
                    <a:p>
                      <a:pPr>
                        <a:lnSpc>
                          <a:spcPct val="100000"/>
                        </a:lnSpc>
                        <a:buNone/>
                      </a:pPr>
                      <a:r>
                        <a:rPr lang="es-ES" sz="1800" b="0" strike="noStrike" spc="-1">
                          <a:solidFill>
                            <a:srgbClr val="000000"/>
                          </a:solidFill>
                          <a:latin typeface="Franklin Gothic Book"/>
                        </a:rPr>
                        <a:t># inspectors or inspections</a:t>
                      </a:r>
                      <a:endParaRPr lang="en-US" sz="1800" b="0" strike="noStrike" spc="-1">
                        <a:latin typeface="Arial"/>
                      </a:endParaRPr>
                    </a:p>
                    <a:p>
                      <a:pPr>
                        <a:lnSpc>
                          <a:spcPct val="100000"/>
                        </a:lnSpc>
                        <a:buNone/>
                      </a:pPr>
                      <a:r>
                        <a:rPr lang="es-ES" sz="1800" b="0" strike="noStrike" spc="-1">
                          <a:solidFill>
                            <a:srgbClr val="000000"/>
                          </a:solidFill>
                          <a:latin typeface="Franklin Gothic Book"/>
                        </a:rPr>
                        <a:t># material transportations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extLst>
                  <a:ext uri="{0D108BD9-81ED-4DB2-BD59-A6C34878D82A}">
                    <a16:rowId xmlns:a16="http://schemas.microsoft.com/office/drawing/2014/main" val="10002"/>
                  </a:ext>
                </a:extLst>
              </a:tr>
              <a:tr h="738000">
                <a:tc>
                  <a:txBody>
                    <a:bodyPr/>
                    <a:lstStyle/>
                    <a:p>
                      <a:pPr>
                        <a:lnSpc>
                          <a:spcPct val="100000"/>
                        </a:lnSpc>
                        <a:buNone/>
                      </a:pPr>
                      <a:r>
                        <a:rPr lang="es-ES" sz="1800" b="0" strike="noStrike" spc="-1">
                          <a:solidFill>
                            <a:srgbClr val="000000"/>
                          </a:solidFill>
                          <a:latin typeface="Franklin Gothic Book"/>
                        </a:rPr>
                        <a:t>Product-level</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Product design</a:t>
                      </a:r>
                      <a:endParaRPr lang="en-US" sz="1800" b="0" strike="noStrike" spc="-1">
                        <a:latin typeface="Arial"/>
                      </a:endParaRPr>
                    </a:p>
                    <a:p>
                      <a:pPr>
                        <a:lnSpc>
                          <a:spcPct val="100000"/>
                        </a:lnSpc>
                        <a:buNone/>
                      </a:pPr>
                      <a:r>
                        <a:rPr lang="es-ES" sz="1800" b="0" strike="noStrike" spc="-1">
                          <a:solidFill>
                            <a:srgbClr val="000000"/>
                          </a:solidFill>
                          <a:latin typeface="Franklin Gothic Book"/>
                        </a:rPr>
                        <a:t>Engineering changes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lstStyle/>
                    <a:p>
                      <a:pPr>
                        <a:lnSpc>
                          <a:spcPct val="100000"/>
                        </a:lnSpc>
                        <a:buNone/>
                      </a:pPr>
                      <a:r>
                        <a:rPr lang="es-ES" sz="1800" b="0" strike="noStrike" spc="-1">
                          <a:solidFill>
                            <a:srgbClr val="000000"/>
                          </a:solidFill>
                          <a:latin typeface="Franklin Gothic Book"/>
                        </a:rPr>
                        <a:t># desings or tests</a:t>
                      </a:r>
                      <a:endParaRPr lang="en-US" sz="1800" b="0" strike="noStrike" spc="-1">
                        <a:latin typeface="Arial"/>
                      </a:endParaRPr>
                    </a:p>
                    <a:p>
                      <a:pPr>
                        <a:lnSpc>
                          <a:spcPct val="100000"/>
                        </a:lnSpc>
                        <a:buNone/>
                      </a:pPr>
                      <a:r>
                        <a:rPr lang="es-ES" sz="1800" b="0" strike="noStrike" spc="-1">
                          <a:solidFill>
                            <a:srgbClr val="000000"/>
                          </a:solidFill>
                          <a:latin typeface="Franklin Gothic Book"/>
                        </a:rPr>
                        <a:t># changes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extLst>
                  <a:ext uri="{0D108BD9-81ED-4DB2-BD59-A6C34878D82A}">
                    <a16:rowId xmlns:a16="http://schemas.microsoft.com/office/drawing/2014/main" val="10003"/>
                  </a:ext>
                </a:extLst>
              </a:tr>
              <a:tr h="914760">
                <a:tc>
                  <a:txBody>
                    <a:bodyPr/>
                    <a:lstStyle/>
                    <a:p>
                      <a:pPr>
                        <a:lnSpc>
                          <a:spcPct val="100000"/>
                        </a:lnSpc>
                        <a:buNone/>
                      </a:pPr>
                      <a:r>
                        <a:rPr lang="es-ES" sz="1800" b="0" strike="noStrike" spc="-1">
                          <a:solidFill>
                            <a:srgbClr val="000000"/>
                          </a:solidFill>
                          <a:latin typeface="Franklin Gothic Book"/>
                        </a:rPr>
                        <a:t>Facility-level</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a:solidFill>
                            <a:srgbClr val="000000"/>
                          </a:solidFill>
                          <a:latin typeface="Franklin Gothic Book"/>
                        </a:rPr>
                        <a:t>Plant management salaries</a:t>
                      </a:r>
                      <a:endParaRPr lang="en-US" sz="1800" b="0" strike="noStrike" spc="-1">
                        <a:latin typeface="Arial"/>
                      </a:endParaRPr>
                    </a:p>
                    <a:p>
                      <a:pPr>
                        <a:lnSpc>
                          <a:spcPct val="100000"/>
                        </a:lnSpc>
                        <a:buNone/>
                      </a:pPr>
                      <a:r>
                        <a:rPr lang="es-ES" sz="1800" b="0" strike="noStrike" spc="-1">
                          <a:solidFill>
                            <a:srgbClr val="000000"/>
                          </a:solidFill>
                          <a:latin typeface="Franklin Gothic Book"/>
                        </a:rPr>
                        <a:t>Plant depreciation</a:t>
                      </a:r>
                      <a:endParaRPr lang="en-US" sz="1800" b="0" strike="noStrike" spc="-1">
                        <a:latin typeface="Arial"/>
                      </a:endParaRPr>
                    </a:p>
                    <a:p>
                      <a:pPr>
                        <a:lnSpc>
                          <a:spcPct val="100000"/>
                        </a:lnSpc>
                        <a:buNone/>
                      </a:pPr>
                      <a:r>
                        <a:rPr lang="es-ES" sz="1800" b="0" strike="noStrike" spc="-1">
                          <a:solidFill>
                            <a:srgbClr val="000000"/>
                          </a:solidFill>
                          <a:latin typeface="Franklin Gothic Book"/>
                        </a:rPr>
                        <a:t>Utilities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a:solidFill>
                            <a:srgbClr val="000000"/>
                          </a:solidFill>
                          <a:latin typeface="Franklin Gothic Book"/>
                        </a:rPr>
                        <a:t># employees</a:t>
                      </a:r>
                      <a:endParaRPr lang="en-US" sz="1800" b="0" strike="noStrike" spc="-1">
                        <a:latin typeface="Arial"/>
                      </a:endParaRPr>
                    </a:p>
                    <a:p>
                      <a:pPr>
                        <a:lnSpc>
                          <a:spcPct val="100000"/>
                        </a:lnSpc>
                        <a:buNone/>
                      </a:pPr>
                      <a:r>
                        <a:rPr lang="es-ES" sz="1800" b="0" strike="noStrike" spc="-1">
                          <a:solidFill>
                            <a:srgbClr val="000000"/>
                          </a:solidFill>
                          <a:latin typeface="Franklin Gothic Book"/>
                        </a:rPr>
                        <a:t># square metres</a:t>
                      </a:r>
                      <a:endParaRPr lang="en-US" sz="1800" b="0" strike="noStrike" spc="-1">
                        <a:latin typeface="Arial"/>
                      </a:endParaRPr>
                    </a:p>
                    <a:p>
                      <a:pPr>
                        <a:lnSpc>
                          <a:spcPct val="100000"/>
                        </a:lnSpc>
                        <a:buNone/>
                      </a:pPr>
                      <a:r>
                        <a:rPr lang="es-ES" sz="1800" b="0" strike="noStrike" spc="-1">
                          <a:solidFill>
                            <a:srgbClr val="000000"/>
                          </a:solidFill>
                          <a:latin typeface="Franklin Gothic Book"/>
                        </a:rPr>
                        <a:t># square metres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Arco de bloque 10"/>
          <p:cNvSpPr/>
          <p:nvPr/>
        </p:nvSpPr>
        <p:spPr>
          <a:xfrm>
            <a:off x="-3546000" y="16063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dirty="0"/>
          </a:p>
        </p:txBody>
      </p:sp>
      <p:grpSp>
        <p:nvGrpSpPr>
          <p:cNvPr id="158" name="Grupo 19"/>
          <p:cNvGrpSpPr/>
          <p:nvPr/>
        </p:nvGrpSpPr>
        <p:grpSpPr>
          <a:xfrm>
            <a:off x="0" y="212040"/>
            <a:ext cx="4725720" cy="453240"/>
            <a:chOff x="0" y="212040"/>
            <a:chExt cx="4725720" cy="453240"/>
          </a:xfrm>
        </p:grpSpPr>
        <p:sp>
          <p:nvSpPr>
            <p:cNvPr id="159" name="Forma libre: forma 11"/>
            <p:cNvSpPr/>
            <p:nvPr/>
          </p:nvSpPr>
          <p:spPr>
            <a:xfrm>
              <a:off x="245520" y="25740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dirty="0">
                  <a:solidFill>
                    <a:srgbClr val="FFFFFF"/>
                  </a:solidFill>
                  <a:latin typeface="Franklin Gothic Book"/>
                </a:rPr>
                <a:t>1. Cost Behavior and Assignment</a:t>
              </a:r>
              <a:endParaRPr lang="en-US" sz="1800" b="0" strike="noStrike" spc="-1" dirty="0">
                <a:latin typeface="Arial"/>
              </a:endParaRPr>
            </a:p>
          </p:txBody>
        </p:sp>
        <p:sp>
          <p:nvSpPr>
            <p:cNvPr id="160" name="Elipse 12"/>
            <p:cNvSpPr/>
            <p:nvPr/>
          </p:nvSpPr>
          <p:spPr>
            <a:xfrm>
              <a:off x="0" y="21204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dirty="0"/>
            </a:p>
          </p:txBody>
        </p:sp>
      </p:grpSp>
      <p:grpSp>
        <p:nvGrpSpPr>
          <p:cNvPr id="161" name="Grupo 20"/>
          <p:cNvGrpSpPr/>
          <p:nvPr/>
        </p:nvGrpSpPr>
        <p:grpSpPr>
          <a:xfrm>
            <a:off x="1550880" y="7406280"/>
            <a:ext cx="4517640" cy="453240"/>
            <a:chOff x="1550880" y="7406280"/>
            <a:chExt cx="4517640" cy="453240"/>
          </a:xfrm>
        </p:grpSpPr>
        <p:sp>
          <p:nvSpPr>
            <p:cNvPr id="162" name="Forma libre: forma 13"/>
            <p:cNvSpPr/>
            <p:nvPr/>
          </p:nvSpPr>
          <p:spPr>
            <a:xfrm>
              <a:off x="1797480" y="745164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dirty="0">
                  <a:solidFill>
                    <a:srgbClr val="FFFFFF"/>
                  </a:solidFill>
                  <a:latin typeface="Franklin Gothic Book"/>
                </a:rPr>
                <a:t>2. Traditional Full Costing</a:t>
              </a:r>
              <a:endParaRPr lang="en-US" sz="1800" b="0" strike="noStrike" spc="-1" dirty="0">
                <a:latin typeface="Arial"/>
              </a:endParaRPr>
            </a:p>
          </p:txBody>
        </p:sp>
        <p:sp>
          <p:nvSpPr>
            <p:cNvPr id="163" name="Elipse 14"/>
            <p:cNvSpPr/>
            <p:nvPr/>
          </p:nvSpPr>
          <p:spPr>
            <a:xfrm>
              <a:off x="1550880" y="74062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dirty="0"/>
            </a:p>
          </p:txBody>
        </p:sp>
      </p:grpSp>
      <p:grpSp>
        <p:nvGrpSpPr>
          <p:cNvPr id="164" name="Grupo 21"/>
          <p:cNvGrpSpPr/>
          <p:nvPr/>
        </p:nvGrpSpPr>
        <p:grpSpPr>
          <a:xfrm>
            <a:off x="1550880" y="7950960"/>
            <a:ext cx="4517640" cy="453240"/>
            <a:chOff x="1550880" y="7950960"/>
            <a:chExt cx="4517640" cy="453240"/>
          </a:xfrm>
        </p:grpSpPr>
        <p:sp>
          <p:nvSpPr>
            <p:cNvPr id="165" name="Forma libre: forma 15"/>
            <p:cNvSpPr/>
            <p:nvPr/>
          </p:nvSpPr>
          <p:spPr>
            <a:xfrm>
              <a:off x="1797480" y="79963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dirty="0">
                  <a:solidFill>
                    <a:srgbClr val="FFFFFF"/>
                  </a:solidFill>
                  <a:latin typeface="Franklin Gothic Book"/>
                </a:rPr>
                <a:t>3. ABC/ABM</a:t>
              </a:r>
              <a:endParaRPr lang="en-US" sz="1800" b="0" strike="noStrike" spc="-1" dirty="0">
                <a:latin typeface="Arial"/>
              </a:endParaRPr>
            </a:p>
          </p:txBody>
        </p:sp>
        <p:sp>
          <p:nvSpPr>
            <p:cNvPr id="166" name="Elipse 16"/>
            <p:cNvSpPr/>
            <p:nvPr/>
          </p:nvSpPr>
          <p:spPr>
            <a:xfrm>
              <a:off x="1550880" y="79509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dirty="0"/>
            </a:p>
          </p:txBody>
        </p:sp>
      </p:grpSp>
      <p:sp>
        <p:nvSpPr>
          <p:cNvPr id="167" name="TextBox 2"/>
          <p:cNvSpPr/>
          <p:nvPr/>
        </p:nvSpPr>
        <p:spPr>
          <a:xfrm>
            <a:off x="245520" y="1219320"/>
            <a:ext cx="10432080" cy="452286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dirty="0">
                <a:solidFill>
                  <a:srgbClr val="000000"/>
                </a:solidFill>
                <a:latin typeface="Franklin Gothic Book"/>
              </a:rPr>
              <a:t>Managers need cost information for </a:t>
            </a:r>
            <a:r>
              <a:rPr lang="en-US" spc="-1" dirty="0">
                <a:solidFill>
                  <a:srgbClr val="000000"/>
                </a:solidFill>
                <a:latin typeface="Franklin Gothic Book"/>
              </a:rPr>
              <a:t>key business decisions:</a:t>
            </a:r>
          </a:p>
          <a:p>
            <a:pPr>
              <a:lnSpc>
                <a:spcPct val="100000"/>
              </a:lnSpc>
              <a:buNone/>
            </a:pPr>
            <a:r>
              <a:rPr lang="en-US" spc="-1" dirty="0">
                <a:solidFill>
                  <a:srgbClr val="000000"/>
                </a:solidFill>
                <a:latin typeface="Franklin Gothic Book"/>
              </a:rPr>
              <a:t>- Prioritizing resource allocation across products</a:t>
            </a:r>
          </a:p>
          <a:p>
            <a:pPr>
              <a:lnSpc>
                <a:spcPct val="100000"/>
              </a:lnSpc>
              <a:buNone/>
            </a:pPr>
            <a:r>
              <a:rPr lang="en-US" sz="1800" b="0" strike="noStrike" spc="-1" dirty="0">
                <a:solidFill>
                  <a:srgbClr val="000000"/>
                </a:solidFill>
                <a:latin typeface="Franklin Gothic Book"/>
              </a:rPr>
              <a:t>- Planning for the coming year (budgeting)</a:t>
            </a:r>
          </a:p>
          <a:p>
            <a:pPr>
              <a:lnSpc>
                <a:spcPct val="100000"/>
              </a:lnSpc>
              <a:buNone/>
            </a:pPr>
            <a:r>
              <a:rPr lang="en-US" sz="1800" b="0" strike="noStrike" spc="-1" dirty="0">
                <a:solidFill>
                  <a:srgbClr val="000000"/>
                </a:solidFill>
                <a:latin typeface="Franklin Gothic Book"/>
              </a:rPr>
              <a:t>- Expanding or discontinuing a product or service</a:t>
            </a:r>
          </a:p>
          <a:p>
            <a:pPr>
              <a:lnSpc>
                <a:spcPct val="100000"/>
              </a:lnSpc>
              <a:buNone/>
            </a:pPr>
            <a:endParaRPr lang="en-US" spc="-1" dirty="0">
              <a:solidFill>
                <a:srgbClr val="000000"/>
              </a:solidFill>
              <a:latin typeface="Franklin Gothic Book"/>
            </a:endParaRPr>
          </a:p>
          <a:p>
            <a:pPr>
              <a:lnSpc>
                <a:spcPct val="100000"/>
              </a:lnSpc>
              <a:buNone/>
            </a:pPr>
            <a:r>
              <a:rPr lang="en-US" sz="1800" b="0" strike="noStrike" spc="-1" dirty="0">
                <a:latin typeface="Arial"/>
              </a:rPr>
              <a:t>This cost information is dispersed across the organization, probably distributed among different IT systems, and likely not very well connected.</a:t>
            </a:r>
          </a:p>
          <a:p>
            <a:pPr>
              <a:lnSpc>
                <a:spcPct val="100000"/>
              </a:lnSpc>
              <a:buNone/>
            </a:pPr>
            <a:r>
              <a:rPr lang="en-US" spc="-1" dirty="0">
                <a:latin typeface="Arial"/>
              </a:rPr>
              <a:t>- Historic material purchases</a:t>
            </a:r>
          </a:p>
          <a:p>
            <a:pPr>
              <a:lnSpc>
                <a:spcPct val="100000"/>
              </a:lnSpc>
              <a:buNone/>
            </a:pPr>
            <a:r>
              <a:rPr lang="en-US" sz="1800" b="0" strike="noStrike" spc="-1" dirty="0">
                <a:latin typeface="Arial"/>
              </a:rPr>
              <a:t>- U</a:t>
            </a:r>
            <a:r>
              <a:rPr lang="en-US" spc="-1" dirty="0">
                <a:latin typeface="Arial"/>
              </a:rPr>
              <a:t>tilities and services (rent, insurance, internet, phone, mortgages, leases)</a:t>
            </a:r>
          </a:p>
          <a:p>
            <a:pPr>
              <a:lnSpc>
                <a:spcPct val="100000"/>
              </a:lnSpc>
              <a:buNone/>
            </a:pPr>
            <a:r>
              <a:rPr lang="en-US" sz="1800" b="0" strike="noStrike" spc="-1" dirty="0">
                <a:latin typeface="Arial"/>
              </a:rPr>
              <a:t>- Historic production: what, where, who, when?</a:t>
            </a:r>
          </a:p>
          <a:p>
            <a:pPr>
              <a:lnSpc>
                <a:spcPct val="100000"/>
              </a:lnSpc>
              <a:buNone/>
            </a:pPr>
            <a:r>
              <a:rPr lang="en-US" spc="-1" dirty="0">
                <a:latin typeface="Arial"/>
              </a:rPr>
              <a:t>- Salaries: wages and bonuses (product-line employees, supervisors, sales agents, HR staff, IT staff)</a:t>
            </a:r>
          </a:p>
          <a:p>
            <a:pPr>
              <a:lnSpc>
                <a:spcPct val="100000"/>
              </a:lnSpc>
              <a:buNone/>
            </a:pPr>
            <a:endParaRPr lang="en-US" sz="1800" b="0" strike="noStrike" spc="-1" dirty="0">
              <a:latin typeface="Arial"/>
            </a:endParaRPr>
          </a:p>
          <a:p>
            <a:pPr>
              <a:lnSpc>
                <a:spcPct val="100000"/>
              </a:lnSpc>
              <a:buNone/>
            </a:pPr>
            <a:r>
              <a:rPr lang="en-US" sz="1800" b="0" strike="noStrike" spc="-1" dirty="0">
                <a:latin typeface="Arial"/>
              </a:rPr>
              <a:t>Of course, </a:t>
            </a:r>
            <a:r>
              <a:rPr lang="en-US" spc="-1" dirty="0">
                <a:latin typeface="Arial"/>
              </a:rPr>
              <a:t>cost information in the Income Statement is way too aggregated to be useful for these managerial decisions</a:t>
            </a:r>
          </a:p>
          <a:p>
            <a:pPr>
              <a:lnSpc>
                <a:spcPct val="100000"/>
              </a:lnSpc>
              <a:buNone/>
            </a:pPr>
            <a:endParaRPr lang="en-US" spc="-1" dirty="0">
              <a:latin typeface="Arial"/>
            </a:endParaRPr>
          </a:p>
          <a:p>
            <a:pPr>
              <a:lnSpc>
                <a:spcPct val="100000"/>
              </a:lnSpc>
              <a:buNone/>
            </a:pPr>
            <a:r>
              <a:rPr lang="en-US" spc="-1" dirty="0">
                <a:latin typeface="Arial"/>
              </a:rPr>
              <a:t>This class: What cost information is needed and how to evaluate it?</a:t>
            </a:r>
            <a:endParaRPr lang="en-US" sz="1800" b="0" strike="noStrike" spc="-1" dirty="0">
              <a:latin typeface="Arial"/>
            </a:endParaRPr>
          </a:p>
        </p:txBody>
      </p:sp>
    </p:spTree>
    <p:extLst>
      <p:ext uri="{BB962C8B-B14F-4D97-AF65-F5344CB8AC3E}">
        <p14:creationId xmlns:p14="http://schemas.microsoft.com/office/powerpoint/2010/main" val="2120168332"/>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06" name="Grupo 19"/>
          <p:cNvGrpSpPr/>
          <p:nvPr/>
        </p:nvGrpSpPr>
        <p:grpSpPr>
          <a:xfrm>
            <a:off x="-5235840" y="232200"/>
            <a:ext cx="4725720" cy="453240"/>
            <a:chOff x="-5235840" y="232200"/>
            <a:chExt cx="4725720" cy="453240"/>
          </a:xfrm>
        </p:grpSpPr>
        <p:sp>
          <p:nvSpPr>
            <p:cNvPr id="407" name="Forma libre: forma 11"/>
            <p:cNvSpPr/>
            <p:nvPr/>
          </p:nvSpPr>
          <p:spPr>
            <a:xfrm>
              <a:off x="-4990320" y="27756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408"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409"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410" name="Grupo 20"/>
          <p:cNvGrpSpPr/>
          <p:nvPr/>
        </p:nvGrpSpPr>
        <p:grpSpPr>
          <a:xfrm>
            <a:off x="-4886280" y="254160"/>
            <a:ext cx="4517640" cy="453240"/>
            <a:chOff x="-4886280" y="254160"/>
            <a:chExt cx="4517640" cy="453240"/>
          </a:xfrm>
        </p:grpSpPr>
        <p:sp>
          <p:nvSpPr>
            <p:cNvPr id="411" name="Forma libre: forma 13"/>
            <p:cNvSpPr/>
            <p:nvPr/>
          </p:nvSpPr>
          <p:spPr>
            <a:xfrm>
              <a:off x="-4639680" y="2995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412"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413" name="Grupo 21"/>
          <p:cNvGrpSpPr/>
          <p:nvPr/>
        </p:nvGrpSpPr>
        <p:grpSpPr>
          <a:xfrm>
            <a:off x="0" y="186480"/>
            <a:ext cx="4517640" cy="453240"/>
            <a:chOff x="0" y="186480"/>
            <a:chExt cx="4517640" cy="453240"/>
          </a:xfrm>
        </p:grpSpPr>
        <p:sp>
          <p:nvSpPr>
            <p:cNvPr id="414" name="Forma libre: forma 15"/>
            <p:cNvSpPr/>
            <p:nvPr/>
          </p:nvSpPr>
          <p:spPr>
            <a:xfrm>
              <a:off x="246600" y="23184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3. ABC</a:t>
              </a:r>
              <a:endParaRPr lang="en-US" sz="1800" b="0" strike="noStrike" spc="-1">
                <a:latin typeface="Arial"/>
              </a:endParaRPr>
            </a:p>
          </p:txBody>
        </p:sp>
        <p:sp>
          <p:nvSpPr>
            <p:cNvPr id="415"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416" name="CuadroTexto 6"/>
          <p:cNvSpPr/>
          <p:nvPr/>
        </p:nvSpPr>
        <p:spPr>
          <a:xfrm>
            <a:off x="493200" y="847440"/>
            <a:ext cx="6244200" cy="475452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nSpc>
                <a:spcPct val="100000"/>
              </a:lnSpc>
              <a:buNone/>
            </a:pPr>
            <a:r>
              <a:rPr lang="es-ES" sz="1800" b="0" u="sng" strike="noStrike" spc="-1">
                <a:solidFill>
                  <a:srgbClr val="000000"/>
                </a:solidFill>
                <a:uFillTx/>
                <a:latin typeface="Franklin Gothic Book"/>
              </a:rPr>
              <a:t>How many Cost Activity Pools are </a:t>
            </a:r>
            <a:r>
              <a:rPr lang="en-US" sz="1800" b="0" u="sng" strike="noStrike" spc="-1">
                <a:solidFill>
                  <a:srgbClr val="000000"/>
                </a:solidFill>
                <a:uFillTx/>
                <a:latin typeface="Franklin Gothic Book"/>
              </a:rPr>
              <a:t>appropriate</a:t>
            </a:r>
            <a:r>
              <a:rPr lang="es-ES" sz="1800" b="0" u="sng" strike="noStrike" spc="-1">
                <a:solidFill>
                  <a:srgbClr val="000000"/>
                </a:solidFill>
                <a:uFillTx/>
                <a:latin typeface="Franklin Gothic Book"/>
              </a:rPr>
              <a:t>?</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s-ES" sz="1800" b="0" strike="noStrike" spc="-1">
                <a:solidFill>
                  <a:srgbClr val="000000"/>
                </a:solidFill>
                <a:latin typeface="Franklin Gothic Book"/>
              </a:rPr>
              <a:t>Empirical evidence indicates that manufacturers identify between 50-150 activities with the respective cost drivers.</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s-ES" sz="1800" b="0" strike="noStrike" spc="-1">
                <a:solidFill>
                  <a:srgbClr val="000000"/>
                </a:solidFill>
                <a:latin typeface="Franklin Gothic Book"/>
              </a:rPr>
              <a:t>The number depends on:</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s-ES" sz="1800" b="0" strike="noStrike" spc="-1">
                <a:solidFill>
                  <a:srgbClr val="000000"/>
                </a:solidFill>
                <a:latin typeface="Franklin Gothic Book"/>
              </a:rPr>
              <a:t>- complexity of the production process.</a:t>
            </a:r>
            <a:endParaRPr lang="en-US" sz="1800" b="0" strike="noStrike" spc="-1">
              <a:latin typeface="Arial"/>
            </a:endParaRPr>
          </a:p>
          <a:p>
            <a:pPr>
              <a:lnSpc>
                <a:spcPct val="100000"/>
              </a:lnSpc>
              <a:buNone/>
            </a:pPr>
            <a:r>
              <a:rPr lang="es-ES" sz="1800" b="0" strike="noStrike" spc="-1">
                <a:solidFill>
                  <a:srgbClr val="000000"/>
                </a:solidFill>
                <a:latin typeface="Franklin Gothic Book"/>
              </a:rPr>
              <a:t>a) manufacturing steps</a:t>
            </a:r>
            <a:endParaRPr lang="en-US" sz="1800" b="0" strike="noStrike" spc="-1">
              <a:latin typeface="Arial"/>
            </a:endParaRPr>
          </a:p>
          <a:p>
            <a:pPr>
              <a:lnSpc>
                <a:spcPct val="100000"/>
              </a:lnSpc>
              <a:buNone/>
            </a:pPr>
            <a:r>
              <a:rPr lang="es-ES" sz="1800" b="0" strike="noStrike" spc="-1">
                <a:solidFill>
                  <a:srgbClr val="000000"/>
                </a:solidFill>
                <a:latin typeface="Franklin Gothic Book"/>
              </a:rPr>
              <a:t>b) number of different raw materials</a:t>
            </a:r>
            <a:endParaRPr lang="en-US" sz="1800" b="0" strike="noStrike" spc="-1">
              <a:latin typeface="Arial"/>
            </a:endParaRPr>
          </a:p>
          <a:p>
            <a:pPr>
              <a:lnSpc>
                <a:spcPct val="100000"/>
              </a:lnSpc>
              <a:buNone/>
            </a:pPr>
            <a:r>
              <a:rPr lang="es-ES" sz="1800" b="0" strike="noStrike" spc="-1">
                <a:solidFill>
                  <a:srgbClr val="000000"/>
                </a:solidFill>
                <a:latin typeface="Franklin Gothic Book"/>
              </a:rPr>
              <a:t>c) coordination among divisions</a:t>
            </a:r>
            <a:endParaRPr lang="en-US" sz="1800" b="0" strike="noStrike" spc="-1">
              <a:latin typeface="Arial"/>
            </a:endParaRPr>
          </a:p>
          <a:p>
            <a:pPr>
              <a:lnSpc>
                <a:spcPct val="100000"/>
              </a:lnSpc>
              <a:buNone/>
            </a:pPr>
            <a:r>
              <a:rPr lang="es-ES" sz="1800" b="0" strike="noStrike" spc="-1">
                <a:solidFill>
                  <a:srgbClr val="000000"/>
                </a:solidFill>
                <a:latin typeface="Franklin Gothic Book"/>
              </a:rPr>
              <a:t>d) level of automatization</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s-ES" sz="1800" b="0" strike="noStrike" spc="-1">
                <a:solidFill>
                  <a:srgbClr val="000000"/>
                </a:solidFill>
                <a:latin typeface="Franklin Gothic Book"/>
              </a:rPr>
              <a:t>- complexity of the product.</a:t>
            </a:r>
            <a:endParaRPr lang="en-US" sz="1800" b="0" strike="noStrike" spc="-1">
              <a:latin typeface="Arial"/>
            </a:endParaRPr>
          </a:p>
          <a:p>
            <a:pPr>
              <a:lnSpc>
                <a:spcPct val="100000"/>
              </a:lnSpc>
              <a:buNone/>
            </a:pPr>
            <a:r>
              <a:rPr lang="es-ES" sz="1800" b="0" strike="noStrike" spc="-1">
                <a:solidFill>
                  <a:srgbClr val="000000"/>
                </a:solidFill>
                <a:latin typeface="Franklin Gothic Book"/>
              </a:rPr>
              <a:t>a) relevance of quality</a:t>
            </a:r>
            <a:endParaRPr lang="en-US" sz="1800" b="0" strike="noStrike" spc="-1">
              <a:latin typeface="Arial"/>
            </a:endParaRPr>
          </a:p>
          <a:p>
            <a:pPr>
              <a:lnSpc>
                <a:spcPct val="100000"/>
              </a:lnSpc>
              <a:buNone/>
            </a:pPr>
            <a:r>
              <a:rPr lang="es-ES" sz="1800" b="0" strike="noStrike" spc="-1">
                <a:solidFill>
                  <a:srgbClr val="000000"/>
                </a:solidFill>
                <a:latin typeface="Franklin Gothic Book"/>
              </a:rPr>
              <a:t>b) number of elements or parts </a:t>
            </a:r>
            <a:endParaRPr lang="en-US" sz="1800" b="0" strike="noStrike" spc="-1">
              <a:latin typeface="Arial"/>
            </a:endParaRPr>
          </a:p>
        </p:txBody>
      </p:sp>
      <p:sp>
        <p:nvSpPr>
          <p:cNvPr id="417" name="TextBox 7"/>
          <p:cNvSpPr/>
          <p:nvPr/>
        </p:nvSpPr>
        <p:spPr>
          <a:xfrm>
            <a:off x="7782480" y="5686920"/>
            <a:ext cx="4104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rPr>
              <a:t>Weygandt et al (2018)</a:t>
            </a:r>
            <a:endParaRPr lang="en-US" sz="1800" b="0" strike="noStrike" spc="-1">
              <a:latin typeface="Arial"/>
            </a:endParaRPr>
          </a:p>
        </p:txBody>
      </p:sp>
      <p:pic>
        <p:nvPicPr>
          <p:cNvPr id="418" name="Picture 8"/>
          <p:cNvPicPr/>
          <p:nvPr/>
        </p:nvPicPr>
        <p:blipFill>
          <a:blip r:embed="rId3"/>
          <a:stretch/>
        </p:blipFill>
        <p:spPr>
          <a:xfrm>
            <a:off x="6881040" y="239760"/>
            <a:ext cx="4525920" cy="5446800"/>
          </a:xfrm>
          <a:prstGeom prst="rect">
            <a:avLst/>
          </a:prstGeom>
          <a:ln w="0">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19" name="Grupo 19"/>
          <p:cNvGrpSpPr/>
          <p:nvPr/>
        </p:nvGrpSpPr>
        <p:grpSpPr>
          <a:xfrm>
            <a:off x="-5235840" y="232200"/>
            <a:ext cx="4725720" cy="453240"/>
            <a:chOff x="-5235840" y="232200"/>
            <a:chExt cx="4725720" cy="453240"/>
          </a:xfrm>
        </p:grpSpPr>
        <p:sp>
          <p:nvSpPr>
            <p:cNvPr id="420" name="Forma libre: forma 11"/>
            <p:cNvSpPr/>
            <p:nvPr/>
          </p:nvSpPr>
          <p:spPr>
            <a:xfrm>
              <a:off x="-4990320" y="27756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421"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422"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423" name="Grupo 20"/>
          <p:cNvGrpSpPr/>
          <p:nvPr/>
        </p:nvGrpSpPr>
        <p:grpSpPr>
          <a:xfrm>
            <a:off x="-4886280" y="254160"/>
            <a:ext cx="4517640" cy="453240"/>
            <a:chOff x="-4886280" y="254160"/>
            <a:chExt cx="4517640" cy="453240"/>
          </a:xfrm>
        </p:grpSpPr>
        <p:sp>
          <p:nvSpPr>
            <p:cNvPr id="424" name="Forma libre: forma 13"/>
            <p:cNvSpPr/>
            <p:nvPr/>
          </p:nvSpPr>
          <p:spPr>
            <a:xfrm>
              <a:off x="-4639680" y="2995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425"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426" name="Grupo 21"/>
          <p:cNvGrpSpPr/>
          <p:nvPr/>
        </p:nvGrpSpPr>
        <p:grpSpPr>
          <a:xfrm>
            <a:off x="0" y="186480"/>
            <a:ext cx="4517640" cy="453240"/>
            <a:chOff x="0" y="186480"/>
            <a:chExt cx="4517640" cy="453240"/>
          </a:xfrm>
        </p:grpSpPr>
        <p:sp>
          <p:nvSpPr>
            <p:cNvPr id="427" name="Forma libre: forma 15"/>
            <p:cNvSpPr/>
            <p:nvPr/>
          </p:nvSpPr>
          <p:spPr>
            <a:xfrm>
              <a:off x="246600" y="23184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3. ABC</a:t>
              </a:r>
              <a:endParaRPr lang="en-US" sz="1800" b="0" strike="noStrike" spc="-1">
                <a:latin typeface="Arial"/>
              </a:endParaRPr>
            </a:p>
          </p:txBody>
        </p:sp>
        <p:sp>
          <p:nvSpPr>
            <p:cNvPr id="428"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429" name="CuadroTexto 6"/>
          <p:cNvSpPr/>
          <p:nvPr/>
        </p:nvSpPr>
        <p:spPr>
          <a:xfrm>
            <a:off x="493200" y="847440"/>
            <a:ext cx="5107320" cy="283428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nSpc>
                <a:spcPct val="100000"/>
              </a:lnSpc>
              <a:buNone/>
            </a:pPr>
            <a:r>
              <a:rPr lang="es-ES" sz="1800" b="0" u="sng" strike="noStrike" spc="-1">
                <a:solidFill>
                  <a:srgbClr val="000000"/>
                </a:solidFill>
                <a:uFillTx/>
                <a:latin typeface="Franklin Gothic Book"/>
              </a:rPr>
              <a:t>How common is the ABC  system?</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n-US" sz="1800" b="0" strike="noStrike" spc="-1">
                <a:solidFill>
                  <a:srgbClr val="000000"/>
                </a:solidFill>
                <a:latin typeface="Arial"/>
              </a:rPr>
              <a:t> “Many companies abandoned activity-based costing because it did not capture the complexity of their operations, took too</a:t>
            </a:r>
            <a:br>
              <a:rPr sz="1800"/>
            </a:br>
            <a:r>
              <a:rPr lang="en-US" sz="1800" b="0" strike="noStrike" spc="-1">
                <a:solidFill>
                  <a:srgbClr val="000000"/>
                </a:solidFill>
                <a:latin typeface="Arial"/>
              </a:rPr>
              <a:t>long to implement and was too expensive to build and maintain.”(Kaplan and Anderson)</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n-US" sz="1800" b="0" strike="noStrike" spc="-1">
                <a:solidFill>
                  <a:srgbClr val="000000"/>
                </a:solidFill>
                <a:latin typeface="Arial"/>
              </a:rPr>
              <a:t>But what about companies that implemented it well? </a:t>
            </a:r>
            <a:endParaRPr lang="en-US" sz="1800" b="0" strike="noStrike" spc="-1">
              <a:latin typeface="Arial"/>
            </a:endParaRPr>
          </a:p>
        </p:txBody>
      </p:sp>
      <p:pic>
        <p:nvPicPr>
          <p:cNvPr id="430" name="Picture 5"/>
          <p:cNvPicPr/>
          <p:nvPr/>
        </p:nvPicPr>
        <p:blipFill>
          <a:blip r:embed="rId3"/>
          <a:stretch/>
        </p:blipFill>
        <p:spPr>
          <a:xfrm>
            <a:off x="6005520" y="1457640"/>
            <a:ext cx="6185880" cy="4552560"/>
          </a:xfrm>
          <a:prstGeom prst="rect">
            <a:avLst/>
          </a:prstGeom>
          <a:ln w="0">
            <a:noFill/>
          </a:ln>
        </p:spPr>
      </p:pic>
      <p:sp>
        <p:nvSpPr>
          <p:cNvPr id="431" name="TextBox 7"/>
          <p:cNvSpPr/>
          <p:nvPr/>
        </p:nvSpPr>
        <p:spPr>
          <a:xfrm>
            <a:off x="6553080" y="6010560"/>
            <a:ext cx="2342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rPr>
              <a:t>Lawson (2009)</a:t>
            </a:r>
            <a:endParaRPr lang="en-US"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32" name="Grupo 19"/>
          <p:cNvGrpSpPr/>
          <p:nvPr/>
        </p:nvGrpSpPr>
        <p:grpSpPr>
          <a:xfrm>
            <a:off x="-5235840" y="232200"/>
            <a:ext cx="4725720" cy="453240"/>
            <a:chOff x="-5235840" y="232200"/>
            <a:chExt cx="4725720" cy="453240"/>
          </a:xfrm>
        </p:grpSpPr>
        <p:sp>
          <p:nvSpPr>
            <p:cNvPr id="433" name="Forma libre: forma 11"/>
            <p:cNvSpPr/>
            <p:nvPr/>
          </p:nvSpPr>
          <p:spPr>
            <a:xfrm>
              <a:off x="-4990320" y="27756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434"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435"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436" name="Grupo 20"/>
          <p:cNvGrpSpPr/>
          <p:nvPr/>
        </p:nvGrpSpPr>
        <p:grpSpPr>
          <a:xfrm>
            <a:off x="-4886280" y="254160"/>
            <a:ext cx="4517640" cy="453240"/>
            <a:chOff x="-4886280" y="254160"/>
            <a:chExt cx="4517640" cy="453240"/>
          </a:xfrm>
        </p:grpSpPr>
        <p:sp>
          <p:nvSpPr>
            <p:cNvPr id="437" name="Forma libre: forma 13"/>
            <p:cNvSpPr/>
            <p:nvPr/>
          </p:nvSpPr>
          <p:spPr>
            <a:xfrm>
              <a:off x="-4639680" y="2995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438"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439" name="Grupo 21"/>
          <p:cNvGrpSpPr/>
          <p:nvPr/>
        </p:nvGrpSpPr>
        <p:grpSpPr>
          <a:xfrm>
            <a:off x="0" y="186480"/>
            <a:ext cx="4517640" cy="453240"/>
            <a:chOff x="0" y="186480"/>
            <a:chExt cx="4517640" cy="453240"/>
          </a:xfrm>
        </p:grpSpPr>
        <p:sp>
          <p:nvSpPr>
            <p:cNvPr id="440" name="Forma libre: forma 15"/>
            <p:cNvSpPr/>
            <p:nvPr/>
          </p:nvSpPr>
          <p:spPr>
            <a:xfrm>
              <a:off x="246600" y="23184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3. ABC</a:t>
              </a:r>
              <a:endParaRPr lang="en-US" sz="1800" b="0" strike="noStrike" spc="-1">
                <a:latin typeface="Arial"/>
              </a:endParaRPr>
            </a:p>
          </p:txBody>
        </p:sp>
        <p:sp>
          <p:nvSpPr>
            <p:cNvPr id="441"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442" name="CuadroTexto 6"/>
          <p:cNvSpPr/>
          <p:nvPr/>
        </p:nvSpPr>
        <p:spPr>
          <a:xfrm>
            <a:off x="493200" y="847440"/>
            <a:ext cx="5107320" cy="3654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nSpc>
                <a:spcPct val="100000"/>
              </a:lnSpc>
              <a:buNone/>
            </a:pPr>
            <a:r>
              <a:rPr lang="es-ES" sz="1800" b="0" u="sng" strike="noStrike" spc="-1">
                <a:solidFill>
                  <a:srgbClr val="000000"/>
                </a:solidFill>
                <a:uFillTx/>
                <a:latin typeface="Franklin Gothic Book"/>
              </a:rPr>
              <a:t>How common is the ABC  system?</a:t>
            </a:r>
            <a:endParaRPr lang="en-US" sz="1800" b="0" strike="noStrike" spc="-1">
              <a:latin typeface="Arial"/>
            </a:endParaRPr>
          </a:p>
        </p:txBody>
      </p:sp>
      <p:sp>
        <p:nvSpPr>
          <p:cNvPr id="443" name="TextBox 7"/>
          <p:cNvSpPr/>
          <p:nvPr/>
        </p:nvSpPr>
        <p:spPr>
          <a:xfrm>
            <a:off x="6553080" y="6010560"/>
            <a:ext cx="2342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rPr>
              <a:t>Lawson (2009)</a:t>
            </a:r>
            <a:endParaRPr lang="en-US" sz="1800" b="0" strike="noStrike" spc="-1">
              <a:latin typeface="Arial"/>
            </a:endParaRPr>
          </a:p>
        </p:txBody>
      </p:sp>
      <p:pic>
        <p:nvPicPr>
          <p:cNvPr id="444" name="Picture 8"/>
          <p:cNvPicPr/>
          <p:nvPr/>
        </p:nvPicPr>
        <p:blipFill>
          <a:blip r:embed="rId3"/>
          <a:stretch/>
        </p:blipFill>
        <p:spPr>
          <a:xfrm>
            <a:off x="2802600" y="1267560"/>
            <a:ext cx="6586560" cy="4322520"/>
          </a:xfrm>
          <a:prstGeom prst="rect">
            <a:avLst/>
          </a:prstGeom>
          <a:ln w="0">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45" name="Grupo 19"/>
          <p:cNvGrpSpPr/>
          <p:nvPr/>
        </p:nvGrpSpPr>
        <p:grpSpPr>
          <a:xfrm>
            <a:off x="-5235840" y="232200"/>
            <a:ext cx="4725720" cy="453240"/>
            <a:chOff x="-5235840" y="232200"/>
            <a:chExt cx="4725720" cy="453240"/>
          </a:xfrm>
        </p:grpSpPr>
        <p:sp>
          <p:nvSpPr>
            <p:cNvPr id="446" name="Forma libre: forma 11"/>
            <p:cNvSpPr/>
            <p:nvPr/>
          </p:nvSpPr>
          <p:spPr>
            <a:xfrm>
              <a:off x="-4990320" y="27756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447"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448"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449" name="Grupo 20"/>
          <p:cNvGrpSpPr/>
          <p:nvPr/>
        </p:nvGrpSpPr>
        <p:grpSpPr>
          <a:xfrm>
            <a:off x="-4886280" y="254160"/>
            <a:ext cx="4517640" cy="453240"/>
            <a:chOff x="-4886280" y="254160"/>
            <a:chExt cx="4517640" cy="453240"/>
          </a:xfrm>
        </p:grpSpPr>
        <p:sp>
          <p:nvSpPr>
            <p:cNvPr id="450" name="Forma libre: forma 13"/>
            <p:cNvSpPr/>
            <p:nvPr/>
          </p:nvSpPr>
          <p:spPr>
            <a:xfrm>
              <a:off x="-4639680" y="2995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451"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452" name="Grupo 21"/>
          <p:cNvGrpSpPr/>
          <p:nvPr/>
        </p:nvGrpSpPr>
        <p:grpSpPr>
          <a:xfrm>
            <a:off x="0" y="186480"/>
            <a:ext cx="4517640" cy="453240"/>
            <a:chOff x="0" y="186480"/>
            <a:chExt cx="4517640" cy="453240"/>
          </a:xfrm>
        </p:grpSpPr>
        <p:sp>
          <p:nvSpPr>
            <p:cNvPr id="453" name="Forma libre: forma 15"/>
            <p:cNvSpPr/>
            <p:nvPr/>
          </p:nvSpPr>
          <p:spPr>
            <a:xfrm>
              <a:off x="246600" y="23184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3. ABC</a:t>
              </a:r>
              <a:endParaRPr lang="en-US" sz="1800" b="0" strike="noStrike" spc="-1">
                <a:latin typeface="Arial"/>
              </a:endParaRPr>
            </a:p>
          </p:txBody>
        </p:sp>
        <p:sp>
          <p:nvSpPr>
            <p:cNvPr id="454"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455" name="CuadroTexto 6"/>
          <p:cNvSpPr/>
          <p:nvPr/>
        </p:nvSpPr>
        <p:spPr>
          <a:xfrm>
            <a:off x="493200" y="847440"/>
            <a:ext cx="5107320" cy="3654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nSpc>
                <a:spcPct val="100000"/>
              </a:lnSpc>
              <a:buNone/>
            </a:pPr>
            <a:r>
              <a:rPr lang="es-ES" sz="1800" b="0" u="sng" strike="noStrike" spc="-1">
                <a:solidFill>
                  <a:srgbClr val="000000"/>
                </a:solidFill>
                <a:uFillTx/>
                <a:latin typeface="Franklin Gothic Book"/>
              </a:rPr>
              <a:t>How common is the ABC  system?</a:t>
            </a:r>
            <a:endParaRPr lang="en-US" sz="1800" b="0" strike="noStrike" spc="-1">
              <a:latin typeface="Arial"/>
            </a:endParaRPr>
          </a:p>
        </p:txBody>
      </p:sp>
      <p:sp>
        <p:nvSpPr>
          <p:cNvPr id="456" name="TextBox 7"/>
          <p:cNvSpPr/>
          <p:nvPr/>
        </p:nvSpPr>
        <p:spPr>
          <a:xfrm>
            <a:off x="6553080" y="6010560"/>
            <a:ext cx="23428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Arial"/>
              </a:rPr>
              <a:t>Lawson (2009)</a:t>
            </a:r>
            <a:endParaRPr lang="en-US" sz="1800" b="0" strike="noStrike" spc="-1">
              <a:latin typeface="Arial"/>
            </a:endParaRPr>
          </a:p>
        </p:txBody>
      </p:sp>
      <p:pic>
        <p:nvPicPr>
          <p:cNvPr id="457" name="Picture 17"/>
          <p:cNvPicPr/>
          <p:nvPr/>
        </p:nvPicPr>
        <p:blipFill>
          <a:blip r:embed="rId3"/>
          <a:stretch/>
        </p:blipFill>
        <p:spPr>
          <a:xfrm>
            <a:off x="2670120" y="1314000"/>
            <a:ext cx="6377040" cy="4229640"/>
          </a:xfrm>
          <a:prstGeom prst="rect">
            <a:avLst/>
          </a:prstGeom>
          <a:ln w="0">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58" name="Grupo 19"/>
          <p:cNvGrpSpPr/>
          <p:nvPr/>
        </p:nvGrpSpPr>
        <p:grpSpPr>
          <a:xfrm>
            <a:off x="-5235840" y="232200"/>
            <a:ext cx="4725720" cy="453240"/>
            <a:chOff x="-5235840" y="232200"/>
            <a:chExt cx="4725720" cy="453240"/>
          </a:xfrm>
        </p:grpSpPr>
        <p:sp>
          <p:nvSpPr>
            <p:cNvPr id="459" name="Forma libre: forma 11"/>
            <p:cNvSpPr/>
            <p:nvPr/>
          </p:nvSpPr>
          <p:spPr>
            <a:xfrm>
              <a:off x="-4990320" y="27756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460"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461"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462" name="Grupo 20"/>
          <p:cNvGrpSpPr/>
          <p:nvPr/>
        </p:nvGrpSpPr>
        <p:grpSpPr>
          <a:xfrm>
            <a:off x="-4886280" y="254160"/>
            <a:ext cx="4517640" cy="453240"/>
            <a:chOff x="-4886280" y="254160"/>
            <a:chExt cx="4517640" cy="453240"/>
          </a:xfrm>
        </p:grpSpPr>
        <p:sp>
          <p:nvSpPr>
            <p:cNvPr id="463" name="Forma libre: forma 13"/>
            <p:cNvSpPr/>
            <p:nvPr/>
          </p:nvSpPr>
          <p:spPr>
            <a:xfrm>
              <a:off x="-4639680" y="2995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464"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465" name="Grupo 21"/>
          <p:cNvGrpSpPr/>
          <p:nvPr/>
        </p:nvGrpSpPr>
        <p:grpSpPr>
          <a:xfrm>
            <a:off x="0" y="186480"/>
            <a:ext cx="4517640" cy="453240"/>
            <a:chOff x="0" y="186480"/>
            <a:chExt cx="4517640" cy="453240"/>
          </a:xfrm>
        </p:grpSpPr>
        <p:sp>
          <p:nvSpPr>
            <p:cNvPr id="466" name="Forma libre: forma 15"/>
            <p:cNvSpPr/>
            <p:nvPr/>
          </p:nvSpPr>
          <p:spPr>
            <a:xfrm>
              <a:off x="246600" y="23184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3. ABC</a:t>
              </a:r>
              <a:endParaRPr lang="en-US" sz="1800" b="0" strike="noStrike" spc="-1">
                <a:latin typeface="Arial"/>
              </a:endParaRPr>
            </a:p>
          </p:txBody>
        </p:sp>
        <p:sp>
          <p:nvSpPr>
            <p:cNvPr id="467"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468" name="CuadroTexto 6"/>
          <p:cNvSpPr/>
          <p:nvPr/>
        </p:nvSpPr>
        <p:spPr>
          <a:xfrm>
            <a:off x="493200" y="847440"/>
            <a:ext cx="11249280" cy="338292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nSpc>
                <a:spcPct val="100000"/>
              </a:lnSpc>
              <a:buNone/>
            </a:pPr>
            <a:r>
              <a:rPr lang="es-ES" sz="1800" b="0" u="sng" strike="noStrike" spc="-1">
                <a:solidFill>
                  <a:srgbClr val="000000"/>
                </a:solidFill>
                <a:uFillTx/>
                <a:latin typeface="Franklin Gothic Book"/>
              </a:rPr>
              <a:t>How does a company know when to use ABC?</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s-ES" sz="1800" b="0" strike="noStrike" spc="-1">
                <a:solidFill>
                  <a:srgbClr val="000000"/>
                </a:solidFill>
                <a:latin typeface="Franklin Gothic Book"/>
              </a:rPr>
              <a:t>1) Product lines are very different in terms of volume of production or manufacturing complexity?</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s-ES" sz="1800" b="0" strike="noStrike" spc="-1">
                <a:solidFill>
                  <a:srgbClr val="000000"/>
                </a:solidFill>
                <a:latin typeface="Franklin Gothic Book"/>
              </a:rPr>
              <a:t>2) Product lines require many supporting services (cleaning, set-ups, utilities, inspections, moving parts/materials, coordination, and building maintenance).</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s-ES" sz="1800" b="0" strike="noStrike" spc="-1">
                <a:solidFill>
                  <a:srgbClr val="000000"/>
                </a:solidFill>
                <a:latin typeface="Franklin Gothic Book"/>
              </a:rPr>
              <a:t>3) Overhead Cost is a large % of total costs.</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s-ES" sz="1800" b="0" strike="noStrike" spc="-1">
                <a:solidFill>
                  <a:srgbClr val="000000"/>
                </a:solidFill>
                <a:latin typeface="Franklin Gothic Book"/>
              </a:rPr>
              <a:t>4) Managers are ignoring data provided by the existing cost system when deciding pricing or other producto decisions.</a:t>
            </a:r>
            <a:endParaRPr lang="en-US"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80" name="Grupo 19"/>
          <p:cNvGrpSpPr/>
          <p:nvPr/>
        </p:nvGrpSpPr>
        <p:grpSpPr>
          <a:xfrm>
            <a:off x="-5235840" y="232200"/>
            <a:ext cx="4725720" cy="453240"/>
            <a:chOff x="-5235840" y="232200"/>
            <a:chExt cx="4725720" cy="453240"/>
          </a:xfrm>
        </p:grpSpPr>
        <p:sp>
          <p:nvSpPr>
            <p:cNvPr id="481" name="Forma libre: forma 11"/>
            <p:cNvSpPr/>
            <p:nvPr/>
          </p:nvSpPr>
          <p:spPr>
            <a:xfrm>
              <a:off x="-4990320" y="27756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1. Cost Behavior Patterns and Assignment</a:t>
              </a:r>
              <a:endParaRPr lang="en-US" sz="1800" b="0" strike="noStrike" spc="-1">
                <a:latin typeface="Arial"/>
              </a:endParaRPr>
            </a:p>
          </p:txBody>
        </p:sp>
        <p:sp>
          <p:nvSpPr>
            <p:cNvPr id="482"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483"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a:p>
        </p:txBody>
      </p:sp>
      <p:grpSp>
        <p:nvGrpSpPr>
          <p:cNvPr id="484" name="Grupo 20"/>
          <p:cNvGrpSpPr/>
          <p:nvPr/>
        </p:nvGrpSpPr>
        <p:grpSpPr>
          <a:xfrm>
            <a:off x="-4886280" y="254160"/>
            <a:ext cx="4517640" cy="453240"/>
            <a:chOff x="-4886280" y="254160"/>
            <a:chExt cx="4517640" cy="453240"/>
          </a:xfrm>
        </p:grpSpPr>
        <p:sp>
          <p:nvSpPr>
            <p:cNvPr id="485" name="Forma libre: forma 13"/>
            <p:cNvSpPr/>
            <p:nvPr/>
          </p:nvSpPr>
          <p:spPr>
            <a:xfrm>
              <a:off x="-4639680" y="2995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2. Traditional Full Costing</a:t>
              </a:r>
              <a:endParaRPr lang="en-US" sz="1800" b="0" strike="noStrike" spc="-1">
                <a:latin typeface="Arial"/>
              </a:endParaRPr>
            </a:p>
          </p:txBody>
        </p:sp>
        <p:sp>
          <p:nvSpPr>
            <p:cNvPr id="486"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pSp>
        <p:nvGrpSpPr>
          <p:cNvPr id="487" name="Grupo 21"/>
          <p:cNvGrpSpPr/>
          <p:nvPr/>
        </p:nvGrpSpPr>
        <p:grpSpPr>
          <a:xfrm>
            <a:off x="0" y="186480"/>
            <a:ext cx="4517640" cy="453240"/>
            <a:chOff x="0" y="186480"/>
            <a:chExt cx="4517640" cy="453240"/>
          </a:xfrm>
        </p:grpSpPr>
        <p:sp>
          <p:nvSpPr>
            <p:cNvPr id="488" name="Forma libre: forma 15"/>
            <p:cNvSpPr/>
            <p:nvPr/>
          </p:nvSpPr>
          <p:spPr>
            <a:xfrm>
              <a:off x="246600" y="23184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a:solidFill>
                    <a:srgbClr val="FFFFFF"/>
                  </a:solidFill>
                  <a:latin typeface="Franklin Gothic Book"/>
                </a:rPr>
                <a:t>Summary</a:t>
              </a:r>
              <a:endParaRPr lang="en-US" sz="1800" b="0" strike="noStrike" spc="-1">
                <a:latin typeface="Arial"/>
              </a:endParaRPr>
            </a:p>
          </p:txBody>
        </p:sp>
        <p:sp>
          <p:nvSpPr>
            <p:cNvPr id="489"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490" name="CuadroTexto 6"/>
          <p:cNvSpPr/>
          <p:nvPr/>
        </p:nvSpPr>
        <p:spPr>
          <a:xfrm>
            <a:off x="493200" y="847440"/>
            <a:ext cx="11249280" cy="4480200"/>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pPr>
              <a:lnSpc>
                <a:spcPct val="100000"/>
              </a:lnSpc>
              <a:buNone/>
            </a:pPr>
            <a:r>
              <a:rPr lang="es-ES" sz="1800" b="0" u="sng" strike="noStrike" spc="-1">
                <a:solidFill>
                  <a:srgbClr val="000000"/>
                </a:solidFill>
                <a:uFillTx/>
                <a:latin typeface="Franklin Gothic Book"/>
              </a:rPr>
              <a:t>Cost Types:</a:t>
            </a:r>
            <a:endParaRPr lang="en-US" sz="1800" b="0" strike="noStrike" spc="-1">
              <a:latin typeface="Arial"/>
            </a:endParaRPr>
          </a:p>
          <a:p>
            <a:pPr>
              <a:lnSpc>
                <a:spcPct val="100000"/>
              </a:lnSpc>
              <a:buNone/>
            </a:pPr>
            <a:r>
              <a:rPr lang="es-ES" sz="1800" b="0" strike="noStrike" spc="-1">
                <a:solidFill>
                  <a:srgbClr val="000000"/>
                </a:solidFill>
                <a:latin typeface="Franklin Gothic Book"/>
              </a:rPr>
              <a:t>Fixed and Variable, Cost Planning.</a:t>
            </a:r>
            <a:endParaRPr lang="en-US" sz="1800" b="0" strike="noStrike" spc="-1">
              <a:latin typeface="Arial"/>
            </a:endParaRPr>
          </a:p>
          <a:p>
            <a:pPr>
              <a:lnSpc>
                <a:spcPct val="100000"/>
              </a:lnSpc>
              <a:buNone/>
            </a:pPr>
            <a:r>
              <a:rPr lang="es-ES" sz="1800" b="0" strike="noStrike" spc="-1">
                <a:solidFill>
                  <a:srgbClr val="000000"/>
                </a:solidFill>
                <a:latin typeface="Franklin Gothic Book"/>
              </a:rPr>
              <a:t>Product and Period.</a:t>
            </a:r>
            <a:endParaRPr lang="en-US" sz="1800" b="0" strike="noStrike" spc="-1">
              <a:latin typeface="Arial"/>
            </a:endParaRPr>
          </a:p>
          <a:p>
            <a:pPr>
              <a:lnSpc>
                <a:spcPct val="100000"/>
              </a:lnSpc>
              <a:buNone/>
            </a:pPr>
            <a:r>
              <a:rPr lang="es-ES" sz="1800" b="0" strike="noStrike" spc="-1">
                <a:solidFill>
                  <a:srgbClr val="000000"/>
                </a:solidFill>
                <a:latin typeface="Franklin Gothic Book"/>
              </a:rPr>
              <a:t>Direct Material, Direct Labor, Overhead.</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s-ES" sz="1800" b="0" u="sng" strike="noStrike" spc="-1">
                <a:solidFill>
                  <a:srgbClr val="000000"/>
                </a:solidFill>
                <a:uFillTx/>
                <a:latin typeface="Franklin Gothic Book"/>
              </a:rPr>
              <a:t>Costing Method:</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s-ES" sz="1800" b="0" strike="noStrike" spc="-1">
                <a:solidFill>
                  <a:srgbClr val="000000"/>
                </a:solidFill>
                <a:latin typeface="Franklin Gothic Book"/>
              </a:rPr>
              <a:t>Traditional</a:t>
            </a:r>
            <a:endParaRPr lang="en-US" sz="1800" b="0" strike="noStrike" spc="-1">
              <a:latin typeface="Arial"/>
            </a:endParaRPr>
          </a:p>
          <a:p>
            <a:pPr>
              <a:lnSpc>
                <a:spcPct val="100000"/>
              </a:lnSpc>
              <a:buNone/>
            </a:pPr>
            <a:r>
              <a:rPr lang="es-ES" sz="1800" b="0" strike="noStrike" spc="-1">
                <a:solidFill>
                  <a:srgbClr val="000000"/>
                </a:solidFill>
                <a:latin typeface="Franklin Gothic Book"/>
              </a:rPr>
              <a:t>- Activity and Cost Driver.</a:t>
            </a:r>
            <a:endParaRPr lang="en-US" sz="1800" b="0" strike="noStrike" spc="-1">
              <a:latin typeface="Arial"/>
            </a:endParaRPr>
          </a:p>
          <a:p>
            <a:pPr>
              <a:lnSpc>
                <a:spcPct val="100000"/>
              </a:lnSpc>
              <a:buNone/>
            </a:pPr>
            <a:r>
              <a:rPr lang="es-ES" sz="1800" b="0" strike="noStrike" spc="-1">
                <a:solidFill>
                  <a:srgbClr val="000000"/>
                </a:solidFill>
                <a:latin typeface="Franklin Gothic Book"/>
              </a:rPr>
              <a:t>- overhead rate.</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s-ES" sz="1800" b="0" strike="noStrike" spc="-1">
                <a:solidFill>
                  <a:srgbClr val="000000"/>
                </a:solidFill>
                <a:latin typeface="Franklin Gothic Book"/>
              </a:rPr>
              <a:t>ABC</a:t>
            </a:r>
            <a:endParaRPr lang="en-US" sz="1800" b="0" strike="noStrike" spc="-1">
              <a:latin typeface="Arial"/>
            </a:endParaRPr>
          </a:p>
          <a:p>
            <a:pPr>
              <a:lnSpc>
                <a:spcPct val="100000"/>
              </a:lnSpc>
              <a:buNone/>
            </a:pPr>
            <a:r>
              <a:rPr lang="es-ES" sz="1800" b="0" strike="noStrike" spc="-1">
                <a:solidFill>
                  <a:srgbClr val="000000"/>
                </a:solidFill>
                <a:latin typeface="Franklin Gothic Book"/>
              </a:rPr>
              <a:t>- Activity, Cost Pool, and Cost Drivers.</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s-ES" sz="1800" b="0" strike="noStrike" spc="-1">
                <a:solidFill>
                  <a:srgbClr val="000000"/>
                </a:solidFill>
                <a:latin typeface="Franklin Gothic Book"/>
              </a:rPr>
              <a:t>Product profitability.</a:t>
            </a:r>
            <a:endParaRPr lang="en-US" sz="1800" b="0" strike="noStrike" spc="-1">
              <a:latin typeface="Arial"/>
            </a:endParaRPr>
          </a:p>
          <a:p>
            <a:pPr>
              <a:lnSpc>
                <a:spcPct val="100000"/>
              </a:lnSpc>
              <a:buNone/>
            </a:pPr>
            <a:r>
              <a:rPr lang="es-ES" sz="1800" b="0" strike="noStrike" spc="-1">
                <a:solidFill>
                  <a:srgbClr val="000000"/>
                </a:solidFill>
                <a:latin typeface="Franklin Gothic Book"/>
              </a:rPr>
              <a:t>Cost Decisions</a:t>
            </a:r>
            <a:endParaRPr lang="en-US"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2" name="Grupo 19"/>
          <p:cNvGrpSpPr/>
          <p:nvPr/>
        </p:nvGrpSpPr>
        <p:grpSpPr>
          <a:xfrm>
            <a:off x="0" y="212040"/>
            <a:ext cx="4725720" cy="453240"/>
            <a:chOff x="0" y="212040"/>
            <a:chExt cx="4725720" cy="453240"/>
          </a:xfrm>
        </p:grpSpPr>
        <p:sp>
          <p:nvSpPr>
            <p:cNvPr id="173" name="Forma libre: forma 11"/>
            <p:cNvSpPr/>
            <p:nvPr/>
          </p:nvSpPr>
          <p:spPr>
            <a:xfrm>
              <a:off x="245520" y="25740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dirty="0">
                  <a:solidFill>
                    <a:srgbClr val="FFFFFF"/>
                  </a:solidFill>
                  <a:latin typeface="Franklin Gothic Book"/>
                </a:rPr>
                <a:t>1. Cost Behavior and Assignment</a:t>
              </a:r>
              <a:endParaRPr lang="en-US" sz="1800" b="0" strike="noStrike" spc="-1" dirty="0">
                <a:latin typeface="Arial"/>
              </a:endParaRPr>
            </a:p>
          </p:txBody>
        </p:sp>
        <p:sp>
          <p:nvSpPr>
            <p:cNvPr id="174" name="Elipse 12"/>
            <p:cNvSpPr/>
            <p:nvPr/>
          </p:nvSpPr>
          <p:spPr>
            <a:xfrm>
              <a:off x="0" y="21204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175" name="TextBox 4"/>
          <p:cNvSpPr/>
          <p:nvPr/>
        </p:nvSpPr>
        <p:spPr>
          <a:xfrm>
            <a:off x="1005840" y="883800"/>
            <a:ext cx="837144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ES" sz="1800" b="0" strike="noStrike" spc="-1">
                <a:solidFill>
                  <a:srgbClr val="000000"/>
                </a:solidFill>
                <a:latin typeface="Franklin Gothic Book"/>
              </a:rPr>
              <a:t>Connecting business decisions to cost information:</a:t>
            </a:r>
            <a:endParaRPr lang="en-US" sz="1800" b="0" strike="noStrike" spc="-1">
              <a:latin typeface="Arial"/>
            </a:endParaRPr>
          </a:p>
        </p:txBody>
      </p:sp>
      <p:graphicFrame>
        <p:nvGraphicFramePr>
          <p:cNvPr id="176" name="Table 7"/>
          <p:cNvGraphicFramePr/>
          <p:nvPr>
            <p:extLst>
              <p:ext uri="{D42A27DB-BD31-4B8C-83A1-F6EECF244321}">
                <p14:modId xmlns:p14="http://schemas.microsoft.com/office/powerpoint/2010/main" val="2097610120"/>
              </p:ext>
            </p:extLst>
          </p:nvPr>
        </p:nvGraphicFramePr>
        <p:xfrm>
          <a:off x="1930320" y="1548720"/>
          <a:ext cx="8127720" cy="4302720"/>
        </p:xfrm>
        <a:graphic>
          <a:graphicData uri="http://schemas.openxmlformats.org/drawingml/2006/table">
            <a:tbl>
              <a:tblPr/>
              <a:tblGrid>
                <a:gridCol w="3240720">
                  <a:extLst>
                    <a:ext uri="{9D8B030D-6E8A-4147-A177-3AD203B41FA5}">
                      <a16:colId xmlns:a16="http://schemas.microsoft.com/office/drawing/2014/main" val="20000"/>
                    </a:ext>
                  </a:extLst>
                </a:gridCol>
                <a:gridCol w="4887000">
                  <a:extLst>
                    <a:ext uri="{9D8B030D-6E8A-4147-A177-3AD203B41FA5}">
                      <a16:colId xmlns:a16="http://schemas.microsoft.com/office/drawing/2014/main" val="20001"/>
                    </a:ext>
                  </a:extLst>
                </a:gridCol>
              </a:tblGrid>
              <a:tr h="370800">
                <a:tc>
                  <a:txBody>
                    <a:bodyPr/>
                    <a:lstStyle/>
                    <a:p>
                      <a:pPr>
                        <a:lnSpc>
                          <a:spcPct val="100000"/>
                        </a:lnSpc>
                        <a:buNone/>
                      </a:pPr>
                      <a:r>
                        <a:rPr lang="es-ES" sz="1800" b="1" strike="noStrike" spc="-1">
                          <a:solidFill>
                            <a:srgbClr val="FFFFFF"/>
                          </a:solidFill>
                          <a:latin typeface="Franklin Gothic Book"/>
                        </a:rPr>
                        <a:t>Decision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lstStyle/>
                    <a:p>
                      <a:pPr>
                        <a:lnSpc>
                          <a:spcPct val="100000"/>
                        </a:lnSpc>
                        <a:buNone/>
                      </a:pPr>
                      <a:r>
                        <a:rPr lang="es-ES" sz="1800" b="1" strike="noStrike" spc="-1">
                          <a:solidFill>
                            <a:srgbClr val="FFFFFF"/>
                          </a:solidFill>
                          <a:latin typeface="Franklin Gothic Book"/>
                        </a:rPr>
                        <a:t>Cost Information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extLst>
                  <a:ext uri="{0D108BD9-81ED-4DB2-BD59-A6C34878D82A}">
                    <a16:rowId xmlns:a16="http://schemas.microsoft.com/office/drawing/2014/main" val="10000"/>
                  </a:ext>
                </a:extLst>
              </a:tr>
              <a:tr h="370800">
                <a:tc>
                  <a:txBody>
                    <a:bodyPr/>
                    <a:lstStyle/>
                    <a:p>
                      <a:pPr>
                        <a:lnSpc>
                          <a:spcPct val="100000"/>
                        </a:lnSpc>
                        <a:buNone/>
                      </a:pPr>
                      <a:r>
                        <a:rPr lang="es-ES" sz="1800" b="0" strike="noStrike" spc="-1" dirty="0" err="1">
                          <a:latin typeface="Arial"/>
                        </a:rPr>
                        <a:t>Product</a:t>
                      </a:r>
                      <a:r>
                        <a:rPr lang="es-ES" sz="1800" b="0" strike="noStrike" spc="-1" dirty="0">
                          <a:latin typeface="Arial"/>
                        </a:rPr>
                        <a:t> </a:t>
                      </a:r>
                      <a:r>
                        <a:rPr lang="es-ES" sz="1800" b="0" strike="noStrike" spc="-1" dirty="0" err="1">
                          <a:latin typeface="Arial"/>
                        </a:rPr>
                        <a:t>strategy</a:t>
                      </a:r>
                      <a:endParaRPr lang="en-US" sz="1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F7D4CC"/>
                    </a:solidFill>
                  </a:tcPr>
                </a:tc>
                <a:tc>
                  <a:txBody>
                    <a:bodyPr/>
                    <a:lstStyle/>
                    <a:p>
                      <a:pPr>
                        <a:lnSpc>
                          <a:spcPct val="100000"/>
                        </a:lnSpc>
                        <a:buNone/>
                      </a:pPr>
                      <a:r>
                        <a:rPr lang="es-ES" sz="1800" b="0" strike="noStrike" spc="-1" dirty="0" err="1">
                          <a:latin typeface="Arial"/>
                        </a:rPr>
                        <a:t>What</a:t>
                      </a:r>
                      <a:r>
                        <a:rPr lang="es-ES" sz="1800" b="0" strike="noStrike" spc="-1" dirty="0">
                          <a:latin typeface="Arial"/>
                        </a:rPr>
                        <a:t> </a:t>
                      </a:r>
                      <a:r>
                        <a:rPr lang="es-ES" sz="1800" b="0" strike="noStrike" spc="-1" dirty="0" err="1">
                          <a:latin typeface="Arial"/>
                        </a:rPr>
                        <a:t>product</a:t>
                      </a:r>
                      <a:r>
                        <a:rPr lang="es-ES" sz="1800" b="0" strike="noStrike" spc="-1" dirty="0">
                          <a:latin typeface="Arial"/>
                        </a:rPr>
                        <a:t> </a:t>
                      </a:r>
                      <a:r>
                        <a:rPr lang="es-ES" sz="1800" b="0" strike="noStrike" spc="-1" dirty="0" err="1">
                          <a:latin typeface="Arial"/>
                        </a:rPr>
                        <a:t>is</a:t>
                      </a:r>
                      <a:r>
                        <a:rPr lang="es-ES" sz="1800" b="0" strike="noStrike" spc="-1" dirty="0">
                          <a:latin typeface="Arial"/>
                        </a:rPr>
                        <a:t> more </a:t>
                      </a:r>
                      <a:r>
                        <a:rPr lang="es-ES" sz="1800" b="0" strike="noStrike" spc="-1" dirty="0" err="1">
                          <a:latin typeface="Arial"/>
                        </a:rPr>
                        <a:t>costly</a:t>
                      </a:r>
                      <a:r>
                        <a:rPr lang="es-ES" sz="1800" b="0" strike="noStrike" spc="-1" dirty="0">
                          <a:latin typeface="Arial"/>
                        </a:rPr>
                        <a:t> </a:t>
                      </a:r>
                      <a:r>
                        <a:rPr lang="es-ES" sz="1800" b="0" strike="noStrike" spc="-1" dirty="0" err="1">
                          <a:latin typeface="Arial"/>
                        </a:rPr>
                        <a:t>to</a:t>
                      </a:r>
                      <a:r>
                        <a:rPr lang="es-ES" sz="1800" b="0" strike="noStrike" spc="-1" dirty="0">
                          <a:latin typeface="Arial"/>
                        </a:rPr>
                        <a:t> produce?</a:t>
                      </a:r>
                    </a:p>
                    <a:p>
                      <a:pPr>
                        <a:lnSpc>
                          <a:spcPct val="100000"/>
                        </a:lnSpc>
                        <a:buNone/>
                      </a:pPr>
                      <a:r>
                        <a:rPr lang="es-ES" sz="1800" b="0" strike="noStrike" spc="-1" dirty="0" err="1">
                          <a:latin typeface="Arial"/>
                        </a:rPr>
                        <a:t>What</a:t>
                      </a:r>
                      <a:r>
                        <a:rPr lang="es-ES" sz="1800" b="0" strike="noStrike" spc="-1" dirty="0">
                          <a:latin typeface="Arial"/>
                        </a:rPr>
                        <a:t> </a:t>
                      </a:r>
                      <a:r>
                        <a:rPr lang="es-ES" sz="1800" b="0" strike="noStrike" spc="-1" dirty="0" err="1">
                          <a:latin typeface="Arial"/>
                        </a:rPr>
                        <a:t>cost</a:t>
                      </a:r>
                      <a:r>
                        <a:rPr lang="es-ES" sz="1800" b="0" strike="noStrike" spc="-1" dirty="0">
                          <a:latin typeface="Arial"/>
                        </a:rPr>
                        <a:t> </a:t>
                      </a:r>
                      <a:r>
                        <a:rPr lang="es-ES" sz="1800" b="0" strike="noStrike" spc="-1" dirty="0" err="1">
                          <a:latin typeface="Arial"/>
                        </a:rPr>
                        <a:t>element</a:t>
                      </a:r>
                      <a:r>
                        <a:rPr lang="es-ES" sz="1800" b="0" strike="noStrike" spc="-1" dirty="0">
                          <a:latin typeface="Arial"/>
                        </a:rPr>
                        <a:t> </a:t>
                      </a:r>
                      <a:r>
                        <a:rPr lang="es-ES" sz="1800" b="0" strike="noStrike" spc="-1" dirty="0" err="1">
                          <a:latin typeface="Arial"/>
                        </a:rPr>
                        <a:t>needs</a:t>
                      </a:r>
                      <a:r>
                        <a:rPr lang="es-ES" sz="1800" b="0" strike="noStrike" spc="-1" dirty="0">
                          <a:latin typeface="Arial"/>
                        </a:rPr>
                        <a:t> more </a:t>
                      </a:r>
                      <a:r>
                        <a:rPr lang="es-ES" sz="1800" b="0" strike="noStrike" spc="-1" dirty="0" err="1">
                          <a:latin typeface="Arial"/>
                        </a:rPr>
                        <a:t>attention</a:t>
                      </a:r>
                      <a:r>
                        <a:rPr lang="es-ES" sz="1800" b="0" strike="noStrike" spc="-1" dirty="0">
                          <a:latin typeface="Arial"/>
                        </a:rPr>
                        <a:t>?</a:t>
                      </a:r>
                    </a:p>
                    <a:p>
                      <a:pPr>
                        <a:lnSpc>
                          <a:spcPct val="100000"/>
                        </a:lnSpc>
                        <a:buNone/>
                      </a:pPr>
                      <a:r>
                        <a:rPr lang="es-ES" sz="1800" b="0" strike="noStrike" spc="-1" dirty="0" err="1">
                          <a:latin typeface="Arial"/>
                        </a:rPr>
                        <a:t>How</a:t>
                      </a:r>
                      <a:r>
                        <a:rPr lang="es-ES" sz="1800" b="0" strike="noStrike" spc="-1" dirty="0">
                          <a:latin typeface="Arial"/>
                        </a:rPr>
                        <a:t> </a:t>
                      </a:r>
                      <a:r>
                        <a:rPr lang="es-ES" sz="1800" b="0" strike="noStrike" spc="-1" dirty="0" err="1">
                          <a:latin typeface="Arial"/>
                        </a:rPr>
                        <a:t>profitable</a:t>
                      </a:r>
                      <a:r>
                        <a:rPr lang="es-ES" sz="1800" b="0" strike="noStrike" spc="-1" dirty="0">
                          <a:latin typeface="Arial"/>
                        </a:rPr>
                        <a:t> are </a:t>
                      </a:r>
                      <a:r>
                        <a:rPr lang="es-ES" sz="1800" b="0" strike="noStrike" spc="-1" dirty="0" err="1">
                          <a:latin typeface="Arial"/>
                        </a:rPr>
                        <a:t>they</a:t>
                      </a:r>
                      <a:r>
                        <a:rPr lang="es-ES" sz="1800" b="0" strike="noStrike" spc="-1" dirty="0">
                          <a:latin typeface="Arial"/>
                        </a:rPr>
                        <a:t>?</a:t>
                      </a:r>
                    </a:p>
                    <a:p>
                      <a:pPr>
                        <a:lnSpc>
                          <a:spcPct val="100000"/>
                        </a:lnSpc>
                        <a:buNone/>
                      </a:pPr>
                      <a:r>
                        <a:rPr lang="es-ES" sz="1800" b="0" strike="noStrike" spc="-1" dirty="0" err="1">
                          <a:latin typeface="Arial"/>
                        </a:rPr>
                        <a:t>How</a:t>
                      </a:r>
                      <a:r>
                        <a:rPr lang="es-ES" sz="1800" b="0" strike="noStrike" spc="-1" dirty="0">
                          <a:latin typeface="Arial"/>
                        </a:rPr>
                        <a:t> </a:t>
                      </a:r>
                      <a:r>
                        <a:rPr lang="es-ES" sz="1800" b="0" strike="noStrike" spc="-1" dirty="0" err="1">
                          <a:latin typeface="Arial"/>
                        </a:rPr>
                        <a:t>does</a:t>
                      </a:r>
                      <a:r>
                        <a:rPr lang="es-ES" sz="1800" b="0" strike="noStrike" spc="-1" dirty="0">
                          <a:latin typeface="Arial"/>
                        </a:rPr>
                        <a:t> </a:t>
                      </a:r>
                      <a:r>
                        <a:rPr lang="es-ES" sz="1800" b="0" strike="noStrike" spc="-1" dirty="0" err="1">
                          <a:latin typeface="Arial"/>
                        </a:rPr>
                        <a:t>the</a:t>
                      </a:r>
                      <a:r>
                        <a:rPr lang="es-ES" sz="1800" b="0" strike="noStrike" spc="-1" dirty="0">
                          <a:latin typeface="Arial"/>
                        </a:rPr>
                        <a:t> </a:t>
                      </a:r>
                      <a:r>
                        <a:rPr lang="es-ES" sz="1800" b="0" strike="noStrike" spc="-1" dirty="0" err="1">
                          <a:latin typeface="Arial"/>
                        </a:rPr>
                        <a:t>cost</a:t>
                      </a:r>
                      <a:r>
                        <a:rPr lang="es-ES" sz="1800" b="0" strike="noStrike" spc="-1" dirty="0">
                          <a:latin typeface="Arial"/>
                        </a:rPr>
                        <a:t> </a:t>
                      </a:r>
                      <a:r>
                        <a:rPr lang="es-ES" sz="1800" b="0" strike="noStrike" spc="-1" dirty="0" err="1">
                          <a:latin typeface="Arial"/>
                        </a:rPr>
                        <a:t>vary</a:t>
                      </a:r>
                      <a:r>
                        <a:rPr lang="es-ES" sz="1800" b="0" strike="noStrike" spc="-1" dirty="0">
                          <a:latin typeface="Arial"/>
                        </a:rPr>
                        <a:t> </a:t>
                      </a:r>
                      <a:r>
                        <a:rPr lang="es-ES" sz="1800" b="0" strike="noStrike" spc="-1" dirty="0" err="1">
                          <a:latin typeface="Arial"/>
                        </a:rPr>
                        <a:t>with</a:t>
                      </a:r>
                      <a:r>
                        <a:rPr lang="es-ES" sz="1800" b="0" strike="noStrike" spc="-1" dirty="0">
                          <a:latin typeface="Arial"/>
                        </a:rPr>
                        <a:t> </a:t>
                      </a:r>
                      <a:r>
                        <a:rPr lang="es-ES" sz="1800" b="0" strike="noStrike" spc="-1" dirty="0" err="1">
                          <a:latin typeface="Arial"/>
                        </a:rPr>
                        <a:t>the</a:t>
                      </a:r>
                      <a:r>
                        <a:rPr lang="es-ES" sz="1800" b="0" strike="noStrike" spc="-1" dirty="0">
                          <a:latin typeface="Arial"/>
                        </a:rPr>
                        <a:t> </a:t>
                      </a:r>
                      <a:r>
                        <a:rPr lang="es-ES" sz="1800" b="0" strike="noStrike" spc="-1" dirty="0" err="1">
                          <a:latin typeface="Arial"/>
                        </a:rPr>
                        <a:t>level</a:t>
                      </a:r>
                      <a:r>
                        <a:rPr lang="es-ES" sz="1800" b="0" strike="noStrike" spc="-1" dirty="0">
                          <a:latin typeface="Arial"/>
                        </a:rPr>
                        <a:t> </a:t>
                      </a:r>
                      <a:r>
                        <a:rPr lang="es-ES" sz="1800" b="0" strike="noStrike" spc="-1" dirty="0" err="1">
                          <a:latin typeface="Arial"/>
                        </a:rPr>
                        <a:t>of</a:t>
                      </a:r>
                      <a:r>
                        <a:rPr lang="es-ES" sz="1800" b="0" strike="noStrike" spc="-1" dirty="0">
                          <a:latin typeface="Arial"/>
                        </a:rPr>
                        <a:t> </a:t>
                      </a:r>
                      <a:r>
                        <a:rPr lang="es-ES" sz="1800" b="0" strike="noStrike" spc="-1" dirty="0" err="1">
                          <a:latin typeface="Arial"/>
                        </a:rPr>
                        <a:t>production</a:t>
                      </a:r>
                      <a:r>
                        <a:rPr lang="es-ES" sz="1800" b="0" strike="noStrike" spc="-1" dirty="0">
                          <a:latin typeface="Arial"/>
                        </a:rPr>
                        <a:t>?</a:t>
                      </a:r>
                      <a:endParaRPr lang="en-US" sz="1800" b="0" strike="noStrike" spc="-1" dirty="0">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F7D4CC"/>
                    </a:solidFill>
                  </a:tcPr>
                </a:tc>
                <a:extLst>
                  <a:ext uri="{0D108BD9-81ED-4DB2-BD59-A6C34878D82A}">
                    <a16:rowId xmlns:a16="http://schemas.microsoft.com/office/drawing/2014/main" val="1842509852"/>
                  </a:ext>
                </a:extLst>
              </a:tr>
              <a:tr h="370800">
                <a:tc>
                  <a:txBody>
                    <a:bodyPr/>
                    <a:lstStyle/>
                    <a:p>
                      <a:pPr>
                        <a:lnSpc>
                          <a:spcPct val="100000"/>
                        </a:lnSpc>
                        <a:buNone/>
                      </a:pPr>
                      <a:r>
                        <a:rPr lang="es-ES" sz="1800" b="0" strike="noStrike" spc="-1" dirty="0">
                          <a:solidFill>
                            <a:srgbClr val="000000"/>
                          </a:solidFill>
                          <a:latin typeface="Franklin Gothic Book"/>
                        </a:rPr>
                        <a:t>Discontinue a </a:t>
                      </a:r>
                      <a:r>
                        <a:rPr lang="es-ES" sz="1800" b="0" strike="noStrike" spc="-1" dirty="0" err="1">
                          <a:solidFill>
                            <a:srgbClr val="000000"/>
                          </a:solidFill>
                          <a:latin typeface="Franklin Gothic Book"/>
                        </a:rPr>
                        <a:t>product</a:t>
                      </a:r>
                      <a:r>
                        <a:rPr lang="es-ES" sz="1800" b="0" strike="noStrike" spc="-1" dirty="0">
                          <a:solidFill>
                            <a:srgbClr val="000000"/>
                          </a:solidFill>
                          <a:latin typeface="Franklin Gothic Book"/>
                        </a:rPr>
                        <a:t> line</a:t>
                      </a:r>
                      <a:endParaRPr lang="en-US" sz="1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D4CC"/>
                    </a:solidFill>
                  </a:tcPr>
                </a:tc>
                <a:tc>
                  <a:txBody>
                    <a:bodyPr/>
                    <a:lstStyle/>
                    <a:p>
                      <a:pPr>
                        <a:lnSpc>
                          <a:spcPct val="100000"/>
                        </a:lnSpc>
                        <a:buNone/>
                      </a:pPr>
                      <a:r>
                        <a:rPr lang="es-ES" sz="1800" b="0" strike="noStrike" spc="-1" dirty="0" err="1">
                          <a:solidFill>
                            <a:srgbClr val="000000"/>
                          </a:solidFill>
                          <a:latin typeface="Franklin Gothic Book"/>
                        </a:rPr>
                        <a:t>Gains</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from</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reducing</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costs</a:t>
                      </a:r>
                      <a:r>
                        <a:rPr lang="es-ES" sz="1800" b="0" strike="noStrike" spc="-1" dirty="0">
                          <a:solidFill>
                            <a:srgbClr val="000000"/>
                          </a:solidFill>
                          <a:latin typeface="Franklin Gothic Book"/>
                        </a:rPr>
                        <a:t>:</a:t>
                      </a:r>
                    </a:p>
                    <a:p>
                      <a:pPr>
                        <a:lnSpc>
                          <a:spcPct val="100000"/>
                        </a:lnSpc>
                        <a:buNone/>
                      </a:pPr>
                      <a:r>
                        <a:rPr lang="es-ES" sz="1800" b="0" strike="noStrike" spc="-1" dirty="0">
                          <a:solidFill>
                            <a:srgbClr val="000000"/>
                          </a:solidFill>
                          <a:latin typeface="Franklin Gothic Book"/>
                        </a:rPr>
                        <a:t>- labor?</a:t>
                      </a:r>
                    </a:p>
                    <a:p>
                      <a:pPr>
                        <a:lnSpc>
                          <a:spcPct val="100000"/>
                        </a:lnSpc>
                        <a:buNone/>
                      </a:pPr>
                      <a:r>
                        <a:rPr lang="es-ES" sz="1800" b="0" strike="noStrike" spc="-1" dirty="0">
                          <a:solidFill>
                            <a:srgbClr val="000000"/>
                          </a:solidFill>
                          <a:latin typeface="Franklin Gothic Book"/>
                        </a:rPr>
                        <a:t>- material?</a:t>
                      </a:r>
                    </a:p>
                    <a:p>
                      <a:pPr>
                        <a:lnSpc>
                          <a:spcPct val="100000"/>
                        </a:lnSpc>
                        <a:buNone/>
                      </a:pP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other</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costs</a:t>
                      </a:r>
                      <a:r>
                        <a:rPr lang="es-ES" sz="1800" b="0" strike="noStrike" spc="-1" dirty="0">
                          <a:solidFill>
                            <a:srgbClr val="000000"/>
                          </a:solidFill>
                          <a:latin typeface="Franklin Gothic Book"/>
                        </a:rPr>
                        <a:t>?</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D4CC"/>
                    </a:solidFill>
                  </a:tcPr>
                </a:tc>
                <a:extLst>
                  <a:ext uri="{0D108BD9-81ED-4DB2-BD59-A6C34878D82A}">
                    <a16:rowId xmlns:a16="http://schemas.microsoft.com/office/drawing/2014/main" val="10001"/>
                  </a:ext>
                </a:extLst>
              </a:tr>
              <a:tr h="370800">
                <a:tc>
                  <a:txBody>
                    <a:bodyPr/>
                    <a:lstStyle/>
                    <a:p>
                      <a:pPr>
                        <a:lnSpc>
                          <a:spcPct val="100000"/>
                        </a:lnSpc>
                        <a:buNone/>
                      </a:pPr>
                      <a:r>
                        <a:rPr lang="es-ES" sz="1800" b="0" strike="noStrike" spc="-1">
                          <a:solidFill>
                            <a:srgbClr val="000000"/>
                          </a:solidFill>
                          <a:latin typeface="Franklin Gothic Book"/>
                        </a:rPr>
                        <a:t>Add second production shift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lstStyle/>
                    <a:p>
                      <a:pPr>
                        <a:lnSpc>
                          <a:spcPct val="100000"/>
                        </a:lnSpc>
                        <a:buNone/>
                      </a:pPr>
                      <a:r>
                        <a:rPr lang="es-ES" sz="1800" b="0" strike="noStrike" spc="-1" dirty="0">
                          <a:solidFill>
                            <a:srgbClr val="000000"/>
                          </a:solidFill>
                          <a:latin typeface="Franklin Gothic Book"/>
                        </a:rPr>
                        <a:t>Labor </a:t>
                      </a:r>
                      <a:r>
                        <a:rPr lang="es-ES" sz="1800" b="0" strike="noStrike" spc="-1" dirty="0" err="1">
                          <a:solidFill>
                            <a:srgbClr val="000000"/>
                          </a:solidFill>
                          <a:latin typeface="Franklin Gothic Book"/>
                        </a:rPr>
                        <a:t>cost</a:t>
                      </a:r>
                      <a:r>
                        <a:rPr lang="es-ES" sz="1800" b="0" strike="noStrike" spc="-1" dirty="0">
                          <a:solidFill>
                            <a:srgbClr val="000000"/>
                          </a:solidFill>
                          <a:latin typeface="Franklin Gothic Book"/>
                        </a:rPr>
                        <a:t>, and </a:t>
                      </a:r>
                      <a:r>
                        <a:rPr lang="es-ES" sz="1800" b="0" strike="noStrike" spc="-1" dirty="0" err="1">
                          <a:solidFill>
                            <a:srgbClr val="000000"/>
                          </a:solidFill>
                          <a:latin typeface="Franklin Gothic Book"/>
                        </a:rPr>
                        <a:t>potential</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overhead</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increases</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eg</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security</a:t>
                      </a:r>
                      <a:r>
                        <a:rPr lang="es-ES" sz="1800" b="0" strike="noStrike" spc="-1" dirty="0">
                          <a:solidFill>
                            <a:srgbClr val="000000"/>
                          </a:solidFill>
                          <a:latin typeface="Franklin Gothic Book"/>
                        </a:rPr>
                        <a: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extLst>
                  <a:ext uri="{0D108BD9-81ED-4DB2-BD59-A6C34878D82A}">
                    <a16:rowId xmlns:a16="http://schemas.microsoft.com/office/drawing/2014/main" val="10002"/>
                  </a:ext>
                </a:extLst>
              </a:tr>
              <a:tr h="370800">
                <a:tc>
                  <a:txBody>
                    <a:bodyPr/>
                    <a:lstStyle/>
                    <a:p>
                      <a:pPr>
                        <a:lnSpc>
                          <a:spcPct val="100000"/>
                        </a:lnSpc>
                        <a:buNone/>
                      </a:pPr>
                      <a:r>
                        <a:rPr lang="es-ES" sz="1800" b="0" strike="noStrike" spc="-1">
                          <a:solidFill>
                            <a:srgbClr val="000000"/>
                          </a:solidFill>
                          <a:latin typeface="Franklin Gothic Book"/>
                        </a:rPr>
                        <a:t>Open additional retail outlets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lstStyle/>
                    <a:p>
                      <a:pPr>
                        <a:lnSpc>
                          <a:spcPct val="100000"/>
                        </a:lnSpc>
                        <a:buNone/>
                      </a:pPr>
                      <a:r>
                        <a:rPr lang="es-ES" sz="1800" b="0" strike="noStrike" spc="-1" dirty="0" err="1">
                          <a:solidFill>
                            <a:srgbClr val="000000"/>
                          </a:solidFill>
                          <a:latin typeface="Franklin Gothic Book"/>
                        </a:rPr>
                        <a:t>Fixed</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cost</a:t>
                      </a:r>
                      <a:r>
                        <a:rPr lang="es-ES" sz="1800" b="0" strike="noStrike" spc="-1" dirty="0">
                          <a:solidFill>
                            <a:srgbClr val="000000"/>
                          </a:solidFill>
                          <a:latin typeface="Franklin Gothic Book"/>
                        </a:rPr>
                        <a:t> per outlet, </a:t>
                      </a:r>
                      <a:r>
                        <a:rPr lang="es-ES" sz="1800" b="0" strike="noStrike" spc="-1" dirty="0" err="1">
                          <a:solidFill>
                            <a:srgbClr val="000000"/>
                          </a:solidFill>
                          <a:latin typeface="Franklin Gothic Book"/>
                        </a:rPr>
                        <a:t>the</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potential</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increase</a:t>
                      </a:r>
                      <a:r>
                        <a:rPr lang="es-ES" sz="1800" b="0" strike="noStrike" spc="-1" dirty="0">
                          <a:solidFill>
                            <a:srgbClr val="000000"/>
                          </a:solidFill>
                          <a:latin typeface="Franklin Gothic Book"/>
                        </a:rPr>
                        <a:t> in administrative expenses at </a:t>
                      </a:r>
                      <a:r>
                        <a:rPr lang="es-ES" sz="1800" b="0" strike="noStrike" spc="-1" dirty="0" err="1">
                          <a:solidFill>
                            <a:srgbClr val="000000"/>
                          </a:solidFill>
                          <a:latin typeface="Franklin Gothic Book"/>
                        </a:rPr>
                        <a:t>the</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headquarters</a:t>
                      </a:r>
                      <a:r>
                        <a:rPr lang="es-ES" sz="1800" b="0" strike="noStrike" spc="-1" dirty="0">
                          <a:solidFill>
                            <a:srgbClr val="000000"/>
                          </a:solidFill>
                          <a:latin typeface="Franklin Gothic Book"/>
                        </a:rPr>
                        <a:t>.</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7" name="Arco de bloque 10"/>
          <p:cNvSpPr/>
          <p:nvPr/>
        </p:nvSpPr>
        <p:spPr>
          <a:xfrm>
            <a:off x="-3546000" y="16063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txBody>
          <a:bodyPr/>
          <a:lstStyle/>
          <a:p>
            <a:endParaRPr lang="en-US" dirty="0"/>
          </a:p>
        </p:txBody>
      </p:sp>
      <p:grpSp>
        <p:nvGrpSpPr>
          <p:cNvPr id="158" name="Grupo 19"/>
          <p:cNvGrpSpPr/>
          <p:nvPr/>
        </p:nvGrpSpPr>
        <p:grpSpPr>
          <a:xfrm>
            <a:off x="0" y="212040"/>
            <a:ext cx="4725720" cy="453240"/>
            <a:chOff x="0" y="212040"/>
            <a:chExt cx="4725720" cy="453240"/>
          </a:xfrm>
        </p:grpSpPr>
        <p:sp>
          <p:nvSpPr>
            <p:cNvPr id="159" name="Forma libre: forma 11"/>
            <p:cNvSpPr/>
            <p:nvPr/>
          </p:nvSpPr>
          <p:spPr>
            <a:xfrm>
              <a:off x="245520" y="25740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dirty="0">
                  <a:solidFill>
                    <a:srgbClr val="FFFFFF"/>
                  </a:solidFill>
                  <a:latin typeface="Franklin Gothic Book"/>
                </a:rPr>
                <a:t>1. Cost Behavior and Assignment</a:t>
              </a:r>
              <a:endParaRPr lang="en-US" sz="1800" b="0" strike="noStrike" spc="-1" dirty="0">
                <a:latin typeface="Arial"/>
              </a:endParaRPr>
            </a:p>
          </p:txBody>
        </p:sp>
        <p:sp>
          <p:nvSpPr>
            <p:cNvPr id="160" name="Elipse 12"/>
            <p:cNvSpPr/>
            <p:nvPr/>
          </p:nvSpPr>
          <p:spPr>
            <a:xfrm>
              <a:off x="0" y="21204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dirty="0"/>
            </a:p>
          </p:txBody>
        </p:sp>
      </p:grpSp>
      <p:grpSp>
        <p:nvGrpSpPr>
          <p:cNvPr id="161" name="Grupo 20"/>
          <p:cNvGrpSpPr/>
          <p:nvPr/>
        </p:nvGrpSpPr>
        <p:grpSpPr>
          <a:xfrm>
            <a:off x="1550880" y="7406280"/>
            <a:ext cx="4517640" cy="453240"/>
            <a:chOff x="1550880" y="7406280"/>
            <a:chExt cx="4517640" cy="453240"/>
          </a:xfrm>
        </p:grpSpPr>
        <p:sp>
          <p:nvSpPr>
            <p:cNvPr id="162" name="Forma libre: forma 13"/>
            <p:cNvSpPr/>
            <p:nvPr/>
          </p:nvSpPr>
          <p:spPr>
            <a:xfrm>
              <a:off x="1797480" y="745164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dirty="0">
                  <a:solidFill>
                    <a:srgbClr val="FFFFFF"/>
                  </a:solidFill>
                  <a:latin typeface="Franklin Gothic Book"/>
                </a:rPr>
                <a:t>2. Traditional Full Costing</a:t>
              </a:r>
              <a:endParaRPr lang="en-US" sz="1800" b="0" strike="noStrike" spc="-1" dirty="0">
                <a:latin typeface="Arial"/>
              </a:endParaRPr>
            </a:p>
          </p:txBody>
        </p:sp>
        <p:sp>
          <p:nvSpPr>
            <p:cNvPr id="163" name="Elipse 14"/>
            <p:cNvSpPr/>
            <p:nvPr/>
          </p:nvSpPr>
          <p:spPr>
            <a:xfrm>
              <a:off x="1550880" y="74062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dirty="0"/>
            </a:p>
          </p:txBody>
        </p:sp>
      </p:grpSp>
      <p:grpSp>
        <p:nvGrpSpPr>
          <p:cNvPr id="164" name="Grupo 21"/>
          <p:cNvGrpSpPr/>
          <p:nvPr/>
        </p:nvGrpSpPr>
        <p:grpSpPr>
          <a:xfrm>
            <a:off x="1550880" y="7950960"/>
            <a:ext cx="4517640" cy="453240"/>
            <a:chOff x="1550880" y="7950960"/>
            <a:chExt cx="4517640" cy="453240"/>
          </a:xfrm>
        </p:grpSpPr>
        <p:sp>
          <p:nvSpPr>
            <p:cNvPr id="165" name="Forma libre: forma 15"/>
            <p:cNvSpPr/>
            <p:nvPr/>
          </p:nvSpPr>
          <p:spPr>
            <a:xfrm>
              <a:off x="1797480" y="7996320"/>
              <a:ext cx="4271040" cy="362520"/>
            </a:xfrm>
            <a:custGeom>
              <a:avLst/>
              <a:gdLst/>
              <a:ahLst/>
              <a:cxn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dirty="0">
                  <a:solidFill>
                    <a:srgbClr val="FFFFFF"/>
                  </a:solidFill>
                  <a:latin typeface="Franklin Gothic Book"/>
                </a:rPr>
                <a:t>3. ABC/ABM</a:t>
              </a:r>
              <a:endParaRPr lang="en-US" sz="1800" b="0" strike="noStrike" spc="-1" dirty="0">
                <a:latin typeface="Arial"/>
              </a:endParaRPr>
            </a:p>
          </p:txBody>
        </p:sp>
        <p:sp>
          <p:nvSpPr>
            <p:cNvPr id="166" name="Elipse 16"/>
            <p:cNvSpPr/>
            <p:nvPr/>
          </p:nvSpPr>
          <p:spPr>
            <a:xfrm>
              <a:off x="1550880" y="79509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dirty="0"/>
            </a:p>
          </p:txBody>
        </p:sp>
      </p:grpSp>
      <p:sp>
        <p:nvSpPr>
          <p:cNvPr id="167" name="TextBox 2"/>
          <p:cNvSpPr/>
          <p:nvPr/>
        </p:nvSpPr>
        <p:spPr>
          <a:xfrm>
            <a:off x="245520" y="1219320"/>
            <a:ext cx="1043208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dirty="0">
                <a:solidFill>
                  <a:srgbClr val="F8931D"/>
                </a:solidFill>
                <a:latin typeface="Franklin Gothic Book"/>
              </a:rPr>
              <a:t>Cost Behavior Patterns I:</a:t>
            </a:r>
            <a:endParaRPr lang="en-US" sz="1800" b="0" strike="noStrike" spc="-1" dirty="0">
              <a:latin typeface="Arial"/>
            </a:endParaRPr>
          </a:p>
        </p:txBody>
      </p:sp>
      <p:graphicFrame>
        <p:nvGraphicFramePr>
          <p:cNvPr id="2" name="Diagram1"/>
          <p:cNvGraphicFramePr/>
          <p:nvPr>
            <p:extLst>
              <p:ext uri="{D42A27DB-BD31-4B8C-83A1-F6EECF244321}">
                <p14:modId xmlns:p14="http://schemas.microsoft.com/office/powerpoint/2010/main" val="673961490"/>
              </p:ext>
            </p:extLst>
          </p:nvPr>
        </p:nvGraphicFramePr>
        <p:xfrm>
          <a:off x="245520" y="3064320"/>
          <a:ext cx="11112840" cy="2929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68" name="Grupo 19"/>
          <p:cNvGrpSpPr/>
          <p:nvPr/>
        </p:nvGrpSpPr>
        <p:grpSpPr>
          <a:xfrm>
            <a:off x="0" y="212040"/>
            <a:ext cx="4725720" cy="453240"/>
            <a:chOff x="0" y="212040"/>
            <a:chExt cx="4725720" cy="453240"/>
          </a:xfrm>
        </p:grpSpPr>
        <p:sp>
          <p:nvSpPr>
            <p:cNvPr id="169" name="Forma libre: forma 11"/>
            <p:cNvSpPr/>
            <p:nvPr/>
          </p:nvSpPr>
          <p:spPr>
            <a:xfrm>
              <a:off x="245520" y="25740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dirty="0">
                  <a:solidFill>
                    <a:srgbClr val="FFFFFF"/>
                  </a:solidFill>
                  <a:latin typeface="Franklin Gothic Book"/>
                </a:rPr>
                <a:t>1. Cost Behavior and Assignment</a:t>
              </a:r>
              <a:endParaRPr lang="en-US" sz="1800" b="0" strike="noStrike" spc="-1" dirty="0">
                <a:latin typeface="Arial"/>
              </a:endParaRPr>
            </a:p>
          </p:txBody>
        </p:sp>
        <p:sp>
          <p:nvSpPr>
            <p:cNvPr id="170" name="Elipse 12"/>
            <p:cNvSpPr/>
            <p:nvPr/>
          </p:nvSpPr>
          <p:spPr>
            <a:xfrm>
              <a:off x="0" y="21204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pic>
        <p:nvPicPr>
          <p:cNvPr id="171" name="Picture 5"/>
          <p:cNvPicPr/>
          <p:nvPr/>
        </p:nvPicPr>
        <p:blipFill>
          <a:blip r:embed="rId2"/>
          <a:stretch/>
        </p:blipFill>
        <p:spPr>
          <a:xfrm>
            <a:off x="2901600" y="685800"/>
            <a:ext cx="5764320" cy="368820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77" name="Grupo 19"/>
          <p:cNvGrpSpPr/>
          <p:nvPr/>
        </p:nvGrpSpPr>
        <p:grpSpPr>
          <a:xfrm>
            <a:off x="0" y="212040"/>
            <a:ext cx="4725720" cy="453240"/>
            <a:chOff x="0" y="212040"/>
            <a:chExt cx="4725720" cy="453240"/>
          </a:xfrm>
        </p:grpSpPr>
        <p:sp>
          <p:nvSpPr>
            <p:cNvPr id="178" name="Forma libre: forma 11"/>
            <p:cNvSpPr/>
            <p:nvPr/>
          </p:nvSpPr>
          <p:spPr>
            <a:xfrm>
              <a:off x="245520" y="25740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dirty="0">
                  <a:solidFill>
                    <a:srgbClr val="FFFFFF"/>
                  </a:solidFill>
                  <a:latin typeface="Franklin Gothic Book"/>
                </a:rPr>
                <a:t>1. Cost Behavior and Assignment</a:t>
              </a:r>
              <a:endParaRPr lang="en-US" sz="1800" b="0" strike="noStrike" spc="-1" dirty="0">
                <a:latin typeface="Arial"/>
              </a:endParaRPr>
            </a:p>
          </p:txBody>
        </p:sp>
        <p:sp>
          <p:nvSpPr>
            <p:cNvPr id="179" name="Elipse 12"/>
            <p:cNvSpPr/>
            <p:nvPr/>
          </p:nvSpPr>
          <p:spPr>
            <a:xfrm>
              <a:off x="0" y="21204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180" name="TextBox 4"/>
          <p:cNvSpPr/>
          <p:nvPr/>
        </p:nvSpPr>
        <p:spPr>
          <a:xfrm>
            <a:off x="355680" y="843120"/>
            <a:ext cx="8371440" cy="92187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ES" sz="1800" b="0" strike="noStrike" spc="-1" dirty="0">
                <a:solidFill>
                  <a:srgbClr val="000000"/>
                </a:solidFill>
                <a:latin typeface="Franklin Gothic Book"/>
              </a:rPr>
              <a:t>Are total </a:t>
            </a:r>
            <a:r>
              <a:rPr lang="es-ES" sz="1800" b="0" strike="noStrike" spc="-1" dirty="0" err="1">
                <a:solidFill>
                  <a:srgbClr val="000000"/>
                </a:solidFill>
                <a:latin typeface="Franklin Gothic Book"/>
              </a:rPr>
              <a:t>costs</a:t>
            </a:r>
            <a:r>
              <a:rPr lang="es-ES" sz="1800" b="0" strike="noStrike" spc="-1" dirty="0">
                <a:solidFill>
                  <a:srgbClr val="000000"/>
                </a:solidFill>
                <a:latin typeface="Franklin Gothic Book"/>
              </a:rPr>
              <a:t> linear?</a:t>
            </a:r>
            <a:endParaRPr lang="en-US" sz="1800" b="0" strike="noStrike" spc="-1" dirty="0">
              <a:latin typeface="Arial"/>
            </a:endParaRPr>
          </a:p>
          <a:p>
            <a:pPr>
              <a:lnSpc>
                <a:spcPct val="100000"/>
              </a:lnSpc>
              <a:buNone/>
            </a:pP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Predictability</a:t>
            </a:r>
            <a:endParaRPr lang="en-US" sz="1800" b="0" strike="noStrike" spc="-1" dirty="0">
              <a:latin typeface="Arial"/>
            </a:endParaRPr>
          </a:p>
          <a:p>
            <a:pPr>
              <a:lnSpc>
                <a:spcPct val="100000"/>
              </a:lnSpc>
              <a:buNone/>
            </a:pP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Cost</a:t>
            </a:r>
            <a:r>
              <a:rPr lang="es-ES" sz="1800" b="0" strike="noStrike" spc="-1" dirty="0">
                <a:solidFill>
                  <a:srgbClr val="000000"/>
                </a:solidFill>
                <a:latin typeface="Franklin Gothic Book"/>
              </a:rPr>
              <a:t> </a:t>
            </a:r>
            <a:r>
              <a:rPr lang="es-ES" sz="1800" b="0" strike="noStrike" spc="-1" dirty="0" err="1">
                <a:solidFill>
                  <a:srgbClr val="000000"/>
                </a:solidFill>
                <a:latin typeface="Franklin Gothic Book"/>
              </a:rPr>
              <a:t>Planning</a:t>
            </a:r>
            <a:endParaRPr lang="en-US" sz="1800" b="0" strike="noStrike" spc="-1" dirty="0">
              <a:latin typeface="Arial"/>
            </a:endParaRPr>
          </a:p>
        </p:txBody>
      </p:sp>
      <p:pic>
        <p:nvPicPr>
          <p:cNvPr id="181" name="Picture 7"/>
          <p:cNvPicPr/>
          <p:nvPr/>
        </p:nvPicPr>
        <p:blipFill>
          <a:blip r:embed="rId2"/>
          <a:stretch/>
        </p:blipFill>
        <p:spPr>
          <a:xfrm>
            <a:off x="3203640" y="1355040"/>
            <a:ext cx="8510400" cy="4147920"/>
          </a:xfrm>
          <a:prstGeom prst="rect">
            <a:avLst/>
          </a:prstGeom>
          <a:ln w="0">
            <a:noFill/>
          </a:ln>
        </p:spPr>
      </p:pic>
      <p:sp>
        <p:nvSpPr>
          <p:cNvPr id="182" name="Star: 5 Points 8"/>
          <p:cNvSpPr/>
          <p:nvPr/>
        </p:nvSpPr>
        <p:spPr>
          <a:xfrm>
            <a:off x="6705720" y="2844720"/>
            <a:ext cx="233280" cy="243360"/>
          </a:xfrm>
          <a:prstGeom prst="star5">
            <a:avLst>
              <a:gd name="adj" fmla="val 19098"/>
              <a:gd name="hf" fmla="val 105146"/>
              <a:gd name="vf" fmla="val 110557"/>
            </a:avLst>
          </a:prstGeom>
          <a:solidFill>
            <a:srgbClr val="EC7016"/>
          </a:solidFill>
          <a:ln>
            <a:solidFill>
              <a:srgbClr val="AE5210"/>
            </a:solidFill>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3" name="Grupo 19"/>
          <p:cNvGrpSpPr/>
          <p:nvPr/>
        </p:nvGrpSpPr>
        <p:grpSpPr>
          <a:xfrm>
            <a:off x="0" y="212040"/>
            <a:ext cx="4725720" cy="453240"/>
            <a:chOff x="0" y="212040"/>
            <a:chExt cx="4725720" cy="453240"/>
          </a:xfrm>
        </p:grpSpPr>
        <p:sp>
          <p:nvSpPr>
            <p:cNvPr id="184" name="Forma libre: forma 11"/>
            <p:cNvSpPr/>
            <p:nvPr/>
          </p:nvSpPr>
          <p:spPr>
            <a:xfrm>
              <a:off x="245520" y="25740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dirty="0">
                  <a:solidFill>
                    <a:srgbClr val="FFFFFF"/>
                  </a:solidFill>
                  <a:latin typeface="Franklin Gothic Book"/>
                </a:rPr>
                <a:t>1. Cost Behavior and Assignment</a:t>
              </a:r>
              <a:endParaRPr lang="en-US" sz="1800" b="0" strike="noStrike" spc="-1" dirty="0">
                <a:latin typeface="Arial"/>
              </a:endParaRPr>
            </a:p>
          </p:txBody>
        </p:sp>
        <p:sp>
          <p:nvSpPr>
            <p:cNvPr id="185" name="Elipse 12"/>
            <p:cNvSpPr/>
            <p:nvPr/>
          </p:nvSpPr>
          <p:spPr>
            <a:xfrm>
              <a:off x="0" y="21204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sp>
        <p:nvSpPr>
          <p:cNvPr id="186" name="TextBox 4"/>
          <p:cNvSpPr/>
          <p:nvPr/>
        </p:nvSpPr>
        <p:spPr>
          <a:xfrm>
            <a:off x="1005840" y="883800"/>
            <a:ext cx="8371440" cy="202987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dirty="0">
                <a:solidFill>
                  <a:srgbClr val="F8931D"/>
                </a:solidFill>
                <a:latin typeface="Franklin Gothic Book"/>
              </a:rPr>
              <a:t>Assignments: Product versus Period Costs</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Decisions:</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Production: How much does this product X cost? </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	- Including the fixed costs incurred for its production.</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How are the costs reported in the financial statement?</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	- Separation of cost of products sold and administrative expenses.</a:t>
            </a:r>
            <a:endParaRPr lang="en-US" sz="1800" b="0" strike="noStrike" spc="-1" dirty="0">
              <a:latin typeface="Arial"/>
            </a:endParaRPr>
          </a:p>
          <a:p>
            <a:pPr>
              <a:lnSpc>
                <a:spcPct val="100000"/>
              </a:lnSpc>
              <a:buNone/>
            </a:pPr>
            <a:r>
              <a:rPr lang="en-US" sz="1800" b="0" strike="noStrike" spc="-1" dirty="0">
                <a:solidFill>
                  <a:srgbClr val="000000"/>
                </a:solidFill>
                <a:latin typeface="Franklin Gothic Book"/>
              </a:rPr>
              <a:t>	- Relevant for measuring gross and operative margins.</a:t>
            </a:r>
            <a:endParaRPr lang="en-US"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7" name="Grupo 19"/>
          <p:cNvGrpSpPr/>
          <p:nvPr/>
        </p:nvGrpSpPr>
        <p:grpSpPr>
          <a:xfrm>
            <a:off x="0" y="212040"/>
            <a:ext cx="4725720" cy="453240"/>
            <a:chOff x="0" y="212040"/>
            <a:chExt cx="4725720" cy="453240"/>
          </a:xfrm>
        </p:grpSpPr>
        <p:sp>
          <p:nvSpPr>
            <p:cNvPr id="188" name="Forma libre: forma 11"/>
            <p:cNvSpPr/>
            <p:nvPr/>
          </p:nvSpPr>
          <p:spPr>
            <a:xfrm>
              <a:off x="245520" y="257400"/>
              <a:ext cx="4480200" cy="362520"/>
            </a:xfrm>
            <a:custGeom>
              <a:avLst/>
              <a:gdLst/>
              <a:ahLst/>
              <a:cxn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288000" rIns="45720" numCol="1" spcCol="1440" anchor="ctr">
              <a:noAutofit/>
            </a:bodyPr>
            <a:lstStyle/>
            <a:p>
              <a:pPr>
                <a:lnSpc>
                  <a:spcPct val="90000"/>
                </a:lnSpc>
                <a:spcAft>
                  <a:spcPts val="629"/>
                </a:spcAft>
                <a:buNone/>
                <a:tabLst>
                  <a:tab pos="0" algn="l"/>
                </a:tabLst>
              </a:pPr>
              <a:r>
                <a:rPr lang="en-US" sz="1800" b="0" strike="noStrike" spc="-1" dirty="0">
                  <a:solidFill>
                    <a:srgbClr val="FFFFFF"/>
                  </a:solidFill>
                  <a:latin typeface="Franklin Gothic Book"/>
                </a:rPr>
                <a:t>1. Cost Behavior and Assignment</a:t>
              </a:r>
              <a:endParaRPr lang="en-US" sz="1800" b="0" strike="noStrike" spc="-1" dirty="0">
                <a:latin typeface="Arial"/>
              </a:endParaRPr>
            </a:p>
          </p:txBody>
        </p:sp>
        <p:sp>
          <p:nvSpPr>
            <p:cNvPr id="189" name="Elipse 12"/>
            <p:cNvSpPr/>
            <p:nvPr/>
          </p:nvSpPr>
          <p:spPr>
            <a:xfrm>
              <a:off x="0" y="21204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txBody>
            <a:bodyPr/>
            <a:lstStyle/>
            <a:p>
              <a:endParaRPr lang="en-US"/>
            </a:p>
          </p:txBody>
        </p:sp>
      </p:grpSp>
      <p:graphicFrame>
        <p:nvGraphicFramePr>
          <p:cNvPr id="2" name="Diagram2"/>
          <p:cNvGraphicFramePr/>
          <p:nvPr>
            <p:extLst>
              <p:ext uri="{D42A27DB-BD31-4B8C-83A1-F6EECF244321}">
                <p14:modId xmlns:p14="http://schemas.microsoft.com/office/powerpoint/2010/main" val="425800593"/>
              </p:ext>
            </p:extLst>
          </p:nvPr>
        </p:nvGraphicFramePr>
        <p:xfrm>
          <a:off x="676495" y="1587198"/>
          <a:ext cx="11283840" cy="4917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0F0BFA21-C4EC-C751-9848-1297DFAB2629}"/>
              </a:ext>
            </a:extLst>
          </p:cNvPr>
          <p:cNvSpPr/>
          <p:nvPr/>
        </p:nvSpPr>
        <p:spPr>
          <a:xfrm>
            <a:off x="245520" y="1219320"/>
            <a:ext cx="10432080" cy="36787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dirty="0">
                <a:solidFill>
                  <a:srgbClr val="F8931D"/>
                </a:solidFill>
                <a:latin typeface="Franklin Gothic Book"/>
              </a:rPr>
              <a:t>Cost Behavior Patterns II:</a:t>
            </a:r>
            <a:endParaRPr lang="en-US" sz="18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{9D3E241C-49FE-4258-86DB-0508E8932F4C}tf22712842_win32</Template>
  <TotalTime>1809</TotalTime>
  <Words>4744</Words>
  <Application>Microsoft Office PowerPoint</Application>
  <PresentationFormat>Widescreen</PresentationFormat>
  <Paragraphs>619</Paragraphs>
  <Slides>35</Slides>
  <Notes>31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Bookman Old Style</vt:lpstr>
      <vt:lpstr>Franklin Gothic Book</vt:lpstr>
      <vt:lpstr>Söhne</vt:lpstr>
      <vt:lpstr>StarSymbol</vt:lpstr>
      <vt:lpstr>Symbol</vt:lpstr>
      <vt:lpstr>Times New Roman</vt:lpstr>
      <vt:lpstr>Wingdings</vt:lpstr>
      <vt:lpstr>Office Theme</vt:lpstr>
      <vt:lpstr>Office Theme</vt:lpstr>
      <vt:lpstr>Managerial Accounting</vt:lpstr>
      <vt:lpstr>Cost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subject/>
  <dc:creator>MARCELO IGNACIO ORTIZ MUÑOZ</dc:creator>
  <dc:description/>
  <cp:lastModifiedBy>MARCELO IGNACIO ORTIZ MUÑOZ</cp:lastModifiedBy>
  <cp:revision>606</cp:revision>
  <dcterms:created xsi:type="dcterms:W3CDTF">2022-07-24T10:27:41Z</dcterms:created>
  <dcterms:modified xsi:type="dcterms:W3CDTF">2023-09-08T08:01:07Z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28</vt:i4>
  </property>
  <property fmtid="{D5CDD505-2E9C-101B-9397-08002B2CF9AE}" pid="4" name="PresentationFormat">
    <vt:lpwstr>Panorámica</vt:lpwstr>
  </property>
  <property fmtid="{D5CDD505-2E9C-101B-9397-08002B2CF9AE}" pid="5" name="Slides">
    <vt:i4>33</vt:i4>
  </property>
</Properties>
</file>