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theme/themeOverride2.xml" ContentType="application/vnd.openxmlformats-officedocument.themeOverr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notesMasterIdLst>
    <p:notesMasterId r:id="rId31"/>
  </p:notesMasterIdLst>
  <p:sldIdLst>
    <p:sldId id="256" r:id="rId2"/>
    <p:sldId id="257" r:id="rId3"/>
    <p:sldId id="347" r:id="rId4"/>
    <p:sldId id="348" r:id="rId5"/>
    <p:sldId id="344" r:id="rId6"/>
    <p:sldId id="334" r:id="rId7"/>
    <p:sldId id="346" r:id="rId8"/>
    <p:sldId id="331" r:id="rId9"/>
    <p:sldId id="302" r:id="rId10"/>
    <p:sldId id="338" r:id="rId11"/>
    <p:sldId id="317" r:id="rId12"/>
    <p:sldId id="309" r:id="rId13"/>
    <p:sldId id="312" r:id="rId14"/>
    <p:sldId id="350" r:id="rId15"/>
    <p:sldId id="339" r:id="rId16"/>
    <p:sldId id="301" r:id="rId17"/>
    <p:sldId id="343" r:id="rId18"/>
    <p:sldId id="318" r:id="rId19"/>
    <p:sldId id="319" r:id="rId20"/>
    <p:sldId id="320" r:id="rId21"/>
    <p:sldId id="321" r:id="rId22"/>
    <p:sldId id="322" r:id="rId23"/>
    <p:sldId id="323" r:id="rId24"/>
    <p:sldId id="324" r:id="rId25"/>
    <p:sldId id="342" r:id="rId26"/>
    <p:sldId id="304" r:id="rId27"/>
    <p:sldId id="325" r:id="rId28"/>
    <p:sldId id="327" r:id="rId29"/>
    <p:sldId id="329" r:id="rId30"/>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ti Bianco" initials="SB"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DE3F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265" autoAdjust="0"/>
    <p:restoredTop sz="54659" autoAdjust="0"/>
  </p:normalViewPr>
  <p:slideViewPr>
    <p:cSldViewPr snapToGrid="0">
      <p:cViewPr varScale="1">
        <p:scale>
          <a:sx n="38" d="100"/>
          <a:sy n="38" d="100"/>
        </p:scale>
        <p:origin x="-1806" y="-102"/>
      </p:cViewPr>
      <p:guideLst>
        <p:guide orient="horz" pos="2160"/>
        <p:guide pos="3840"/>
      </p:guideLst>
    </p:cSldViewPr>
  </p:slideViewPr>
  <p:outlineViewPr>
    <p:cViewPr>
      <p:scale>
        <a:sx n="33" d="100"/>
        <a:sy n="33" d="100"/>
      </p:scale>
      <p:origin x="0" y="6990"/>
    </p:cViewPr>
    <p:sldLst>
      <p:sld r:id="rId1" collapse="1"/>
    </p:sldLst>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A6D4A3-BCD4-40FC-A5A8-5709795AE810}" type="datetimeFigureOut">
              <a:rPr lang="es-AR" smtClean="0"/>
              <a:pPr/>
              <a:t>22/06/2017</a:t>
            </a:fld>
            <a:endParaRPr lang="es-AR"/>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C84B-212F-47D9-8BD8-41886BAA2BE2}" type="slidenum">
              <a:rPr lang="es-AR" smtClean="0"/>
              <a:pPr/>
              <a:t>‹Nº›</a:t>
            </a:fld>
            <a:endParaRPr lang="es-AR"/>
          </a:p>
        </p:txBody>
      </p:sp>
    </p:spTree>
    <p:extLst>
      <p:ext uri="{BB962C8B-B14F-4D97-AF65-F5344CB8AC3E}">
        <p14:creationId xmlns:p14="http://schemas.microsoft.com/office/powerpoint/2010/main" xmlns="" val="472794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Buen</a:t>
            </a:r>
            <a:r>
              <a:rPr lang="es-AR" baseline="0" dirty="0" smtClean="0"/>
              <a:t> día, </a:t>
            </a:r>
            <a:r>
              <a:rPr lang="es-AR" baseline="0" dirty="0" smtClean="0"/>
              <a:t>bienvenidos a todos y </a:t>
            </a:r>
            <a:r>
              <a:rPr lang="es-AR" baseline="0" dirty="0" smtClean="0"/>
              <a:t>muchas gracias a todos por venir!</a:t>
            </a:r>
          </a:p>
          <a:p>
            <a:endParaRPr lang="es-AR" baseline="0" dirty="0" smtClean="0"/>
          </a:p>
          <a:p>
            <a:r>
              <a:rPr lang="es-AR" baseline="0" dirty="0" smtClean="0"/>
              <a:t>Mi nombre es Romina Elisabeth Mansilla y estoy aquí para hablar acerca del Trabajo Final que realicé como última instancia de la carrera </a:t>
            </a:r>
            <a:r>
              <a:rPr lang="es-AR" baseline="0" dirty="0" smtClean="0"/>
              <a:t>Licenciatura </a:t>
            </a:r>
            <a:r>
              <a:rPr lang="es-AR" baseline="0" dirty="0" smtClean="0"/>
              <a:t>en Sistemas.</a:t>
            </a:r>
          </a:p>
          <a:p>
            <a:endParaRPr lang="es-AR" dirty="0" smtClean="0"/>
          </a:p>
          <a:p>
            <a:r>
              <a:rPr lang="es-AR" dirty="0" smtClean="0"/>
              <a:t>Se trató de un trabajo más</a:t>
            </a:r>
            <a:r>
              <a:rPr lang="es-AR" baseline="0" dirty="0" smtClean="0"/>
              <a:t> orientado a lo práctico que a la investigación, y durante el mismo desarrollé un</a:t>
            </a:r>
            <a:r>
              <a:rPr lang="es-AR" dirty="0" smtClean="0"/>
              <a:t> Sistema de Gestión Hotelera, como bien</a:t>
            </a:r>
            <a:r>
              <a:rPr lang="es-AR" baseline="0" dirty="0" smtClean="0"/>
              <a:t> lo dice el titulo.</a:t>
            </a:r>
            <a:endParaRPr lang="es-AR" dirty="0"/>
          </a:p>
        </p:txBody>
      </p:sp>
      <p:sp>
        <p:nvSpPr>
          <p:cNvPr id="4" name="3 Marcador de número de diapositiva"/>
          <p:cNvSpPr>
            <a:spLocks noGrp="1"/>
          </p:cNvSpPr>
          <p:nvPr>
            <p:ph type="sldNum" sz="quarter" idx="10"/>
          </p:nvPr>
        </p:nvSpPr>
        <p:spPr/>
        <p:txBody>
          <a:bodyPr/>
          <a:lstStyle/>
          <a:p>
            <a:fld id="{46D3C84B-212F-47D9-8BD8-41886BAA2BE2}" type="slidenum">
              <a:rPr lang="es-AR" smtClean="0"/>
              <a:pPr/>
              <a:t>1</a:t>
            </a:fld>
            <a:endParaRPr lang="es-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28600" indent="-228600" algn="l">
              <a:buFont typeface="+mj-lt"/>
              <a:buAutoNum type="arabicPeriod"/>
            </a:pPr>
            <a:r>
              <a:rPr lang="es-AR" sz="1200" dirty="0" smtClean="0"/>
              <a:t>Los módulos incluidos este</a:t>
            </a:r>
            <a:r>
              <a:rPr lang="es-AR" sz="1200" baseline="0" dirty="0" smtClean="0"/>
              <a:t> sistema </a:t>
            </a:r>
            <a:r>
              <a:rPr lang="es-AR" sz="1200" dirty="0" smtClean="0"/>
              <a:t>son los vinculados a la gestión de clientes, la gestión de estadías y la</a:t>
            </a:r>
            <a:r>
              <a:rPr lang="es-AR" sz="1200" baseline="0" dirty="0" smtClean="0"/>
              <a:t> gestión </a:t>
            </a:r>
            <a:r>
              <a:rPr lang="es-AR" sz="1200" dirty="0" smtClean="0"/>
              <a:t>de la seguridad, siendo éstos lo</a:t>
            </a:r>
            <a:r>
              <a:rPr lang="es-AR" sz="1200" baseline="0" dirty="0" smtClean="0"/>
              <a:t> q</a:t>
            </a:r>
            <a:r>
              <a:rPr lang="es-AR" sz="1200" dirty="0" smtClean="0"/>
              <a:t>ue dan solución a las necesidades del hotel PIPINAS.</a:t>
            </a:r>
            <a:endParaRPr lang="es-AR" dirty="0" smtClean="0"/>
          </a:p>
          <a:p>
            <a:pPr marL="228600" indent="-228600">
              <a:buFont typeface="+mj-lt"/>
              <a:buAutoNum type="arabicPeriod"/>
            </a:pPr>
            <a:r>
              <a:rPr lang="es-AR" dirty="0" smtClean="0"/>
              <a:t>La selección</a:t>
            </a:r>
            <a:r>
              <a:rPr lang="es-AR" baseline="0" dirty="0" smtClean="0"/>
              <a:t> de los módulos  se realizó en base al sistema de trabajo  que utiliza hoy el día el hotel y los conocimientos que poseen los miembros colaboradores de la Incubadora de Turismo.</a:t>
            </a:r>
            <a:endParaRPr lang="es-AR" dirty="0"/>
          </a:p>
        </p:txBody>
      </p:sp>
      <p:sp>
        <p:nvSpPr>
          <p:cNvPr id="4" name="3 Marcador de número de diapositiva"/>
          <p:cNvSpPr>
            <a:spLocks noGrp="1"/>
          </p:cNvSpPr>
          <p:nvPr>
            <p:ph type="sldNum" sz="quarter" idx="10"/>
          </p:nvPr>
        </p:nvSpPr>
        <p:spPr/>
        <p:txBody>
          <a:bodyPr/>
          <a:lstStyle/>
          <a:p>
            <a:fld id="{46D3C84B-212F-47D9-8BD8-41886BAA2BE2}" type="slidenum">
              <a:rPr lang="es-AR" smtClean="0"/>
              <a:pPr/>
              <a:t>10</a:t>
            </a:fld>
            <a:endParaRPr lang="es-AR"/>
          </a:p>
        </p:txBody>
      </p:sp>
    </p:spTree>
    <p:extLst>
      <p:ext uri="{BB962C8B-B14F-4D97-AF65-F5344CB8AC3E}">
        <p14:creationId xmlns:p14="http://schemas.microsoft.com/office/powerpoint/2010/main" xmlns="" val="1866844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s-AR" sz="1200" dirty="0" smtClean="0"/>
              <a:t>Una vez que</a:t>
            </a:r>
            <a:r>
              <a:rPr lang="es-AR" sz="1200" baseline="0" dirty="0" smtClean="0"/>
              <a:t> quedó definido el problema a resolver, evalué dos posibilidades: por un lado la de desarrollar una aplicación de escritorio que se instale en las computadoras que posea el hotel, y por el otro la de realizar una aplicación web. Finalmente me decidí por la segunda ya que, en un principio el hotel no contaba con una computadora y de esta forma podría utilizar el sistema desde cualquier celular o </a:t>
            </a:r>
            <a:r>
              <a:rPr lang="es-AR" sz="1200" baseline="0" dirty="0" err="1" smtClean="0"/>
              <a:t>tablet</a:t>
            </a:r>
            <a:r>
              <a:rPr lang="es-AR" sz="1200" baseline="0" dirty="0" smtClean="0"/>
              <a:t>. Pero además, esta opción hace que el sistema sea más flexible de cara al futuro al poder utilizarse desde cualquier tipo de artefacto que este conectado a internet.</a:t>
            </a:r>
            <a:endParaRPr lang="es-AR" sz="1200" dirty="0" smtClean="0"/>
          </a:p>
          <a:p>
            <a:endParaRPr lang="es-AR" dirty="0"/>
          </a:p>
        </p:txBody>
      </p:sp>
      <p:sp>
        <p:nvSpPr>
          <p:cNvPr id="4" name="3 Marcador de número de diapositiva"/>
          <p:cNvSpPr>
            <a:spLocks noGrp="1"/>
          </p:cNvSpPr>
          <p:nvPr>
            <p:ph type="sldNum" sz="quarter" idx="10"/>
          </p:nvPr>
        </p:nvSpPr>
        <p:spPr/>
        <p:txBody>
          <a:bodyPr/>
          <a:lstStyle/>
          <a:p>
            <a:fld id="{46D3C84B-212F-47D9-8BD8-41886BAA2BE2}" type="slidenum">
              <a:rPr lang="es-AR" smtClean="0"/>
              <a:pPr/>
              <a:t>11</a:t>
            </a:fld>
            <a:endParaRPr lang="es-AR"/>
          </a:p>
        </p:txBody>
      </p:sp>
    </p:spTree>
    <p:extLst>
      <p:ext uri="{BB962C8B-B14F-4D97-AF65-F5344CB8AC3E}">
        <p14:creationId xmlns:p14="http://schemas.microsoft.com/office/powerpoint/2010/main" xmlns="" val="2357911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228600" indent="-228600">
              <a:buFont typeface="+mj-lt"/>
              <a:buAutoNum type="arabicPeriod"/>
            </a:pPr>
            <a:r>
              <a:rPr lang="es-AR" sz="1200" kern="1200" dirty="0" smtClean="0">
                <a:solidFill>
                  <a:schemeClr val="tx1"/>
                </a:solidFill>
                <a:effectLst/>
                <a:latin typeface="+mn-lt"/>
                <a:ea typeface="+mn-ea"/>
                <a:cs typeface="+mn-cs"/>
              </a:rPr>
              <a:t>Utilicé diferentes</a:t>
            </a:r>
            <a:r>
              <a:rPr lang="es-AR" sz="1200" kern="1200" baseline="0" dirty="0" smtClean="0">
                <a:solidFill>
                  <a:schemeClr val="tx1"/>
                </a:solidFill>
                <a:effectLst/>
                <a:latin typeface="+mn-lt"/>
                <a:ea typeface="+mn-ea"/>
                <a:cs typeface="+mn-cs"/>
              </a:rPr>
              <a:t> herramientas para el desarrollo de la solución. En cuanto a la documentación, seguí las actividades </a:t>
            </a:r>
            <a:r>
              <a:rPr lang="es-AR" sz="1200" kern="1200" dirty="0" smtClean="0">
                <a:solidFill>
                  <a:schemeClr val="tx1"/>
                </a:solidFill>
                <a:effectLst/>
                <a:latin typeface="+mn-lt"/>
                <a:ea typeface="+mn-ea"/>
                <a:cs typeface="+mn-cs"/>
              </a:rPr>
              <a:t>que marca la metodología  correspondiente al estándar IEEE 1074.</a:t>
            </a:r>
            <a:r>
              <a:rPr lang="es-AR" sz="1200" kern="1200" baseline="0" dirty="0" smtClean="0">
                <a:solidFill>
                  <a:schemeClr val="tx1"/>
                </a:solidFill>
                <a:effectLst/>
                <a:latin typeface="+mn-lt"/>
                <a:ea typeface="+mn-ea"/>
                <a:cs typeface="+mn-cs"/>
              </a:rPr>
              <a:t> </a:t>
            </a:r>
            <a:r>
              <a:rPr lang="es-AR" sz="1200" kern="1200" dirty="0" smtClean="0">
                <a:solidFill>
                  <a:schemeClr val="tx1"/>
                </a:solidFill>
                <a:effectLst/>
                <a:latin typeface="+mn-lt"/>
                <a:ea typeface="+mn-ea"/>
                <a:cs typeface="+mn-cs"/>
              </a:rPr>
              <a:t>Dicho estándar ha sido desarrollado por el Instituto de Ingeniería Eléctrica y Electrónica (IEEE) para determinar el conjunto de actividades esenciales que deben ser incorporadas en el desarrollo de un producto software.</a:t>
            </a:r>
          </a:p>
          <a:p>
            <a:pPr marL="228600" indent="-228600">
              <a:buFont typeface="+mj-lt"/>
              <a:buAutoNum type="arabicPeriod"/>
            </a:pPr>
            <a:r>
              <a:rPr lang="es-AR" dirty="0" smtClean="0"/>
              <a:t>El software cuenta con una arquitectura cliente-servidor, utilizando un </a:t>
            </a:r>
            <a:r>
              <a:rPr lang="es-AR" dirty="0" smtClean="0"/>
              <a:t>servidor </a:t>
            </a:r>
            <a:r>
              <a:rPr lang="es-AR" dirty="0" smtClean="0"/>
              <a:t>“APACHE TOMCAT”, dado que es de acceso gratuito, muy documentado y permite la ejecución de código JAVA, </a:t>
            </a:r>
            <a:r>
              <a:rPr lang="es-AR" dirty="0" smtClean="0"/>
              <a:t>que es el </a:t>
            </a:r>
            <a:r>
              <a:rPr lang="es-AR" dirty="0" smtClean="0"/>
              <a:t>lenguaje en el que está escrita la aplicación. </a:t>
            </a:r>
          </a:p>
          <a:p>
            <a:pPr marL="228600" indent="-228600">
              <a:buFont typeface="+mj-lt"/>
              <a:buAutoNum type="arabicPeriod"/>
            </a:pPr>
            <a:r>
              <a:rPr lang="es-AR" dirty="0" smtClean="0"/>
              <a:t>La aplicación tiene como patrón de </a:t>
            </a:r>
            <a:r>
              <a:rPr lang="es-AR" dirty="0" smtClean="0"/>
              <a:t>arquitectura el </a:t>
            </a:r>
            <a:r>
              <a:rPr lang="es-AR" dirty="0" smtClean="0"/>
              <a:t>MVC </a:t>
            </a:r>
            <a:r>
              <a:rPr lang="es-AR" dirty="0" smtClean="0"/>
              <a:t>(o Modelo-Vista-Controlador</a:t>
            </a:r>
            <a:r>
              <a:rPr lang="es-AR" dirty="0" smtClean="0"/>
              <a:t>), el cual brinda una separación de código que permite un código ordenado y fácil de mantener y corregir sus errores, cuestiones de vital importancia para un desarrollo iterativo e incremental como el presente.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s-AR" dirty="0" smtClean="0"/>
              <a:t>El almacenamiento de datos es en </a:t>
            </a:r>
            <a:r>
              <a:rPr lang="es-AR" dirty="0" err="1" smtClean="0"/>
              <a:t>MySQL</a:t>
            </a:r>
            <a:r>
              <a:rPr lang="es-AR" dirty="0" smtClean="0"/>
              <a:t>, que cumple con las mismas características de gratuidad y documentación, y a través de </a:t>
            </a:r>
            <a:r>
              <a:rPr lang="es-AR" dirty="0" err="1" smtClean="0"/>
              <a:t>Hibernate</a:t>
            </a:r>
            <a:r>
              <a:rPr lang="es-AR" dirty="0" smtClean="0"/>
              <a:t> se maneja la persistencia.</a:t>
            </a:r>
          </a:p>
          <a:p>
            <a:pPr marL="228600" indent="-228600">
              <a:buFont typeface="+mj-lt"/>
              <a:buAutoNum type="arabicPeriod"/>
            </a:pPr>
            <a:r>
              <a:rPr lang="es-AR" dirty="0" smtClean="0"/>
              <a:t>Se utiliza también </a:t>
            </a:r>
            <a:r>
              <a:rPr lang="es-AR" dirty="0" err="1" smtClean="0"/>
              <a:t>Maven</a:t>
            </a:r>
            <a:r>
              <a:rPr lang="es-AR" dirty="0" smtClean="0"/>
              <a:t> para el manejo de las librerías y Spring para asegurar la correcta integración de todos los </a:t>
            </a:r>
            <a:r>
              <a:rPr lang="es-AR" dirty="0" err="1" smtClean="0"/>
              <a:t>frameworks</a:t>
            </a:r>
            <a:r>
              <a:rPr lang="es-AR" dirty="0" smtClean="0"/>
              <a:t> incluidos en el proyecto. </a:t>
            </a:r>
            <a:endParaRPr lang="es-AR" dirty="0"/>
          </a:p>
        </p:txBody>
      </p:sp>
      <p:sp>
        <p:nvSpPr>
          <p:cNvPr id="4" name="3 Marcador de número de diapositiva"/>
          <p:cNvSpPr>
            <a:spLocks noGrp="1"/>
          </p:cNvSpPr>
          <p:nvPr>
            <p:ph type="sldNum" sz="quarter" idx="10"/>
          </p:nvPr>
        </p:nvSpPr>
        <p:spPr/>
        <p:txBody>
          <a:bodyPr/>
          <a:lstStyle/>
          <a:p>
            <a:fld id="{46D3C84B-212F-47D9-8BD8-41886BAA2BE2}" type="slidenum">
              <a:rPr lang="es-AR" smtClean="0"/>
              <a:pPr/>
              <a:t>12</a:t>
            </a:fld>
            <a:endParaRPr lang="es-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baseline="0" dirty="0" smtClean="0">
                <a:solidFill>
                  <a:schemeClr val="tx1"/>
                </a:solidFill>
                <a:effectLst/>
                <a:latin typeface="+mn-lt"/>
                <a:ea typeface="+mn-ea"/>
                <a:cs typeface="+mn-cs"/>
              </a:rPr>
              <a:t>En el desarrollo, dentro de lo que implica la gestión de seguridad  tuve en cuenta la configuración de diferentes perfiles de acceso según los permisos que correspondan. En el caso de PIPINAS VIVA se establecieron dos roles: Usuarios y Administradores.</a:t>
            </a:r>
          </a:p>
          <a:p>
            <a:r>
              <a:rPr lang="es-AR" sz="1200" kern="1200" baseline="0" dirty="0" smtClean="0">
                <a:solidFill>
                  <a:schemeClr val="tx1"/>
                </a:solidFill>
                <a:effectLst/>
                <a:latin typeface="+mn-lt"/>
                <a:ea typeface="+mn-ea"/>
                <a:cs typeface="+mn-cs"/>
              </a:rPr>
              <a:t>En cuanto a las funcionalidades implementadas para cada uno, el usuario tiene la posibilidad de:</a:t>
            </a:r>
          </a:p>
          <a:p>
            <a:pPr marL="228600" indent="-228600">
              <a:buFont typeface="+mj-lt"/>
              <a:buAutoNum type="arabicPeriod"/>
            </a:pPr>
            <a:r>
              <a:rPr lang="es-AR" sz="1200" kern="1200" baseline="0" dirty="0" smtClean="0">
                <a:solidFill>
                  <a:schemeClr val="tx1"/>
                </a:solidFill>
                <a:effectLst/>
                <a:latin typeface="+mn-lt"/>
                <a:ea typeface="+mn-ea"/>
                <a:cs typeface="+mn-cs"/>
              </a:rPr>
              <a:t>Ingresar y salir del sistema cuando lo desee, siempre que tenga acceso a internet.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s-AR" sz="1200" kern="1200" baseline="0" dirty="0" smtClean="0">
                <a:solidFill>
                  <a:schemeClr val="tx1"/>
                </a:solidFill>
                <a:effectLst/>
                <a:latin typeface="+mn-lt"/>
                <a:ea typeface="+mn-ea"/>
                <a:cs typeface="+mn-cs"/>
              </a:rPr>
              <a:t>Gestionar las Estadías. Las estadías representan la </a:t>
            </a:r>
            <a:r>
              <a:rPr lang="es-AR" sz="1200" kern="1200" dirty="0" smtClean="0">
                <a:solidFill>
                  <a:schemeClr val="tx1"/>
                </a:solidFill>
                <a:effectLst/>
                <a:latin typeface="+mn-lt"/>
                <a:ea typeface="+mn-ea"/>
                <a:cs typeface="+mn-cs"/>
              </a:rPr>
              <a:t>permanencia de uno o más pasajeros durante cierto tiempo. En este sentido los usuarios pueden</a:t>
            </a:r>
            <a:r>
              <a:rPr lang="es-AR" sz="1200" kern="1200" baseline="0" dirty="0" smtClean="0">
                <a:solidFill>
                  <a:schemeClr val="tx1"/>
                </a:solidFill>
                <a:effectLst/>
                <a:latin typeface="+mn-lt"/>
                <a:ea typeface="+mn-ea"/>
                <a:cs typeface="+mn-cs"/>
              </a:rPr>
              <a:t> cargar las estadías, modificar el estado en el que están y asignarle las habitaciones a utilizar durante ese periodo. Además de definir que pasajero se ubicara en cada una. </a:t>
            </a:r>
            <a:endParaRPr lang="es-AR" sz="1200" kern="1200" baseline="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s-AR" sz="1200" kern="1200" baseline="0" dirty="0" smtClean="0">
                <a:solidFill>
                  <a:schemeClr val="tx1"/>
                </a:solidFill>
                <a:effectLst/>
                <a:latin typeface="+mn-lt"/>
                <a:ea typeface="+mn-ea"/>
                <a:cs typeface="+mn-cs"/>
              </a:rPr>
              <a:t>	El </a:t>
            </a:r>
            <a:r>
              <a:rPr lang="es-AR" sz="1200" kern="1200" baseline="0" dirty="0" smtClean="0">
                <a:solidFill>
                  <a:schemeClr val="tx1"/>
                </a:solidFill>
                <a:effectLst/>
                <a:latin typeface="+mn-lt"/>
                <a:ea typeface="+mn-ea"/>
                <a:cs typeface="+mn-cs"/>
              </a:rPr>
              <a:t>pasajero es la </a:t>
            </a:r>
            <a:r>
              <a:rPr lang="es-AR" sz="1200" kern="1200" dirty="0" smtClean="0">
                <a:solidFill>
                  <a:schemeClr val="tx1"/>
                </a:solidFill>
                <a:effectLst/>
                <a:latin typeface="+mn-lt"/>
                <a:ea typeface="+mn-ea"/>
                <a:cs typeface="+mn-cs"/>
              </a:rPr>
              <a:t>persona que se aloja en el hotel</a:t>
            </a:r>
            <a:r>
              <a:rPr lang="es-AR" sz="1200" kern="1200" baseline="0" dirty="0" smtClean="0">
                <a:solidFill>
                  <a:schemeClr val="tx1"/>
                </a:solidFill>
                <a:effectLst/>
                <a:latin typeface="+mn-lt"/>
                <a:ea typeface="+mn-ea"/>
                <a:cs typeface="+mn-cs"/>
              </a:rPr>
              <a:t> y los estados de estadía p</a:t>
            </a:r>
            <a:r>
              <a:rPr lang="es-AR" sz="1200" kern="1200" dirty="0" smtClean="0">
                <a:solidFill>
                  <a:schemeClr val="tx1"/>
                </a:solidFill>
                <a:effectLst/>
                <a:latin typeface="+mn-lt"/>
                <a:ea typeface="+mn-ea"/>
                <a:cs typeface="+mn-cs"/>
              </a:rPr>
              <a:t>ueden ser seis: Solicitada (es la intención de reservar la estadía), Reservada (cuando la intención se acompaña con el abono de una seña), Bloqueada (la estadía se abona por completo), Cancelada (el pasajero informa que no va a hacer uso a la estadía), </a:t>
            </a:r>
            <a:r>
              <a:rPr lang="es-AR" sz="1200" kern="1200" dirty="0" err="1" smtClean="0">
                <a:solidFill>
                  <a:schemeClr val="tx1"/>
                </a:solidFill>
                <a:effectLst/>
                <a:latin typeface="+mn-lt"/>
                <a:ea typeface="+mn-ea"/>
                <a:cs typeface="+mn-cs"/>
              </a:rPr>
              <a:t>CheckIn</a:t>
            </a:r>
            <a:r>
              <a:rPr lang="es-AR" sz="1200" kern="1200" dirty="0" smtClean="0">
                <a:solidFill>
                  <a:schemeClr val="tx1"/>
                </a:solidFill>
                <a:effectLst/>
                <a:latin typeface="+mn-lt"/>
                <a:ea typeface="+mn-ea"/>
                <a:cs typeface="+mn-cs"/>
              </a:rPr>
              <a:t> (el pasajero ingresa al hotel) y </a:t>
            </a:r>
            <a:r>
              <a:rPr lang="es-AR" sz="1200" kern="1200" dirty="0" err="1" smtClean="0">
                <a:solidFill>
                  <a:schemeClr val="tx1"/>
                </a:solidFill>
                <a:effectLst/>
                <a:latin typeface="+mn-lt"/>
                <a:ea typeface="+mn-ea"/>
                <a:cs typeface="+mn-cs"/>
              </a:rPr>
              <a:t>CheckOut</a:t>
            </a:r>
            <a:r>
              <a:rPr lang="es-AR" sz="1200" kern="1200" dirty="0" smtClean="0">
                <a:solidFill>
                  <a:schemeClr val="tx1"/>
                </a:solidFill>
                <a:effectLst/>
                <a:latin typeface="+mn-lt"/>
                <a:ea typeface="+mn-ea"/>
                <a:cs typeface="+mn-cs"/>
              </a:rPr>
              <a:t> (el pasajero se retira del hotel finalizando la estadía).</a:t>
            </a:r>
          </a:p>
          <a:p>
            <a:pPr marL="228600" indent="-228600">
              <a:buFont typeface="+mj-lt"/>
              <a:buAutoNum type="arabicPeriod"/>
            </a:pPr>
            <a:r>
              <a:rPr lang="es-AR" sz="1200" kern="1200" dirty="0" smtClean="0">
                <a:solidFill>
                  <a:schemeClr val="tx1"/>
                </a:solidFill>
                <a:effectLst/>
                <a:latin typeface="+mn-lt"/>
                <a:ea typeface="+mn-ea"/>
                <a:cs typeface="+mn-cs"/>
              </a:rPr>
              <a:t>La</a:t>
            </a:r>
            <a:r>
              <a:rPr lang="es-AR" sz="1200" kern="1200" baseline="0" dirty="0" smtClean="0">
                <a:solidFill>
                  <a:schemeClr val="tx1"/>
                </a:solidFill>
                <a:effectLst/>
                <a:latin typeface="+mn-lt"/>
                <a:ea typeface="+mn-ea"/>
                <a:cs typeface="+mn-cs"/>
              </a:rPr>
              <a:t> ocupación del hotel refiere a la visualización del total de las habitaciones durante un período, accediendo al estado en el que se encuentra cada una (Es decir, si esta asignada a una estadía y cual es el estado de la misma</a:t>
            </a:r>
            <a:r>
              <a:rPr lang="es-AR" sz="1200" kern="1200" dirty="0" smtClean="0">
                <a:solidFill>
                  <a:schemeClr val="tx1"/>
                </a:solidFill>
                <a:effectLst/>
                <a:latin typeface="+mn-lt"/>
                <a:ea typeface="+mn-ea"/>
                <a:cs typeface="+mn-cs"/>
              </a:rPr>
              <a:t>)</a:t>
            </a:r>
          </a:p>
        </p:txBody>
      </p:sp>
      <p:sp>
        <p:nvSpPr>
          <p:cNvPr id="4" name="3 Marcador de número de diapositiva"/>
          <p:cNvSpPr>
            <a:spLocks noGrp="1"/>
          </p:cNvSpPr>
          <p:nvPr>
            <p:ph type="sldNum" sz="quarter" idx="10"/>
          </p:nvPr>
        </p:nvSpPr>
        <p:spPr/>
        <p:txBody>
          <a:bodyPr/>
          <a:lstStyle/>
          <a:p>
            <a:fld id="{46D3C84B-212F-47D9-8BD8-41886BAA2BE2}" type="slidenum">
              <a:rPr lang="es-AR" smtClean="0"/>
              <a:pPr/>
              <a:t>13</a:t>
            </a:fld>
            <a:endParaRPr lang="es-AR"/>
          </a:p>
        </p:txBody>
      </p:sp>
    </p:spTree>
    <p:extLst>
      <p:ext uri="{BB962C8B-B14F-4D97-AF65-F5344CB8AC3E}">
        <p14:creationId xmlns:p14="http://schemas.microsoft.com/office/powerpoint/2010/main" xmlns="" val="2905700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indent="0">
              <a:buFont typeface="+mj-lt"/>
              <a:buNone/>
            </a:pPr>
            <a:r>
              <a:rPr lang="es-AR" sz="1200" kern="1200" dirty="0" smtClean="0">
                <a:solidFill>
                  <a:schemeClr val="tx1"/>
                </a:solidFill>
                <a:effectLst/>
                <a:latin typeface="+mn-lt"/>
                <a:ea typeface="+mn-ea"/>
                <a:cs typeface="+mn-cs"/>
              </a:rPr>
              <a:t>Además de las funcionalidades que vimos recién, el perfil administrador también puede realizar otras.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s-AR" sz="1200" kern="1200" dirty="0" smtClean="0">
                <a:solidFill>
                  <a:schemeClr val="tx1"/>
                </a:solidFill>
                <a:effectLst/>
                <a:latin typeface="+mn-lt"/>
                <a:ea typeface="+mn-ea"/>
                <a:cs typeface="+mn-cs"/>
              </a:rPr>
              <a:t>En cuanto  a la gestión de clientes, puede gestionar los pasajeros y sus características, dejando asentadas cualidades de un pasajero que lo </a:t>
            </a:r>
            <a:r>
              <a:rPr lang="es-AR" sz="1200" kern="1200" dirty="0" smtClean="0">
                <a:solidFill>
                  <a:schemeClr val="tx1"/>
                </a:solidFill>
                <a:effectLst/>
                <a:latin typeface="+mn-lt"/>
                <a:ea typeface="+mn-ea"/>
                <a:cs typeface="+mn-cs"/>
              </a:rPr>
              <a:t>diferencian </a:t>
            </a:r>
            <a:r>
              <a:rPr lang="es-AR" sz="1200" kern="1200" dirty="0" smtClean="0">
                <a:solidFill>
                  <a:schemeClr val="tx1"/>
                </a:solidFill>
                <a:effectLst/>
                <a:latin typeface="+mn-lt"/>
                <a:ea typeface="+mn-ea"/>
                <a:cs typeface="+mn-cs"/>
              </a:rPr>
              <a:t>de otros, y que </a:t>
            </a:r>
            <a:r>
              <a:rPr lang="es-AR" sz="1200" kern="1200" dirty="0" smtClean="0">
                <a:solidFill>
                  <a:schemeClr val="tx1"/>
                </a:solidFill>
                <a:effectLst/>
                <a:latin typeface="+mn-lt"/>
                <a:ea typeface="+mn-ea"/>
                <a:cs typeface="+mn-cs"/>
              </a:rPr>
              <a:t>requieren </a:t>
            </a:r>
            <a:r>
              <a:rPr lang="es-AR" sz="1200" kern="1200" dirty="0" smtClean="0">
                <a:solidFill>
                  <a:schemeClr val="tx1"/>
                </a:solidFill>
                <a:effectLst/>
                <a:latin typeface="+mn-lt"/>
                <a:ea typeface="+mn-ea"/>
                <a:cs typeface="+mn-cs"/>
              </a:rPr>
              <a:t>un trato diferencial en el servicio. Por ejemplo, si el pasajero es vegetariano y necesita un régimen de comidas especial. Pero también gestionar organizaciones, ya que puede suceder que la estadía no sea contratada por una persona física sino por una organización que se hace cargo de los costos.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s-AR" sz="1200" kern="1200" dirty="0" smtClean="0">
                <a:solidFill>
                  <a:schemeClr val="tx1"/>
                </a:solidFill>
                <a:effectLst/>
                <a:latin typeface="+mn-lt"/>
                <a:ea typeface="+mn-ea"/>
                <a:cs typeface="+mn-cs"/>
              </a:rPr>
              <a:t>En relación a las estadías, el administrador es quien puede gestionar los servicios ofrecidos (por ejemplo, </a:t>
            </a:r>
            <a:r>
              <a:rPr lang="es-AR" sz="1200" kern="1200" dirty="0" err="1" smtClean="0">
                <a:solidFill>
                  <a:schemeClr val="tx1"/>
                </a:solidFill>
                <a:effectLst/>
                <a:latin typeface="+mn-lt"/>
                <a:ea typeface="+mn-ea"/>
                <a:cs typeface="+mn-cs"/>
              </a:rPr>
              <a:t>elservicio</a:t>
            </a:r>
            <a:r>
              <a:rPr lang="es-AR" sz="1200" kern="1200" dirty="0" smtClean="0">
                <a:solidFill>
                  <a:schemeClr val="tx1"/>
                </a:solidFill>
                <a:effectLst/>
                <a:latin typeface="+mn-lt"/>
                <a:ea typeface="+mn-ea"/>
                <a:cs typeface="+mn-cs"/>
              </a:rPr>
              <a:t> </a:t>
            </a:r>
            <a:r>
              <a:rPr lang="es-AR" sz="1200" kern="1200" dirty="0" smtClean="0">
                <a:solidFill>
                  <a:schemeClr val="tx1"/>
                </a:solidFill>
                <a:effectLst/>
                <a:latin typeface="+mn-lt"/>
                <a:ea typeface="+mn-ea"/>
                <a:cs typeface="+mn-cs"/>
              </a:rPr>
              <a:t>de desayuno, estacionamiento o spa entre otros) pero también los planes de alojamiento. Estos planes son un conjunto de servicios ofrecidos de forma adicional a la estadía.</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s-AR" sz="1200" kern="1200" dirty="0" smtClean="0">
                <a:solidFill>
                  <a:schemeClr val="tx1"/>
                </a:solidFill>
                <a:effectLst/>
                <a:latin typeface="+mn-lt"/>
                <a:ea typeface="+mn-ea"/>
                <a:cs typeface="+mn-cs"/>
              </a:rPr>
              <a:t>Y las configuraciones, que refieren a la gestión de los usuarios, los datos del hotel, las </a:t>
            </a:r>
            <a:r>
              <a:rPr lang="es-AR" sz="1200" kern="1200" dirty="0" smtClean="0">
                <a:solidFill>
                  <a:schemeClr val="tx1"/>
                </a:solidFill>
                <a:effectLst/>
                <a:latin typeface="+mn-lt"/>
                <a:ea typeface="+mn-ea"/>
                <a:cs typeface="+mn-cs"/>
              </a:rPr>
              <a:t>habitaciones,</a:t>
            </a:r>
            <a:r>
              <a:rPr lang="es-AR" sz="1200" kern="1200" baseline="0" dirty="0" smtClean="0">
                <a:solidFill>
                  <a:schemeClr val="tx1"/>
                </a:solidFill>
                <a:effectLst/>
                <a:latin typeface="+mn-lt"/>
                <a:ea typeface="+mn-ea"/>
                <a:cs typeface="+mn-cs"/>
              </a:rPr>
              <a:t> </a:t>
            </a:r>
            <a:r>
              <a:rPr lang="es-AR" sz="1200" kern="1200" dirty="0" smtClean="0">
                <a:solidFill>
                  <a:schemeClr val="tx1"/>
                </a:solidFill>
                <a:effectLst/>
                <a:latin typeface="+mn-lt"/>
                <a:ea typeface="+mn-ea"/>
                <a:cs typeface="+mn-cs"/>
              </a:rPr>
              <a:t>los </a:t>
            </a:r>
            <a:r>
              <a:rPr lang="es-AR" sz="1200" kern="1200" dirty="0" smtClean="0">
                <a:solidFill>
                  <a:schemeClr val="tx1"/>
                </a:solidFill>
                <a:effectLst/>
                <a:latin typeface="+mn-lt"/>
                <a:ea typeface="+mn-ea"/>
                <a:cs typeface="+mn-cs"/>
              </a:rPr>
              <a:t>tipos (en cuanto a capacidad de pasajeros que posee </a:t>
            </a:r>
            <a:r>
              <a:rPr lang="es-AR" sz="1200" kern="1200" dirty="0" smtClean="0">
                <a:solidFill>
                  <a:schemeClr val="tx1"/>
                </a:solidFill>
                <a:effectLst/>
                <a:latin typeface="+mn-lt"/>
                <a:ea typeface="+mn-ea"/>
                <a:cs typeface="+mn-cs"/>
              </a:rPr>
              <a:t>la habitación, y </a:t>
            </a:r>
            <a:r>
              <a:rPr lang="es-AR" sz="1200" kern="1200" dirty="0" smtClean="0">
                <a:solidFill>
                  <a:schemeClr val="tx1"/>
                </a:solidFill>
                <a:effectLst/>
                <a:latin typeface="+mn-lt"/>
                <a:ea typeface="+mn-ea"/>
                <a:cs typeface="+mn-cs"/>
              </a:rPr>
              <a:t>el nivel de comodidad con el que cuentan) y las </a:t>
            </a:r>
            <a:r>
              <a:rPr lang="es-AR" sz="1200" kern="1200" dirty="0" smtClean="0">
                <a:solidFill>
                  <a:schemeClr val="tx1"/>
                </a:solidFill>
                <a:effectLst/>
                <a:latin typeface="+mn-lt"/>
                <a:ea typeface="+mn-ea"/>
                <a:cs typeface="+mn-cs"/>
              </a:rPr>
              <a:t>características (esto </a:t>
            </a:r>
            <a:r>
              <a:rPr lang="es-AR" sz="1200" kern="1200" dirty="0" smtClean="0">
                <a:solidFill>
                  <a:schemeClr val="tx1"/>
                </a:solidFill>
                <a:effectLst/>
                <a:latin typeface="+mn-lt"/>
                <a:ea typeface="+mn-ea"/>
                <a:cs typeface="+mn-cs"/>
              </a:rPr>
              <a:t>es las cualidades o elementos que poseen las habitaciones y que las diferencian entre sí. </a:t>
            </a:r>
            <a:r>
              <a:rPr lang="es-AR" sz="1200" kern="1200" dirty="0" smtClean="0">
                <a:solidFill>
                  <a:schemeClr val="tx1"/>
                </a:solidFill>
                <a:effectLst/>
                <a:latin typeface="+mn-lt"/>
                <a:ea typeface="+mn-ea"/>
                <a:cs typeface="+mn-cs"/>
              </a:rPr>
              <a:t>)</a:t>
            </a:r>
            <a:endParaRPr lang="es-AR" sz="1200" kern="120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46D3C84B-212F-47D9-8BD8-41886BAA2BE2}" type="slidenum">
              <a:rPr lang="es-AR" smtClean="0"/>
              <a:pPr/>
              <a:t>14</a:t>
            </a:fld>
            <a:endParaRPr lang="es-AR"/>
          </a:p>
        </p:txBody>
      </p:sp>
    </p:spTree>
    <p:extLst>
      <p:ext uri="{BB962C8B-B14F-4D97-AF65-F5344CB8AC3E}">
        <p14:creationId xmlns:p14="http://schemas.microsoft.com/office/powerpoint/2010/main" xmlns="" val="2905700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28600" indent="-228600">
              <a:buFont typeface="+mj-lt"/>
              <a:buAutoNum type="arabicPeriod"/>
            </a:pPr>
            <a:r>
              <a:rPr lang="es-AR" dirty="0" smtClean="0"/>
              <a:t>En relación al diagrama de clases,</a:t>
            </a:r>
            <a:r>
              <a:rPr lang="es-AR" baseline="0" dirty="0" smtClean="0"/>
              <a:t> me pareció que sería un poco tedioso para todos profundizar en algo quizás tan técnico. Ahora bien, sí creo es interesante destacar en este diagrama reducido la utilización  de los patrones propios de un desarrollo orientado a objetos, pero que permiten el armado de una estructura que facilita la incorporación de nuevas clases y funcionalidades.</a:t>
            </a:r>
          </a:p>
          <a:p>
            <a:pPr marL="228600" indent="-228600">
              <a:buFont typeface="+mj-lt"/>
              <a:buAutoNum type="arabicPeriod"/>
            </a:pPr>
            <a:r>
              <a:rPr lang="es-AR" baseline="0" dirty="0" smtClean="0"/>
              <a:t>En cuanto al manejo de Datos, con una Interfaz y una clase abstracta que implementan las funcionalidades comunes a todos los </a:t>
            </a:r>
            <a:r>
              <a:rPr lang="es-AR" baseline="0" dirty="0" err="1" smtClean="0"/>
              <a:t>DAOs</a:t>
            </a:r>
            <a:r>
              <a:rPr lang="es-AR" baseline="0" dirty="0" smtClean="0"/>
              <a:t> (Objetos de Acceso a Datos) </a:t>
            </a:r>
            <a:r>
              <a:rPr lang="es-AR" baseline="0" dirty="0" smtClean="0"/>
              <a:t>, y las clases que contienen las funciones especificas de cada </a:t>
            </a:r>
            <a:r>
              <a:rPr lang="es-AR" baseline="0" dirty="0" smtClean="0"/>
              <a:t>entidad. </a:t>
            </a:r>
            <a:endParaRPr lang="es-AR" baseline="0" dirty="0" smtClean="0"/>
          </a:p>
          <a:p>
            <a:pPr marL="228600" indent="-228600">
              <a:buFont typeface="+mj-lt"/>
              <a:buAutoNum type="arabicPeriod"/>
            </a:pPr>
            <a:r>
              <a:rPr lang="es-AR" baseline="0" dirty="0" smtClean="0"/>
              <a:t>Lo mismo sucede con el manejo de Negocios, y las funcionalidades </a:t>
            </a:r>
            <a:r>
              <a:rPr lang="es-AR" baseline="0" dirty="0" smtClean="0"/>
              <a:t>comunes </a:t>
            </a:r>
            <a:r>
              <a:rPr lang="es-AR" baseline="0" dirty="0" smtClean="0"/>
              <a:t>como las siempre presentes de Alta /Baja/Modificación se implementan una sola vez, agregando clases con funciones especificas en el caso de que las </a:t>
            </a:r>
            <a:r>
              <a:rPr lang="es-AR" baseline="0" dirty="0" smtClean="0"/>
              <a:t>hubiera.</a:t>
            </a:r>
            <a:endParaRPr lang="es-AR" baseline="0" dirty="0" smtClean="0"/>
          </a:p>
          <a:p>
            <a:pPr marL="228600" indent="-228600">
              <a:buFont typeface="+mj-lt"/>
              <a:buAutoNum type="arabicPeriod"/>
            </a:pPr>
            <a:r>
              <a:rPr lang="es-AR" baseline="0" dirty="0" smtClean="0"/>
              <a:t>En lo que refiere al manejo de las vistas también se </a:t>
            </a:r>
            <a:r>
              <a:rPr lang="es-AR" baseline="0" dirty="0" smtClean="0"/>
              <a:t>utilizó </a:t>
            </a:r>
            <a:r>
              <a:rPr lang="es-AR" baseline="0" dirty="0" smtClean="0"/>
              <a:t>un esquema similar y a través de una clase abstracta se implementaron las funciones genéricas.</a:t>
            </a:r>
          </a:p>
        </p:txBody>
      </p:sp>
      <p:sp>
        <p:nvSpPr>
          <p:cNvPr id="4" name="3 Marcador de número de diapositiva"/>
          <p:cNvSpPr>
            <a:spLocks noGrp="1"/>
          </p:cNvSpPr>
          <p:nvPr>
            <p:ph type="sldNum" sz="quarter" idx="10"/>
          </p:nvPr>
        </p:nvSpPr>
        <p:spPr/>
        <p:txBody>
          <a:bodyPr/>
          <a:lstStyle/>
          <a:p>
            <a:fld id="{46D3C84B-212F-47D9-8BD8-41886BAA2BE2}" type="slidenum">
              <a:rPr lang="es-AR" smtClean="0"/>
              <a:pPr/>
              <a:t>15</a:t>
            </a:fld>
            <a:endParaRPr lang="es-AR"/>
          </a:p>
        </p:txBody>
      </p:sp>
    </p:spTree>
    <p:extLst>
      <p:ext uri="{BB962C8B-B14F-4D97-AF65-F5344CB8AC3E}">
        <p14:creationId xmlns:p14="http://schemas.microsoft.com/office/powerpoint/2010/main" xmlns="" val="612690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Bueno, ahora veremos una serie de imágenes</a:t>
            </a:r>
            <a:r>
              <a:rPr lang="es-AR" baseline="0" dirty="0" smtClean="0"/>
              <a:t> para comenzar a visualizar los resultados obtenidos. </a:t>
            </a:r>
          </a:p>
          <a:p>
            <a:endParaRPr lang="es-AR" baseline="0" dirty="0" smtClean="0"/>
          </a:p>
          <a:p>
            <a:r>
              <a:rPr lang="es-AR" baseline="0" dirty="0" smtClean="0"/>
              <a:t>Esta es la </a:t>
            </a:r>
            <a:r>
              <a:rPr lang="es-AR" dirty="0" smtClean="0"/>
              <a:t>Pantalla de ingreso.</a:t>
            </a:r>
            <a:endParaRPr lang="es-AR" dirty="0"/>
          </a:p>
        </p:txBody>
      </p:sp>
      <p:sp>
        <p:nvSpPr>
          <p:cNvPr id="4" name="3 Marcador de número de diapositiva"/>
          <p:cNvSpPr>
            <a:spLocks noGrp="1"/>
          </p:cNvSpPr>
          <p:nvPr>
            <p:ph type="sldNum" sz="quarter" idx="10"/>
          </p:nvPr>
        </p:nvSpPr>
        <p:spPr/>
        <p:txBody>
          <a:bodyPr/>
          <a:lstStyle/>
          <a:p>
            <a:fld id="{46D3C84B-212F-47D9-8BD8-41886BAA2BE2}" type="slidenum">
              <a:rPr lang="es-AR" smtClean="0"/>
              <a:pPr/>
              <a:t>16</a:t>
            </a:fld>
            <a:endParaRPr lang="es-AR"/>
          </a:p>
        </p:txBody>
      </p:sp>
    </p:spTree>
    <p:extLst>
      <p:ext uri="{BB962C8B-B14F-4D97-AF65-F5344CB8AC3E}">
        <p14:creationId xmlns:p14="http://schemas.microsoft.com/office/powerpoint/2010/main" xmlns="" val="1512075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El Listado de habitaciones, que representa a lo que sería</a:t>
            </a:r>
            <a:r>
              <a:rPr lang="es-AR" baseline="0" dirty="0" smtClean="0"/>
              <a:t> un listado estándar. Esto es, en el sistema se encuentran diferentes entidades de datos (como habitación, servicio o pasajero) que poseen funcionalidades muy similares desde el punto de vista de la gestión, y de hecho, para la implementación de las mismas pude reutilizar bastante el código reduciendo los tiempos de desarrollo. </a:t>
            </a:r>
            <a:endParaRPr lang="es-AR" baseline="0" dirty="0" smtClean="0"/>
          </a:p>
          <a:p>
            <a:r>
              <a:rPr lang="es-AR" baseline="0" dirty="0" smtClean="0"/>
              <a:t>Esto hace referencia también a las ventajas de un desarrollo orientado a objetos que hablábamos recién.</a:t>
            </a:r>
            <a:endParaRPr lang="es-AR" dirty="0"/>
          </a:p>
        </p:txBody>
      </p:sp>
      <p:sp>
        <p:nvSpPr>
          <p:cNvPr id="4" name="3 Marcador de número de diapositiva"/>
          <p:cNvSpPr>
            <a:spLocks noGrp="1"/>
          </p:cNvSpPr>
          <p:nvPr>
            <p:ph type="sldNum" sz="quarter" idx="10"/>
          </p:nvPr>
        </p:nvSpPr>
        <p:spPr/>
        <p:txBody>
          <a:bodyPr/>
          <a:lstStyle/>
          <a:p>
            <a:fld id="{46D3C84B-212F-47D9-8BD8-41886BAA2BE2}" type="slidenum">
              <a:rPr lang="es-AR" smtClean="0"/>
              <a:pPr/>
              <a:t>17</a:t>
            </a:fld>
            <a:endParaRPr lang="es-AR"/>
          </a:p>
        </p:txBody>
      </p:sp>
    </p:spTree>
    <p:extLst>
      <p:ext uri="{BB962C8B-B14F-4D97-AF65-F5344CB8AC3E}">
        <p14:creationId xmlns:p14="http://schemas.microsoft.com/office/powerpoint/2010/main" xmlns="" val="4014311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La</a:t>
            </a:r>
            <a:r>
              <a:rPr lang="es-AR" baseline="0" dirty="0" smtClean="0"/>
              <a:t> pantalla de</a:t>
            </a:r>
            <a:r>
              <a:rPr lang="es-AR" dirty="0" smtClean="0"/>
              <a:t> modificación</a:t>
            </a:r>
            <a:r>
              <a:rPr lang="es-AR" baseline="0" dirty="0" smtClean="0"/>
              <a:t> de habitación. El formulario es el mismo </a:t>
            </a:r>
            <a:r>
              <a:rPr lang="es-AR" baseline="0" dirty="0" smtClean="0"/>
              <a:t>que se utiliza para </a:t>
            </a:r>
            <a:r>
              <a:rPr lang="es-AR" baseline="0" dirty="0" smtClean="0"/>
              <a:t>el ingreso de nuevas habitaciones, en este caso, pero trayendo los datos previamente cargados.</a:t>
            </a:r>
            <a:endParaRPr lang="es-AR" dirty="0"/>
          </a:p>
        </p:txBody>
      </p:sp>
      <p:sp>
        <p:nvSpPr>
          <p:cNvPr id="4" name="3 Marcador de número de diapositiva"/>
          <p:cNvSpPr>
            <a:spLocks noGrp="1"/>
          </p:cNvSpPr>
          <p:nvPr>
            <p:ph type="sldNum" sz="quarter" idx="10"/>
          </p:nvPr>
        </p:nvSpPr>
        <p:spPr/>
        <p:txBody>
          <a:bodyPr/>
          <a:lstStyle/>
          <a:p>
            <a:fld id="{46D3C84B-212F-47D9-8BD8-41886BAA2BE2}" type="slidenum">
              <a:rPr lang="es-AR" smtClean="0"/>
              <a:pPr/>
              <a:t>18</a:t>
            </a:fld>
            <a:endParaRPr lang="es-AR"/>
          </a:p>
        </p:txBody>
      </p:sp>
    </p:spTree>
    <p:extLst>
      <p:ext uri="{BB962C8B-B14F-4D97-AF65-F5344CB8AC3E}">
        <p14:creationId xmlns:p14="http://schemas.microsoft.com/office/powerpoint/2010/main" xmlns="" val="8901237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Una vez que actualizamos la entidad, volvemos a</a:t>
            </a:r>
            <a:r>
              <a:rPr lang="es-AR" baseline="0" dirty="0" smtClean="0"/>
              <a:t>l </a:t>
            </a:r>
            <a:r>
              <a:rPr lang="es-AR" baseline="0" dirty="0" smtClean="0"/>
              <a:t>mismo l</a:t>
            </a:r>
            <a:r>
              <a:rPr lang="es-AR" dirty="0" smtClean="0"/>
              <a:t>istado de habitaciones</a:t>
            </a:r>
            <a:r>
              <a:rPr lang="es-AR" baseline="0" dirty="0" smtClean="0"/>
              <a:t> </a:t>
            </a:r>
            <a:r>
              <a:rPr lang="es-AR" baseline="0" dirty="0" smtClean="0"/>
              <a:t>previo pero </a:t>
            </a:r>
            <a:r>
              <a:rPr lang="es-AR" baseline="0" dirty="0" smtClean="0"/>
              <a:t>con </a:t>
            </a:r>
            <a:r>
              <a:rPr lang="es-AR" baseline="0" dirty="0" smtClean="0"/>
              <a:t>un</a:t>
            </a:r>
            <a:r>
              <a:rPr lang="es-AR" dirty="0" smtClean="0"/>
              <a:t> </a:t>
            </a:r>
            <a:r>
              <a:rPr lang="es-AR" dirty="0" smtClean="0"/>
              <a:t>cartel de aviso</a:t>
            </a:r>
            <a:r>
              <a:rPr lang="es-AR" baseline="0" dirty="0" smtClean="0"/>
              <a:t> de confirmación (en este caso) de haber realizado bien la operación. </a:t>
            </a:r>
            <a:r>
              <a:rPr lang="es-AR" baseline="0" dirty="0" smtClean="0"/>
              <a:t>La idea es que se produzca una devolución al usuario por parte del sistema, </a:t>
            </a:r>
            <a:r>
              <a:rPr lang="es-AR" baseline="0" dirty="0" err="1" smtClean="0"/>
              <a:t>manteniendolo</a:t>
            </a:r>
            <a:r>
              <a:rPr lang="es-AR" baseline="0" dirty="0" smtClean="0"/>
              <a:t> informado acerca de si puede realizar o no sus pedidos.</a:t>
            </a:r>
            <a:endParaRPr lang="es-AR" dirty="0"/>
          </a:p>
        </p:txBody>
      </p:sp>
      <p:sp>
        <p:nvSpPr>
          <p:cNvPr id="4" name="3 Marcador de número de diapositiva"/>
          <p:cNvSpPr>
            <a:spLocks noGrp="1"/>
          </p:cNvSpPr>
          <p:nvPr>
            <p:ph type="sldNum" sz="quarter" idx="10"/>
          </p:nvPr>
        </p:nvSpPr>
        <p:spPr/>
        <p:txBody>
          <a:bodyPr/>
          <a:lstStyle/>
          <a:p>
            <a:fld id="{46D3C84B-212F-47D9-8BD8-41886BAA2BE2}" type="slidenum">
              <a:rPr lang="es-AR" smtClean="0"/>
              <a:pPr/>
              <a:t>19</a:t>
            </a:fld>
            <a:endParaRPr lang="es-AR"/>
          </a:p>
        </p:txBody>
      </p:sp>
    </p:spTree>
    <p:extLst>
      <p:ext uri="{BB962C8B-B14F-4D97-AF65-F5344CB8AC3E}">
        <p14:creationId xmlns:p14="http://schemas.microsoft.com/office/powerpoint/2010/main" xmlns="" val="412439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latin typeface="+mn-lt"/>
              </a:rPr>
              <a:t>En cuanto a lo que vamos a ver hoy, la presentación esta dividida en diferentes partes.</a:t>
            </a:r>
          </a:p>
          <a:p>
            <a:endParaRPr lang="es-AR" baseline="0" dirty="0" smtClean="0">
              <a:latin typeface="+mn-lt"/>
            </a:endParaRPr>
          </a:p>
          <a:p>
            <a:pPr marL="228600" indent="-228600">
              <a:buFont typeface="+mj-lt"/>
              <a:buAutoNum type="arabicPeriod"/>
            </a:pPr>
            <a:r>
              <a:rPr lang="es-AR" baseline="0" dirty="0" smtClean="0">
                <a:latin typeface="+mn-lt"/>
              </a:rPr>
              <a:t>Comenzaré explicando como fue el proceso de en que se detecta la necesidad que busqué suplir con el sistema, el marco institucional que acompañó este trabajo y los diferentes pasos que tuve que dar hasta definir el problema que </a:t>
            </a:r>
            <a:r>
              <a:rPr lang="es-AR" baseline="0" dirty="0" smtClean="0">
                <a:latin typeface="+mn-lt"/>
              </a:rPr>
              <a:t>el </a:t>
            </a:r>
            <a:r>
              <a:rPr lang="es-AR" baseline="0" dirty="0" smtClean="0">
                <a:latin typeface="+mn-lt"/>
              </a:rPr>
              <a:t>trabajo resuelve.</a:t>
            </a:r>
          </a:p>
          <a:p>
            <a:pPr marL="228600" indent="-228600">
              <a:buFont typeface="+mj-lt"/>
              <a:buAutoNum type="arabicPeriod"/>
            </a:pPr>
            <a:r>
              <a:rPr lang="es-AR" u="none" baseline="0" dirty="0" smtClean="0">
                <a:latin typeface="+mn-lt"/>
              </a:rPr>
              <a:t>Luego contaré algunos datos acerca del funcionamiento del negocio hotelero y diferentes cuestiones que hacen a la descripción del estado de situación al momento del desarrollo del </a:t>
            </a:r>
            <a:r>
              <a:rPr lang="es-AR" u="none" baseline="0" dirty="0" smtClean="0">
                <a:latin typeface="+mn-lt"/>
              </a:rPr>
              <a:t>sistema.</a:t>
            </a:r>
            <a:endParaRPr lang="es-AR" u="none" baseline="0" dirty="0" smtClean="0">
              <a:latin typeface="+mn-lt"/>
            </a:endParaRPr>
          </a:p>
          <a:p>
            <a:pPr marL="228600" indent="-228600">
              <a:buFont typeface="+mj-lt"/>
              <a:buAutoNum type="arabicPeriod"/>
            </a:pPr>
            <a:r>
              <a:rPr lang="es-AR" u="none" baseline="0" dirty="0" smtClean="0">
                <a:latin typeface="+mn-lt"/>
              </a:rPr>
              <a:t>Después compartiré con ustedes la definición del problema abierto y cual fue el proceso de elaboración de la solución desarrollada para el mismo, </a:t>
            </a:r>
            <a:r>
              <a:rPr lang="es-AR" baseline="0" dirty="0" smtClean="0">
                <a:latin typeface="+mn-lt"/>
              </a:rPr>
              <a:t>hasta finalmente poder mostrarles el resultado obtenido.</a:t>
            </a:r>
            <a:endParaRPr lang="es-AR" dirty="0">
              <a:latin typeface="+mn-lt"/>
            </a:endParaRPr>
          </a:p>
        </p:txBody>
      </p:sp>
      <p:sp>
        <p:nvSpPr>
          <p:cNvPr id="4" name="3 Marcador de número de diapositiva"/>
          <p:cNvSpPr>
            <a:spLocks noGrp="1"/>
          </p:cNvSpPr>
          <p:nvPr>
            <p:ph type="sldNum" sz="quarter" idx="10"/>
          </p:nvPr>
        </p:nvSpPr>
        <p:spPr/>
        <p:txBody>
          <a:bodyPr/>
          <a:lstStyle/>
          <a:p>
            <a:fld id="{46D3C84B-212F-47D9-8BD8-41886BAA2BE2}" type="slidenum">
              <a:rPr lang="es-AR" smtClean="0"/>
              <a:pPr/>
              <a:t>2</a:t>
            </a:fld>
            <a:endParaRPr lang="es-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Este es el listado de Estadías,</a:t>
            </a:r>
            <a:r>
              <a:rPr lang="es-AR" baseline="0" dirty="0" smtClean="0"/>
              <a:t> que como vemos, a diferencia del listado anterior tiene una opción mas, para la asignación de habitaciones y pasajeros a cada estadía.</a:t>
            </a:r>
            <a:endParaRPr lang="es-AR" dirty="0"/>
          </a:p>
        </p:txBody>
      </p:sp>
      <p:sp>
        <p:nvSpPr>
          <p:cNvPr id="4" name="3 Marcador de número de diapositiva"/>
          <p:cNvSpPr>
            <a:spLocks noGrp="1"/>
          </p:cNvSpPr>
          <p:nvPr>
            <p:ph type="sldNum" sz="quarter" idx="10"/>
          </p:nvPr>
        </p:nvSpPr>
        <p:spPr/>
        <p:txBody>
          <a:bodyPr/>
          <a:lstStyle/>
          <a:p>
            <a:fld id="{46D3C84B-212F-47D9-8BD8-41886BAA2BE2}" type="slidenum">
              <a:rPr lang="es-AR" smtClean="0"/>
              <a:pPr/>
              <a:t>20</a:t>
            </a:fld>
            <a:endParaRPr lang="es-AR"/>
          </a:p>
        </p:txBody>
      </p:sp>
    </p:spTree>
    <p:extLst>
      <p:ext uri="{BB962C8B-B14F-4D97-AF65-F5344CB8AC3E}">
        <p14:creationId xmlns:p14="http://schemas.microsoft.com/office/powerpoint/2010/main" xmlns="" val="42235133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El</a:t>
            </a:r>
            <a:r>
              <a:rPr lang="es-AR" baseline="0" dirty="0" smtClean="0"/>
              <a:t> f</a:t>
            </a:r>
            <a:r>
              <a:rPr lang="es-AR" dirty="0" smtClean="0"/>
              <a:t>ormulario de carga de nueva estadía</a:t>
            </a:r>
            <a:r>
              <a:rPr lang="es-AR" dirty="0" smtClean="0"/>
              <a:t>. </a:t>
            </a:r>
          </a:p>
          <a:p>
            <a:endParaRPr lang="es-AR" dirty="0" smtClean="0"/>
          </a:p>
          <a:p>
            <a:r>
              <a:rPr lang="es-AR" dirty="0" smtClean="0"/>
              <a:t>En esta pantalla se puede</a:t>
            </a:r>
            <a:r>
              <a:rPr lang="es-AR" baseline="0" dirty="0" smtClean="0"/>
              <a:t> destacar que existen diferentes tipos de campos, como el de fechas (con el formato especial y una ayuda para la carga), los numéricos, los de ingreso de texto, o bien los de selección de opciones previamente cargadas.</a:t>
            </a:r>
            <a:endParaRPr lang="es-AR" dirty="0"/>
          </a:p>
        </p:txBody>
      </p:sp>
      <p:sp>
        <p:nvSpPr>
          <p:cNvPr id="4" name="3 Marcador de número de diapositiva"/>
          <p:cNvSpPr>
            <a:spLocks noGrp="1"/>
          </p:cNvSpPr>
          <p:nvPr>
            <p:ph type="sldNum" sz="quarter" idx="10"/>
          </p:nvPr>
        </p:nvSpPr>
        <p:spPr/>
        <p:txBody>
          <a:bodyPr/>
          <a:lstStyle/>
          <a:p>
            <a:fld id="{46D3C84B-212F-47D9-8BD8-41886BAA2BE2}" type="slidenum">
              <a:rPr lang="es-AR" smtClean="0"/>
              <a:pPr/>
              <a:t>21</a:t>
            </a:fld>
            <a:endParaRPr lang="es-AR"/>
          </a:p>
        </p:txBody>
      </p:sp>
    </p:spTree>
    <p:extLst>
      <p:ext uri="{BB962C8B-B14F-4D97-AF65-F5344CB8AC3E}">
        <p14:creationId xmlns:p14="http://schemas.microsoft.com/office/powerpoint/2010/main" xmlns="" val="35527115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Listado de relaciones de habitaciones</a:t>
            </a:r>
            <a:r>
              <a:rPr lang="es-AR" baseline="0" dirty="0" smtClean="0"/>
              <a:t>/pasajeros y estadía.</a:t>
            </a:r>
            <a:endParaRPr lang="es-AR" dirty="0"/>
          </a:p>
        </p:txBody>
      </p:sp>
      <p:sp>
        <p:nvSpPr>
          <p:cNvPr id="4" name="3 Marcador de número de diapositiva"/>
          <p:cNvSpPr>
            <a:spLocks noGrp="1"/>
          </p:cNvSpPr>
          <p:nvPr>
            <p:ph type="sldNum" sz="quarter" idx="10"/>
          </p:nvPr>
        </p:nvSpPr>
        <p:spPr/>
        <p:txBody>
          <a:bodyPr/>
          <a:lstStyle/>
          <a:p>
            <a:fld id="{46D3C84B-212F-47D9-8BD8-41886BAA2BE2}" type="slidenum">
              <a:rPr lang="es-AR" smtClean="0"/>
              <a:pPr/>
              <a:t>22</a:t>
            </a:fld>
            <a:endParaRPr lang="es-AR"/>
          </a:p>
        </p:txBody>
      </p:sp>
    </p:spTree>
    <p:extLst>
      <p:ext uri="{BB962C8B-B14F-4D97-AF65-F5344CB8AC3E}">
        <p14:creationId xmlns:p14="http://schemas.microsoft.com/office/powerpoint/2010/main" xmlns="" val="3662352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Formulario de asignación de habitaciones</a:t>
            </a:r>
            <a:r>
              <a:rPr lang="es-AR" baseline="0" dirty="0" smtClean="0"/>
              <a:t>/pasajeros a estadía.</a:t>
            </a:r>
            <a:endParaRPr lang="es-AR" dirty="0" smtClean="0"/>
          </a:p>
          <a:p>
            <a:endParaRPr lang="es-AR" dirty="0"/>
          </a:p>
        </p:txBody>
      </p:sp>
      <p:sp>
        <p:nvSpPr>
          <p:cNvPr id="4" name="3 Marcador de número de diapositiva"/>
          <p:cNvSpPr>
            <a:spLocks noGrp="1"/>
          </p:cNvSpPr>
          <p:nvPr>
            <p:ph type="sldNum" sz="quarter" idx="10"/>
          </p:nvPr>
        </p:nvSpPr>
        <p:spPr/>
        <p:txBody>
          <a:bodyPr/>
          <a:lstStyle/>
          <a:p>
            <a:fld id="{46D3C84B-212F-47D9-8BD8-41886BAA2BE2}" type="slidenum">
              <a:rPr lang="es-AR" smtClean="0"/>
              <a:pPr/>
              <a:t>23</a:t>
            </a:fld>
            <a:endParaRPr lang="es-AR"/>
          </a:p>
        </p:txBody>
      </p:sp>
    </p:spTree>
    <p:extLst>
      <p:ext uri="{BB962C8B-B14F-4D97-AF65-F5344CB8AC3E}">
        <p14:creationId xmlns:p14="http://schemas.microsoft.com/office/powerpoint/2010/main" xmlns="" val="34718809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Por último </a:t>
            </a:r>
            <a:r>
              <a:rPr lang="es-AR" baseline="0" dirty="0" smtClean="0"/>
              <a:t>tenemos </a:t>
            </a:r>
            <a:r>
              <a:rPr lang="es-AR" baseline="0" dirty="0" smtClean="0"/>
              <a:t>la v</a:t>
            </a:r>
            <a:r>
              <a:rPr lang="es-AR" dirty="0" smtClean="0"/>
              <a:t>ista de la ocupación del hotel. En la parte superior podemos seleccionar el periodo a buscar,</a:t>
            </a:r>
            <a:r>
              <a:rPr lang="es-AR" baseline="0" dirty="0" smtClean="0"/>
              <a:t> aunque por defecto se muestran 15 días posteriores y </a:t>
            </a:r>
            <a:r>
              <a:rPr lang="es-AR" baseline="0" dirty="0" smtClean="0"/>
              <a:t>dos previos.</a:t>
            </a:r>
            <a:endParaRPr lang="es-AR" baseline="0" dirty="0" smtClean="0"/>
          </a:p>
          <a:p>
            <a:endParaRPr lang="es-AR" baseline="0" dirty="0" smtClean="0"/>
          </a:p>
          <a:p>
            <a:r>
              <a:rPr lang="es-AR" baseline="0" dirty="0" smtClean="0"/>
              <a:t>En la parte inferior tenemos el listado de todas las habitaciones, y por día si se encuentran asignadas a una Estadía </a:t>
            </a:r>
            <a:r>
              <a:rPr lang="es-AR" baseline="0" dirty="0" smtClean="0"/>
              <a:t>visualizando el </a:t>
            </a:r>
            <a:r>
              <a:rPr lang="es-AR" baseline="0" dirty="0" smtClean="0"/>
              <a:t>estado de la misma. El tema de los colores es personalizable, cada estado de estadía se vincula a un color que es </a:t>
            </a:r>
            <a:r>
              <a:rPr lang="es-AR" baseline="0" dirty="0" smtClean="0"/>
              <a:t>definido por </a:t>
            </a:r>
            <a:r>
              <a:rPr lang="es-AR" baseline="0" dirty="0" smtClean="0"/>
              <a:t>el administrador del sistema.</a:t>
            </a:r>
            <a:endParaRPr lang="es-AR" dirty="0" smtClean="0"/>
          </a:p>
        </p:txBody>
      </p:sp>
      <p:sp>
        <p:nvSpPr>
          <p:cNvPr id="4" name="3 Marcador de número de diapositiva"/>
          <p:cNvSpPr>
            <a:spLocks noGrp="1"/>
          </p:cNvSpPr>
          <p:nvPr>
            <p:ph type="sldNum" sz="quarter" idx="10"/>
          </p:nvPr>
        </p:nvSpPr>
        <p:spPr/>
        <p:txBody>
          <a:bodyPr/>
          <a:lstStyle/>
          <a:p>
            <a:fld id="{46D3C84B-212F-47D9-8BD8-41886BAA2BE2}" type="slidenum">
              <a:rPr lang="es-AR" smtClean="0"/>
              <a:pPr/>
              <a:t>24</a:t>
            </a:fld>
            <a:endParaRPr lang="es-AR"/>
          </a:p>
        </p:txBody>
      </p:sp>
    </p:spTree>
    <p:extLst>
      <p:ext uri="{BB962C8B-B14F-4D97-AF65-F5344CB8AC3E}">
        <p14:creationId xmlns:p14="http://schemas.microsoft.com/office/powerpoint/2010/main" xmlns="" val="11914044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Para</a:t>
            </a:r>
            <a:r>
              <a:rPr lang="es-AR" baseline="0" dirty="0" smtClean="0"/>
              <a:t> hacer mas dinámico el encuentro, nos alejaremos un poco de las diapositivas y re</a:t>
            </a:r>
            <a:r>
              <a:rPr lang="es-AR" dirty="0" smtClean="0"/>
              <a:t>alizaremos</a:t>
            </a:r>
            <a:r>
              <a:rPr lang="es-AR" baseline="0" dirty="0" smtClean="0"/>
              <a:t> dos demostraciones. Por una lado, una prueba de carga desde la computadora en donde ingresaremos una nueva estadía, </a:t>
            </a:r>
            <a:r>
              <a:rPr lang="es-AR" baseline="0" smtClean="0"/>
              <a:t>y </a:t>
            </a:r>
            <a:r>
              <a:rPr lang="es-AR" baseline="0" smtClean="0"/>
              <a:t>por otro una </a:t>
            </a:r>
            <a:r>
              <a:rPr lang="es-AR" baseline="0" dirty="0" smtClean="0"/>
              <a:t>prueba de visualización de la ocupación hotelera pero en este caso desde un dispositivo portátil.</a:t>
            </a:r>
            <a:endParaRPr lang="es-AR" dirty="0"/>
          </a:p>
        </p:txBody>
      </p:sp>
      <p:sp>
        <p:nvSpPr>
          <p:cNvPr id="4" name="3 Marcador de número de diapositiva"/>
          <p:cNvSpPr>
            <a:spLocks noGrp="1"/>
          </p:cNvSpPr>
          <p:nvPr>
            <p:ph type="sldNum" sz="quarter" idx="10"/>
          </p:nvPr>
        </p:nvSpPr>
        <p:spPr/>
        <p:txBody>
          <a:bodyPr/>
          <a:lstStyle/>
          <a:p>
            <a:fld id="{46D3C84B-212F-47D9-8BD8-41886BAA2BE2}" type="slidenum">
              <a:rPr lang="es-AR" smtClean="0"/>
              <a:pPr/>
              <a:t>25</a:t>
            </a:fld>
            <a:endParaRPr lang="es-AR"/>
          </a:p>
        </p:txBody>
      </p:sp>
    </p:spTree>
    <p:extLst>
      <p:ext uri="{BB962C8B-B14F-4D97-AF65-F5344CB8AC3E}">
        <p14:creationId xmlns:p14="http://schemas.microsoft.com/office/powerpoint/2010/main" xmlns="" val="6142747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s-AR" sz="1200" dirty="0" smtClean="0"/>
              <a:t>Resumiendo</a:t>
            </a:r>
            <a:r>
              <a:rPr lang="es-AR" sz="1200" baseline="0" dirty="0" smtClean="0"/>
              <a:t> entonces, puedo decir que:</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s-AR" sz="1200"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s-AR" sz="1200" dirty="0" smtClean="0"/>
              <a:t>Más allá de haber desarrollado</a:t>
            </a:r>
            <a:r>
              <a:rPr lang="es-AR" sz="1200" baseline="0" dirty="0" smtClean="0"/>
              <a:t> un sistema que da solución a las necesidades que tenía el hotel cooperativo PIPINAS VIVA, objetivo principal del trabajo, vale la pena destacar también que </a:t>
            </a:r>
            <a:r>
              <a:rPr lang="es-AR" sz="1200" baseline="0" dirty="0" smtClean="0"/>
              <a:t>logré llevar </a:t>
            </a:r>
            <a:r>
              <a:rPr lang="es-AR" sz="1200" baseline="0" dirty="0" smtClean="0"/>
              <a:t>a la práctica la primera parte de un proyecto que se origina en un marco de estudio de Postgrado y que lleva a vincular dos Universidades</a:t>
            </a:r>
            <a:r>
              <a:rPr lang="es-AR" sz="1200" dirty="0" smtClean="0"/>
              <a:t> </a:t>
            </a:r>
            <a:r>
              <a:rPr lang="es-AR" sz="1200" dirty="0" smtClean="0"/>
              <a:t>en </a:t>
            </a:r>
            <a:r>
              <a:rPr lang="es-AR" sz="1200" dirty="0" smtClean="0"/>
              <a:t>pos de un proyecto ambicioso pero posible</a:t>
            </a:r>
            <a:r>
              <a:rPr lang="es-AR" sz="1200" baseline="0" dirty="0" smtClean="0"/>
              <a:t> cuyo objetivo es ofrecer un Sistema de Gestión Hotelera de bajo costo, devolviendo a la comunidad el resultado de la aplicación de conocimientos adquiridos.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s-AR" sz="1200" baseline="0" dirty="0" smtClean="0"/>
              <a:t>Un trabajo de este tipo no implica únicamente la parte técnica del desarrollo propiamente dicho del sistema, sino que se parte de una idea y hay un proceso en el que esa idea se trabaja y analiza hasta definir un problema concreto a resolver y elegir las mejores alternativas de diseño… A través de este proceso adquirí muchos conocimientos de un negocio como el hotelero, que era completamente ajeno a mi, pero que fue tan necesario como el adquirido a lo largo de la carrera para lograr el resultado final. </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s-AR" sz="1200" baseline="0" dirty="0" smtClean="0"/>
          </a:p>
        </p:txBody>
      </p:sp>
      <p:sp>
        <p:nvSpPr>
          <p:cNvPr id="4" name="3 Marcador de número de diapositiva"/>
          <p:cNvSpPr>
            <a:spLocks noGrp="1"/>
          </p:cNvSpPr>
          <p:nvPr>
            <p:ph type="sldNum" sz="quarter" idx="10"/>
          </p:nvPr>
        </p:nvSpPr>
        <p:spPr/>
        <p:txBody>
          <a:bodyPr/>
          <a:lstStyle/>
          <a:p>
            <a:fld id="{46D3C84B-212F-47D9-8BD8-41886BAA2BE2}" type="slidenum">
              <a:rPr lang="es-AR" smtClean="0"/>
              <a:pPr/>
              <a:t>26</a:t>
            </a:fld>
            <a:endParaRPr lang="es-AR"/>
          </a:p>
        </p:txBody>
      </p:sp>
    </p:spTree>
    <p:extLst>
      <p:ext uri="{BB962C8B-B14F-4D97-AF65-F5344CB8AC3E}">
        <p14:creationId xmlns:p14="http://schemas.microsoft.com/office/powerpoint/2010/main" xmlns="" val="15280440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Sería muy</a:t>
            </a:r>
            <a:r>
              <a:rPr lang="es-AR" baseline="0" dirty="0" smtClean="0"/>
              <a:t> difícil hacer un punteo completo de todo lo que se podría agregar al sistema. Pero estas serían algunas de </a:t>
            </a:r>
            <a:r>
              <a:rPr lang="es-AR" baseline="0" dirty="0" smtClean="0"/>
              <a:t>las funcionalidades. </a:t>
            </a:r>
            <a:endParaRPr lang="es-AR" baseline="0" dirty="0" smtClean="0"/>
          </a:p>
          <a:p>
            <a:endParaRPr lang="es-AR" baseline="0" dirty="0" smtClean="0"/>
          </a:p>
          <a:p>
            <a:pPr marL="228600" indent="-228600">
              <a:buFont typeface="+mj-lt"/>
              <a:buAutoNum type="arabicPeriod"/>
            </a:pPr>
            <a:r>
              <a:rPr lang="es-AR" dirty="0" smtClean="0"/>
              <a:t>La Gestión de Restaurant: Ya </a:t>
            </a:r>
            <a:r>
              <a:rPr lang="es-AR" dirty="0" smtClean="0"/>
              <a:t>sea un hotel que ofrece servicios de restaurant a la carta o bien un hotel que únicamente ofrece platos estandarizados, la lógica propia del mismo es una parte esencial de cualquier negocio hotelero.</a:t>
            </a:r>
          </a:p>
          <a:p>
            <a:pPr marL="228600" indent="-228600">
              <a:buFont typeface="+mj-lt"/>
              <a:buAutoNum type="arabicPeriod"/>
            </a:pPr>
            <a:r>
              <a:rPr lang="es-AR" dirty="0" smtClean="0"/>
              <a:t>La Gestión de Proveedores: Teniendo </a:t>
            </a:r>
            <a:r>
              <a:rPr lang="es-AR" dirty="0" smtClean="0"/>
              <a:t>en cuenta cotizaciones, comparación de precios y circuito de compras.</a:t>
            </a:r>
          </a:p>
          <a:p>
            <a:pPr marL="228600" indent="-228600">
              <a:buFont typeface="+mj-lt"/>
              <a:buAutoNum type="arabicPeriod"/>
            </a:pPr>
            <a:r>
              <a:rPr lang="es-AR" dirty="0" smtClean="0"/>
              <a:t>El módulo de tesorería:</a:t>
            </a:r>
            <a:r>
              <a:rPr lang="es-AR" baseline="0" dirty="0" smtClean="0"/>
              <a:t> que i</a:t>
            </a:r>
            <a:r>
              <a:rPr lang="es-AR" dirty="0" smtClean="0"/>
              <a:t>ncluiría </a:t>
            </a:r>
            <a:r>
              <a:rPr lang="es-AR" dirty="0" smtClean="0"/>
              <a:t>todo el manejo que implica el ingreso y egreso de dinero en el sistema, así como también la implementación de la facturación electrónica. </a:t>
            </a:r>
          </a:p>
          <a:p>
            <a:pPr marL="228600" indent="-228600">
              <a:buFont typeface="+mj-lt"/>
              <a:buAutoNum type="arabicPeriod"/>
            </a:pPr>
            <a:r>
              <a:rPr lang="es-AR" dirty="0" smtClean="0"/>
              <a:t>La Gestión de Personal</a:t>
            </a:r>
            <a:r>
              <a:rPr lang="es-AR" baseline="0" dirty="0" smtClean="0"/>
              <a:t>: ya que c</a:t>
            </a:r>
            <a:r>
              <a:rPr lang="es-AR" dirty="0" smtClean="0"/>
              <a:t>omo </a:t>
            </a:r>
            <a:r>
              <a:rPr lang="es-AR" dirty="0" smtClean="0"/>
              <a:t>cualquier organización con cierto número de empleados, es necesaria la utilización de un módulo para el área de recursos humanos. El mismo permitiría la liquidación de sueldos entre sus funciones principales.</a:t>
            </a:r>
          </a:p>
          <a:p>
            <a:pPr marL="228600" indent="-228600">
              <a:buFont typeface="+mj-lt"/>
              <a:buAutoNum type="arabicPeriod"/>
            </a:pPr>
            <a:r>
              <a:rPr lang="es-AR" dirty="0" smtClean="0"/>
              <a:t>Y en </a:t>
            </a:r>
            <a:r>
              <a:rPr lang="es-AR" dirty="0" smtClean="0"/>
              <a:t>una organización hotelera, </a:t>
            </a:r>
            <a:r>
              <a:rPr lang="es-AR" dirty="0" smtClean="0"/>
              <a:t>la</a:t>
            </a:r>
            <a:r>
              <a:rPr lang="es-AR" baseline="0" dirty="0" smtClean="0"/>
              <a:t> Gestión de </a:t>
            </a:r>
            <a:r>
              <a:rPr lang="es-AR" dirty="0" smtClean="0"/>
              <a:t>la </a:t>
            </a:r>
            <a:r>
              <a:rPr lang="es-AR" dirty="0" smtClean="0"/>
              <a:t>limpieza es una cuestión de gran importancia. El modulo incluiría la organización de personal empleado para dicha tarea, así como la eficiencia en la utilización de los elementos necesarios, entre otras cosas.</a:t>
            </a:r>
            <a:endParaRPr lang="es-AR" dirty="0"/>
          </a:p>
        </p:txBody>
      </p:sp>
      <p:sp>
        <p:nvSpPr>
          <p:cNvPr id="4" name="3 Marcador de número de diapositiva"/>
          <p:cNvSpPr>
            <a:spLocks noGrp="1"/>
          </p:cNvSpPr>
          <p:nvPr>
            <p:ph type="sldNum" sz="quarter" idx="10"/>
          </p:nvPr>
        </p:nvSpPr>
        <p:spPr/>
        <p:txBody>
          <a:bodyPr/>
          <a:lstStyle/>
          <a:p>
            <a:fld id="{46D3C84B-212F-47D9-8BD8-41886BAA2BE2}" type="slidenum">
              <a:rPr lang="es-AR" smtClean="0"/>
              <a:pPr/>
              <a:t>27</a:t>
            </a:fld>
            <a:endParaRPr lang="es-AR"/>
          </a:p>
        </p:txBody>
      </p:sp>
    </p:spTree>
    <p:extLst>
      <p:ext uri="{BB962C8B-B14F-4D97-AF65-F5344CB8AC3E}">
        <p14:creationId xmlns:p14="http://schemas.microsoft.com/office/powerpoint/2010/main" xmlns="" val="42180956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Y bueno, este es el momento en el que pueden sentirse libres de realizar preguntas</a:t>
            </a:r>
            <a:r>
              <a:rPr lang="es-AR" baseline="0" dirty="0" smtClean="0"/>
              <a:t> o bueno, de no preguntar nada. No me ofendería, </a:t>
            </a:r>
            <a:r>
              <a:rPr lang="es-AR" baseline="0" dirty="0" err="1" smtClean="0"/>
              <a:t>jaja</a:t>
            </a:r>
            <a:r>
              <a:rPr lang="es-AR" baseline="0" smtClean="0"/>
              <a:t>. </a:t>
            </a:r>
            <a:endParaRPr lang="es-AR" dirty="0"/>
          </a:p>
        </p:txBody>
      </p:sp>
      <p:sp>
        <p:nvSpPr>
          <p:cNvPr id="4" name="3 Marcador de número de diapositiva"/>
          <p:cNvSpPr>
            <a:spLocks noGrp="1"/>
          </p:cNvSpPr>
          <p:nvPr>
            <p:ph type="sldNum" sz="quarter" idx="10"/>
          </p:nvPr>
        </p:nvSpPr>
        <p:spPr/>
        <p:txBody>
          <a:bodyPr/>
          <a:lstStyle/>
          <a:p>
            <a:fld id="{46D3C84B-212F-47D9-8BD8-41886BAA2BE2}" type="slidenum">
              <a:rPr lang="es-AR" smtClean="0"/>
              <a:pPr/>
              <a:t>28</a:t>
            </a:fld>
            <a:endParaRPr lang="es-AR"/>
          </a:p>
        </p:txBody>
      </p:sp>
    </p:spTree>
    <p:extLst>
      <p:ext uri="{BB962C8B-B14F-4D97-AF65-F5344CB8AC3E}">
        <p14:creationId xmlns:p14="http://schemas.microsoft.com/office/powerpoint/2010/main" xmlns="" val="25603998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46D3C84B-212F-47D9-8BD8-41886BAA2BE2}" type="slidenum">
              <a:rPr lang="es-AR" smtClean="0"/>
              <a:pPr/>
              <a:t>29</a:t>
            </a:fld>
            <a:endParaRPr lang="es-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s-AR" sz="1200" kern="1200" baseline="0" dirty="0" smtClean="0">
                <a:solidFill>
                  <a:schemeClr val="tx1"/>
                </a:solidFill>
                <a:effectLst/>
                <a:latin typeface="+mn-lt"/>
                <a:ea typeface="+mn-ea"/>
                <a:cs typeface="+mn-cs"/>
              </a:rPr>
              <a:t>En la Maestría en Gestión de Micro, Pequeñas y Medianas Empresa que brinda la Universidad Nacional de Lanús, durante un trabajo de investigación de la materia de REINGENIERIA, un grupo de profesionales analizó el sistema de trabajo de un hotel cooperativo, el Hotel PIPINAS VIVA. Y detectaron, entre otras cosas, la necesidad que tenía el hotel de contar con un sistema informático que contribuya en la gestión hotelera del mismo.</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s-AR" sz="1200" kern="1200" baseline="0" dirty="0" smtClean="0">
                <a:solidFill>
                  <a:schemeClr val="tx1"/>
                </a:solidFill>
                <a:effectLst/>
                <a:latin typeface="+mn-lt"/>
                <a:ea typeface="+mn-ea"/>
                <a:cs typeface="+mn-cs"/>
              </a:rPr>
              <a:t>Dentro del grupo de profesionales que realizaron el estudio, se encontraban miembros de la carrera de Administración Hotelera de la </a:t>
            </a:r>
            <a:r>
              <a:rPr lang="es-AR" sz="1200" kern="1200" baseline="0" dirty="0" smtClean="0">
                <a:solidFill>
                  <a:schemeClr val="tx1"/>
                </a:solidFill>
                <a:effectLst/>
                <a:latin typeface="+mn-lt"/>
                <a:ea typeface="+mn-ea"/>
                <a:cs typeface="+mn-cs"/>
              </a:rPr>
              <a:t>UNQui, Universidad Nacional de Quilmes, </a:t>
            </a:r>
            <a:r>
              <a:rPr lang="es-AR" sz="1200" kern="1200" baseline="0" dirty="0" smtClean="0">
                <a:solidFill>
                  <a:schemeClr val="tx1"/>
                </a:solidFill>
                <a:effectLst/>
                <a:latin typeface="+mn-lt"/>
                <a:ea typeface="+mn-ea"/>
                <a:cs typeface="+mn-cs"/>
              </a:rPr>
              <a:t>quienes plantearon que existía una dificultad generalizada para contar con este tipo de sistemas en los hoteles de pequeña envergadura debido principalmente al factor económico. A partir de acá es que en conjunto con miembros de la cátedra de Orientación a Objetos de la UNLa, que también habían participado del estudió, se decidió iniciar un proyecto para desarrollar un sistema software de Gestión Hotelera de bajo costo. </a:t>
            </a:r>
            <a:endParaRPr lang="es-AR" sz="1200" kern="120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46D3C84B-212F-47D9-8BD8-41886BAA2BE2}" type="slidenum">
              <a:rPr lang="es-AR" smtClean="0"/>
              <a:pPr/>
              <a:t>3</a:t>
            </a:fld>
            <a:endParaRPr lang="es-AR"/>
          </a:p>
        </p:txBody>
      </p:sp>
    </p:spTree>
    <p:extLst>
      <p:ext uri="{BB962C8B-B14F-4D97-AF65-F5344CB8AC3E}">
        <p14:creationId xmlns:p14="http://schemas.microsoft.com/office/powerpoint/2010/main" xmlns="" val="1077105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s-AR" sz="1200" dirty="0" smtClean="0"/>
              <a:t>El </a:t>
            </a:r>
            <a:r>
              <a:rPr lang="es-AR" sz="1200" dirty="0" smtClean="0"/>
              <a:t>PUIS (Programa Universitario de Incubación Social)</a:t>
            </a:r>
            <a:r>
              <a:rPr lang="es-AR" sz="1200" kern="1200" baseline="0" dirty="0" smtClean="0">
                <a:solidFill>
                  <a:schemeClr val="tx1"/>
                </a:solidFill>
                <a:latin typeface="+mn-lt"/>
                <a:ea typeface="+mn-ea"/>
                <a:cs typeface="+mn-cs"/>
              </a:rPr>
              <a:t> </a:t>
            </a:r>
            <a:r>
              <a:rPr lang="es-AR" sz="1200" kern="1200" baseline="0" dirty="0" smtClean="0">
                <a:solidFill>
                  <a:schemeClr val="tx1"/>
                </a:solidFill>
                <a:latin typeface="+mn-lt"/>
                <a:ea typeface="+mn-ea"/>
                <a:cs typeface="+mn-cs"/>
              </a:rPr>
              <a:t>es un programa de la Universidad Nacional de Quilmes que </a:t>
            </a:r>
            <a:r>
              <a:rPr lang="es-AR" sz="1200" kern="1200" dirty="0" smtClean="0">
                <a:solidFill>
                  <a:schemeClr val="tx1"/>
                </a:solidFill>
                <a:latin typeface="+mn-lt"/>
                <a:ea typeface="+mn-ea"/>
                <a:cs typeface="+mn-cs"/>
              </a:rPr>
              <a:t>tiene como objeto el fomento de procesos de fortalecimiento y desarrollo del sector de la economía social y solidaria. </a:t>
            </a:r>
            <a:r>
              <a:rPr lang="es-AR" sz="1200" baseline="0" dirty="0" smtClean="0"/>
              <a:t>Se trata de un programa que cuenta con varios </a:t>
            </a:r>
            <a:r>
              <a:rPr lang="es-AR" sz="1200" baseline="0" dirty="0" smtClean="0"/>
              <a:t>proyectos, entre los que se encuentra la Incubadora de Turismo..</a:t>
            </a:r>
            <a:endParaRPr lang="es-AR" sz="1200"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s-AR" sz="1200" baseline="0" dirty="0" smtClean="0"/>
              <a:t>La </a:t>
            </a:r>
            <a:r>
              <a:rPr lang="es-AR" sz="1200" dirty="0" smtClean="0"/>
              <a:t>Incubadora </a:t>
            </a:r>
            <a:r>
              <a:rPr lang="es-AR" sz="1200" dirty="0" smtClean="0"/>
              <a:t>p</a:t>
            </a:r>
            <a:r>
              <a:rPr lang="es-AR" sz="1200" kern="1200" dirty="0" smtClean="0">
                <a:solidFill>
                  <a:schemeClr val="tx1"/>
                </a:solidFill>
                <a:latin typeface="+mn-lt"/>
                <a:ea typeface="+mn-ea"/>
                <a:cs typeface="+mn-cs"/>
              </a:rPr>
              <a:t>retende </a:t>
            </a:r>
            <a:r>
              <a:rPr lang="es-AR" sz="1200" kern="1200" dirty="0" smtClean="0">
                <a:solidFill>
                  <a:schemeClr val="tx1"/>
                </a:solidFill>
                <a:latin typeface="+mn-lt"/>
                <a:ea typeface="+mn-ea"/>
                <a:cs typeface="+mn-cs"/>
              </a:rPr>
              <a:t>apoyar el desarrollo y fortalecimiento de emprendimientos socioeconómicos asociativos existentes vinculados a la prestación turística y a los servicios que se articulan con dichas prestaciones. Aquí participan profesionales de varias disciplinas.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s-AR" sz="1200" kern="1200" dirty="0" smtClean="0">
                <a:solidFill>
                  <a:schemeClr val="tx1"/>
                </a:solidFill>
                <a:effectLst/>
                <a:latin typeface="+mn-lt"/>
                <a:ea typeface="+mn-ea"/>
                <a:cs typeface="+mn-cs"/>
              </a:rPr>
              <a:t>En la incubadora ya venían trabajando con el hotel PIPINAS VIVA, y con</a:t>
            </a:r>
            <a:r>
              <a:rPr lang="es-AR" sz="1200" kern="1200" baseline="0" dirty="0" smtClean="0">
                <a:solidFill>
                  <a:schemeClr val="tx1"/>
                </a:solidFill>
                <a:effectLst/>
                <a:latin typeface="+mn-lt"/>
                <a:ea typeface="+mn-ea"/>
                <a:cs typeface="+mn-cs"/>
              </a:rPr>
              <a:t> otros hoteles cooperativos que solicitaron asesoría. Es por ese motivo, que miembros de la incubadora relacionados con la Licenciatura en Administración </a:t>
            </a:r>
            <a:r>
              <a:rPr lang="es-AR" sz="1200" kern="1200" baseline="0" dirty="0" smtClean="0">
                <a:solidFill>
                  <a:schemeClr val="tx1"/>
                </a:solidFill>
                <a:effectLst/>
                <a:latin typeface="+mn-lt"/>
                <a:ea typeface="+mn-ea"/>
                <a:cs typeface="+mn-cs"/>
              </a:rPr>
              <a:t>Hotelera</a:t>
            </a:r>
            <a:r>
              <a:rPr lang="es-AR" sz="1200" kern="1200" baseline="0" dirty="0" smtClean="0">
                <a:solidFill>
                  <a:schemeClr val="tx1"/>
                </a:solidFill>
                <a:effectLst/>
                <a:latin typeface="+mn-lt"/>
                <a:ea typeface="+mn-ea"/>
                <a:cs typeface="+mn-cs"/>
              </a:rPr>
              <a:t>, fueron quienes actuaron de  “clientes” del sistema, </a:t>
            </a:r>
            <a:r>
              <a:rPr lang="es-AR" sz="1200" kern="1200" baseline="0" dirty="0" smtClean="0">
                <a:solidFill>
                  <a:schemeClr val="tx1"/>
                </a:solidFill>
                <a:effectLst/>
                <a:latin typeface="+mn-lt"/>
                <a:ea typeface="+mn-ea"/>
                <a:cs typeface="+mn-cs"/>
              </a:rPr>
              <a:t>ya que tienen </a:t>
            </a:r>
            <a:r>
              <a:rPr lang="es-AR" sz="1200" kern="1200" baseline="0" dirty="0" smtClean="0">
                <a:solidFill>
                  <a:schemeClr val="tx1"/>
                </a:solidFill>
                <a:effectLst/>
                <a:latin typeface="+mn-lt"/>
                <a:ea typeface="+mn-ea"/>
                <a:cs typeface="+mn-cs"/>
              </a:rPr>
              <a:t>los conocimientos sobre el hotel en cuestión y todos los posibles </a:t>
            </a:r>
            <a:r>
              <a:rPr lang="es-AR" sz="1200" kern="1200" baseline="0" dirty="0" smtClean="0">
                <a:solidFill>
                  <a:schemeClr val="tx1"/>
                </a:solidFill>
                <a:effectLst/>
                <a:latin typeface="+mn-lt"/>
                <a:ea typeface="+mn-ea"/>
                <a:cs typeface="+mn-cs"/>
              </a:rPr>
              <a:t>hoteles/usuarios </a:t>
            </a:r>
            <a:r>
              <a:rPr lang="es-AR" sz="1200" kern="1200" baseline="0" dirty="0" smtClean="0">
                <a:solidFill>
                  <a:schemeClr val="tx1"/>
                </a:solidFill>
                <a:effectLst/>
                <a:latin typeface="+mn-lt"/>
                <a:ea typeface="+mn-ea"/>
                <a:cs typeface="+mn-cs"/>
              </a:rPr>
              <a:t>que estarían en condiciones de utilizar un sistema de este tipo.</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s-AR" sz="1200" kern="1200" baseline="0" dirty="0" smtClean="0">
                <a:solidFill>
                  <a:schemeClr val="tx1"/>
                </a:solidFill>
                <a:effectLst/>
                <a:latin typeface="+mn-lt"/>
                <a:ea typeface="+mn-ea"/>
                <a:cs typeface="+mn-cs"/>
              </a:rPr>
              <a:t>En ese rol de clientes es que me encontré con ellos para definir los requisitos que debía cumplir </a:t>
            </a:r>
            <a:r>
              <a:rPr lang="es-AR" sz="1200" kern="1200" baseline="0" dirty="0" smtClean="0">
                <a:solidFill>
                  <a:schemeClr val="tx1"/>
                </a:solidFill>
                <a:effectLst/>
                <a:latin typeface="+mn-lt"/>
                <a:ea typeface="+mn-ea"/>
                <a:cs typeface="+mn-cs"/>
              </a:rPr>
              <a:t>el </a:t>
            </a:r>
            <a:r>
              <a:rPr lang="es-AR" sz="1200" kern="1200" baseline="0" dirty="0" smtClean="0">
                <a:solidFill>
                  <a:schemeClr val="tx1"/>
                </a:solidFill>
                <a:effectLst/>
                <a:latin typeface="+mn-lt"/>
                <a:ea typeface="+mn-ea"/>
                <a:cs typeface="+mn-cs"/>
              </a:rPr>
              <a:t>sistema para cubrir las necesidades de PIPINAS VIVA, teniendo en cuenta no solo él caso concreto del hotel (que es lo que finalmente me interesaba para el programa que desarrollé) sino también las necesidades que tienen en general los hoteles. De esta forma no solo pude definir los requerimientos para mi desarrollo, sino también ganar un panorama más amplio del tema </a:t>
            </a:r>
            <a:r>
              <a:rPr lang="es-AR" sz="1200" kern="1200" baseline="0" dirty="0" smtClean="0">
                <a:solidFill>
                  <a:schemeClr val="tx1"/>
                </a:solidFill>
                <a:effectLst/>
                <a:latin typeface="+mn-lt"/>
                <a:ea typeface="+mn-ea"/>
                <a:cs typeface="+mn-cs"/>
              </a:rPr>
              <a:t>que me permitió </a:t>
            </a:r>
            <a:r>
              <a:rPr lang="es-AR" sz="1200" kern="1200" baseline="0" dirty="0" smtClean="0">
                <a:solidFill>
                  <a:schemeClr val="tx1"/>
                </a:solidFill>
                <a:effectLst/>
                <a:latin typeface="+mn-lt"/>
                <a:ea typeface="+mn-ea"/>
                <a:cs typeface="+mn-cs"/>
              </a:rPr>
              <a:t>poder sentar las bases para las futuras líneas de desarrollo de forma más adecuada. </a:t>
            </a:r>
            <a:endParaRPr lang="es-AR" sz="1200" kern="1200" dirty="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46D3C84B-212F-47D9-8BD8-41886BAA2BE2}" type="slidenum">
              <a:rPr lang="es-AR" smtClean="0"/>
              <a:pPr/>
              <a:t>4</a:t>
            </a:fld>
            <a:endParaRPr lang="es-AR"/>
          </a:p>
        </p:txBody>
      </p:sp>
    </p:spTree>
    <p:extLst>
      <p:ext uri="{BB962C8B-B14F-4D97-AF65-F5344CB8AC3E}">
        <p14:creationId xmlns:p14="http://schemas.microsoft.com/office/powerpoint/2010/main" xmlns="" val="1077105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s-AR" sz="1200" kern="1200" dirty="0" smtClean="0">
                <a:solidFill>
                  <a:schemeClr val="tx1"/>
                </a:solidFill>
                <a:effectLst/>
                <a:latin typeface="+mn-lt"/>
                <a:ea typeface="+mn-ea"/>
                <a:cs typeface="+mn-cs"/>
              </a:rPr>
              <a:t> “Compromiso Social Universitario” es un programa de voluntariado del</a:t>
            </a:r>
            <a:r>
              <a:rPr lang="es-AR" sz="1200" kern="1200" baseline="0" dirty="0" smtClean="0">
                <a:solidFill>
                  <a:schemeClr val="tx1"/>
                </a:solidFill>
                <a:effectLst/>
                <a:latin typeface="+mn-lt"/>
                <a:ea typeface="+mn-ea"/>
                <a:cs typeface="+mn-cs"/>
              </a:rPr>
              <a:t> </a:t>
            </a:r>
            <a:r>
              <a:rPr lang="es-AR" sz="1200" kern="1200" dirty="0" smtClean="0">
                <a:solidFill>
                  <a:schemeClr val="tx1"/>
                </a:solidFill>
                <a:effectLst/>
                <a:latin typeface="+mn-lt"/>
                <a:ea typeface="+mn-ea"/>
                <a:cs typeface="+mn-cs"/>
              </a:rPr>
              <a:t>Ministerio de Educación y Deportes de la Nación que </a:t>
            </a:r>
            <a:r>
              <a:rPr lang="es-AR" sz="1200" b="0" i="0" kern="1200" dirty="0" smtClean="0">
                <a:solidFill>
                  <a:schemeClr val="tx1"/>
                </a:solidFill>
                <a:effectLst/>
                <a:latin typeface="+mn-lt"/>
                <a:ea typeface="+mn-ea"/>
                <a:cs typeface="+mn-cs"/>
              </a:rPr>
              <a:t>tiene como objetivo general profundizar la función social de la Universidad, integrando el conocimiento generado en las aulas con las problemáticas del país. </a:t>
            </a:r>
            <a:endParaRPr lang="es-AR"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s-AR" sz="1200" kern="1200" baseline="0" dirty="0" smtClean="0">
                <a:solidFill>
                  <a:schemeClr val="tx1"/>
                </a:solidFill>
                <a:effectLst/>
                <a:latin typeface="+mn-lt"/>
                <a:ea typeface="+mn-ea"/>
                <a:cs typeface="+mn-cs"/>
              </a:rPr>
              <a:t>En la convocatoria del año pasado (en el 2016),  se presentó como </a:t>
            </a:r>
            <a:r>
              <a:rPr lang="es-AR" sz="1200" kern="1200" dirty="0" smtClean="0">
                <a:solidFill>
                  <a:schemeClr val="tx1"/>
                </a:solidFill>
                <a:effectLst/>
                <a:latin typeface="+mn-lt"/>
                <a:ea typeface="+mn-ea"/>
                <a:cs typeface="+mn-cs"/>
              </a:rPr>
              <a:t>proyecto el presente trabajo como parte del eje temático “Trabajo y Desarrollo </a:t>
            </a:r>
            <a:r>
              <a:rPr lang="es-AR" sz="1200" kern="1200" dirty="0" err="1" smtClean="0">
                <a:solidFill>
                  <a:schemeClr val="tx1"/>
                </a:solidFill>
                <a:effectLst/>
                <a:latin typeface="+mn-lt"/>
                <a:ea typeface="+mn-ea"/>
                <a:cs typeface="+mn-cs"/>
              </a:rPr>
              <a:t>Socioproductivo</a:t>
            </a:r>
            <a:r>
              <a:rPr lang="es-AR" sz="1200" kern="1200" dirty="0" smtClean="0">
                <a:solidFill>
                  <a:schemeClr val="tx1"/>
                </a:solidFill>
                <a:effectLst/>
                <a:latin typeface="+mn-lt"/>
                <a:ea typeface="+mn-ea"/>
                <a:cs typeface="+mn-cs"/>
              </a:rPr>
              <a:t>”</a:t>
            </a:r>
            <a:r>
              <a:rPr lang="es-AR" sz="1200" kern="1200" baseline="0" dirty="0" smtClean="0">
                <a:solidFill>
                  <a:schemeClr val="tx1"/>
                </a:solidFill>
                <a:effectLst/>
                <a:latin typeface="+mn-lt"/>
                <a:ea typeface="+mn-ea"/>
                <a:cs typeface="+mn-cs"/>
              </a:rPr>
              <a:t> y </a:t>
            </a:r>
            <a:r>
              <a:rPr lang="es-AR" sz="1200" kern="1200" baseline="0" dirty="0" smtClean="0">
                <a:solidFill>
                  <a:schemeClr val="tx1"/>
                </a:solidFill>
                <a:effectLst/>
                <a:latin typeface="+mn-lt"/>
                <a:ea typeface="+mn-ea"/>
                <a:cs typeface="+mn-cs"/>
              </a:rPr>
              <a:t>el mismo fue </a:t>
            </a:r>
            <a:r>
              <a:rPr lang="es-AR" sz="1200" kern="1200" baseline="0" dirty="0" smtClean="0">
                <a:solidFill>
                  <a:schemeClr val="tx1"/>
                </a:solidFill>
                <a:effectLst/>
                <a:latin typeface="+mn-lt"/>
                <a:ea typeface="+mn-ea"/>
                <a:cs typeface="+mn-cs"/>
              </a:rPr>
              <a:t>aceptado. Con esto se logró un impulso importante consiguiendo un apoyo económico clave ya que PIPINAS VIVA  no contaba con un equipo informático apto para utilizar el sistema que se le iba a desarrollar.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s-AR" sz="1200" kern="120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46D3C84B-212F-47D9-8BD8-41886BAA2BE2}" type="slidenum">
              <a:rPr lang="es-AR" smtClean="0"/>
              <a:pPr/>
              <a:t>5</a:t>
            </a:fld>
            <a:endParaRPr lang="es-AR"/>
          </a:p>
        </p:txBody>
      </p:sp>
    </p:spTree>
    <p:extLst>
      <p:ext uri="{BB962C8B-B14F-4D97-AF65-F5344CB8AC3E}">
        <p14:creationId xmlns:p14="http://schemas.microsoft.com/office/powerpoint/2010/main" xmlns="" val="1077105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s-AR" sz="1200" kern="1200" baseline="0" dirty="0" err="1" smtClean="0">
                <a:solidFill>
                  <a:schemeClr val="tx1"/>
                </a:solidFill>
                <a:effectLst/>
                <a:latin typeface="+mn-lt"/>
                <a:ea typeface="+mn-ea"/>
                <a:cs typeface="+mn-cs"/>
              </a:rPr>
              <a:t>Pipinas</a:t>
            </a:r>
            <a:r>
              <a:rPr lang="es-AR" sz="1200" kern="1200" baseline="0" dirty="0" smtClean="0">
                <a:solidFill>
                  <a:schemeClr val="tx1"/>
                </a:solidFill>
                <a:effectLst/>
                <a:latin typeface="+mn-lt"/>
                <a:ea typeface="+mn-ea"/>
                <a:cs typeface="+mn-cs"/>
              </a:rPr>
              <a:t> es un localidad del partido de Punta Indio que fue fundada en 1913 y esta ubicada a la vera de la ruta Nro. 36. A solo 117 </a:t>
            </a:r>
            <a:r>
              <a:rPr lang="es-AR" sz="1200" kern="1200" baseline="0" dirty="0" err="1" smtClean="0">
                <a:solidFill>
                  <a:schemeClr val="tx1"/>
                </a:solidFill>
                <a:effectLst/>
                <a:latin typeface="+mn-lt"/>
                <a:ea typeface="+mn-ea"/>
                <a:cs typeface="+mn-cs"/>
              </a:rPr>
              <a:t>KMs</a:t>
            </a:r>
            <a:r>
              <a:rPr lang="es-AR" sz="1200" kern="1200" baseline="0" dirty="0" smtClean="0">
                <a:solidFill>
                  <a:schemeClr val="tx1"/>
                </a:solidFill>
                <a:effectLst/>
                <a:latin typeface="+mn-lt"/>
                <a:ea typeface="+mn-ea"/>
                <a:cs typeface="+mn-cs"/>
              </a:rPr>
              <a:t> de Capital Federal.</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s-AR" sz="1200" kern="1200" baseline="0" dirty="0" smtClean="0">
                <a:solidFill>
                  <a:schemeClr val="tx1"/>
                </a:solidFill>
                <a:effectLst/>
                <a:latin typeface="+mn-lt"/>
                <a:ea typeface="+mn-ea"/>
                <a:cs typeface="+mn-cs"/>
              </a:rPr>
              <a:t>En el año 1938 se instaló la fabrica CORSEMAR, que fue la que construyó la Iglesia, el Club y el Hotel. Pero </a:t>
            </a:r>
            <a:r>
              <a:rPr lang="es-AR" sz="1200" kern="1200" baseline="0" dirty="0" smtClean="0">
                <a:solidFill>
                  <a:schemeClr val="tx1"/>
                </a:solidFill>
                <a:effectLst/>
                <a:latin typeface="+mn-lt"/>
                <a:ea typeface="+mn-ea"/>
                <a:cs typeface="+mn-cs"/>
              </a:rPr>
              <a:t>en </a:t>
            </a:r>
            <a:r>
              <a:rPr lang="es-AR" sz="1200" kern="1200" baseline="0" dirty="0" smtClean="0">
                <a:solidFill>
                  <a:schemeClr val="tx1"/>
                </a:solidFill>
                <a:effectLst/>
                <a:latin typeface="+mn-lt"/>
                <a:ea typeface="+mn-ea"/>
                <a:cs typeface="+mn-cs"/>
              </a:rPr>
              <a:t>1991 el grupo Loma Negra </a:t>
            </a:r>
            <a:r>
              <a:rPr lang="es-AR" sz="1200" kern="1200" baseline="0" dirty="0" smtClean="0">
                <a:solidFill>
                  <a:schemeClr val="tx1"/>
                </a:solidFill>
                <a:effectLst/>
                <a:latin typeface="+mn-lt"/>
                <a:ea typeface="+mn-ea"/>
                <a:cs typeface="+mn-cs"/>
              </a:rPr>
              <a:t>compró </a:t>
            </a:r>
            <a:r>
              <a:rPr lang="es-AR" sz="1200" kern="1200" baseline="0" dirty="0" smtClean="0">
                <a:solidFill>
                  <a:schemeClr val="tx1"/>
                </a:solidFill>
                <a:effectLst/>
                <a:latin typeface="+mn-lt"/>
                <a:ea typeface="+mn-ea"/>
                <a:cs typeface="+mn-cs"/>
              </a:rPr>
              <a:t>la </a:t>
            </a:r>
            <a:r>
              <a:rPr lang="es-AR" sz="1200" kern="1200" baseline="0" dirty="0" smtClean="0">
                <a:solidFill>
                  <a:schemeClr val="tx1"/>
                </a:solidFill>
                <a:effectLst/>
                <a:latin typeface="+mn-lt"/>
                <a:ea typeface="+mn-ea"/>
                <a:cs typeface="+mn-cs"/>
              </a:rPr>
              <a:t>empresa y tras </a:t>
            </a:r>
            <a:r>
              <a:rPr lang="es-AR" sz="1200" kern="1200" baseline="0" dirty="0" smtClean="0">
                <a:solidFill>
                  <a:schemeClr val="tx1"/>
                </a:solidFill>
                <a:effectLst/>
                <a:latin typeface="+mn-lt"/>
                <a:ea typeface="+mn-ea"/>
                <a:cs typeface="+mn-cs"/>
              </a:rPr>
              <a:t>la crisis del 2001, la fabrica cerró sus puertas complicando la situación de la </a:t>
            </a:r>
            <a:r>
              <a:rPr lang="es-AR" sz="1200" kern="1200" baseline="0" dirty="0" smtClean="0">
                <a:solidFill>
                  <a:schemeClr val="tx1"/>
                </a:solidFill>
                <a:effectLst/>
                <a:latin typeface="+mn-lt"/>
                <a:ea typeface="+mn-ea"/>
                <a:cs typeface="+mn-cs"/>
              </a:rPr>
              <a:t>localidad. Sumando esto a que en 1978 había cerrado el ramal del ferrocarril, todo deriva en una importante reducción </a:t>
            </a:r>
            <a:r>
              <a:rPr lang="es-AR" sz="1200" kern="1200" baseline="0" dirty="0" smtClean="0">
                <a:solidFill>
                  <a:schemeClr val="tx1"/>
                </a:solidFill>
                <a:effectLst/>
                <a:latin typeface="+mn-lt"/>
                <a:ea typeface="+mn-ea"/>
                <a:cs typeface="+mn-cs"/>
              </a:rPr>
              <a:t>de su población.</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s-AR" sz="1200" kern="1200" baseline="0" dirty="0" smtClean="0">
                <a:solidFill>
                  <a:schemeClr val="tx1"/>
                </a:solidFill>
                <a:effectLst/>
                <a:latin typeface="+mn-lt"/>
                <a:ea typeface="+mn-ea"/>
                <a:cs typeface="+mn-cs"/>
              </a:rPr>
              <a:t>Dos años después, varios jóvenes conformaron una cooperativa de trabajo buscando sustentar un desarrollo turístico de base </a:t>
            </a:r>
            <a:r>
              <a:rPr lang="es-AR" sz="1200" kern="1200" baseline="0" dirty="0" smtClean="0">
                <a:solidFill>
                  <a:schemeClr val="tx1"/>
                </a:solidFill>
                <a:effectLst/>
                <a:latin typeface="+mn-lt"/>
                <a:ea typeface="+mn-ea"/>
                <a:cs typeface="+mn-cs"/>
              </a:rPr>
              <a:t>comunitaria, donde las </a:t>
            </a:r>
            <a:r>
              <a:rPr lang="es-AR" sz="1200" kern="1200" baseline="0" dirty="0" smtClean="0">
                <a:solidFill>
                  <a:schemeClr val="tx1"/>
                </a:solidFill>
                <a:effectLst/>
                <a:latin typeface="+mn-lt"/>
                <a:ea typeface="+mn-ea"/>
                <a:cs typeface="+mn-cs"/>
              </a:rPr>
              <a:t>ganancias quedan en la </a:t>
            </a:r>
            <a:r>
              <a:rPr lang="es-AR" sz="1200" kern="1200" baseline="0" dirty="0" smtClean="0">
                <a:solidFill>
                  <a:schemeClr val="tx1"/>
                </a:solidFill>
                <a:effectLst/>
                <a:latin typeface="+mn-lt"/>
                <a:ea typeface="+mn-ea"/>
                <a:cs typeface="+mn-cs"/>
              </a:rPr>
              <a:t>comunidad, </a:t>
            </a:r>
            <a:r>
              <a:rPr lang="es-AR" sz="1200" kern="1200" baseline="0" dirty="0" smtClean="0">
                <a:solidFill>
                  <a:schemeClr val="tx1"/>
                </a:solidFill>
                <a:effectLst/>
                <a:latin typeface="+mn-lt"/>
                <a:ea typeface="+mn-ea"/>
                <a:cs typeface="+mn-cs"/>
              </a:rPr>
              <a:t>para devolverle la vida a la zona. La cooperativa logró obtener la </a:t>
            </a:r>
            <a:r>
              <a:rPr lang="es-AR" sz="1200" b="0" i="0" kern="1200" dirty="0" smtClean="0">
                <a:solidFill>
                  <a:schemeClr val="tx1"/>
                </a:solidFill>
                <a:effectLst/>
                <a:latin typeface="+mn-lt"/>
                <a:ea typeface="+mn-ea"/>
                <a:cs typeface="+mn-cs"/>
              </a:rPr>
              <a:t>“licitación pública inversa” </a:t>
            </a:r>
            <a:r>
              <a:rPr lang="es-AR" sz="1200" kern="1200" baseline="0" dirty="0" smtClean="0">
                <a:solidFill>
                  <a:schemeClr val="tx1"/>
                </a:solidFill>
                <a:effectLst/>
                <a:latin typeface="+mn-lt"/>
                <a:ea typeface="+mn-ea"/>
                <a:cs typeface="+mn-cs"/>
              </a:rPr>
              <a:t>del hotel por parte de la Municipalidad (a quien </a:t>
            </a:r>
            <a:r>
              <a:rPr lang="es-AR" sz="1200" kern="1200" baseline="0" dirty="0" smtClean="0">
                <a:solidFill>
                  <a:schemeClr val="tx1"/>
                </a:solidFill>
                <a:effectLst/>
                <a:latin typeface="+mn-lt"/>
                <a:ea typeface="+mn-ea"/>
                <a:cs typeface="+mn-cs"/>
              </a:rPr>
              <a:t>se le había </a:t>
            </a:r>
            <a:r>
              <a:rPr lang="es-AR" sz="1200" kern="1200" baseline="0" dirty="0" smtClean="0">
                <a:solidFill>
                  <a:schemeClr val="tx1"/>
                </a:solidFill>
                <a:effectLst/>
                <a:latin typeface="+mn-lt"/>
                <a:ea typeface="+mn-ea"/>
                <a:cs typeface="+mn-cs"/>
              </a:rPr>
              <a:t>cedido la propiedad) y en 2006 el mismo reabrió sus puertas.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s-AR" sz="1200" kern="1200" baseline="0" dirty="0" smtClean="0">
                <a:solidFill>
                  <a:schemeClr val="tx1"/>
                </a:solidFill>
                <a:effectLst/>
                <a:latin typeface="+mn-lt"/>
                <a:ea typeface="+mn-ea"/>
                <a:cs typeface="+mn-cs"/>
              </a:rPr>
              <a:t>Cuenta con </a:t>
            </a:r>
            <a:r>
              <a:rPr lang="es-AR" sz="1200" b="0" i="0" kern="1200" dirty="0" smtClean="0">
                <a:solidFill>
                  <a:schemeClr val="tx1"/>
                </a:solidFill>
                <a:effectLst/>
                <a:latin typeface="+mn-lt"/>
                <a:ea typeface="+mn-ea"/>
                <a:cs typeface="+mn-cs"/>
              </a:rPr>
              <a:t>16 habitaciones y 35 plazas.</a:t>
            </a:r>
            <a:endParaRPr lang="es-AR"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s-AR" sz="1200" kern="1200" baseline="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46D3C84B-212F-47D9-8BD8-41886BAA2BE2}" type="slidenum">
              <a:rPr lang="es-AR" smtClean="0"/>
              <a:pPr/>
              <a:t>6</a:t>
            </a:fld>
            <a:endParaRPr lang="es-AR"/>
          </a:p>
        </p:txBody>
      </p:sp>
    </p:spTree>
    <p:extLst>
      <p:ext uri="{BB962C8B-B14F-4D97-AF65-F5344CB8AC3E}">
        <p14:creationId xmlns:p14="http://schemas.microsoft.com/office/powerpoint/2010/main" xmlns="" val="1077105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s-AR" sz="1200" baseline="0" dirty="0" smtClean="0"/>
              <a:t>Un hotel es un organización </a:t>
            </a:r>
            <a:r>
              <a:rPr lang="es-AR" sz="1200" kern="1200" dirty="0" smtClean="0">
                <a:solidFill>
                  <a:schemeClr val="tx1"/>
                </a:solidFill>
                <a:effectLst/>
                <a:latin typeface="+mn-lt"/>
                <a:ea typeface="+mn-ea"/>
                <a:cs typeface="+mn-cs"/>
              </a:rPr>
              <a:t>que </a:t>
            </a:r>
            <a:r>
              <a:rPr lang="es-AR" sz="1200" kern="1200" dirty="0" smtClean="0">
                <a:solidFill>
                  <a:schemeClr val="tx1"/>
                </a:solidFill>
                <a:effectLst/>
                <a:latin typeface="+mn-lt"/>
                <a:ea typeface="+mn-ea"/>
                <a:cs typeface="+mn-cs"/>
              </a:rPr>
              <a:t>se dedica a ofrecer a sus clientes alojamiento, comida y otros servicios a cambio de dinero.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s-AR" sz="1200" dirty="0" smtClean="0"/>
              <a:t>En el trabajo diario de un hotel, el sistema informático que utiliza es de vital importancia para el control de las diferentes áreas que se ven </a:t>
            </a:r>
            <a:r>
              <a:rPr lang="es-AR" sz="1200" dirty="0" smtClean="0"/>
              <a:t>involucradas, como </a:t>
            </a:r>
            <a:r>
              <a:rPr lang="es-AR" sz="1200" baseline="0" dirty="0" smtClean="0"/>
              <a:t>en casi todas </a:t>
            </a:r>
            <a:r>
              <a:rPr lang="es-AR" sz="1200" baseline="0" dirty="0" smtClean="0"/>
              <a:t>las organizaciones modernas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s-AR" sz="1200" dirty="0" smtClean="0"/>
              <a:t>Hay diferentes tipos de hoteles, tanto en cuanto</a:t>
            </a:r>
            <a:r>
              <a:rPr lang="es-AR" sz="1200" baseline="0" dirty="0" smtClean="0"/>
              <a:t> a envergadura y recursos </a:t>
            </a:r>
            <a:r>
              <a:rPr lang="es-AR" sz="1200" baseline="0" dirty="0" smtClean="0"/>
              <a:t>disponibles… </a:t>
            </a:r>
            <a:r>
              <a:rPr lang="es-AR" sz="1200" baseline="0" dirty="0" smtClean="0"/>
              <a:t>como a servicios ofrecidos.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s-AR" sz="1200" dirty="0" smtClean="0"/>
              <a:t>La categorización del hotel depende exclusivamente de la legislación vigente en cada país y representa el nivel de servicio del hotel.</a:t>
            </a:r>
            <a:r>
              <a:rPr lang="es-AR" sz="1200" baseline="0" dirty="0" smtClean="0"/>
              <a:t> Se </a:t>
            </a:r>
            <a:r>
              <a:rPr lang="es-AR" sz="1200" dirty="0" smtClean="0"/>
              <a:t>basa en distintos estándares</a:t>
            </a:r>
            <a:r>
              <a:rPr lang="es-AR" sz="1200" baseline="0" dirty="0" smtClean="0"/>
              <a:t> </a:t>
            </a:r>
            <a:r>
              <a:rPr lang="es-AR" sz="1200" dirty="0" smtClean="0"/>
              <a:t>como la amplitud de la habitación y del baño, cantidad y</a:t>
            </a:r>
            <a:r>
              <a:rPr lang="es-AR" sz="1200" kern="1200" dirty="0" smtClean="0">
                <a:solidFill>
                  <a:schemeClr val="tx1"/>
                </a:solidFill>
                <a:effectLst/>
                <a:latin typeface="+mn-lt"/>
                <a:ea typeface="+mn-ea"/>
                <a:cs typeface="+mn-cs"/>
              </a:rPr>
              <a:t> variedad de servicios de alimentos y bebidas, etc.</a:t>
            </a:r>
            <a:r>
              <a:rPr lang="es-AR" sz="1200" kern="1200" baseline="0" dirty="0" smtClean="0">
                <a:solidFill>
                  <a:schemeClr val="tx1"/>
                </a:solidFill>
                <a:effectLst/>
                <a:latin typeface="+mn-lt"/>
                <a:ea typeface="+mn-ea"/>
                <a:cs typeface="+mn-cs"/>
              </a:rPr>
              <a:t> </a:t>
            </a:r>
            <a:r>
              <a:rPr lang="es-AR" sz="1200" dirty="0" smtClean="0"/>
              <a:t>De hecho, en la Argentina cada provincia tiene </a:t>
            </a:r>
            <a:r>
              <a:rPr lang="es-AR" sz="1200" dirty="0" smtClean="0"/>
              <a:t>su propia categorización.</a:t>
            </a:r>
            <a:endParaRPr lang="es-AR" sz="1200" dirty="0" smtClean="0"/>
          </a:p>
        </p:txBody>
      </p:sp>
      <p:sp>
        <p:nvSpPr>
          <p:cNvPr id="4" name="3 Marcador de número de diapositiva"/>
          <p:cNvSpPr>
            <a:spLocks noGrp="1"/>
          </p:cNvSpPr>
          <p:nvPr>
            <p:ph type="sldNum" sz="quarter" idx="10"/>
          </p:nvPr>
        </p:nvSpPr>
        <p:spPr/>
        <p:txBody>
          <a:bodyPr/>
          <a:lstStyle/>
          <a:p>
            <a:fld id="{46D3C84B-212F-47D9-8BD8-41886BAA2BE2}" type="slidenum">
              <a:rPr lang="es-AR" smtClean="0"/>
              <a:pPr/>
              <a:t>7</a:t>
            </a:fld>
            <a:endParaRPr lang="es-AR"/>
          </a:p>
        </p:txBody>
      </p:sp>
    </p:spTree>
    <p:extLst>
      <p:ext uri="{BB962C8B-B14F-4D97-AF65-F5344CB8AC3E}">
        <p14:creationId xmlns:p14="http://schemas.microsoft.com/office/powerpoint/2010/main" xmlns="" val="1077105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228600" indent="-228600">
              <a:buAutoNum type="arabicPeriod"/>
            </a:pPr>
            <a:r>
              <a:rPr lang="es-AR" baseline="0" dirty="0" smtClean="0"/>
              <a:t>Una cooperativa es un asociación autónoma de personas para afrontar necesidades o aspiraciones </a:t>
            </a:r>
            <a:r>
              <a:rPr lang="es-AR" baseline="0" dirty="0" smtClean="0"/>
              <a:t>económicas, </a:t>
            </a:r>
            <a:r>
              <a:rPr lang="es-AR" baseline="0" dirty="0" smtClean="0"/>
              <a:t>sociales y culturales.</a:t>
            </a:r>
          </a:p>
          <a:p>
            <a:pPr marL="228600" indent="-228600">
              <a:buAutoNum type="arabicPeriod"/>
            </a:pPr>
            <a:r>
              <a:rPr lang="es-AR" baseline="0" dirty="0" smtClean="0"/>
              <a:t>En general, están manejadas por los ex empleados que se asocian para mantener el negocio en funcionamiento, debido a que el dueño decidió cerrar por problemas económicos. Pero aunque este no sea el caso de la Cooperativa PIPINAS VIVA, si esta presente el factor económico como problemática, siendo que lo que sucede es que los dueños originales deciden cerrar porque el redito económico que obtienen no los satisface.</a:t>
            </a:r>
          </a:p>
          <a:p>
            <a:pPr marL="228600" indent="-228600">
              <a:buAutoNum type="arabicPeriod"/>
            </a:pPr>
            <a:r>
              <a:rPr lang="es-AR" baseline="0" dirty="0" smtClean="0"/>
              <a:t>Pero otra de las problemáticas que comparten las cooperativas, es el bajo conocimiento de gestión integral del negocio que poseen sus miembros. Cuando se </a:t>
            </a:r>
            <a:r>
              <a:rPr lang="es-AR" baseline="0" dirty="0" smtClean="0"/>
              <a:t>conforma </a:t>
            </a:r>
            <a:r>
              <a:rPr lang="es-AR" baseline="0" dirty="0" smtClean="0"/>
              <a:t>por empleados que formaban parte de la organización, cada uno posee </a:t>
            </a:r>
            <a:r>
              <a:rPr lang="es-AR" baseline="0" dirty="0" smtClean="0"/>
              <a:t>conocimientos del negocio pero en áreas particulares. Ahora bien, cuando es un grupo de personas ajenas al negocio las que se ponen </a:t>
            </a:r>
            <a:r>
              <a:rPr lang="es-AR" baseline="0" dirty="0" smtClean="0"/>
              <a:t>de acuerdo para reabrirlo, como en el caso de PIPINAS, es aún más complejo el proceso de aprendizaje para manejar </a:t>
            </a:r>
            <a:r>
              <a:rPr lang="es-AR" baseline="0" dirty="0" smtClean="0"/>
              <a:t>la </a:t>
            </a:r>
            <a:r>
              <a:rPr lang="es-AR" baseline="0" dirty="0" smtClean="0"/>
              <a:t>gestión </a:t>
            </a:r>
            <a:r>
              <a:rPr lang="es-AR" baseline="0" dirty="0" smtClean="0"/>
              <a:t>integral y es aquí </a:t>
            </a:r>
            <a:r>
              <a:rPr lang="es-AR" baseline="0" dirty="0" smtClean="0"/>
              <a:t>donde aparece la Incubadora de Turismo de la Universidad Nacional de Quilmes y su asesoría.</a:t>
            </a:r>
          </a:p>
          <a:p>
            <a:pPr marL="228600" indent="-228600">
              <a:buAutoNum type="arabicPeriod"/>
            </a:pPr>
            <a:endParaRPr lang="es-AR" dirty="0" smtClean="0"/>
          </a:p>
        </p:txBody>
      </p:sp>
      <p:sp>
        <p:nvSpPr>
          <p:cNvPr id="4" name="3 Marcador de número de diapositiva"/>
          <p:cNvSpPr>
            <a:spLocks noGrp="1"/>
          </p:cNvSpPr>
          <p:nvPr>
            <p:ph type="sldNum" sz="quarter" idx="10"/>
          </p:nvPr>
        </p:nvSpPr>
        <p:spPr/>
        <p:txBody>
          <a:bodyPr/>
          <a:lstStyle/>
          <a:p>
            <a:fld id="{46D3C84B-212F-47D9-8BD8-41886BAA2BE2}" type="slidenum">
              <a:rPr lang="es-AR" smtClean="0"/>
              <a:pPr/>
              <a:t>8</a:t>
            </a:fld>
            <a:endParaRPr lang="es-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28600" indent="-228600">
              <a:buFont typeface="+mj-lt"/>
              <a:buAutoNum type="arabicPeriod"/>
            </a:pPr>
            <a:r>
              <a:rPr lang="es-AR" baseline="0" dirty="0" smtClean="0"/>
              <a:t>Se trata de la primera versión porque como fuimos viendo, el desarrollo se enmarca dentro de un proyecto mas grande que busca no sólo satisfacer las necesidades del hotel PIPINAS, sino también la de todos los hoteles que puedan utilizarlo en el futuro. </a:t>
            </a:r>
          </a:p>
          <a:p>
            <a:pPr marL="228600" indent="-228600">
              <a:buFont typeface="+mj-lt"/>
              <a:buAutoNum type="arabicPeriod"/>
            </a:pPr>
            <a:r>
              <a:rPr lang="es-AR" baseline="0" dirty="0" smtClean="0"/>
              <a:t>En los encuentros con los miembros de la Incubadora de Turismo, pude obtener una visión global de las necesidades de un sistema hotelero completo. Es por eso que se parte de un diseño global, que al estar desarrolladas sus funcionalidades en módulos permita ir escalando hasta cubrir todas las necesidades futuras.</a:t>
            </a:r>
          </a:p>
          <a:p>
            <a:pPr marL="228600" indent="-228600">
              <a:buFont typeface="+mj-lt"/>
              <a:buAutoNum type="arabicPeriod"/>
            </a:pPr>
            <a:r>
              <a:rPr lang="es-AR" baseline="0" dirty="0" smtClean="0"/>
              <a:t>Pero además, se trabajo en pos de minimizar los costos de desarrollo e implementación para que la utilización del sistema no implique una carga demasiado grande para la economía de un hotel de pequeña o mediana envergadura. Como es el caso de los hoteles cooperativos con la problemática económica que mencionamos anteriormente. </a:t>
            </a:r>
          </a:p>
        </p:txBody>
      </p:sp>
      <p:sp>
        <p:nvSpPr>
          <p:cNvPr id="4" name="3 Marcador de número de diapositiva"/>
          <p:cNvSpPr>
            <a:spLocks noGrp="1"/>
          </p:cNvSpPr>
          <p:nvPr>
            <p:ph type="sldNum" sz="quarter" idx="10"/>
          </p:nvPr>
        </p:nvSpPr>
        <p:spPr/>
        <p:txBody>
          <a:bodyPr/>
          <a:lstStyle/>
          <a:p>
            <a:fld id="{46D3C84B-212F-47D9-8BD8-41886BAA2BE2}" type="slidenum">
              <a:rPr lang="es-AR" smtClean="0"/>
              <a:pPr/>
              <a:t>9</a:t>
            </a:fld>
            <a:endParaRPr lang="es-AR"/>
          </a:p>
        </p:txBody>
      </p:sp>
    </p:spTree>
    <p:extLst>
      <p:ext uri="{BB962C8B-B14F-4D97-AF65-F5344CB8AC3E}">
        <p14:creationId xmlns:p14="http://schemas.microsoft.com/office/powerpoint/2010/main" xmlns="" val="3301021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82220" y="5353963"/>
            <a:ext cx="11631168"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1A24491-39D1-402F-9873-9AC26C1C9777}" type="datetimeFigureOut">
              <a:rPr lang="es-AR" smtClean="0"/>
              <a:pPr/>
              <a:t>22/06/2017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77AABC0-740B-4C16-9E8F-A16BA5F7ED5D}" type="slidenum">
              <a:rPr lang="es-AR" smtClean="0"/>
              <a:pPr/>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01A24491-39D1-402F-9873-9AC26C1C9777}" type="datetimeFigureOut">
              <a:rPr lang="es-AR" smtClean="0"/>
              <a:pPr/>
              <a:t>22/06/2017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77AABC0-740B-4C16-9E8F-A16BA5F7ED5D}"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1" name="Rounded Rectangle 20"/>
          <p:cNvSpPr/>
          <p:nvPr/>
        </p:nvSpPr>
        <p:spPr bwMode="hidden">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1A24491-39D1-402F-9873-9AC26C1C9777}" type="datetimeFigureOut">
              <a:rPr lang="es-AR" smtClean="0"/>
              <a:pPr/>
              <a:t>22/06/2017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77AABC0-740B-4C16-9E8F-A16BA5F7ED5D}" type="slidenum">
              <a:rPr lang="es-AR" smtClean="0"/>
              <a:pPr/>
              <a:t>‹Nº›</a:t>
            </a:fld>
            <a:endParaRPr lang="es-AR"/>
          </a:p>
        </p:txBody>
      </p:sp>
      <p:grpSp>
        <p:nvGrpSpPr>
          <p:cNvPr id="15" name="Group 14"/>
          <p:cNvGrpSpPr>
            <a:grpSpLocks noChangeAspect="1"/>
          </p:cNvGrpSpPr>
          <p:nvPr/>
        </p:nvGrpSpPr>
        <p:grpSpPr bwMode="hidden">
          <a:xfrm>
            <a:off x="282220" y="714191"/>
            <a:ext cx="11631168"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8839200" y="1447801"/>
            <a:ext cx="2743200" cy="4487333"/>
          </a:xfrm>
        </p:spPr>
        <p:txBody>
          <a:bodyPr vert="eaVert" anchor="ctr"/>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155716"/>
            <a:ext cx="10018713" cy="652669"/>
          </a:xfrm>
        </p:spPr>
        <p:txBody>
          <a:bodyPr/>
          <a:lstStyle/>
          <a:p>
            <a:endParaRPr lang="en-US" dirty="0"/>
          </a:p>
        </p:txBody>
      </p:sp>
      <p:sp>
        <p:nvSpPr>
          <p:cNvPr id="3" name="Content Placeholder 2"/>
          <p:cNvSpPr>
            <a:spLocks noGrp="1"/>
          </p:cNvSpPr>
          <p:nvPr>
            <p:ph idx="1"/>
          </p:nvPr>
        </p:nvSpPr>
        <p:spPr>
          <a:xfrm>
            <a:off x="1484311" y="1630017"/>
            <a:ext cx="10018713" cy="4161184"/>
          </a:xfrm>
        </p:spPr>
        <p:txBody>
          <a:bodyPr anchor="ct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18" name="Marcador de texto 17"/>
          <p:cNvSpPr>
            <a:spLocks noGrp="1"/>
          </p:cNvSpPr>
          <p:nvPr>
            <p:ph type="body" sz="quarter" idx="10" hasCustomPrompt="1"/>
          </p:nvPr>
        </p:nvSpPr>
        <p:spPr>
          <a:xfrm>
            <a:off x="1484313" y="847794"/>
            <a:ext cx="10018711" cy="649287"/>
          </a:xfrm>
        </p:spPr>
        <p:txBody>
          <a:bodyPr/>
          <a:lstStyle>
            <a:lvl1pPr marL="0" indent="0" algn="r">
              <a:buNone/>
              <a:defRPr/>
            </a:lvl1pPr>
          </a:lstStyle>
          <a:p>
            <a:pPr lvl="0"/>
            <a:r>
              <a:rPr lang="es-ES" dirty="0" smtClean="0"/>
              <a:t>subtitulo</a:t>
            </a:r>
            <a:endParaRPr lang="es-AR" dirty="0"/>
          </a:p>
        </p:txBody>
      </p:sp>
    </p:spTree>
    <p:extLst>
      <p:ext uri="{BB962C8B-B14F-4D97-AF65-F5344CB8AC3E}">
        <p14:creationId xmlns:p14="http://schemas.microsoft.com/office/powerpoint/2010/main" xmlns="" val="1737660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01A24491-39D1-402F-9873-9AC26C1C9777}" type="datetimeFigureOut">
              <a:rPr lang="es-AR" smtClean="0"/>
              <a:pPr/>
              <a:t>22/06/2017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77AABC0-740B-4C16-9E8F-A16BA5F7ED5D}" type="slidenum">
              <a:rPr lang="es-AR" smtClean="0"/>
              <a:pPr/>
              <a:t>‹Nº›</a:t>
            </a:fld>
            <a:endParaRPr lang="es-AR"/>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Rounded Rectangle 13"/>
          <p:cNvSpPr/>
          <p:nvPr/>
        </p:nvSpPr>
        <p:spPr>
          <a:xfrm>
            <a:off x="304800" y="228600"/>
            <a:ext cx="11594592"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8063251" y="4203592"/>
            <a:ext cx="383523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3492427" y="4075290"/>
            <a:ext cx="7392687"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3771637" y="4087562"/>
            <a:ext cx="729064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7479319" y="4074175"/>
            <a:ext cx="4410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82220" y="4058555"/>
            <a:ext cx="11631168"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823153" y="1437449"/>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1A24491-39D1-402F-9873-9AC26C1C9777}" type="datetimeFigureOut">
              <a:rPr lang="es-AR" smtClean="0"/>
              <a:pPr/>
              <a:t>22/06/2017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77AABC0-740B-4C16-9E8F-A16BA5F7ED5D}" type="slidenum">
              <a:rPr lang="es-AR" smtClean="0"/>
              <a:pPr/>
              <a:t>‹Nº›</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01A24491-39D1-402F-9873-9AC26C1C9777}" type="datetimeFigureOut">
              <a:rPr lang="es-AR" smtClean="0"/>
              <a:pPr/>
              <a:t>22/06/2017</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77AABC0-740B-4C16-9E8F-A16BA5F7ED5D}" type="slidenum">
              <a:rPr lang="es-AR" smtClean="0"/>
              <a:pPr/>
              <a:t>‹Nº›</a:t>
            </a:fld>
            <a:endParaRPr lang="es-AR"/>
          </a:p>
        </p:txBody>
      </p:sp>
      <p:sp>
        <p:nvSpPr>
          <p:cNvPr id="9" name="Content Placeholder 8"/>
          <p:cNvSpPr>
            <a:spLocks noGrp="1"/>
          </p:cNvSpPr>
          <p:nvPr>
            <p:ph sz="quarter" idx="13"/>
          </p:nvPr>
        </p:nvSpPr>
        <p:spPr>
          <a:xfrm>
            <a:off x="902207" y="2679192"/>
            <a:ext cx="5096256"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903110" y="3429001"/>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93367" y="3429001"/>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1A24491-39D1-402F-9873-9AC26C1C9777}" type="datetimeFigureOut">
              <a:rPr lang="es-AR" smtClean="0"/>
              <a:pPr/>
              <a:t>22/06/2017</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677AABC0-740B-4C16-9E8F-A16BA5F7ED5D}" type="slidenum">
              <a:rPr lang="es-AR" smtClean="0"/>
              <a:pPr/>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01A24491-39D1-402F-9873-9AC26C1C9777}" type="datetimeFigureOut">
              <a:rPr lang="es-AR" smtClean="0"/>
              <a:pPr/>
              <a:t>22/06/2017</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677AABC0-740B-4C16-9E8F-A16BA5F7ED5D}" type="slidenum">
              <a:rPr lang="es-AR" smtClean="0"/>
              <a:pPr/>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2" name="Rounded Rectangle 11"/>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82220" y="714191"/>
            <a:ext cx="11631168"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01A24491-39D1-402F-9873-9AC26C1C9777}" type="datetimeFigureOut">
              <a:rPr lang="es-AR" smtClean="0"/>
              <a:pPr/>
              <a:t>22/06/2017</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677AABC0-740B-4C16-9E8F-A16BA5F7ED5D}"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ounded Rectangle 14"/>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1A24491-39D1-402F-9873-9AC26C1C9777}" type="datetimeFigureOut">
              <a:rPr lang="es-AR" smtClean="0"/>
              <a:pPr/>
              <a:t>22/06/2017</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77AABC0-740B-4C16-9E8F-A16BA5F7ED5D}" type="slidenum">
              <a:rPr lang="es-AR" smtClean="0"/>
              <a:pPr/>
              <a:t>‹Nº›</a:t>
            </a:fld>
            <a:endParaRPr lang="es-AR"/>
          </a:p>
        </p:txBody>
      </p:sp>
      <p:sp>
        <p:nvSpPr>
          <p:cNvPr id="4" name="Text Placeholder 3"/>
          <p:cNvSpPr>
            <a:spLocks noGrp="1"/>
          </p:cNvSpPr>
          <p:nvPr>
            <p:ph type="body" sz="half" idx="2"/>
          </p:nvPr>
        </p:nvSpPr>
        <p:spPr>
          <a:xfrm>
            <a:off x="1219200" y="3581401"/>
            <a:ext cx="44704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grpSp>
        <p:nvGrpSpPr>
          <p:cNvPr id="2" name="Group 23"/>
          <p:cNvGrpSpPr>
            <a:grpSpLocks noChangeAspect="1"/>
          </p:cNvGrpSpPr>
          <p:nvPr/>
        </p:nvGrpSpPr>
        <p:grpSpPr bwMode="hidden">
          <a:xfrm>
            <a:off x="282220" y="714191"/>
            <a:ext cx="11631168"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202616"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82220" y="5353963"/>
            <a:ext cx="11631168"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6498874" y="338667"/>
            <a:ext cx="5083527"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491112"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1A24491-39D1-402F-9873-9AC26C1C9777}" type="datetimeFigureOut">
              <a:rPr lang="es-AR" smtClean="0"/>
              <a:pPr/>
              <a:t>22/06/2017</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77AABC0-740B-4C16-9E8F-A16BA5F7ED5D}" type="slidenum">
              <a:rPr lang="es-AR" smtClean="0"/>
              <a:pPr/>
              <a:t>‹Nº›</a:t>
            </a:fld>
            <a:endParaRPr lang="es-AR"/>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4" name="Rounded Rectangle 13"/>
          <p:cNvSpPr/>
          <p:nvPr/>
        </p:nvSpPr>
        <p:spPr>
          <a:xfrm>
            <a:off x="304800" y="228600"/>
            <a:ext cx="11594592"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82220" y="1679429"/>
            <a:ext cx="11631168"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609600" y="338328"/>
            <a:ext cx="10972800" cy="12527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4" name="Date Placeholder 3"/>
          <p:cNvSpPr>
            <a:spLocks noGrp="1"/>
          </p:cNvSpPr>
          <p:nvPr>
            <p:ph type="dt" sz="half" idx="2"/>
          </p:nvPr>
        </p:nvSpPr>
        <p:spPr>
          <a:xfrm>
            <a:off x="6884896" y="6250165"/>
            <a:ext cx="5048920" cy="365125"/>
          </a:xfrm>
          <a:prstGeom prst="rect">
            <a:avLst/>
          </a:prstGeom>
        </p:spPr>
        <p:txBody>
          <a:bodyPr vert="horz" lIns="91440" tIns="45720" rIns="91440" bIns="45720" rtlCol="0" anchor="ctr"/>
          <a:lstStyle>
            <a:lvl1pPr algn="r">
              <a:defRPr sz="1000">
                <a:solidFill>
                  <a:schemeClr val="tx2"/>
                </a:solidFill>
              </a:defRPr>
            </a:lvl1pPr>
          </a:lstStyle>
          <a:p>
            <a:fld id="{01A24491-39D1-402F-9873-9AC26C1C9777}" type="datetimeFigureOut">
              <a:rPr lang="es-AR" smtClean="0"/>
              <a:pPr/>
              <a:t>22/06/2017</a:t>
            </a:fld>
            <a:endParaRPr lang="es-AR"/>
          </a:p>
        </p:txBody>
      </p:sp>
      <p:sp>
        <p:nvSpPr>
          <p:cNvPr id="5" name="Footer Placeholder 4"/>
          <p:cNvSpPr>
            <a:spLocks noGrp="1"/>
          </p:cNvSpPr>
          <p:nvPr>
            <p:ph type="ftr" sz="quarter" idx="3"/>
          </p:nvPr>
        </p:nvSpPr>
        <p:spPr>
          <a:xfrm>
            <a:off x="258185" y="6250165"/>
            <a:ext cx="5048921" cy="365125"/>
          </a:xfrm>
          <a:prstGeom prst="rect">
            <a:avLst/>
          </a:prstGeom>
        </p:spPr>
        <p:txBody>
          <a:bodyPr vert="horz" lIns="91440" tIns="45720" rIns="91440" bIns="45720" rtlCol="0" anchor="ctr"/>
          <a:lstStyle>
            <a:lvl1pPr algn="l">
              <a:defRPr sz="1000">
                <a:solidFill>
                  <a:schemeClr val="tx2"/>
                </a:solidFill>
              </a:defRPr>
            </a:lvl1pPr>
          </a:lstStyle>
          <a:p>
            <a:endParaRPr lang="es-AR"/>
          </a:p>
        </p:txBody>
      </p:sp>
      <p:sp>
        <p:nvSpPr>
          <p:cNvPr id="6" name="Slide Number Placeholder 5"/>
          <p:cNvSpPr>
            <a:spLocks noGrp="1"/>
          </p:cNvSpPr>
          <p:nvPr>
            <p:ph type="sldNum" sz="quarter" idx="4"/>
          </p:nvPr>
        </p:nvSpPr>
        <p:spPr>
          <a:xfrm>
            <a:off x="5321451" y="6250164"/>
            <a:ext cx="1549101" cy="365125"/>
          </a:xfrm>
          <a:prstGeom prst="rect">
            <a:avLst/>
          </a:prstGeom>
        </p:spPr>
        <p:txBody>
          <a:bodyPr vert="horz" lIns="91440" tIns="45720" rIns="91440" bIns="45720" rtlCol="0" anchor="ctr"/>
          <a:lstStyle>
            <a:lvl1pPr algn="ctr">
              <a:defRPr sz="1000">
                <a:solidFill>
                  <a:schemeClr val="tx2"/>
                </a:solidFill>
              </a:defRPr>
            </a:lvl1pPr>
          </a:lstStyle>
          <a:p>
            <a:fld id="{677AABC0-740B-4C16-9E8F-A16BA5F7ED5D}" type="slidenum">
              <a:rPr lang="es-AR" smtClean="0"/>
              <a:pPr/>
              <a:t>‹Nº›</a:t>
            </a:fld>
            <a:endParaRPr lang="es-AR"/>
          </a:p>
        </p:txBody>
      </p:sp>
      <p:sp>
        <p:nvSpPr>
          <p:cNvPr id="3" name="Text Placeholder 2"/>
          <p:cNvSpPr>
            <a:spLocks noGrp="1"/>
          </p:cNvSpPr>
          <p:nvPr>
            <p:ph type="body" idx="1"/>
          </p:nvPr>
        </p:nvSpPr>
        <p:spPr>
          <a:xfrm>
            <a:off x="1162757" y="2675467"/>
            <a:ext cx="9877777" cy="345069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hemeOverride" Target="../theme/themeOverride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Demo%20SGH.mp4" TargetMode="External"/><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hemeOverride" Target="../theme/themeOverride1.xml"/><Relationship Id="rId5" Type="http://schemas.openxmlformats.org/officeDocument/2006/relationships/image" Target="../media/image7.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97280" y="178836"/>
            <a:ext cx="10058400" cy="3566160"/>
          </a:xfrm>
        </p:spPr>
        <p:txBody>
          <a:bodyPr anchor="b">
            <a:normAutofit/>
          </a:bodyPr>
          <a:lstStyle/>
          <a:p>
            <a:r>
              <a:rPr lang="es-AR" dirty="0"/>
              <a:t>SISTEMA DE GESTIÓN HOTELERA</a:t>
            </a:r>
            <a:br>
              <a:rPr lang="es-AR" dirty="0"/>
            </a:br>
            <a:r>
              <a:rPr lang="es-ES" b="1" dirty="0" smtClean="0"/>
              <a:t/>
            </a:r>
            <a:br>
              <a:rPr lang="es-ES" b="1" dirty="0" smtClean="0"/>
            </a:br>
            <a:r>
              <a:rPr lang="es-ES" sz="3100" b="1" dirty="0" smtClean="0"/>
              <a:t>Trabajo Final de Licenciatura en Sistemas</a:t>
            </a:r>
            <a:endParaRPr lang="es-AR" sz="7300" dirty="0"/>
          </a:p>
        </p:txBody>
      </p:sp>
      <p:sp>
        <p:nvSpPr>
          <p:cNvPr id="3" name="Subtítulo 2"/>
          <p:cNvSpPr>
            <a:spLocks noGrp="1"/>
          </p:cNvSpPr>
          <p:nvPr>
            <p:ph type="subTitle" idx="1"/>
          </p:nvPr>
        </p:nvSpPr>
        <p:spPr>
          <a:xfrm>
            <a:off x="5295014" y="4101775"/>
            <a:ext cx="6200495" cy="1138441"/>
          </a:xfrm>
        </p:spPr>
        <p:txBody>
          <a:bodyPr>
            <a:normAutofit/>
          </a:bodyPr>
          <a:lstStyle/>
          <a:p>
            <a:pPr algn="l">
              <a:spcBef>
                <a:spcPts val="200"/>
              </a:spcBef>
              <a:defRPr/>
            </a:pPr>
            <a:r>
              <a:rPr lang="es-AR" sz="2000" b="1" dirty="0" smtClean="0">
                <a:latin typeface="Arial" pitchFamily="34" charset="0"/>
                <a:cs typeface="Arial" pitchFamily="34" charset="0"/>
              </a:rPr>
              <a:t>Estudiante:	</a:t>
            </a:r>
            <a:r>
              <a:rPr lang="es-AR" sz="2000" dirty="0" smtClean="0">
                <a:latin typeface="Arial" pitchFamily="34" charset="0"/>
                <a:cs typeface="Arial" pitchFamily="34" charset="0"/>
              </a:rPr>
              <a:t>APU</a:t>
            </a:r>
            <a:r>
              <a:rPr lang="es-AR" sz="2000" dirty="0">
                <a:latin typeface="Arial" pitchFamily="34" charset="0"/>
                <a:cs typeface="Arial" pitchFamily="34" charset="0"/>
              </a:rPr>
              <a:t>. </a:t>
            </a:r>
            <a:r>
              <a:rPr lang="es-AR" dirty="0" smtClean="0">
                <a:latin typeface="Arial" pitchFamily="34" charset="0"/>
                <a:cs typeface="Arial" pitchFamily="34" charset="0"/>
              </a:rPr>
              <a:t>Romina Elisabeth MANSILLA</a:t>
            </a:r>
            <a:endParaRPr lang="es-AR" sz="2000" dirty="0">
              <a:latin typeface="Arial" pitchFamily="34" charset="0"/>
              <a:cs typeface="Arial" pitchFamily="34" charset="0"/>
            </a:endParaRPr>
          </a:p>
          <a:p>
            <a:pPr algn="l">
              <a:spcBef>
                <a:spcPts val="200"/>
              </a:spcBef>
              <a:defRPr/>
            </a:pPr>
            <a:r>
              <a:rPr lang="es-AR" sz="2000" b="1" dirty="0" smtClean="0">
                <a:latin typeface="Arial" pitchFamily="34" charset="0"/>
                <a:cs typeface="Arial" pitchFamily="34" charset="0"/>
              </a:rPr>
              <a:t>Directora: 	</a:t>
            </a:r>
            <a:r>
              <a:rPr lang="es-AR" sz="2000" dirty="0" smtClean="0">
                <a:latin typeface="Arial" pitchFamily="34" charset="0"/>
                <a:cs typeface="Arial" pitchFamily="34" charset="0"/>
              </a:rPr>
              <a:t>Lic. Alejandra VRANIC</a:t>
            </a:r>
            <a:endParaRPr lang="es-AR" sz="2000" dirty="0">
              <a:latin typeface="Arial" pitchFamily="34" charset="0"/>
              <a:cs typeface="Arial" pitchFamily="34" charset="0"/>
            </a:endParaRPr>
          </a:p>
          <a:p>
            <a:endParaRPr lang="es-AR" dirty="0"/>
          </a:p>
        </p:txBody>
      </p:sp>
      <p:pic>
        <p:nvPicPr>
          <p:cNvPr id="4" name="10 Imagen" descr="logooo.png"/>
          <p:cNvPicPr>
            <a:picLocks noChangeAspect="1"/>
          </p:cNvPicPr>
          <p:nvPr/>
        </p:nvPicPr>
        <p:blipFill>
          <a:blip r:embed="rId3" cstate="print">
            <a:duotone>
              <a:prstClr val="black"/>
              <a:srgbClr val="D9C3A5">
                <a:tint val="50000"/>
                <a:satMod val="180000"/>
              </a:srgbClr>
            </a:duotone>
          </a:blip>
          <a:srcRect/>
          <a:stretch>
            <a:fillRect/>
          </a:stretch>
        </p:blipFill>
        <p:spPr bwMode="auto">
          <a:xfrm>
            <a:off x="1647348" y="5478586"/>
            <a:ext cx="1100137" cy="1223963"/>
          </a:xfrm>
          <a:prstGeom prst="rect">
            <a:avLst/>
          </a:prstGeom>
          <a:noFill/>
          <a:ln w="9525">
            <a:noFill/>
            <a:miter lim="800000"/>
            <a:headEnd/>
            <a:tailEnd/>
          </a:ln>
        </p:spPr>
      </p:pic>
    </p:spTree>
    <p:extLst>
      <p:ext uri="{BB962C8B-B14F-4D97-AF65-F5344CB8AC3E}">
        <p14:creationId xmlns:p14="http://schemas.microsoft.com/office/powerpoint/2010/main" xmlns="" val="53601841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54650" y="363284"/>
            <a:ext cx="10018713" cy="1148649"/>
          </a:xfrm>
        </p:spPr>
        <p:txBody>
          <a:bodyPr anchor="t">
            <a:noAutofit/>
          </a:bodyPr>
          <a:lstStyle/>
          <a:p>
            <a:pPr algn="r">
              <a:lnSpc>
                <a:spcPct val="150000"/>
              </a:lnSpc>
            </a:pPr>
            <a:r>
              <a:rPr lang="es-AR" sz="2000" dirty="0"/>
              <a:t>SISTEMA DE GESTIÓN HOTELERA</a:t>
            </a:r>
            <a:br>
              <a:rPr lang="es-AR" sz="2000" dirty="0"/>
            </a:br>
            <a:r>
              <a:rPr lang="es-ES" sz="2800" b="1" dirty="0" smtClean="0">
                <a:solidFill>
                  <a:schemeClr val="tx2">
                    <a:lumMod val="50000"/>
                  </a:schemeClr>
                </a:solidFill>
              </a:rPr>
              <a:t>PROBLEMA ABIERTO</a:t>
            </a:r>
            <a:endParaRPr lang="es-AR" sz="2000" dirty="0">
              <a:solidFill>
                <a:schemeClr val="tx2">
                  <a:lumMod val="50000"/>
                </a:schemeClr>
              </a:solidFill>
            </a:endParaRPr>
          </a:p>
        </p:txBody>
      </p:sp>
      <p:sp>
        <p:nvSpPr>
          <p:cNvPr id="4" name="Marcador de contenido 2"/>
          <p:cNvSpPr txBox="1">
            <a:spLocks/>
          </p:cNvSpPr>
          <p:nvPr/>
        </p:nvSpPr>
        <p:spPr>
          <a:xfrm>
            <a:off x="4743450" y="3190229"/>
            <a:ext cx="7124700" cy="2295140"/>
          </a:xfrm>
          <a:prstGeom prst="rect">
            <a:avLst/>
          </a:prstGeom>
        </p:spPr>
        <p:txBody>
          <a:bodyPr vert="horz" lIns="91440" tIns="45720" rIns="91440" bIns="45720" rtlCol="0" anchor="ctr">
            <a:normAutofit lnSpcReduction="10000"/>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1785937" indent="-457200">
              <a:buClr>
                <a:srgbClr val="23538D"/>
              </a:buClr>
            </a:pPr>
            <a:r>
              <a:rPr lang="es-AR" altLang="es-AR" sz="3200" dirty="0" smtClean="0">
                <a:cs typeface="Arial" charset="0"/>
              </a:rPr>
              <a:t>Gestión </a:t>
            </a:r>
            <a:r>
              <a:rPr lang="es-AR" altLang="es-AR" sz="3200" dirty="0">
                <a:cs typeface="Arial" charset="0"/>
              </a:rPr>
              <a:t>de clientes.</a:t>
            </a:r>
          </a:p>
          <a:p>
            <a:pPr marL="1785937" indent="-457200">
              <a:buClr>
                <a:srgbClr val="23538D"/>
              </a:buClr>
            </a:pPr>
            <a:endParaRPr lang="es-AR" altLang="es-AR" sz="1600" dirty="0">
              <a:cs typeface="Arial" charset="0"/>
            </a:endParaRPr>
          </a:p>
          <a:p>
            <a:pPr marL="1785937" indent="-457200">
              <a:buClr>
                <a:srgbClr val="23538D"/>
              </a:buClr>
            </a:pPr>
            <a:r>
              <a:rPr lang="es-AR" altLang="es-AR" sz="3200" dirty="0"/>
              <a:t>Gestión de estadías</a:t>
            </a:r>
            <a:r>
              <a:rPr lang="es-AR" altLang="es-AR" sz="3200" dirty="0" smtClean="0">
                <a:cs typeface="Arial" charset="0"/>
              </a:rPr>
              <a:t>.</a:t>
            </a:r>
          </a:p>
          <a:p>
            <a:pPr marL="1785937" indent="-457200">
              <a:buClr>
                <a:srgbClr val="23538D"/>
              </a:buClr>
            </a:pPr>
            <a:endParaRPr lang="es-AR" altLang="es-AR" sz="1600" dirty="0" smtClean="0">
              <a:cs typeface="Arial" charset="0"/>
            </a:endParaRPr>
          </a:p>
          <a:p>
            <a:pPr marL="1785937" indent="-457200">
              <a:buClr>
                <a:srgbClr val="23538D"/>
              </a:buClr>
            </a:pPr>
            <a:r>
              <a:rPr lang="es-AR" altLang="es-AR" sz="3200" dirty="0" smtClean="0">
                <a:cs typeface="Arial" charset="0"/>
              </a:rPr>
              <a:t>Gestión</a:t>
            </a:r>
            <a:r>
              <a:rPr lang="es-AR" altLang="es-AR" sz="3200" dirty="0">
                <a:cs typeface="Arial" charset="0"/>
              </a:rPr>
              <a:t> de la </a:t>
            </a:r>
            <a:r>
              <a:rPr lang="es-AR" altLang="es-AR" sz="3200" dirty="0" smtClean="0">
                <a:cs typeface="Arial" charset="0"/>
              </a:rPr>
              <a:t>seguridad</a:t>
            </a:r>
            <a:r>
              <a:rPr lang="es-AR" altLang="es-AR" sz="3200" dirty="0" smtClean="0">
                <a:latin typeface="Arial" charset="0"/>
                <a:cs typeface="Arial" charset="0"/>
              </a:rPr>
              <a:t>.</a:t>
            </a:r>
            <a:endParaRPr lang="es-AR" altLang="es-AR" sz="3200" dirty="0">
              <a:latin typeface="Arial" charset="0"/>
              <a:cs typeface="Arial" charset="0"/>
            </a:endParaRPr>
          </a:p>
        </p:txBody>
      </p:sp>
      <p:pic>
        <p:nvPicPr>
          <p:cNvPr id="5" name="Picture 2" descr="Resultado de imagen para hotel pipinas"/>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23950" y="3151357"/>
            <a:ext cx="3619500" cy="2311810"/>
          </a:xfrm>
          <a:prstGeom prst="rect">
            <a:avLst/>
          </a:prstGeom>
          <a:noFill/>
          <a:effectLst>
            <a:glow rad="127000">
              <a:schemeClr val="accent2"/>
            </a:glow>
          </a:effectLst>
          <a:extLst>
            <a:ext uri="{909E8E84-426E-40DD-AFC4-6F175D3DCCD1}">
              <a14:hiddenFill xmlns:a14="http://schemas.microsoft.com/office/drawing/2010/main" xmlns="">
                <a:solidFill>
                  <a:srgbClr val="FFFFFF"/>
                </a:solidFill>
              </a14:hiddenFill>
            </a:ext>
          </a:extLst>
        </p:spPr>
      </p:pic>
      <p:sp>
        <p:nvSpPr>
          <p:cNvPr id="6" name="5 Flecha derecha"/>
          <p:cNvSpPr/>
          <p:nvPr/>
        </p:nvSpPr>
        <p:spPr>
          <a:xfrm>
            <a:off x="4972050" y="4076700"/>
            <a:ext cx="97155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xmlns="" val="2541305319"/>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54650" y="363284"/>
            <a:ext cx="10018713" cy="1148649"/>
          </a:xfrm>
        </p:spPr>
        <p:txBody>
          <a:bodyPr anchor="t">
            <a:noAutofit/>
          </a:bodyPr>
          <a:lstStyle/>
          <a:p>
            <a:pPr algn="r">
              <a:lnSpc>
                <a:spcPct val="150000"/>
              </a:lnSpc>
            </a:pPr>
            <a:r>
              <a:rPr lang="es-AR" sz="2000" dirty="0"/>
              <a:t>SISTEMA DE GESTIÓN HOTELERA</a:t>
            </a:r>
            <a:br>
              <a:rPr lang="es-AR" sz="2000" dirty="0"/>
            </a:br>
            <a:r>
              <a:rPr lang="es-ES" sz="2800" b="1" dirty="0" smtClean="0">
                <a:solidFill>
                  <a:schemeClr val="tx2">
                    <a:lumMod val="50000"/>
                  </a:schemeClr>
                </a:solidFill>
              </a:rPr>
              <a:t>SOLUCIÓN</a:t>
            </a:r>
            <a:endParaRPr lang="es-AR" sz="2000" dirty="0">
              <a:solidFill>
                <a:schemeClr val="tx2">
                  <a:lumMod val="50000"/>
                </a:schemeClr>
              </a:solidFill>
            </a:endParaRPr>
          </a:p>
        </p:txBody>
      </p:sp>
      <p:sp>
        <p:nvSpPr>
          <p:cNvPr id="3" name="Marcador de contenido 2"/>
          <p:cNvSpPr>
            <a:spLocks noGrp="1"/>
          </p:cNvSpPr>
          <p:nvPr>
            <p:ph idx="1"/>
          </p:nvPr>
        </p:nvSpPr>
        <p:spPr>
          <a:xfrm>
            <a:off x="663696" y="2273930"/>
            <a:ext cx="10776032" cy="4365813"/>
          </a:xfrm>
        </p:spPr>
        <p:txBody>
          <a:bodyPr>
            <a:normAutofit/>
          </a:bodyPr>
          <a:lstStyle/>
          <a:p>
            <a:pPr marL="301943" lvl="1" indent="0">
              <a:lnSpc>
                <a:spcPct val="80000"/>
              </a:lnSpc>
              <a:buNone/>
            </a:pPr>
            <a:r>
              <a:rPr lang="es-AR" sz="3600" b="1" i="1" dirty="0" smtClean="0"/>
              <a:t>Solución Elegida</a:t>
            </a:r>
            <a:endParaRPr lang="es-AR" sz="2800" b="1" i="1" dirty="0"/>
          </a:p>
          <a:p>
            <a:pPr marL="301943" lvl="1" indent="0">
              <a:lnSpc>
                <a:spcPct val="80000"/>
              </a:lnSpc>
              <a:buNone/>
            </a:pPr>
            <a:endParaRPr lang="es-AR" sz="900" dirty="0" smtClean="0"/>
          </a:p>
          <a:p>
            <a:pPr marL="301943" lvl="1" indent="0">
              <a:lnSpc>
                <a:spcPct val="80000"/>
              </a:lnSpc>
              <a:buNone/>
            </a:pPr>
            <a:endParaRPr lang="es-AR" sz="900" dirty="0" smtClean="0"/>
          </a:p>
          <a:p>
            <a:pPr algn="ctr">
              <a:buNone/>
            </a:pPr>
            <a:r>
              <a:rPr lang="es-AR" sz="3200" dirty="0" smtClean="0"/>
              <a:t>Crear una aplicación web que permita al usuario realizar las funcionalidades necesarias, accediendo a un servidor web a través de interfaces amigables desde cualquier artefacto conectado a internet.  Siempre y cuando el usuario tenga los permisos necesarios.</a:t>
            </a:r>
            <a:endParaRPr lang="es-AR" sz="1800" dirty="0" smtClean="0"/>
          </a:p>
          <a:p>
            <a:endParaRPr lang="es-AR" dirty="0"/>
          </a:p>
        </p:txBody>
      </p:sp>
    </p:spTree>
    <p:extLst>
      <p:ext uri="{BB962C8B-B14F-4D97-AF65-F5344CB8AC3E}">
        <p14:creationId xmlns:p14="http://schemas.microsoft.com/office/powerpoint/2010/main" xmlns="" val="2769052427"/>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54650" y="363284"/>
            <a:ext cx="10018713" cy="1148649"/>
          </a:xfrm>
        </p:spPr>
        <p:txBody>
          <a:bodyPr anchor="t">
            <a:noAutofit/>
          </a:bodyPr>
          <a:lstStyle/>
          <a:p>
            <a:pPr algn="r">
              <a:lnSpc>
                <a:spcPct val="150000"/>
              </a:lnSpc>
            </a:pPr>
            <a:r>
              <a:rPr lang="es-AR" sz="2000" dirty="0"/>
              <a:t>SISTEMA DE GESTIÓN HOTELERA</a:t>
            </a:r>
            <a:br>
              <a:rPr lang="es-AR" sz="2000" dirty="0"/>
            </a:br>
            <a:r>
              <a:rPr lang="es-ES" sz="2800" b="1" dirty="0" smtClean="0">
                <a:solidFill>
                  <a:schemeClr val="tx2">
                    <a:lumMod val="50000"/>
                  </a:schemeClr>
                </a:solidFill>
              </a:rPr>
              <a:t>SOLUCIÓN</a:t>
            </a:r>
            <a:endParaRPr lang="es-AR" sz="2000" dirty="0">
              <a:solidFill>
                <a:schemeClr val="tx2">
                  <a:lumMod val="50000"/>
                </a:schemeClr>
              </a:solidFill>
            </a:endParaRPr>
          </a:p>
        </p:txBody>
      </p:sp>
      <p:sp>
        <p:nvSpPr>
          <p:cNvPr id="6" name="Marcador de contenido 2"/>
          <p:cNvSpPr>
            <a:spLocks noGrp="1"/>
          </p:cNvSpPr>
          <p:nvPr>
            <p:ph idx="1"/>
          </p:nvPr>
        </p:nvSpPr>
        <p:spPr>
          <a:xfrm>
            <a:off x="503823" y="2055408"/>
            <a:ext cx="5657850" cy="996407"/>
          </a:xfrm>
        </p:spPr>
        <p:txBody>
          <a:bodyPr>
            <a:normAutofit/>
          </a:bodyPr>
          <a:lstStyle/>
          <a:p>
            <a:pPr marL="301943" lvl="1" indent="0">
              <a:lnSpc>
                <a:spcPct val="90000"/>
              </a:lnSpc>
              <a:buNone/>
            </a:pPr>
            <a:r>
              <a:rPr lang="es-AR" sz="3600" b="1" i="1" dirty="0"/>
              <a:t>Herramientas Utilizadas </a:t>
            </a:r>
          </a:p>
        </p:txBody>
      </p:sp>
      <p:sp>
        <p:nvSpPr>
          <p:cNvPr id="7" name="Marcador de contenido 2"/>
          <p:cNvSpPr txBox="1">
            <a:spLocks/>
          </p:cNvSpPr>
          <p:nvPr/>
        </p:nvSpPr>
        <p:spPr>
          <a:xfrm>
            <a:off x="1058773" y="2851118"/>
            <a:ext cx="9938087" cy="3297531"/>
          </a:xfrm>
          <a:prstGeom prst="rect">
            <a:avLst/>
          </a:prstGeom>
        </p:spPr>
        <p:txBody>
          <a:bodyPr vert="horz" lIns="91440" tIns="45720" rIns="91440" bIns="45720" rtlCol="0" anchor="ctr">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1785937" indent="-457200">
              <a:buClr>
                <a:srgbClr val="23538D"/>
              </a:buClr>
            </a:pPr>
            <a:r>
              <a:rPr lang="es-AR" altLang="es-AR" sz="3200" dirty="0">
                <a:cs typeface="Arial" charset="0"/>
              </a:rPr>
              <a:t>Estándar IEEE 1074.</a:t>
            </a:r>
          </a:p>
          <a:p>
            <a:pPr marL="1785937" indent="-457200">
              <a:buClr>
                <a:srgbClr val="23538D"/>
              </a:buClr>
            </a:pPr>
            <a:r>
              <a:rPr lang="es-AR" altLang="es-AR" sz="3200" dirty="0" smtClean="0">
                <a:cs typeface="Arial" charset="0"/>
              </a:rPr>
              <a:t>Cliente - Servidor (Apache </a:t>
            </a:r>
            <a:r>
              <a:rPr lang="es-AR" altLang="es-AR" sz="3200" dirty="0" err="1" smtClean="0">
                <a:cs typeface="Arial" charset="0"/>
              </a:rPr>
              <a:t>Tomcat</a:t>
            </a:r>
            <a:r>
              <a:rPr lang="es-AR" altLang="es-AR" sz="3200" dirty="0" smtClean="0">
                <a:cs typeface="Arial" charset="0"/>
              </a:rPr>
              <a:t>).</a:t>
            </a:r>
          </a:p>
          <a:p>
            <a:pPr marL="1785937" indent="-457200">
              <a:buClr>
                <a:srgbClr val="23538D"/>
              </a:buClr>
            </a:pPr>
            <a:r>
              <a:rPr lang="es-AR" altLang="es-AR" sz="3200" dirty="0" smtClean="0">
                <a:cs typeface="Arial" charset="0"/>
              </a:rPr>
              <a:t>Modelo - Vista - Controlador</a:t>
            </a:r>
            <a:endParaRPr lang="es-AR" altLang="es-AR" sz="3200" dirty="0">
              <a:cs typeface="Arial" charset="0"/>
            </a:endParaRPr>
          </a:p>
          <a:p>
            <a:pPr marL="1785937" indent="-457200">
              <a:buClr>
                <a:srgbClr val="23538D"/>
              </a:buClr>
            </a:pPr>
            <a:r>
              <a:rPr lang="es-AR" altLang="es-AR" sz="3200" dirty="0" err="1" smtClean="0">
                <a:cs typeface="Arial" charset="0"/>
              </a:rPr>
              <a:t>MySql</a:t>
            </a:r>
            <a:r>
              <a:rPr lang="es-AR" altLang="es-AR" sz="3200" dirty="0" smtClean="0">
                <a:cs typeface="Arial" charset="0"/>
              </a:rPr>
              <a:t> </a:t>
            </a:r>
            <a:r>
              <a:rPr lang="es-AR" altLang="es-AR" sz="3200" dirty="0">
                <a:cs typeface="Arial" charset="0"/>
              </a:rPr>
              <a:t>/ </a:t>
            </a:r>
            <a:r>
              <a:rPr lang="es-AR" altLang="es-AR" sz="3200" dirty="0" err="1" smtClean="0">
                <a:cs typeface="Arial" charset="0"/>
              </a:rPr>
              <a:t>Hibernate</a:t>
            </a:r>
            <a:endParaRPr lang="es-AR" altLang="es-AR" sz="3200" dirty="0" smtClean="0">
              <a:cs typeface="Arial" charset="0"/>
            </a:endParaRPr>
          </a:p>
          <a:p>
            <a:pPr marL="1785937" indent="-457200">
              <a:buClr>
                <a:srgbClr val="23538D"/>
              </a:buClr>
            </a:pPr>
            <a:r>
              <a:rPr lang="es-AR" altLang="es-AR" sz="3200" dirty="0" smtClean="0">
                <a:cs typeface="Arial" charset="0"/>
              </a:rPr>
              <a:t>Spring / </a:t>
            </a:r>
            <a:r>
              <a:rPr lang="es-AR" altLang="es-AR" sz="3200" dirty="0" err="1" smtClean="0">
                <a:cs typeface="Arial" charset="0"/>
              </a:rPr>
              <a:t>Maven</a:t>
            </a:r>
            <a:r>
              <a:rPr lang="es-AR" altLang="es-AR" sz="3200" dirty="0" smtClean="0">
                <a:cs typeface="Arial" charset="0"/>
              </a:rPr>
              <a:t> </a:t>
            </a:r>
          </a:p>
        </p:txBody>
      </p:sp>
    </p:spTree>
    <p:extLst>
      <p:ext uri="{BB962C8B-B14F-4D97-AF65-F5344CB8AC3E}">
        <p14:creationId xmlns:p14="http://schemas.microsoft.com/office/powerpoint/2010/main" xmlns="" val="3379331387"/>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54650" y="363284"/>
            <a:ext cx="10018713" cy="1148649"/>
          </a:xfrm>
        </p:spPr>
        <p:txBody>
          <a:bodyPr anchor="t">
            <a:noAutofit/>
          </a:bodyPr>
          <a:lstStyle/>
          <a:p>
            <a:pPr algn="r">
              <a:lnSpc>
                <a:spcPct val="150000"/>
              </a:lnSpc>
            </a:pPr>
            <a:r>
              <a:rPr lang="es-AR" sz="2000" dirty="0"/>
              <a:t>SISTEMA DE GESTIÓN HOTELERA</a:t>
            </a:r>
            <a:br>
              <a:rPr lang="es-AR" sz="2000" dirty="0"/>
            </a:br>
            <a:r>
              <a:rPr lang="es-ES" sz="2800" b="1" dirty="0" smtClean="0">
                <a:solidFill>
                  <a:schemeClr val="tx2">
                    <a:lumMod val="50000"/>
                  </a:schemeClr>
                </a:solidFill>
              </a:rPr>
              <a:t>SOLUCIÓN</a:t>
            </a:r>
            <a:endParaRPr lang="es-AR" sz="2000" dirty="0">
              <a:solidFill>
                <a:schemeClr val="tx2">
                  <a:lumMod val="50000"/>
                </a:schemeClr>
              </a:solidFill>
            </a:endParaRPr>
          </a:p>
        </p:txBody>
      </p:sp>
      <p:sp>
        <p:nvSpPr>
          <p:cNvPr id="6" name="Marcador de contenido 2"/>
          <p:cNvSpPr>
            <a:spLocks noGrp="1"/>
          </p:cNvSpPr>
          <p:nvPr>
            <p:ph idx="1"/>
          </p:nvPr>
        </p:nvSpPr>
        <p:spPr>
          <a:xfrm>
            <a:off x="272966" y="2003490"/>
            <a:ext cx="7509210" cy="996407"/>
          </a:xfrm>
        </p:spPr>
        <p:txBody>
          <a:bodyPr>
            <a:normAutofit/>
          </a:bodyPr>
          <a:lstStyle/>
          <a:p>
            <a:pPr marL="301943" lvl="1" indent="0">
              <a:lnSpc>
                <a:spcPct val="90000"/>
              </a:lnSpc>
              <a:buNone/>
            </a:pPr>
            <a:r>
              <a:rPr lang="es-AR" sz="3600" b="1" i="1" dirty="0" smtClean="0"/>
              <a:t>Funcionalidades implementadas</a:t>
            </a:r>
            <a:endParaRPr lang="es-AR" sz="3600" b="1" i="1" dirty="0"/>
          </a:p>
        </p:txBody>
      </p:sp>
      <p:sp>
        <p:nvSpPr>
          <p:cNvPr id="7" name="Marcador de contenido 2"/>
          <p:cNvSpPr txBox="1">
            <a:spLocks/>
          </p:cNvSpPr>
          <p:nvPr/>
        </p:nvSpPr>
        <p:spPr>
          <a:xfrm>
            <a:off x="3646998" y="2887580"/>
            <a:ext cx="8384577" cy="3193122"/>
          </a:xfrm>
          <a:prstGeom prst="rect">
            <a:avLst/>
          </a:prstGeom>
        </p:spPr>
        <p:txBody>
          <a:bodyPr vert="horz" lIns="91440" tIns="45720" rIns="91440" bIns="45720" rtlCol="0" anchor="ctr">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1785937" indent="-457200">
              <a:buClr>
                <a:srgbClr val="23538D"/>
              </a:buClr>
            </a:pPr>
            <a:r>
              <a:rPr lang="es-AR" altLang="es-AR" sz="3600" dirty="0" smtClean="0">
                <a:cs typeface="Arial" charset="0"/>
              </a:rPr>
              <a:t>Iniciar / Cerrar Sesión.</a:t>
            </a:r>
            <a:endParaRPr lang="es-AR" altLang="es-AR" sz="1800" dirty="0">
              <a:cs typeface="Arial" charset="0"/>
            </a:endParaRPr>
          </a:p>
          <a:p>
            <a:pPr marL="1785937" indent="-457200">
              <a:buClr>
                <a:srgbClr val="23538D"/>
              </a:buClr>
            </a:pPr>
            <a:r>
              <a:rPr lang="es-AR" altLang="es-AR" sz="3600" dirty="0" smtClean="0"/>
              <a:t>Gestión de Estadías</a:t>
            </a:r>
          </a:p>
          <a:p>
            <a:pPr marL="2654617" lvl="3" indent="-457200">
              <a:buClr>
                <a:srgbClr val="23538D"/>
              </a:buClr>
              <a:buFont typeface="Wingdings" panose="05000000000000000000" pitchFamily="2" charset="2"/>
              <a:buChar char="ü"/>
            </a:pPr>
            <a:r>
              <a:rPr lang="es-AR" altLang="es-AR" sz="2800" dirty="0" smtClean="0">
                <a:cs typeface="Arial" charset="0"/>
              </a:rPr>
              <a:t>Habitaciones</a:t>
            </a:r>
          </a:p>
          <a:p>
            <a:pPr marL="2654617" lvl="3" indent="-457200">
              <a:buClr>
                <a:srgbClr val="23538D"/>
              </a:buClr>
              <a:buFont typeface="Wingdings" panose="05000000000000000000" pitchFamily="2" charset="2"/>
              <a:buChar char="ü"/>
            </a:pPr>
            <a:r>
              <a:rPr lang="es-AR" altLang="es-AR" sz="2800" dirty="0" smtClean="0">
                <a:cs typeface="Arial" charset="0"/>
              </a:rPr>
              <a:t>Pasajeros</a:t>
            </a:r>
            <a:endParaRPr lang="es-AR" altLang="es-AR" sz="1400" dirty="0" smtClean="0">
              <a:cs typeface="Arial" charset="0"/>
            </a:endParaRPr>
          </a:p>
          <a:p>
            <a:pPr marL="1785937" indent="-457200">
              <a:buClr>
                <a:srgbClr val="23538D"/>
              </a:buClr>
            </a:pPr>
            <a:r>
              <a:rPr lang="es-AR" altLang="es-AR" sz="3600" dirty="0" smtClean="0">
                <a:cs typeface="Arial" charset="0"/>
              </a:rPr>
              <a:t>Ocupación del Hotel</a:t>
            </a:r>
            <a:endParaRPr lang="es-AR" altLang="es-AR" sz="3600" dirty="0">
              <a:latin typeface="Arial" charset="0"/>
              <a:cs typeface="Arial" charset="0"/>
            </a:endParaRPr>
          </a:p>
        </p:txBody>
      </p:sp>
      <p:sp>
        <p:nvSpPr>
          <p:cNvPr id="9" name="8 Flecha derecha"/>
          <p:cNvSpPr/>
          <p:nvPr/>
        </p:nvSpPr>
        <p:spPr>
          <a:xfrm>
            <a:off x="3465092" y="4119222"/>
            <a:ext cx="97155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Marcador de contenido 2"/>
          <p:cNvSpPr txBox="1">
            <a:spLocks/>
          </p:cNvSpPr>
          <p:nvPr/>
        </p:nvSpPr>
        <p:spPr>
          <a:xfrm>
            <a:off x="1229475" y="5350497"/>
            <a:ext cx="2235617" cy="996407"/>
          </a:xfrm>
          <a:prstGeom prst="rect">
            <a:avLst/>
          </a:prstGeom>
        </p:spPr>
        <p:txBody>
          <a:bodyPr vert="horz" lIns="91440" tIns="45720" rIns="91440" bIns="45720" rtlCol="0" anchor="ctr">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301943" lvl="1" indent="0">
              <a:lnSpc>
                <a:spcPct val="90000"/>
              </a:lnSpc>
              <a:buFont typeface="Symbol" pitchFamily="18" charset="2"/>
              <a:buNone/>
            </a:pPr>
            <a:r>
              <a:rPr lang="es-AR" sz="3200" b="1" i="1" dirty="0" smtClean="0"/>
              <a:t>Usuario</a:t>
            </a:r>
            <a:endParaRPr lang="es-AR" sz="3200" b="1" i="1" dirty="0"/>
          </a:p>
        </p:txBody>
      </p:sp>
      <p:pic>
        <p:nvPicPr>
          <p:cNvPr id="1026" name="Picture 2" descr="Resultado de imagen para persona palitos"/>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29415" t="6969" r="25943" b="4424"/>
          <a:stretch/>
        </p:blipFill>
        <p:spPr bwMode="auto">
          <a:xfrm>
            <a:off x="1652430" y="3259067"/>
            <a:ext cx="1389705" cy="2068399"/>
          </a:xfrm>
          <a:prstGeom prst="rect">
            <a:avLst/>
          </a:prstGeom>
          <a:noFill/>
          <a:effectLst>
            <a:glow rad="127000">
              <a:schemeClr val="accent2"/>
            </a:glo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02690878"/>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54650" y="363284"/>
            <a:ext cx="10018713" cy="1148649"/>
          </a:xfrm>
        </p:spPr>
        <p:txBody>
          <a:bodyPr anchor="t">
            <a:noAutofit/>
          </a:bodyPr>
          <a:lstStyle/>
          <a:p>
            <a:pPr algn="r">
              <a:lnSpc>
                <a:spcPct val="150000"/>
              </a:lnSpc>
            </a:pPr>
            <a:r>
              <a:rPr lang="es-AR" sz="2000" dirty="0"/>
              <a:t>SISTEMA DE GESTIÓN HOTELERA</a:t>
            </a:r>
            <a:br>
              <a:rPr lang="es-AR" sz="2000" dirty="0"/>
            </a:br>
            <a:r>
              <a:rPr lang="es-ES" sz="2800" b="1" dirty="0" smtClean="0">
                <a:solidFill>
                  <a:schemeClr val="tx2">
                    <a:lumMod val="50000"/>
                  </a:schemeClr>
                </a:solidFill>
              </a:rPr>
              <a:t>SOLUCIÓN</a:t>
            </a:r>
            <a:endParaRPr lang="es-AR" sz="2000" dirty="0">
              <a:solidFill>
                <a:schemeClr val="tx2">
                  <a:lumMod val="50000"/>
                </a:schemeClr>
              </a:solidFill>
            </a:endParaRPr>
          </a:p>
        </p:txBody>
      </p:sp>
      <p:sp>
        <p:nvSpPr>
          <p:cNvPr id="6" name="Marcador de contenido 2"/>
          <p:cNvSpPr>
            <a:spLocks noGrp="1"/>
          </p:cNvSpPr>
          <p:nvPr>
            <p:ph idx="1"/>
          </p:nvPr>
        </p:nvSpPr>
        <p:spPr>
          <a:xfrm>
            <a:off x="272966" y="2003490"/>
            <a:ext cx="7509210" cy="996407"/>
          </a:xfrm>
        </p:spPr>
        <p:txBody>
          <a:bodyPr>
            <a:normAutofit/>
          </a:bodyPr>
          <a:lstStyle/>
          <a:p>
            <a:pPr marL="301943" lvl="1" indent="0">
              <a:lnSpc>
                <a:spcPct val="90000"/>
              </a:lnSpc>
              <a:buNone/>
            </a:pPr>
            <a:r>
              <a:rPr lang="es-AR" sz="3600" b="1" i="1" dirty="0" smtClean="0"/>
              <a:t>Funcionalidades implementadas</a:t>
            </a:r>
            <a:endParaRPr lang="es-AR" sz="3600" b="1" i="1" dirty="0"/>
          </a:p>
        </p:txBody>
      </p:sp>
      <p:sp>
        <p:nvSpPr>
          <p:cNvPr id="7" name="Marcador de contenido 2"/>
          <p:cNvSpPr txBox="1">
            <a:spLocks/>
          </p:cNvSpPr>
          <p:nvPr/>
        </p:nvSpPr>
        <p:spPr>
          <a:xfrm>
            <a:off x="3646998" y="2887580"/>
            <a:ext cx="8384577" cy="3801978"/>
          </a:xfrm>
          <a:prstGeom prst="rect">
            <a:avLst/>
          </a:prstGeom>
        </p:spPr>
        <p:txBody>
          <a:bodyPr vert="horz" lIns="91440" tIns="45720" rIns="91440" bIns="45720" rtlCol="0" anchor="ctr">
            <a:normAutofit lnSpcReduction="10000"/>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1785937" indent="-457200">
              <a:buClr>
                <a:srgbClr val="23538D"/>
              </a:buClr>
            </a:pPr>
            <a:r>
              <a:rPr lang="es-AR" altLang="es-AR" sz="3600" dirty="0" smtClean="0">
                <a:cs typeface="Arial" charset="0"/>
              </a:rPr>
              <a:t>Gestión de Clientes</a:t>
            </a:r>
            <a:endParaRPr lang="es-AR" altLang="es-AR" sz="3600" dirty="0"/>
          </a:p>
          <a:p>
            <a:pPr marL="2654617" lvl="3" indent="-457200">
              <a:buClr>
                <a:srgbClr val="23538D"/>
              </a:buClr>
              <a:buFont typeface="Wingdings" panose="05000000000000000000" pitchFamily="2" charset="2"/>
              <a:buChar char="ü"/>
            </a:pPr>
            <a:r>
              <a:rPr lang="es-AR" altLang="es-AR" sz="2800" dirty="0" smtClean="0">
                <a:cs typeface="Arial" charset="0"/>
              </a:rPr>
              <a:t>Pasajeros (Características)</a:t>
            </a:r>
          </a:p>
          <a:p>
            <a:pPr marL="2654617" lvl="3" indent="-457200">
              <a:buClr>
                <a:srgbClr val="23538D"/>
              </a:buClr>
              <a:buFont typeface="Wingdings" panose="05000000000000000000" pitchFamily="2" charset="2"/>
              <a:buChar char="ü"/>
            </a:pPr>
            <a:r>
              <a:rPr lang="es-AR" altLang="es-AR" sz="2800" dirty="0" smtClean="0">
                <a:cs typeface="Arial" charset="0"/>
              </a:rPr>
              <a:t>Organizaciones </a:t>
            </a:r>
            <a:endParaRPr lang="es-AR" altLang="es-AR" sz="1400" dirty="0" smtClean="0">
              <a:cs typeface="Arial" charset="0"/>
            </a:endParaRPr>
          </a:p>
          <a:p>
            <a:pPr marL="1785937" indent="-457200">
              <a:buClr>
                <a:srgbClr val="23538D"/>
              </a:buClr>
            </a:pPr>
            <a:r>
              <a:rPr lang="es-AR" altLang="es-AR" sz="3600" dirty="0" smtClean="0"/>
              <a:t>Gestión de Estadías</a:t>
            </a:r>
          </a:p>
          <a:p>
            <a:pPr marL="2654617" lvl="3" indent="-457200">
              <a:buClr>
                <a:srgbClr val="23538D"/>
              </a:buClr>
              <a:buFont typeface="Wingdings" panose="05000000000000000000" pitchFamily="2" charset="2"/>
              <a:buChar char="ü"/>
            </a:pPr>
            <a:r>
              <a:rPr lang="es-AR" altLang="es-AR" sz="2800" dirty="0" smtClean="0">
                <a:cs typeface="Arial" charset="0"/>
              </a:rPr>
              <a:t>Servicios</a:t>
            </a:r>
          </a:p>
          <a:p>
            <a:pPr marL="2654617" lvl="3" indent="-457200">
              <a:buClr>
                <a:srgbClr val="23538D"/>
              </a:buClr>
              <a:buFont typeface="Wingdings" panose="05000000000000000000" pitchFamily="2" charset="2"/>
              <a:buChar char="ü"/>
            </a:pPr>
            <a:r>
              <a:rPr lang="es-AR" altLang="es-AR" sz="2800" dirty="0" smtClean="0">
                <a:cs typeface="Arial" charset="0"/>
              </a:rPr>
              <a:t>Planes de alojamiento</a:t>
            </a:r>
            <a:endParaRPr lang="es-AR" altLang="es-AR" sz="1400" dirty="0" smtClean="0">
              <a:cs typeface="Arial" charset="0"/>
            </a:endParaRPr>
          </a:p>
          <a:p>
            <a:pPr marL="1785937" indent="-457200">
              <a:buClr>
                <a:srgbClr val="23538D"/>
              </a:buClr>
            </a:pPr>
            <a:r>
              <a:rPr lang="es-AR" altLang="es-AR" sz="3600" dirty="0" smtClean="0">
                <a:cs typeface="Arial" charset="0"/>
              </a:rPr>
              <a:t>Gestión de Configuraciones</a:t>
            </a:r>
          </a:p>
        </p:txBody>
      </p:sp>
      <p:sp>
        <p:nvSpPr>
          <p:cNvPr id="9" name="8 Flecha derecha"/>
          <p:cNvSpPr/>
          <p:nvPr/>
        </p:nvSpPr>
        <p:spPr>
          <a:xfrm>
            <a:off x="3465092" y="4119222"/>
            <a:ext cx="97155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Marcador de contenido 2"/>
          <p:cNvSpPr txBox="1">
            <a:spLocks/>
          </p:cNvSpPr>
          <p:nvPr/>
        </p:nvSpPr>
        <p:spPr>
          <a:xfrm>
            <a:off x="673769" y="5350497"/>
            <a:ext cx="3277098" cy="996407"/>
          </a:xfrm>
          <a:prstGeom prst="rect">
            <a:avLst/>
          </a:prstGeom>
        </p:spPr>
        <p:txBody>
          <a:bodyPr vert="horz" lIns="91440" tIns="45720" rIns="91440" bIns="45720" rtlCol="0" anchor="ctr">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301943" lvl="1" indent="0">
              <a:lnSpc>
                <a:spcPct val="90000"/>
              </a:lnSpc>
              <a:buFont typeface="Symbol" pitchFamily="18" charset="2"/>
              <a:buNone/>
            </a:pPr>
            <a:r>
              <a:rPr lang="es-AR" sz="3200" b="1" i="1" dirty="0" smtClean="0"/>
              <a:t>Administrador</a:t>
            </a:r>
            <a:endParaRPr lang="es-AR" sz="3200" b="1" i="1" dirty="0"/>
          </a:p>
        </p:txBody>
      </p:sp>
      <p:pic>
        <p:nvPicPr>
          <p:cNvPr id="1026" name="Picture 2" descr="Resultado de imagen para persona palitos"/>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29415" t="6969" r="25943" b="4424"/>
          <a:stretch/>
        </p:blipFill>
        <p:spPr bwMode="auto">
          <a:xfrm>
            <a:off x="1652430" y="3259067"/>
            <a:ext cx="1389705" cy="2068399"/>
          </a:xfrm>
          <a:prstGeom prst="rect">
            <a:avLst/>
          </a:prstGeom>
          <a:noFill/>
          <a:effectLst>
            <a:glow rad="127000">
              <a:schemeClr val="accent2"/>
            </a:glo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86050415"/>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54650" y="363284"/>
            <a:ext cx="10018713" cy="1148649"/>
          </a:xfrm>
        </p:spPr>
        <p:txBody>
          <a:bodyPr anchor="t">
            <a:noAutofit/>
          </a:bodyPr>
          <a:lstStyle/>
          <a:p>
            <a:pPr algn="r">
              <a:lnSpc>
                <a:spcPct val="150000"/>
              </a:lnSpc>
            </a:pPr>
            <a:r>
              <a:rPr lang="es-AR" sz="2000" dirty="0"/>
              <a:t>SISTEMA DE GESTIÓN HOTELERA</a:t>
            </a:r>
            <a:br>
              <a:rPr lang="es-AR" sz="2000" dirty="0"/>
            </a:br>
            <a:r>
              <a:rPr lang="es-ES" sz="2800" b="1" dirty="0" smtClean="0">
                <a:solidFill>
                  <a:schemeClr val="tx2">
                    <a:lumMod val="50000"/>
                  </a:schemeClr>
                </a:solidFill>
              </a:rPr>
              <a:t>SOLUCIÓN</a:t>
            </a:r>
            <a:endParaRPr lang="es-AR" sz="2800" b="1" dirty="0">
              <a:solidFill>
                <a:schemeClr val="tx2">
                  <a:lumMod val="50000"/>
                </a:schemeClr>
              </a:solidFill>
            </a:endParaRPr>
          </a:p>
        </p:txBody>
      </p:sp>
      <p:sp>
        <p:nvSpPr>
          <p:cNvPr id="3" name="Marcador de contenido 2"/>
          <p:cNvSpPr>
            <a:spLocks noGrp="1"/>
          </p:cNvSpPr>
          <p:nvPr>
            <p:ph idx="1"/>
          </p:nvPr>
        </p:nvSpPr>
        <p:spPr>
          <a:xfrm>
            <a:off x="799885" y="3132305"/>
            <a:ext cx="2351877" cy="2281753"/>
          </a:xfrm>
        </p:spPr>
        <p:txBody>
          <a:bodyPr>
            <a:normAutofit/>
          </a:bodyPr>
          <a:lstStyle/>
          <a:p>
            <a:pPr marL="0" lvl="3" indent="0">
              <a:buNone/>
            </a:pPr>
            <a:r>
              <a:rPr lang="es-AR" sz="2400" b="1" i="1" dirty="0" smtClean="0"/>
              <a:t>Diagrama de </a:t>
            </a:r>
          </a:p>
          <a:p>
            <a:pPr marL="0" lvl="3" indent="0">
              <a:buNone/>
            </a:pPr>
            <a:r>
              <a:rPr lang="es-AR" sz="2400" b="1" i="1" dirty="0" smtClean="0"/>
              <a:t>clases e interfaces</a:t>
            </a:r>
          </a:p>
          <a:p>
            <a:pPr marL="0" lvl="3" indent="0">
              <a:buNone/>
            </a:pPr>
            <a:endParaRPr lang="es-AR" sz="1400" b="1" i="1" dirty="0"/>
          </a:p>
          <a:p>
            <a:endParaRPr lang="es-AR" dirty="0"/>
          </a:p>
        </p:txBody>
      </p:sp>
      <p:pic>
        <p:nvPicPr>
          <p:cNvPr id="5" name="4 Imagen" descr="ClasesAuxiliares - V1 "/>
          <p:cNvPicPr/>
          <p:nvPr/>
        </p:nvPicPr>
        <p:blipFill>
          <a:blip r:embed="rId3">
            <a:extLst>
              <a:ext uri="{28A0092B-C50C-407E-A947-70E740481C1C}">
                <a14:useLocalDpi xmlns:a14="http://schemas.microsoft.com/office/drawing/2010/main" xmlns="" val="0"/>
              </a:ext>
            </a:extLst>
          </a:blip>
          <a:srcRect/>
          <a:stretch>
            <a:fillRect/>
          </a:stretch>
        </p:blipFill>
        <p:spPr bwMode="auto">
          <a:xfrm>
            <a:off x="3161299" y="1445780"/>
            <a:ext cx="5552440" cy="5166995"/>
          </a:xfrm>
          <a:prstGeom prst="rect">
            <a:avLst/>
          </a:prstGeom>
          <a:effectLst>
            <a:glow rad="127000">
              <a:schemeClr val="accent1"/>
            </a:glow>
          </a:effectLst>
        </p:spPr>
      </p:pic>
    </p:spTree>
    <p:extLst>
      <p:ext uri="{BB962C8B-B14F-4D97-AF65-F5344CB8AC3E}">
        <p14:creationId xmlns:p14="http://schemas.microsoft.com/office/powerpoint/2010/main" xmlns="" val="4112778284"/>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1554650" y="363284"/>
            <a:ext cx="10018713" cy="1148649"/>
          </a:xfrm>
        </p:spPr>
        <p:txBody>
          <a:bodyPr anchor="t">
            <a:noAutofit/>
          </a:bodyPr>
          <a:lstStyle/>
          <a:p>
            <a:pPr algn="r">
              <a:lnSpc>
                <a:spcPct val="150000"/>
              </a:lnSpc>
            </a:pPr>
            <a:r>
              <a:rPr lang="es-AR" sz="2000" dirty="0"/>
              <a:t>SISTEMA DE GESTIÓN HOTELERA</a:t>
            </a:r>
            <a:br>
              <a:rPr lang="es-AR" sz="2000" dirty="0"/>
            </a:br>
            <a:r>
              <a:rPr lang="es-ES" sz="2800" b="1" dirty="0" smtClean="0">
                <a:solidFill>
                  <a:schemeClr val="tx2">
                    <a:lumMod val="50000"/>
                  </a:schemeClr>
                </a:solidFill>
              </a:rPr>
              <a:t>RESULTADOS OBTENIDOS</a:t>
            </a:r>
            <a:endParaRPr lang="es-AR" sz="2000" dirty="0">
              <a:solidFill>
                <a:schemeClr val="tx2">
                  <a:lumMod val="50000"/>
                </a:schemeClr>
              </a:solidFill>
            </a:endParaRPr>
          </a:p>
        </p:txBody>
      </p:sp>
      <p:sp>
        <p:nvSpPr>
          <p:cNvPr id="21506"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cs typeface="Arial" pitchFamily="34" charset="0"/>
            </a:endParaRPr>
          </a:p>
        </p:txBody>
      </p:sp>
      <p:sp>
        <p:nvSpPr>
          <p:cNvPr id="21509" name="Rectangle 5"/>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cs typeface="Arial" pitchFamily="34" charset="0"/>
            </a:endParaRPr>
          </a:p>
        </p:txBody>
      </p:sp>
      <p:pic>
        <p:nvPicPr>
          <p:cNvPr id="21508" name="Imagen 7"/>
          <p:cNvPicPr>
            <a:picLocks noChangeAspect="1" noChangeArrowheads="1"/>
          </p:cNvPicPr>
          <p:nvPr/>
        </p:nvPicPr>
        <p:blipFill>
          <a:blip r:embed="rId4"/>
          <a:srcRect/>
          <a:stretch>
            <a:fillRect/>
          </a:stretch>
        </p:blipFill>
        <p:spPr bwMode="auto">
          <a:xfrm>
            <a:off x="2708030" y="2672861"/>
            <a:ext cx="6867734" cy="3282462"/>
          </a:xfrm>
          <a:prstGeom prst="rect">
            <a:avLst/>
          </a:prstGeom>
          <a:noFill/>
          <a:ln>
            <a:noFill/>
          </a:ln>
        </p:spPr>
      </p:pic>
    </p:spTree>
    <p:extLst>
      <p:ext uri="{BB962C8B-B14F-4D97-AF65-F5344CB8AC3E}">
        <p14:creationId xmlns:p14="http://schemas.microsoft.com/office/powerpoint/2010/main" xmlns="" val="1141522153"/>
      </p:ext>
    </p:extLst>
  </p:cSld>
  <p:clrMapOvr>
    <a:overrideClrMapping bg1="lt1" tx1="dk1" bg2="lt2" tx2="dk2" accent1="accent1" accent2="accent2" accent3="accent3" accent4="accent4" accent5="accent5" accent6="accent6" hlink="hlink" folHlink="folHlink"/>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54650" y="363284"/>
            <a:ext cx="10018713" cy="1148649"/>
          </a:xfrm>
        </p:spPr>
        <p:txBody>
          <a:bodyPr anchor="t">
            <a:noAutofit/>
          </a:bodyPr>
          <a:lstStyle/>
          <a:p>
            <a:pPr algn="r">
              <a:lnSpc>
                <a:spcPct val="150000"/>
              </a:lnSpc>
            </a:pPr>
            <a:r>
              <a:rPr lang="es-AR" sz="2000" dirty="0"/>
              <a:t>SISTEMA DE GESTIÓN HOTELERA</a:t>
            </a:r>
            <a:br>
              <a:rPr lang="es-AR" sz="2000" dirty="0"/>
            </a:br>
            <a:r>
              <a:rPr lang="es-ES" sz="2800" b="1" dirty="0" smtClean="0">
                <a:solidFill>
                  <a:schemeClr val="tx2">
                    <a:lumMod val="50000"/>
                  </a:schemeClr>
                </a:solidFill>
              </a:rPr>
              <a:t>RESULTADOS OBTENIDOS</a:t>
            </a:r>
            <a:endParaRPr lang="es-AR" sz="2000" dirty="0">
              <a:solidFill>
                <a:schemeClr val="tx2">
                  <a:lumMod val="50000"/>
                </a:schemeClr>
              </a:solidFill>
            </a:endParaRPr>
          </a:p>
        </p:txBody>
      </p:sp>
      <p:sp>
        <p:nvSpPr>
          <p:cNvPr id="21506"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cs typeface="Arial" pitchFamily="34" charset="0"/>
            </a:endParaRPr>
          </a:p>
        </p:txBody>
      </p:sp>
      <p:sp>
        <p:nvSpPr>
          <p:cNvPr id="21509" name="Rectangle 5"/>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cs typeface="Arial"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14400" y="1936978"/>
            <a:ext cx="10599535" cy="420256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520236506"/>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54650" y="363284"/>
            <a:ext cx="10018713" cy="1148649"/>
          </a:xfrm>
        </p:spPr>
        <p:txBody>
          <a:bodyPr anchor="t">
            <a:noAutofit/>
          </a:bodyPr>
          <a:lstStyle/>
          <a:p>
            <a:pPr algn="r">
              <a:lnSpc>
                <a:spcPct val="150000"/>
              </a:lnSpc>
            </a:pPr>
            <a:r>
              <a:rPr lang="es-AR" sz="2000" dirty="0"/>
              <a:t>SISTEMA DE GESTIÓN HOTELERA</a:t>
            </a:r>
            <a:br>
              <a:rPr lang="es-AR" sz="2000" dirty="0"/>
            </a:br>
            <a:r>
              <a:rPr lang="es-ES" sz="2800" b="1" dirty="0" smtClean="0">
                <a:solidFill>
                  <a:schemeClr val="tx2">
                    <a:lumMod val="50000"/>
                  </a:schemeClr>
                </a:solidFill>
              </a:rPr>
              <a:t>RESULTADOS OBTENIDOS</a:t>
            </a:r>
            <a:endParaRPr lang="es-AR" sz="2000" dirty="0">
              <a:solidFill>
                <a:schemeClr val="tx2">
                  <a:lumMod val="50000"/>
                </a:schemeClr>
              </a:solidFill>
            </a:endParaRPr>
          </a:p>
        </p:txBody>
      </p:sp>
      <p:sp>
        <p:nvSpPr>
          <p:cNvPr id="21506"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485900" y="1959430"/>
            <a:ext cx="9616306" cy="418419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141522153"/>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54650" y="363284"/>
            <a:ext cx="10018713" cy="1148649"/>
          </a:xfrm>
        </p:spPr>
        <p:txBody>
          <a:bodyPr anchor="t">
            <a:noAutofit/>
          </a:bodyPr>
          <a:lstStyle/>
          <a:p>
            <a:pPr algn="r">
              <a:lnSpc>
                <a:spcPct val="150000"/>
              </a:lnSpc>
            </a:pPr>
            <a:r>
              <a:rPr lang="es-AR" sz="2000" dirty="0"/>
              <a:t>SISTEMA DE GESTIÓN HOTELERA</a:t>
            </a:r>
            <a:br>
              <a:rPr lang="es-AR" sz="2000" dirty="0"/>
            </a:br>
            <a:r>
              <a:rPr lang="es-ES" sz="2800" b="1" dirty="0" smtClean="0">
                <a:solidFill>
                  <a:schemeClr val="tx2">
                    <a:lumMod val="50000"/>
                  </a:schemeClr>
                </a:solidFill>
              </a:rPr>
              <a:t>RESULTADOS OBTENIDOS</a:t>
            </a:r>
            <a:endParaRPr lang="es-AR" sz="2000" dirty="0">
              <a:solidFill>
                <a:schemeClr val="tx2">
                  <a:lumMod val="50000"/>
                </a:schemeClr>
              </a:solidFill>
            </a:endParaRPr>
          </a:p>
        </p:txBody>
      </p:sp>
      <p:sp>
        <p:nvSpPr>
          <p:cNvPr id="21506"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cs typeface="Arial"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451293" y="1968275"/>
            <a:ext cx="9733778" cy="449194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141522153"/>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54650" y="363284"/>
            <a:ext cx="10018713" cy="1148649"/>
          </a:xfrm>
        </p:spPr>
        <p:txBody>
          <a:bodyPr anchor="t">
            <a:noAutofit/>
          </a:bodyPr>
          <a:lstStyle/>
          <a:p>
            <a:pPr algn="r">
              <a:lnSpc>
                <a:spcPct val="150000"/>
              </a:lnSpc>
            </a:pPr>
            <a:r>
              <a:rPr lang="es-AR" sz="2000" dirty="0"/>
              <a:t>SISTEMA DE GESTIÓN HOTELERA</a:t>
            </a:r>
            <a:br>
              <a:rPr lang="es-AR" sz="2000" dirty="0"/>
            </a:br>
            <a:r>
              <a:rPr lang="es-ES" sz="2800" b="1" dirty="0" smtClean="0">
                <a:solidFill>
                  <a:schemeClr val="tx2">
                    <a:lumMod val="50000"/>
                  </a:schemeClr>
                </a:solidFill>
              </a:rPr>
              <a:t>INTRODUCCIÓN</a:t>
            </a:r>
            <a:endParaRPr lang="es-AR" sz="2000" dirty="0">
              <a:solidFill>
                <a:schemeClr val="tx2">
                  <a:lumMod val="50000"/>
                </a:schemeClr>
              </a:solidFill>
            </a:endParaRPr>
          </a:p>
        </p:txBody>
      </p:sp>
      <p:sp>
        <p:nvSpPr>
          <p:cNvPr id="3" name="Marcador de contenido 2"/>
          <p:cNvSpPr>
            <a:spLocks noGrp="1"/>
          </p:cNvSpPr>
          <p:nvPr>
            <p:ph idx="1"/>
          </p:nvPr>
        </p:nvSpPr>
        <p:spPr>
          <a:xfrm>
            <a:off x="663696" y="2273930"/>
            <a:ext cx="10018713" cy="4365813"/>
          </a:xfrm>
        </p:spPr>
        <p:txBody>
          <a:bodyPr>
            <a:normAutofit/>
          </a:bodyPr>
          <a:lstStyle/>
          <a:p>
            <a:pPr marL="1785937" indent="-457200">
              <a:buClr>
                <a:srgbClr val="23538D"/>
              </a:buClr>
            </a:pPr>
            <a:r>
              <a:rPr lang="es-AR" altLang="es-AR" sz="3200" dirty="0" smtClean="0">
                <a:cs typeface="Arial" charset="0"/>
              </a:rPr>
              <a:t>Marco del Trabajo Final de Licenciatura</a:t>
            </a:r>
            <a:endParaRPr lang="es-AR" altLang="es-AR" sz="3200" dirty="0">
              <a:cs typeface="Arial" charset="0"/>
            </a:endParaRPr>
          </a:p>
          <a:p>
            <a:pPr marL="1785937" indent="-457200">
              <a:buClr>
                <a:srgbClr val="23538D"/>
              </a:buClr>
            </a:pPr>
            <a:r>
              <a:rPr lang="es-AR" altLang="es-AR" sz="3200" dirty="0" smtClean="0">
                <a:cs typeface="Arial" charset="0"/>
              </a:rPr>
              <a:t>Estado de la Situación</a:t>
            </a:r>
            <a:endParaRPr lang="es-AR" altLang="es-AR" sz="3200" dirty="0">
              <a:cs typeface="Arial" charset="0"/>
            </a:endParaRPr>
          </a:p>
          <a:p>
            <a:pPr marL="1785937" indent="-457200">
              <a:buClr>
                <a:srgbClr val="23538D"/>
              </a:buClr>
            </a:pPr>
            <a:r>
              <a:rPr lang="es-AR" altLang="es-AR" sz="3200" dirty="0" smtClean="0">
                <a:cs typeface="Arial" charset="0"/>
              </a:rPr>
              <a:t>Problema Abierto</a:t>
            </a:r>
            <a:endParaRPr lang="es-AR" altLang="es-AR" sz="3200" dirty="0">
              <a:cs typeface="Arial" charset="0"/>
            </a:endParaRPr>
          </a:p>
          <a:p>
            <a:pPr marL="1785937" indent="-457200">
              <a:buClr>
                <a:srgbClr val="23538D"/>
              </a:buClr>
            </a:pPr>
            <a:r>
              <a:rPr lang="es-AR" altLang="es-AR" sz="3200" dirty="0" smtClean="0">
                <a:cs typeface="Arial" charset="0"/>
              </a:rPr>
              <a:t>Solución </a:t>
            </a:r>
          </a:p>
          <a:p>
            <a:pPr marL="1785937" indent="-457200">
              <a:buClr>
                <a:srgbClr val="23538D"/>
              </a:buClr>
            </a:pPr>
            <a:r>
              <a:rPr lang="es-AR" altLang="es-AR" sz="3200" dirty="0" smtClean="0">
                <a:cs typeface="Arial" charset="0"/>
              </a:rPr>
              <a:t>Resultados Obtenidos - Demo</a:t>
            </a:r>
            <a:endParaRPr lang="es-AR" altLang="es-AR" sz="3200" dirty="0">
              <a:cs typeface="Arial" charset="0"/>
            </a:endParaRPr>
          </a:p>
          <a:p>
            <a:pPr marL="1785937" indent="-457200">
              <a:buClr>
                <a:srgbClr val="23538D"/>
              </a:buClr>
            </a:pPr>
            <a:r>
              <a:rPr lang="es-AR" altLang="es-AR" sz="3200" dirty="0" smtClean="0">
                <a:cs typeface="Arial" charset="0"/>
              </a:rPr>
              <a:t>Conclusiones</a:t>
            </a:r>
            <a:endParaRPr lang="es-AR" altLang="es-AR" sz="3200" dirty="0">
              <a:cs typeface="Arial" charset="0"/>
            </a:endParaRPr>
          </a:p>
          <a:p>
            <a:endParaRPr lang="es-AR" dirty="0"/>
          </a:p>
        </p:txBody>
      </p:sp>
    </p:spTree>
    <p:extLst>
      <p:ext uri="{BB962C8B-B14F-4D97-AF65-F5344CB8AC3E}">
        <p14:creationId xmlns:p14="http://schemas.microsoft.com/office/powerpoint/2010/main" xmlns="" val="26439533"/>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54650" y="363284"/>
            <a:ext cx="10018713" cy="1148649"/>
          </a:xfrm>
        </p:spPr>
        <p:txBody>
          <a:bodyPr anchor="t">
            <a:noAutofit/>
          </a:bodyPr>
          <a:lstStyle/>
          <a:p>
            <a:pPr algn="r">
              <a:lnSpc>
                <a:spcPct val="150000"/>
              </a:lnSpc>
            </a:pPr>
            <a:r>
              <a:rPr lang="es-AR" sz="2000" dirty="0"/>
              <a:t>SISTEMA DE GESTIÓN HOTELERA</a:t>
            </a:r>
            <a:br>
              <a:rPr lang="es-AR" sz="2000" dirty="0"/>
            </a:br>
            <a:r>
              <a:rPr lang="es-ES" sz="2800" b="1" dirty="0" smtClean="0">
                <a:solidFill>
                  <a:schemeClr val="tx2">
                    <a:lumMod val="50000"/>
                  </a:schemeClr>
                </a:solidFill>
              </a:rPr>
              <a:t>RESULTADOS OBTENIDOS</a:t>
            </a:r>
            <a:endParaRPr lang="es-AR" sz="2000" dirty="0">
              <a:solidFill>
                <a:schemeClr val="tx2">
                  <a:lumMod val="50000"/>
                </a:schemeClr>
              </a:solidFill>
            </a:endParaRPr>
          </a:p>
        </p:txBody>
      </p:sp>
      <p:sp>
        <p:nvSpPr>
          <p:cNvPr id="21506"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cs typeface="Arial" pitchFamily="34" charset="0"/>
            </a:endParaRPr>
          </a:p>
        </p:txBody>
      </p:sp>
      <p:pic>
        <p:nvPicPr>
          <p:cNvPr id="5" name="4 Imagen"/>
          <p:cNvPicPr/>
          <p:nvPr/>
        </p:nvPicPr>
        <p:blipFill>
          <a:blip r:embed="rId3"/>
          <a:srcRect/>
          <a:stretch>
            <a:fillRect/>
          </a:stretch>
        </p:blipFill>
        <p:spPr bwMode="auto">
          <a:xfrm>
            <a:off x="1306286" y="2073728"/>
            <a:ext cx="9761764" cy="4212771"/>
          </a:xfrm>
          <a:prstGeom prst="rect">
            <a:avLst/>
          </a:prstGeom>
          <a:noFill/>
          <a:ln w="9525">
            <a:noFill/>
            <a:miter lim="800000"/>
            <a:headEnd/>
            <a:tailEnd/>
          </a:ln>
        </p:spPr>
      </p:pic>
    </p:spTree>
    <p:extLst>
      <p:ext uri="{BB962C8B-B14F-4D97-AF65-F5344CB8AC3E}">
        <p14:creationId xmlns:p14="http://schemas.microsoft.com/office/powerpoint/2010/main" xmlns="" val="1141522153"/>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54650" y="363284"/>
            <a:ext cx="10018713" cy="1148649"/>
          </a:xfrm>
        </p:spPr>
        <p:txBody>
          <a:bodyPr anchor="t">
            <a:noAutofit/>
          </a:bodyPr>
          <a:lstStyle/>
          <a:p>
            <a:pPr algn="r">
              <a:lnSpc>
                <a:spcPct val="150000"/>
              </a:lnSpc>
            </a:pPr>
            <a:r>
              <a:rPr lang="es-AR" sz="2000" dirty="0"/>
              <a:t>SISTEMA DE GESTIÓN HOTELERA</a:t>
            </a:r>
            <a:br>
              <a:rPr lang="es-AR" sz="2000" dirty="0"/>
            </a:br>
            <a:r>
              <a:rPr lang="es-ES" sz="2800" b="1" dirty="0" smtClean="0">
                <a:solidFill>
                  <a:schemeClr val="tx2">
                    <a:lumMod val="50000"/>
                  </a:schemeClr>
                </a:solidFill>
              </a:rPr>
              <a:t>RESULTADOS OBTENIDOS</a:t>
            </a:r>
            <a:endParaRPr lang="es-AR" sz="2000" dirty="0">
              <a:solidFill>
                <a:schemeClr val="tx2">
                  <a:lumMod val="50000"/>
                </a:schemeClr>
              </a:solidFill>
            </a:endParaRPr>
          </a:p>
        </p:txBody>
      </p:sp>
      <p:sp>
        <p:nvSpPr>
          <p:cNvPr id="21506"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cs typeface="Arial" pitchFamily="34" charset="0"/>
            </a:endParaRPr>
          </a:p>
        </p:txBody>
      </p:sp>
      <p:pic>
        <p:nvPicPr>
          <p:cNvPr id="4" name="3 Imagen"/>
          <p:cNvPicPr/>
          <p:nvPr/>
        </p:nvPicPr>
        <p:blipFill>
          <a:blip r:embed="rId3"/>
          <a:srcRect/>
          <a:stretch>
            <a:fillRect/>
          </a:stretch>
        </p:blipFill>
        <p:spPr bwMode="auto">
          <a:xfrm>
            <a:off x="2727763" y="2041642"/>
            <a:ext cx="7002389" cy="4206757"/>
          </a:xfrm>
          <a:prstGeom prst="rect">
            <a:avLst/>
          </a:prstGeom>
          <a:noFill/>
          <a:ln w="9525">
            <a:noFill/>
            <a:miter lim="800000"/>
            <a:headEnd/>
            <a:tailEnd/>
          </a:ln>
        </p:spPr>
      </p:pic>
    </p:spTree>
    <p:extLst>
      <p:ext uri="{BB962C8B-B14F-4D97-AF65-F5344CB8AC3E}">
        <p14:creationId xmlns:p14="http://schemas.microsoft.com/office/powerpoint/2010/main" xmlns="" val="1141522153"/>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54650" y="363284"/>
            <a:ext cx="10018713" cy="1148649"/>
          </a:xfrm>
        </p:spPr>
        <p:txBody>
          <a:bodyPr anchor="t">
            <a:noAutofit/>
          </a:bodyPr>
          <a:lstStyle/>
          <a:p>
            <a:pPr algn="r">
              <a:lnSpc>
                <a:spcPct val="150000"/>
              </a:lnSpc>
            </a:pPr>
            <a:r>
              <a:rPr lang="es-AR" sz="2000" dirty="0"/>
              <a:t>SISTEMA DE GESTIÓN HOTELERA</a:t>
            </a:r>
            <a:br>
              <a:rPr lang="es-AR" sz="2000" dirty="0"/>
            </a:br>
            <a:r>
              <a:rPr lang="es-ES" sz="2800" b="1" dirty="0" smtClean="0">
                <a:solidFill>
                  <a:schemeClr val="tx2">
                    <a:lumMod val="50000"/>
                  </a:schemeClr>
                </a:solidFill>
              </a:rPr>
              <a:t>RESULTADOS OBTENIDOS</a:t>
            </a:r>
            <a:endParaRPr lang="es-AR" sz="2000" dirty="0">
              <a:solidFill>
                <a:schemeClr val="tx2">
                  <a:lumMod val="50000"/>
                </a:schemeClr>
              </a:solidFill>
            </a:endParaRPr>
          </a:p>
        </p:txBody>
      </p:sp>
      <p:sp>
        <p:nvSpPr>
          <p:cNvPr id="21506"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cs typeface="Arial" pitchFamily="34" charset="0"/>
            </a:endParaRPr>
          </a:p>
        </p:txBody>
      </p:sp>
      <p:pic>
        <p:nvPicPr>
          <p:cNvPr id="5" name="4 Imagen"/>
          <p:cNvPicPr/>
          <p:nvPr/>
        </p:nvPicPr>
        <p:blipFill>
          <a:blip r:embed="rId3"/>
          <a:srcRect/>
          <a:stretch>
            <a:fillRect/>
          </a:stretch>
        </p:blipFill>
        <p:spPr bwMode="auto">
          <a:xfrm>
            <a:off x="2094718" y="2023735"/>
            <a:ext cx="8362267" cy="4365342"/>
          </a:xfrm>
          <a:prstGeom prst="rect">
            <a:avLst/>
          </a:prstGeom>
          <a:noFill/>
          <a:ln w="9525">
            <a:noFill/>
            <a:miter lim="800000"/>
            <a:headEnd/>
            <a:tailEnd/>
          </a:ln>
        </p:spPr>
      </p:pic>
    </p:spTree>
    <p:extLst>
      <p:ext uri="{BB962C8B-B14F-4D97-AF65-F5344CB8AC3E}">
        <p14:creationId xmlns:p14="http://schemas.microsoft.com/office/powerpoint/2010/main" xmlns="" val="1141522153"/>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54650" y="363284"/>
            <a:ext cx="10018713" cy="1148649"/>
          </a:xfrm>
        </p:spPr>
        <p:txBody>
          <a:bodyPr anchor="t">
            <a:noAutofit/>
          </a:bodyPr>
          <a:lstStyle/>
          <a:p>
            <a:pPr algn="r">
              <a:lnSpc>
                <a:spcPct val="150000"/>
              </a:lnSpc>
            </a:pPr>
            <a:r>
              <a:rPr lang="es-AR" sz="2000" dirty="0"/>
              <a:t>SISTEMA DE GESTIÓN HOTELERA</a:t>
            </a:r>
            <a:br>
              <a:rPr lang="es-AR" sz="2000" dirty="0"/>
            </a:br>
            <a:r>
              <a:rPr lang="es-ES" sz="2800" b="1" dirty="0" smtClean="0">
                <a:solidFill>
                  <a:schemeClr val="tx2">
                    <a:lumMod val="50000"/>
                  </a:schemeClr>
                </a:solidFill>
              </a:rPr>
              <a:t>RESULTADOS OBTENIDOS</a:t>
            </a:r>
            <a:endParaRPr lang="es-AR" sz="2000" dirty="0">
              <a:solidFill>
                <a:schemeClr val="tx2">
                  <a:lumMod val="50000"/>
                </a:schemeClr>
              </a:solidFill>
            </a:endParaRPr>
          </a:p>
        </p:txBody>
      </p:sp>
      <p:sp>
        <p:nvSpPr>
          <p:cNvPr id="21506"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cs typeface="Arial" pitchFamily="34" charset="0"/>
            </a:endParaRPr>
          </a:p>
        </p:txBody>
      </p:sp>
      <p:pic>
        <p:nvPicPr>
          <p:cNvPr id="4" name="3 Imagen"/>
          <p:cNvPicPr/>
          <p:nvPr/>
        </p:nvPicPr>
        <p:blipFill>
          <a:blip r:embed="rId3"/>
          <a:srcRect/>
          <a:stretch>
            <a:fillRect/>
          </a:stretch>
        </p:blipFill>
        <p:spPr bwMode="auto">
          <a:xfrm>
            <a:off x="2434687" y="2253354"/>
            <a:ext cx="7318912" cy="3760585"/>
          </a:xfrm>
          <a:prstGeom prst="rect">
            <a:avLst/>
          </a:prstGeom>
          <a:noFill/>
          <a:ln w="9525">
            <a:noFill/>
            <a:miter lim="800000"/>
            <a:headEnd/>
            <a:tailEnd/>
          </a:ln>
        </p:spPr>
      </p:pic>
    </p:spTree>
    <p:extLst>
      <p:ext uri="{BB962C8B-B14F-4D97-AF65-F5344CB8AC3E}">
        <p14:creationId xmlns:p14="http://schemas.microsoft.com/office/powerpoint/2010/main" xmlns="" val="1141522153"/>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54650" y="363284"/>
            <a:ext cx="10018713" cy="1148649"/>
          </a:xfrm>
        </p:spPr>
        <p:txBody>
          <a:bodyPr anchor="t">
            <a:noAutofit/>
          </a:bodyPr>
          <a:lstStyle/>
          <a:p>
            <a:pPr algn="r">
              <a:lnSpc>
                <a:spcPct val="150000"/>
              </a:lnSpc>
            </a:pPr>
            <a:r>
              <a:rPr lang="es-AR" sz="2000" dirty="0"/>
              <a:t>SISTEMA DE GESTIÓN HOTELERA</a:t>
            </a:r>
            <a:br>
              <a:rPr lang="es-AR" sz="2000" dirty="0"/>
            </a:br>
            <a:r>
              <a:rPr lang="es-ES" sz="2800" b="1" dirty="0" smtClean="0">
                <a:solidFill>
                  <a:schemeClr val="tx2">
                    <a:lumMod val="50000"/>
                  </a:schemeClr>
                </a:solidFill>
              </a:rPr>
              <a:t>RESULTADOS OBTENIDOS</a:t>
            </a:r>
            <a:endParaRPr lang="es-AR" sz="2000" dirty="0">
              <a:solidFill>
                <a:schemeClr val="tx2">
                  <a:lumMod val="50000"/>
                </a:schemeClr>
              </a:solidFill>
            </a:endParaRPr>
          </a:p>
        </p:txBody>
      </p:sp>
      <p:sp>
        <p:nvSpPr>
          <p:cNvPr id="21506"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cs typeface="Arial" pitchFamily="34" charset="0"/>
            </a:endParaRPr>
          </a:p>
        </p:txBody>
      </p:sp>
      <p:pic>
        <p:nvPicPr>
          <p:cNvPr id="4" name="3 Imagen"/>
          <p:cNvPicPr/>
          <p:nvPr/>
        </p:nvPicPr>
        <p:blipFill>
          <a:blip r:embed="rId3"/>
          <a:srcRect/>
          <a:stretch>
            <a:fillRect/>
          </a:stretch>
        </p:blipFill>
        <p:spPr bwMode="auto">
          <a:xfrm>
            <a:off x="2340902" y="1770184"/>
            <a:ext cx="7400975" cy="4865077"/>
          </a:xfrm>
          <a:prstGeom prst="rect">
            <a:avLst/>
          </a:prstGeom>
          <a:noFill/>
          <a:ln w="9525">
            <a:noFill/>
            <a:miter lim="800000"/>
            <a:headEnd/>
            <a:tailEnd/>
          </a:ln>
        </p:spPr>
      </p:pic>
    </p:spTree>
    <p:extLst>
      <p:ext uri="{BB962C8B-B14F-4D97-AF65-F5344CB8AC3E}">
        <p14:creationId xmlns:p14="http://schemas.microsoft.com/office/powerpoint/2010/main" xmlns="" val="1141522153"/>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54650" y="363284"/>
            <a:ext cx="10018713" cy="1148649"/>
          </a:xfrm>
        </p:spPr>
        <p:txBody>
          <a:bodyPr anchor="t">
            <a:noAutofit/>
          </a:bodyPr>
          <a:lstStyle/>
          <a:p>
            <a:pPr algn="r">
              <a:lnSpc>
                <a:spcPct val="150000"/>
              </a:lnSpc>
            </a:pPr>
            <a:r>
              <a:rPr lang="es-AR" sz="2000" dirty="0"/>
              <a:t>SISTEMA DE GESTIÓN HOTELERA</a:t>
            </a:r>
            <a:br>
              <a:rPr lang="es-AR" sz="2000" dirty="0"/>
            </a:br>
            <a:r>
              <a:rPr lang="es-ES" sz="2800" b="1" dirty="0" smtClean="0">
                <a:solidFill>
                  <a:schemeClr val="tx2">
                    <a:lumMod val="50000"/>
                  </a:schemeClr>
                </a:solidFill>
              </a:rPr>
              <a:t>RESULTADOS OBTENIDOS</a:t>
            </a:r>
            <a:endParaRPr lang="es-AR" sz="2000" dirty="0">
              <a:solidFill>
                <a:schemeClr val="tx2">
                  <a:lumMod val="50000"/>
                </a:schemeClr>
              </a:solidFill>
            </a:endParaRPr>
          </a:p>
        </p:txBody>
      </p:sp>
      <p:sp>
        <p:nvSpPr>
          <p:cNvPr id="21506"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Marcador de contenido 2"/>
          <p:cNvSpPr>
            <a:spLocks noGrp="1"/>
          </p:cNvSpPr>
          <p:nvPr>
            <p:ph idx="1"/>
          </p:nvPr>
        </p:nvSpPr>
        <p:spPr>
          <a:xfrm>
            <a:off x="2110067" y="3249386"/>
            <a:ext cx="7971866" cy="1871799"/>
          </a:xfrm>
        </p:spPr>
        <p:txBody>
          <a:bodyPr>
            <a:normAutofit/>
          </a:bodyPr>
          <a:lstStyle/>
          <a:p>
            <a:pPr algn="ctr">
              <a:buNone/>
            </a:pPr>
            <a:r>
              <a:rPr lang="es-AR" sz="3200" dirty="0" smtClean="0">
                <a:hlinkClick r:id="rId3" action="ppaction://hlinkfile"/>
              </a:rPr>
              <a:t>Demostración del Sistema</a:t>
            </a:r>
            <a:endParaRPr lang="es-AR" sz="3200" dirty="0"/>
          </a:p>
        </p:txBody>
      </p:sp>
    </p:spTree>
    <p:extLst>
      <p:ext uri="{BB962C8B-B14F-4D97-AF65-F5344CB8AC3E}">
        <p14:creationId xmlns:p14="http://schemas.microsoft.com/office/powerpoint/2010/main" xmlns="" val="1089403461"/>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54650" y="363284"/>
            <a:ext cx="10018713" cy="1148649"/>
          </a:xfrm>
        </p:spPr>
        <p:txBody>
          <a:bodyPr anchor="t">
            <a:noAutofit/>
          </a:bodyPr>
          <a:lstStyle/>
          <a:p>
            <a:pPr algn="r">
              <a:lnSpc>
                <a:spcPct val="150000"/>
              </a:lnSpc>
            </a:pPr>
            <a:r>
              <a:rPr lang="es-AR" sz="2000" dirty="0"/>
              <a:t>SISTEMA DE GESTIÓN HOTELERA</a:t>
            </a:r>
            <a:br>
              <a:rPr lang="es-AR" sz="2000" dirty="0"/>
            </a:br>
            <a:r>
              <a:rPr lang="es-ES" sz="2800" b="1" dirty="0" smtClean="0">
                <a:solidFill>
                  <a:schemeClr val="tx2">
                    <a:lumMod val="50000"/>
                  </a:schemeClr>
                </a:solidFill>
              </a:rPr>
              <a:t>CONCLUSIONES</a:t>
            </a:r>
            <a:endParaRPr lang="es-AR" sz="2000" dirty="0">
              <a:solidFill>
                <a:schemeClr val="tx2">
                  <a:lumMod val="50000"/>
                </a:schemeClr>
              </a:solidFill>
            </a:endParaRPr>
          </a:p>
        </p:txBody>
      </p:sp>
      <p:sp>
        <p:nvSpPr>
          <p:cNvPr id="5" name="Marcador de contenido 2"/>
          <p:cNvSpPr txBox="1">
            <a:spLocks/>
          </p:cNvSpPr>
          <p:nvPr/>
        </p:nvSpPr>
        <p:spPr>
          <a:xfrm>
            <a:off x="-152400" y="1981200"/>
            <a:ext cx="12744450" cy="4400550"/>
          </a:xfrm>
          <a:prstGeom prst="rect">
            <a:avLst/>
          </a:prstGeom>
        </p:spPr>
        <p:txBody>
          <a:bodyPr vert="horz" lIns="91440" tIns="45720" rIns="91440" bIns="45720" rtlCol="0" anchor="ctr">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1785937" indent="-457200">
              <a:buClr>
                <a:srgbClr val="23538D"/>
              </a:buClr>
            </a:pPr>
            <a:r>
              <a:rPr lang="es-AR" sz="3600" dirty="0" smtClean="0"/>
              <a:t>Resultados Finales</a:t>
            </a:r>
            <a:r>
              <a:rPr lang="es-AR" altLang="es-AR" sz="3600" dirty="0">
                <a:cs typeface="Arial" charset="0"/>
              </a:rPr>
              <a:t>.</a:t>
            </a:r>
          </a:p>
          <a:p>
            <a:pPr marL="1785937" indent="-457200">
              <a:buClr>
                <a:srgbClr val="23538D"/>
              </a:buClr>
            </a:pPr>
            <a:endParaRPr lang="es-AR" altLang="es-AR" sz="1800" dirty="0">
              <a:cs typeface="Arial" charset="0"/>
            </a:endParaRPr>
          </a:p>
          <a:p>
            <a:pPr marL="1785937" indent="-457200">
              <a:buClr>
                <a:srgbClr val="23538D"/>
              </a:buClr>
            </a:pPr>
            <a:r>
              <a:rPr lang="es-AR" sz="3600" dirty="0" smtClean="0"/>
              <a:t>Importancia del Proceso</a:t>
            </a:r>
            <a:r>
              <a:rPr lang="es-AR" altLang="es-AR" sz="3600" dirty="0">
                <a:cs typeface="Arial" charset="0"/>
              </a:rPr>
              <a:t>.</a:t>
            </a:r>
          </a:p>
          <a:p>
            <a:pPr marL="1785937" indent="-457200">
              <a:buClr>
                <a:srgbClr val="23538D"/>
              </a:buClr>
            </a:pPr>
            <a:endParaRPr lang="es-AR" altLang="es-AR" sz="1800" dirty="0">
              <a:cs typeface="Arial" charset="0"/>
            </a:endParaRPr>
          </a:p>
          <a:p>
            <a:pPr marL="1785937" indent="-457200">
              <a:buClr>
                <a:srgbClr val="23538D"/>
              </a:buClr>
            </a:pPr>
            <a:r>
              <a:rPr lang="es-AR" sz="3600" dirty="0" smtClean="0"/>
              <a:t>Conocimientos adquiridos durante el desarrollo </a:t>
            </a:r>
            <a:endParaRPr lang="es-AR" altLang="es-AR" sz="3600" dirty="0" smtClean="0">
              <a:cs typeface="Arial" charset="0"/>
            </a:endParaRPr>
          </a:p>
        </p:txBody>
      </p:sp>
    </p:spTree>
    <p:extLst>
      <p:ext uri="{BB962C8B-B14F-4D97-AF65-F5344CB8AC3E}">
        <p14:creationId xmlns:p14="http://schemas.microsoft.com/office/powerpoint/2010/main" xmlns="" val="2458194852"/>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54650" y="363284"/>
            <a:ext cx="10018713" cy="1148649"/>
          </a:xfrm>
        </p:spPr>
        <p:txBody>
          <a:bodyPr anchor="t">
            <a:noAutofit/>
          </a:bodyPr>
          <a:lstStyle/>
          <a:p>
            <a:pPr algn="r">
              <a:lnSpc>
                <a:spcPct val="150000"/>
              </a:lnSpc>
            </a:pPr>
            <a:r>
              <a:rPr lang="es-AR" sz="2000" dirty="0"/>
              <a:t>SISTEMA DE GESTIÓN HOTELERA</a:t>
            </a:r>
            <a:br>
              <a:rPr lang="es-AR" sz="2000" dirty="0"/>
            </a:br>
            <a:r>
              <a:rPr lang="es-ES" sz="2800" b="1" dirty="0" smtClean="0">
                <a:solidFill>
                  <a:schemeClr val="tx2">
                    <a:lumMod val="50000"/>
                  </a:schemeClr>
                </a:solidFill>
              </a:rPr>
              <a:t>FUTURAS LÍNEAS DE DESARROLLO</a:t>
            </a:r>
            <a:endParaRPr lang="es-AR" sz="2000" dirty="0">
              <a:solidFill>
                <a:schemeClr val="tx2">
                  <a:lumMod val="50000"/>
                </a:schemeClr>
              </a:solidFill>
            </a:endParaRPr>
          </a:p>
        </p:txBody>
      </p:sp>
      <p:sp>
        <p:nvSpPr>
          <p:cNvPr id="3" name="Marcador de contenido 2"/>
          <p:cNvSpPr>
            <a:spLocks noGrp="1"/>
          </p:cNvSpPr>
          <p:nvPr>
            <p:ph idx="1"/>
          </p:nvPr>
        </p:nvSpPr>
        <p:spPr>
          <a:xfrm>
            <a:off x="663696" y="2273930"/>
            <a:ext cx="10018713" cy="4365813"/>
          </a:xfrm>
        </p:spPr>
        <p:txBody>
          <a:bodyPr>
            <a:normAutofit/>
          </a:bodyPr>
          <a:lstStyle/>
          <a:p>
            <a:pPr marL="1785937" lvl="0" indent="-457200">
              <a:buClr>
                <a:srgbClr val="23538D"/>
              </a:buClr>
            </a:pPr>
            <a:r>
              <a:rPr lang="es-AR" sz="3600" dirty="0" smtClean="0"/>
              <a:t>Gestión de Restaurant</a:t>
            </a:r>
          </a:p>
          <a:p>
            <a:pPr marL="1785937" lvl="0" indent="-457200">
              <a:buClr>
                <a:srgbClr val="23538D"/>
              </a:buClr>
            </a:pPr>
            <a:r>
              <a:rPr lang="es-AR" sz="3600" dirty="0" smtClean="0"/>
              <a:t>Gestión de Proveedores</a:t>
            </a:r>
          </a:p>
          <a:p>
            <a:pPr marL="1785937" lvl="0" indent="-457200">
              <a:buClr>
                <a:srgbClr val="23538D"/>
              </a:buClr>
            </a:pPr>
            <a:r>
              <a:rPr lang="es-AR" sz="3600" dirty="0" smtClean="0"/>
              <a:t>Módulo Tesorería</a:t>
            </a:r>
          </a:p>
          <a:p>
            <a:pPr marL="1785937" lvl="0" indent="-457200">
              <a:buClr>
                <a:srgbClr val="23538D"/>
              </a:buClr>
            </a:pPr>
            <a:r>
              <a:rPr lang="es-AR" sz="3600" dirty="0" smtClean="0"/>
              <a:t>Gestión de Personal</a:t>
            </a:r>
          </a:p>
          <a:p>
            <a:pPr marL="1785937" lvl="0" indent="-457200">
              <a:buClr>
                <a:srgbClr val="23538D"/>
              </a:buClr>
            </a:pPr>
            <a:r>
              <a:rPr lang="es-AR" sz="3600" dirty="0" smtClean="0"/>
              <a:t>Gestión de Limpieza</a:t>
            </a:r>
          </a:p>
          <a:p>
            <a:pPr marL="1785937" lvl="0" indent="-457200">
              <a:buClr>
                <a:srgbClr val="23538D"/>
              </a:buClr>
            </a:pPr>
            <a:endParaRPr lang="es-AR" sz="3600" dirty="0" smtClean="0"/>
          </a:p>
        </p:txBody>
      </p:sp>
    </p:spTree>
    <p:extLst>
      <p:ext uri="{BB962C8B-B14F-4D97-AF65-F5344CB8AC3E}">
        <p14:creationId xmlns:p14="http://schemas.microsoft.com/office/powerpoint/2010/main" xmlns="" val="2458194852"/>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54650" y="363284"/>
            <a:ext cx="10018713" cy="1148649"/>
          </a:xfrm>
        </p:spPr>
        <p:txBody>
          <a:bodyPr anchor="t">
            <a:noAutofit/>
          </a:bodyPr>
          <a:lstStyle/>
          <a:p>
            <a:pPr algn="r">
              <a:lnSpc>
                <a:spcPct val="150000"/>
              </a:lnSpc>
            </a:pPr>
            <a:r>
              <a:rPr lang="es-AR" sz="2000" dirty="0"/>
              <a:t>SISTEMA DE GESTIÓN HOTELERA</a:t>
            </a:r>
            <a:br>
              <a:rPr lang="es-AR" sz="2000" dirty="0"/>
            </a:br>
            <a:r>
              <a:rPr lang="es-ES" sz="2800" b="1" dirty="0" smtClean="0">
                <a:solidFill>
                  <a:schemeClr val="tx2">
                    <a:lumMod val="50000"/>
                  </a:schemeClr>
                </a:solidFill>
              </a:rPr>
              <a:t>PREGUNTAS</a:t>
            </a:r>
            <a:endParaRPr lang="es-AR" sz="2000" dirty="0">
              <a:solidFill>
                <a:schemeClr val="tx2">
                  <a:lumMod val="50000"/>
                </a:schemeClr>
              </a:solidFill>
            </a:endParaRPr>
          </a:p>
        </p:txBody>
      </p:sp>
      <p:pic>
        <p:nvPicPr>
          <p:cNvPr id="61442" name="Picture 2" descr="Resultado de imagen para IMAGEN PREGUNTAS"/>
          <p:cNvPicPr>
            <a:picLocks noChangeAspect="1" noChangeArrowheads="1"/>
          </p:cNvPicPr>
          <p:nvPr/>
        </p:nvPicPr>
        <p:blipFill>
          <a:blip r:embed="rId3"/>
          <a:srcRect/>
          <a:stretch>
            <a:fillRect/>
          </a:stretch>
        </p:blipFill>
        <p:spPr bwMode="auto">
          <a:xfrm>
            <a:off x="3062897" y="2504098"/>
            <a:ext cx="6191250" cy="3705225"/>
          </a:xfrm>
          <a:prstGeom prst="rect">
            <a:avLst/>
          </a:prstGeom>
          <a:noFill/>
        </p:spPr>
      </p:pic>
    </p:spTree>
    <p:extLst>
      <p:ext uri="{BB962C8B-B14F-4D97-AF65-F5344CB8AC3E}">
        <p14:creationId xmlns:p14="http://schemas.microsoft.com/office/powerpoint/2010/main" xmlns="" val="2458194852"/>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10 Imagen" descr="logooo.png"/>
          <p:cNvPicPr>
            <a:picLocks noChangeAspect="1"/>
          </p:cNvPicPr>
          <p:nvPr/>
        </p:nvPicPr>
        <p:blipFill>
          <a:blip r:embed="rId3" cstate="print">
            <a:duotone>
              <a:prstClr val="black"/>
              <a:srgbClr val="D9C3A5">
                <a:tint val="50000"/>
                <a:satMod val="180000"/>
              </a:srgbClr>
            </a:duotone>
          </a:blip>
          <a:srcRect/>
          <a:stretch>
            <a:fillRect/>
          </a:stretch>
        </p:blipFill>
        <p:spPr bwMode="auto">
          <a:xfrm>
            <a:off x="1647348" y="5478586"/>
            <a:ext cx="1100137" cy="1223963"/>
          </a:xfrm>
          <a:prstGeom prst="rect">
            <a:avLst/>
          </a:prstGeom>
          <a:noFill/>
          <a:ln w="9525">
            <a:noFill/>
            <a:miter lim="800000"/>
            <a:headEnd/>
            <a:tailEnd/>
          </a:ln>
        </p:spPr>
      </p:pic>
      <p:sp>
        <p:nvSpPr>
          <p:cNvPr id="5" name="Título 1"/>
          <p:cNvSpPr txBox="1">
            <a:spLocks/>
          </p:cNvSpPr>
          <p:nvPr/>
        </p:nvSpPr>
        <p:spPr>
          <a:xfrm>
            <a:off x="6682153" y="410177"/>
            <a:ext cx="4574685" cy="785577"/>
          </a:xfrm>
          <a:prstGeom prst="rect">
            <a:avLst/>
          </a:prstGeom>
        </p:spPr>
        <p:txBody>
          <a:bodyPr vert="horz" lIns="91440" tIns="45720" rIns="91440" bIns="45720" rtlCol="0" anchor="t">
            <a:noAutofit/>
          </a:bodyPr>
          <a:lstStyle/>
          <a:p>
            <a:pPr algn="r">
              <a:lnSpc>
                <a:spcPct val="150000"/>
              </a:lnSpc>
              <a:spcBef>
                <a:spcPct val="0"/>
              </a:spcBef>
            </a:pPr>
            <a:r>
              <a:rPr kumimoji="0" lang="es-AR" sz="2000" b="0" i="0" u="none" strike="noStrike" kern="1200" cap="none" spc="0" normalizeH="0" baseline="0" noProof="0" dirty="0" smtClean="0">
                <a:ln>
                  <a:noFill/>
                </a:ln>
                <a:solidFill>
                  <a:srgbClr val="FFFFFF"/>
                </a:solidFill>
                <a:effectLst/>
                <a:uLnTx/>
                <a:uFillTx/>
                <a:latin typeface="+mj-lt"/>
                <a:ea typeface="+mj-ea"/>
                <a:cs typeface="+mj-cs"/>
              </a:rPr>
              <a:t>SISTEMA DE GESTIÓN HOTELERA</a:t>
            </a:r>
            <a:endParaRPr kumimoji="0" lang="es-AR" sz="2000" b="0" i="0" u="none" strike="noStrike" kern="1200" cap="none" spc="0" normalizeH="0" baseline="0" noProof="0" dirty="0">
              <a:ln>
                <a:noFill/>
              </a:ln>
              <a:solidFill>
                <a:schemeClr val="tx2">
                  <a:lumMod val="50000"/>
                </a:schemeClr>
              </a:solidFill>
              <a:effectLst/>
              <a:uLnTx/>
              <a:uFillTx/>
              <a:latin typeface="+mj-lt"/>
              <a:ea typeface="+mj-ea"/>
              <a:cs typeface="+mj-cs"/>
            </a:endParaRPr>
          </a:p>
        </p:txBody>
      </p:sp>
      <p:sp>
        <p:nvSpPr>
          <p:cNvPr id="7" name="Título 1"/>
          <p:cNvSpPr txBox="1">
            <a:spLocks/>
          </p:cNvSpPr>
          <p:nvPr/>
        </p:nvSpPr>
        <p:spPr>
          <a:xfrm>
            <a:off x="2954216" y="5756031"/>
            <a:ext cx="4424779" cy="726486"/>
          </a:xfrm>
          <a:prstGeom prst="rect">
            <a:avLst/>
          </a:prstGeom>
        </p:spPr>
        <p:txBody>
          <a:bodyPr vert="horz" lIns="91440" tIns="45720" rIns="91440" bIns="45720" rtlCol="0" anchor="t">
            <a:noAutofit/>
          </a:bodyPr>
          <a:lstStyle/>
          <a:p>
            <a:pPr algn="r">
              <a:lnSpc>
                <a:spcPct val="150000"/>
              </a:lnSpc>
              <a:spcBef>
                <a:spcPct val="0"/>
              </a:spcBef>
            </a:pPr>
            <a:r>
              <a:rPr lang="es-AR" sz="2800" dirty="0" smtClean="0">
                <a:latin typeface="Arial" pitchFamily="34" charset="0"/>
                <a:cs typeface="Arial" pitchFamily="34" charset="0"/>
              </a:rPr>
              <a:t>Romina Elisabeth Mansilla</a:t>
            </a:r>
          </a:p>
          <a:p>
            <a:pPr marL="0" marR="0" lvl="0" indent="0" algn="r" defTabSz="914400" rtl="0" eaLnBrk="1" fontAlgn="auto" latinLnBrk="0" hangingPunct="1">
              <a:lnSpc>
                <a:spcPct val="150000"/>
              </a:lnSpc>
              <a:spcBef>
                <a:spcPct val="0"/>
              </a:spcBef>
              <a:spcAft>
                <a:spcPts val="0"/>
              </a:spcAft>
              <a:buClrTx/>
              <a:buSzTx/>
              <a:buFontTx/>
              <a:buNone/>
              <a:tabLst/>
              <a:defRPr/>
            </a:pPr>
            <a:endParaRPr kumimoji="0" lang="es-AR" sz="2000" b="0" i="0" u="none" strike="noStrike" kern="1200" cap="none" spc="0" normalizeH="0" baseline="0" noProof="0" dirty="0">
              <a:ln>
                <a:noFill/>
              </a:ln>
              <a:solidFill>
                <a:schemeClr val="tx2">
                  <a:lumMod val="50000"/>
                </a:schemeClr>
              </a:solidFill>
              <a:effectLst/>
              <a:uLnTx/>
              <a:uFillTx/>
              <a:latin typeface="+mj-lt"/>
              <a:ea typeface="+mj-ea"/>
              <a:cs typeface="+mj-cs"/>
            </a:endParaRPr>
          </a:p>
        </p:txBody>
      </p:sp>
      <p:sp>
        <p:nvSpPr>
          <p:cNvPr id="11" name="10 Rectángulo"/>
          <p:cNvSpPr/>
          <p:nvPr/>
        </p:nvSpPr>
        <p:spPr>
          <a:xfrm>
            <a:off x="844062" y="2158441"/>
            <a:ext cx="10539046" cy="1569660"/>
          </a:xfrm>
          <a:prstGeom prst="rect">
            <a:avLst/>
          </a:prstGeom>
          <a:noFill/>
        </p:spPr>
        <p:txBody>
          <a:bodyPr wrap="square" lIns="91440" tIns="45720" rIns="91440" bIns="45720">
            <a:spAutoFit/>
          </a:bodyPr>
          <a:lstStyle/>
          <a:p>
            <a:pPr algn="ctr"/>
            <a:r>
              <a:rPr lang="es-ES" sz="9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Muchas</a:t>
            </a:r>
            <a:r>
              <a:rPr lang="es-ES" sz="7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s-ES" sz="9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Gracias</a:t>
            </a:r>
            <a:r>
              <a:rPr lang="es-ES" sz="7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s-ES" sz="7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xmlns="" val="53601841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54650" y="363284"/>
            <a:ext cx="10018713" cy="1148649"/>
          </a:xfrm>
        </p:spPr>
        <p:txBody>
          <a:bodyPr anchor="t">
            <a:noAutofit/>
          </a:bodyPr>
          <a:lstStyle/>
          <a:p>
            <a:pPr algn="r">
              <a:lnSpc>
                <a:spcPct val="150000"/>
              </a:lnSpc>
            </a:pPr>
            <a:r>
              <a:rPr lang="es-AR" sz="2000" dirty="0"/>
              <a:t>SISTEMA DE GESTIÓN HOTELERA</a:t>
            </a:r>
            <a:br>
              <a:rPr lang="es-AR" sz="2000" dirty="0"/>
            </a:br>
            <a:r>
              <a:rPr lang="es-ES" sz="2800" b="1" dirty="0" smtClean="0">
                <a:solidFill>
                  <a:schemeClr val="tx2">
                    <a:lumMod val="50000"/>
                  </a:schemeClr>
                </a:solidFill>
              </a:rPr>
              <a:t>MARCO DEL TRABAJO FINAL DE LICENCIATURA</a:t>
            </a:r>
            <a:br>
              <a:rPr lang="es-ES" sz="2800" b="1" dirty="0" smtClean="0">
                <a:solidFill>
                  <a:schemeClr val="tx2">
                    <a:lumMod val="50000"/>
                  </a:schemeClr>
                </a:solidFill>
              </a:rPr>
            </a:br>
            <a:endParaRPr lang="es-AR" sz="2000" dirty="0">
              <a:solidFill>
                <a:schemeClr val="tx2">
                  <a:lumMod val="50000"/>
                </a:schemeClr>
              </a:solidFill>
            </a:endParaRPr>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946502" y="3003812"/>
            <a:ext cx="2395852" cy="2654559"/>
          </a:xfrm>
          <a:prstGeom prst="rect">
            <a:avLst/>
          </a:prstGeom>
          <a:noFill/>
          <a:effectLst>
            <a:glow rad="127000">
              <a:schemeClr val="accent2"/>
            </a:glo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 name="Picture 9"/>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867597" y="3241402"/>
            <a:ext cx="4820609" cy="2179377"/>
          </a:xfrm>
          <a:prstGeom prst="rect">
            <a:avLst/>
          </a:prstGeom>
          <a:noFill/>
          <a:effectLst>
            <a:glow rad="127000">
              <a:schemeClr val="accent2"/>
            </a:glo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68101068"/>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54650" y="363284"/>
            <a:ext cx="10018713" cy="1148649"/>
          </a:xfrm>
        </p:spPr>
        <p:txBody>
          <a:bodyPr anchor="t">
            <a:noAutofit/>
          </a:bodyPr>
          <a:lstStyle/>
          <a:p>
            <a:pPr algn="r">
              <a:lnSpc>
                <a:spcPct val="150000"/>
              </a:lnSpc>
            </a:pPr>
            <a:r>
              <a:rPr lang="es-AR" sz="2000" dirty="0"/>
              <a:t>SISTEMA DE GESTIÓN HOTELERA</a:t>
            </a:r>
            <a:br>
              <a:rPr lang="es-AR" sz="2000" dirty="0"/>
            </a:br>
            <a:r>
              <a:rPr lang="es-ES" sz="2800" b="1" dirty="0" smtClean="0">
                <a:solidFill>
                  <a:schemeClr val="tx2">
                    <a:lumMod val="50000"/>
                  </a:schemeClr>
                </a:solidFill>
              </a:rPr>
              <a:t>MARCO DEL TRABAJO FINAL DE LICENCIATURA</a:t>
            </a:r>
            <a:br>
              <a:rPr lang="es-ES" sz="2800" b="1" dirty="0" smtClean="0">
                <a:solidFill>
                  <a:schemeClr val="tx2">
                    <a:lumMod val="50000"/>
                  </a:schemeClr>
                </a:solidFill>
              </a:rPr>
            </a:br>
            <a:endParaRPr lang="es-AR" sz="2000" dirty="0">
              <a:solidFill>
                <a:schemeClr val="tx2">
                  <a:lumMod val="50000"/>
                </a:scheme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31699" y="3129088"/>
            <a:ext cx="5191093" cy="2257522"/>
          </a:xfrm>
          <a:prstGeom prst="rect">
            <a:avLst/>
          </a:prstGeom>
          <a:noFill/>
          <a:effectLst>
            <a:glow rad="127000">
              <a:schemeClr val="accent2"/>
            </a:glo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Marcador de contenido 2"/>
          <p:cNvSpPr>
            <a:spLocks noGrp="1"/>
          </p:cNvSpPr>
          <p:nvPr>
            <p:ph idx="1"/>
          </p:nvPr>
        </p:nvSpPr>
        <p:spPr>
          <a:xfrm>
            <a:off x="5408429" y="2869352"/>
            <a:ext cx="6783571" cy="3297531"/>
          </a:xfrm>
        </p:spPr>
        <p:txBody>
          <a:bodyPr>
            <a:normAutofit/>
          </a:bodyPr>
          <a:lstStyle/>
          <a:p>
            <a:pPr marL="1785937" indent="-457200">
              <a:buClr>
                <a:srgbClr val="23538D"/>
              </a:buClr>
            </a:pPr>
            <a:r>
              <a:rPr lang="es-AR" altLang="es-AR" sz="3200" dirty="0" smtClean="0">
                <a:cs typeface="Arial" charset="0"/>
              </a:rPr>
              <a:t>Incubadora de Turismo</a:t>
            </a:r>
          </a:p>
          <a:p>
            <a:pPr marL="1785937" indent="-457200">
              <a:buClr>
                <a:srgbClr val="23538D"/>
              </a:buClr>
            </a:pPr>
            <a:endParaRPr lang="es-AR" altLang="es-AR" sz="1600" dirty="0" smtClean="0">
              <a:cs typeface="Arial" charset="0"/>
            </a:endParaRPr>
          </a:p>
          <a:p>
            <a:pPr marL="1785937" indent="-457200">
              <a:buClr>
                <a:srgbClr val="23538D"/>
              </a:buClr>
            </a:pPr>
            <a:r>
              <a:rPr lang="es-AR" altLang="es-AR" sz="3200" dirty="0" smtClean="0">
                <a:cs typeface="Arial" charset="0"/>
              </a:rPr>
              <a:t>Lic. en Administración </a:t>
            </a:r>
            <a:r>
              <a:rPr lang="es-AR" altLang="es-AR" sz="3200" dirty="0">
                <a:cs typeface="Arial" charset="0"/>
              </a:rPr>
              <a:t>Hotelera</a:t>
            </a:r>
          </a:p>
          <a:p>
            <a:pPr marL="1785937" indent="-457200">
              <a:buClr>
                <a:srgbClr val="23538D"/>
              </a:buClr>
            </a:pPr>
            <a:endParaRPr lang="es-AR" altLang="es-AR" sz="1600" dirty="0">
              <a:cs typeface="Arial" charset="0"/>
            </a:endParaRPr>
          </a:p>
          <a:p>
            <a:pPr marL="1785937" indent="-457200">
              <a:buClr>
                <a:srgbClr val="23538D"/>
              </a:buClr>
            </a:pPr>
            <a:r>
              <a:rPr lang="es-AR" altLang="es-AR" sz="3200" dirty="0" smtClean="0">
                <a:cs typeface="Arial" charset="0"/>
              </a:rPr>
              <a:t>Educción de Requisitos</a:t>
            </a:r>
            <a:endParaRPr lang="es-AR" altLang="es-AR" sz="3200" dirty="0">
              <a:cs typeface="Arial" charset="0"/>
            </a:endParaRPr>
          </a:p>
          <a:p>
            <a:endParaRPr lang="es-AR" dirty="0"/>
          </a:p>
        </p:txBody>
      </p:sp>
    </p:spTree>
    <p:extLst>
      <p:ext uri="{BB962C8B-B14F-4D97-AF65-F5344CB8AC3E}">
        <p14:creationId xmlns:p14="http://schemas.microsoft.com/office/powerpoint/2010/main" xmlns="" val="68101068"/>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1554650" y="363284"/>
            <a:ext cx="10018713" cy="1148649"/>
          </a:xfrm>
        </p:spPr>
        <p:txBody>
          <a:bodyPr anchor="t">
            <a:noAutofit/>
          </a:bodyPr>
          <a:lstStyle/>
          <a:p>
            <a:pPr algn="r">
              <a:lnSpc>
                <a:spcPct val="150000"/>
              </a:lnSpc>
            </a:pPr>
            <a:r>
              <a:rPr lang="es-AR" sz="2000" dirty="0"/>
              <a:t>SISTEMA DE GESTIÓN HOTELERA</a:t>
            </a:r>
            <a:br>
              <a:rPr lang="es-AR" sz="2000" dirty="0"/>
            </a:br>
            <a:r>
              <a:rPr lang="es-ES" sz="2800" b="1" dirty="0" smtClean="0">
                <a:solidFill>
                  <a:schemeClr val="tx2">
                    <a:lumMod val="50000"/>
                  </a:schemeClr>
                </a:solidFill>
              </a:rPr>
              <a:t>MARCO DEL TRABAJO FINAL DE LICENCIATURA</a:t>
            </a:r>
            <a:br>
              <a:rPr lang="es-ES" sz="2800" b="1" dirty="0" smtClean="0">
                <a:solidFill>
                  <a:schemeClr val="tx2">
                    <a:lumMod val="50000"/>
                  </a:schemeClr>
                </a:solidFill>
              </a:rPr>
            </a:br>
            <a:endParaRPr lang="es-AR" sz="2000" dirty="0">
              <a:solidFill>
                <a:schemeClr val="tx2">
                  <a:lumMod val="50000"/>
                </a:schemeClr>
              </a:solidFill>
            </a:endParaRPr>
          </a:p>
        </p:txBody>
      </p:sp>
      <p:pic>
        <p:nvPicPr>
          <p:cNvPr id="2050" name="Picture 2" descr="Resultado de imagen para Compromiso Social Universitario"/>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258661" y="2873827"/>
            <a:ext cx="3333750" cy="1905000"/>
          </a:xfrm>
          <a:prstGeom prst="rect">
            <a:avLst/>
          </a:prstGeom>
          <a:noFill/>
          <a:effectLst>
            <a:glow rad="127000">
              <a:schemeClr val="accent2"/>
            </a:glow>
          </a:effectLst>
          <a:extLst>
            <a:ext uri="{909E8E84-426E-40DD-AFC4-6F175D3DCCD1}">
              <a14:hiddenFill xmlns:a14="http://schemas.microsoft.com/office/drawing/2010/main" xmlns="">
                <a:solidFill>
                  <a:srgbClr val="FFFFFF"/>
                </a:solidFill>
              </a14:hiddenFill>
            </a:ext>
          </a:extLst>
        </p:spPr>
      </p:pic>
      <p:sp>
        <p:nvSpPr>
          <p:cNvPr id="3" name="AutoShape 4" descr="Resultado de imagen para Ministerio de Educación y Deportes de la Nació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2054" name="Picture 6"/>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5906251" y="3146423"/>
            <a:ext cx="5110999" cy="1359807"/>
          </a:xfrm>
          <a:prstGeom prst="rect">
            <a:avLst/>
          </a:prstGeom>
          <a:noFill/>
          <a:effectLst>
            <a:glow rad="127000">
              <a:schemeClr val="accent2"/>
            </a:glo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Marcador de contenido 2"/>
          <p:cNvSpPr>
            <a:spLocks noGrp="1"/>
          </p:cNvSpPr>
          <p:nvPr>
            <p:ph idx="1"/>
          </p:nvPr>
        </p:nvSpPr>
        <p:spPr>
          <a:xfrm>
            <a:off x="2095500" y="5166051"/>
            <a:ext cx="8610600" cy="996407"/>
          </a:xfrm>
        </p:spPr>
        <p:txBody>
          <a:bodyPr>
            <a:normAutofit fontScale="85000" lnSpcReduction="10000"/>
          </a:bodyPr>
          <a:lstStyle/>
          <a:p>
            <a:pPr marL="742950" indent="-742950" algn="ctr">
              <a:buNone/>
            </a:pPr>
            <a:r>
              <a:rPr lang="es-AR" sz="4800" dirty="0" smtClean="0"/>
              <a:t>Trabajo y Desarrollo </a:t>
            </a:r>
            <a:r>
              <a:rPr lang="es-AR" sz="4800" dirty="0" err="1" smtClean="0"/>
              <a:t>Socioproductivo</a:t>
            </a:r>
            <a:endParaRPr lang="es-AR" sz="4800" dirty="0" smtClean="0"/>
          </a:p>
        </p:txBody>
      </p:sp>
    </p:spTree>
    <p:extLst>
      <p:ext uri="{BB962C8B-B14F-4D97-AF65-F5344CB8AC3E}">
        <p14:creationId xmlns:p14="http://schemas.microsoft.com/office/powerpoint/2010/main" xmlns="" val="2149498600"/>
      </p:ext>
    </p:extLst>
  </p:cSld>
  <p:clrMapOvr>
    <a:overrideClrMapping bg1="lt1" tx1="dk1" bg2="lt2" tx2="dk2" accent1="accent1" accent2="accent2" accent3="accent3" accent4="accent4" accent5="accent5" accent6="accent6" hlink="hlink" folHlink="folHlink"/>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54650" y="363284"/>
            <a:ext cx="10018713" cy="1148649"/>
          </a:xfrm>
        </p:spPr>
        <p:txBody>
          <a:bodyPr anchor="t">
            <a:noAutofit/>
          </a:bodyPr>
          <a:lstStyle/>
          <a:p>
            <a:pPr algn="r">
              <a:lnSpc>
                <a:spcPct val="150000"/>
              </a:lnSpc>
            </a:pPr>
            <a:r>
              <a:rPr lang="es-AR" sz="2000" dirty="0"/>
              <a:t>SISTEMA DE GESTIÓN HOTELERA</a:t>
            </a:r>
            <a:br>
              <a:rPr lang="es-AR" sz="2000" dirty="0"/>
            </a:br>
            <a:r>
              <a:rPr lang="es-ES" sz="2800" b="1" dirty="0" smtClean="0">
                <a:solidFill>
                  <a:schemeClr val="tx2">
                    <a:lumMod val="50000"/>
                  </a:schemeClr>
                </a:solidFill>
              </a:rPr>
              <a:t>MARCO DEL TRABAJO FINAL DE LICENCIATURA</a:t>
            </a:r>
            <a:br>
              <a:rPr lang="es-ES" sz="2800" b="1" dirty="0" smtClean="0">
                <a:solidFill>
                  <a:schemeClr val="tx2">
                    <a:lumMod val="50000"/>
                  </a:schemeClr>
                </a:solidFill>
              </a:rPr>
            </a:br>
            <a:endParaRPr lang="es-AR" sz="2000" dirty="0">
              <a:solidFill>
                <a:schemeClr val="tx2">
                  <a:lumMod val="50000"/>
                </a:schemeClr>
              </a:solidFill>
            </a:endParaRPr>
          </a:p>
        </p:txBody>
      </p:sp>
      <p:sp>
        <p:nvSpPr>
          <p:cNvPr id="4" name="AutoShape 2" descr="Resultado de imagen para logo unl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5" name="AutoShape 5" descr="Resultado de imagen para logo unl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6" name="AutoShape 8" descr="Resultado de imagen para logo unqu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8" name="Marcador de contenido 2"/>
          <p:cNvSpPr txBox="1">
            <a:spLocks/>
          </p:cNvSpPr>
          <p:nvPr/>
        </p:nvSpPr>
        <p:spPr>
          <a:xfrm>
            <a:off x="7199129" y="2945552"/>
            <a:ext cx="6783571" cy="3297531"/>
          </a:xfrm>
          <a:prstGeom prst="rect">
            <a:avLst/>
          </a:prstGeom>
        </p:spPr>
        <p:txBody>
          <a:bodyPr vert="horz" lIns="91440" tIns="45720" rIns="91440" bIns="45720" rtlCol="0" anchor="ctr">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1785937" indent="-457200">
              <a:buClr>
                <a:srgbClr val="23538D"/>
              </a:buClr>
            </a:pPr>
            <a:r>
              <a:rPr lang="es-AR" altLang="es-AR" sz="3200" dirty="0" smtClean="0">
                <a:cs typeface="Arial" charset="0"/>
              </a:rPr>
              <a:t>Historia.</a:t>
            </a:r>
            <a:endParaRPr lang="es-AR" altLang="es-AR" sz="3200" dirty="0">
              <a:cs typeface="Arial" charset="0"/>
            </a:endParaRPr>
          </a:p>
          <a:p>
            <a:pPr marL="1785937" indent="-457200">
              <a:buClr>
                <a:srgbClr val="23538D"/>
              </a:buClr>
            </a:pPr>
            <a:endParaRPr lang="es-AR" altLang="es-AR" sz="1600" dirty="0">
              <a:cs typeface="Arial" charset="0"/>
            </a:endParaRPr>
          </a:p>
          <a:p>
            <a:pPr marL="1785937" indent="-457200">
              <a:buClr>
                <a:srgbClr val="23538D"/>
              </a:buClr>
            </a:pPr>
            <a:r>
              <a:rPr lang="es-AR" altLang="es-AR" sz="3200" dirty="0" smtClean="0">
                <a:cs typeface="Arial" charset="0"/>
              </a:rPr>
              <a:t>Cooperativa.</a:t>
            </a:r>
            <a:endParaRPr lang="es-AR" altLang="es-AR" sz="3200" dirty="0">
              <a:cs typeface="Arial" charset="0"/>
            </a:endParaRPr>
          </a:p>
          <a:p>
            <a:pPr marL="1785937" indent="-457200">
              <a:buClr>
                <a:srgbClr val="23538D"/>
              </a:buClr>
            </a:pPr>
            <a:endParaRPr lang="es-AR" altLang="es-AR" sz="1600" dirty="0">
              <a:cs typeface="Arial" charset="0"/>
            </a:endParaRPr>
          </a:p>
          <a:p>
            <a:pPr marL="1785937" indent="-457200">
              <a:buClr>
                <a:srgbClr val="23538D"/>
              </a:buClr>
            </a:pPr>
            <a:r>
              <a:rPr lang="es-AR" altLang="es-AR" sz="3200" dirty="0">
                <a:cs typeface="Arial" charset="0"/>
              </a:rPr>
              <a:t>Reapertura</a:t>
            </a:r>
            <a:r>
              <a:rPr lang="es-AR" altLang="es-AR" sz="3200" dirty="0">
                <a:latin typeface="Arial" charset="0"/>
                <a:cs typeface="Arial" charset="0"/>
              </a:rPr>
              <a:t>.</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12775" y="2317912"/>
            <a:ext cx="3978275" cy="4112606"/>
          </a:xfrm>
          <a:prstGeom prst="rect">
            <a:avLst/>
          </a:prstGeom>
          <a:noFill/>
          <a:effectLst>
            <a:glow rad="127000">
              <a:schemeClr val="accent2"/>
            </a:glo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2" name="Picture 1"/>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055452" y="2945551"/>
            <a:ext cx="3048000" cy="1424299"/>
          </a:xfrm>
          <a:prstGeom prst="rect">
            <a:avLst/>
          </a:prstGeom>
          <a:noFill/>
          <a:effectLst>
            <a:glow rad="127000">
              <a:schemeClr val="accent2"/>
            </a:glo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3" name="Picture 8"/>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994701" y="4632417"/>
            <a:ext cx="3048001" cy="1619250"/>
          </a:xfrm>
          <a:prstGeom prst="rect">
            <a:avLst/>
          </a:prstGeom>
          <a:noFill/>
          <a:effectLst>
            <a:glow rad="127000">
              <a:schemeClr val="accent2"/>
            </a:glo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68101068"/>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54650" y="363284"/>
            <a:ext cx="10018713" cy="1148649"/>
          </a:xfrm>
        </p:spPr>
        <p:txBody>
          <a:bodyPr anchor="t">
            <a:noAutofit/>
          </a:bodyPr>
          <a:lstStyle/>
          <a:p>
            <a:pPr algn="r">
              <a:lnSpc>
                <a:spcPct val="150000"/>
              </a:lnSpc>
            </a:pPr>
            <a:r>
              <a:rPr lang="es-AR" sz="2000" dirty="0"/>
              <a:t>SISTEMA DE GESTIÓN HOTELERA</a:t>
            </a:r>
            <a:br>
              <a:rPr lang="es-AR" sz="2000" dirty="0"/>
            </a:br>
            <a:r>
              <a:rPr lang="es-ES" sz="2800" b="1" dirty="0">
                <a:solidFill>
                  <a:schemeClr val="tx2">
                    <a:lumMod val="50000"/>
                  </a:schemeClr>
                </a:solidFill>
              </a:rPr>
              <a:t> ESTADO DE LA CUESTIÓN</a:t>
            </a:r>
            <a:endParaRPr lang="es-AR" sz="2000" dirty="0">
              <a:solidFill>
                <a:schemeClr val="tx2">
                  <a:lumMod val="50000"/>
                </a:schemeClr>
              </a:solidFill>
            </a:endParaRPr>
          </a:p>
        </p:txBody>
      </p:sp>
      <p:sp>
        <p:nvSpPr>
          <p:cNvPr id="3" name="Marcador de contenido 2"/>
          <p:cNvSpPr>
            <a:spLocks noGrp="1"/>
          </p:cNvSpPr>
          <p:nvPr>
            <p:ph idx="1"/>
          </p:nvPr>
        </p:nvSpPr>
        <p:spPr>
          <a:xfrm>
            <a:off x="6154738" y="2632401"/>
            <a:ext cx="5657850" cy="996407"/>
          </a:xfrm>
        </p:spPr>
        <p:txBody>
          <a:bodyPr>
            <a:normAutofit/>
          </a:bodyPr>
          <a:lstStyle/>
          <a:p>
            <a:pPr marL="742950" indent="-742950" algn="ctr">
              <a:buNone/>
            </a:pPr>
            <a:r>
              <a:rPr lang="es-AR" sz="4800" dirty="0" smtClean="0"/>
              <a:t>¿Qué es un hotel?</a:t>
            </a:r>
          </a:p>
        </p:txBody>
      </p:sp>
      <p:sp>
        <p:nvSpPr>
          <p:cNvPr id="4" name="AutoShape 2" descr="Resultado de imagen para logo unl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5" name="AutoShape 5" descr="Resultado de imagen para logo unl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6" name="AutoShape 8" descr="Resultado de imagen para logo unqu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8" name="Marcador de contenido 2"/>
          <p:cNvSpPr txBox="1">
            <a:spLocks/>
          </p:cNvSpPr>
          <p:nvPr/>
        </p:nvSpPr>
        <p:spPr>
          <a:xfrm>
            <a:off x="5657850" y="3285908"/>
            <a:ext cx="5848350" cy="3297531"/>
          </a:xfrm>
          <a:prstGeom prst="rect">
            <a:avLst/>
          </a:prstGeom>
        </p:spPr>
        <p:txBody>
          <a:bodyPr vert="horz" lIns="91440" tIns="45720" rIns="91440" bIns="45720" rtlCol="0" anchor="ctr">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1785937" indent="-457200">
              <a:buClr>
                <a:srgbClr val="23538D"/>
              </a:buClr>
            </a:pPr>
            <a:r>
              <a:rPr lang="es-AR" altLang="es-AR" sz="3200" dirty="0" smtClean="0">
                <a:cs typeface="Arial" charset="0"/>
              </a:rPr>
              <a:t>Objetivo General.</a:t>
            </a:r>
            <a:endParaRPr lang="es-AR" altLang="es-AR" sz="1600" dirty="0" smtClean="0">
              <a:cs typeface="Arial" charset="0"/>
            </a:endParaRPr>
          </a:p>
          <a:p>
            <a:pPr marL="1785937" indent="-457200">
              <a:buClr>
                <a:srgbClr val="23538D"/>
              </a:buClr>
            </a:pPr>
            <a:r>
              <a:rPr lang="es-AR" altLang="es-AR" sz="3200" dirty="0" smtClean="0">
                <a:cs typeface="Arial" charset="0"/>
              </a:rPr>
              <a:t>Tipos.</a:t>
            </a:r>
            <a:endParaRPr lang="es-AR" altLang="es-AR" sz="1600" dirty="0">
              <a:cs typeface="Arial" charset="0"/>
            </a:endParaRPr>
          </a:p>
          <a:p>
            <a:pPr marL="1785937" indent="-457200">
              <a:buClr>
                <a:srgbClr val="23538D"/>
              </a:buClr>
            </a:pPr>
            <a:r>
              <a:rPr lang="es-AR" altLang="es-AR" sz="3200" dirty="0" smtClean="0">
                <a:cs typeface="Arial" charset="0"/>
              </a:rPr>
              <a:t>Categorías.</a:t>
            </a:r>
          </a:p>
        </p:txBody>
      </p:sp>
      <p:pic>
        <p:nvPicPr>
          <p:cNvPr id="1028" name="Picture 4" descr="http://www.pipinas.com/wp-content/uploads/602670_640986939252870_70869055_n.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175" y="2969935"/>
            <a:ext cx="4854576" cy="3251554"/>
          </a:xfrm>
          <a:prstGeom prst="rect">
            <a:avLst/>
          </a:prstGeom>
          <a:noFill/>
          <a:effectLst>
            <a:glow rad="127000">
              <a:schemeClr val="accent2"/>
            </a:glo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95827172"/>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54650" y="363284"/>
            <a:ext cx="10018713" cy="1148649"/>
          </a:xfrm>
        </p:spPr>
        <p:txBody>
          <a:bodyPr anchor="t">
            <a:noAutofit/>
          </a:bodyPr>
          <a:lstStyle/>
          <a:p>
            <a:pPr algn="r">
              <a:lnSpc>
                <a:spcPct val="150000"/>
              </a:lnSpc>
            </a:pPr>
            <a:r>
              <a:rPr lang="es-AR" sz="2000" dirty="0"/>
              <a:t>SISTEMA DE GESTIÓN HOTELERA</a:t>
            </a:r>
            <a:br>
              <a:rPr lang="es-AR" sz="2000" dirty="0"/>
            </a:br>
            <a:r>
              <a:rPr lang="es-ES" sz="2800" b="1" dirty="0" smtClean="0">
                <a:solidFill>
                  <a:schemeClr val="tx2">
                    <a:lumMod val="50000"/>
                  </a:schemeClr>
                </a:solidFill>
              </a:rPr>
              <a:t> ESTADO DE LA CUESTIÓN</a:t>
            </a:r>
            <a:endParaRPr lang="es-AR" sz="2000" dirty="0">
              <a:solidFill>
                <a:schemeClr val="tx2">
                  <a:lumMod val="50000"/>
                </a:schemeClr>
              </a:solidFill>
            </a:endParaRPr>
          </a:p>
        </p:txBody>
      </p:sp>
      <p:sp>
        <p:nvSpPr>
          <p:cNvPr id="7" name="Marcador de contenido 2"/>
          <p:cNvSpPr>
            <a:spLocks noGrp="1"/>
          </p:cNvSpPr>
          <p:nvPr>
            <p:ph idx="1"/>
          </p:nvPr>
        </p:nvSpPr>
        <p:spPr>
          <a:xfrm>
            <a:off x="1049338" y="2289501"/>
            <a:ext cx="5657850" cy="996407"/>
          </a:xfrm>
        </p:spPr>
        <p:txBody>
          <a:bodyPr>
            <a:normAutofit fontScale="77500" lnSpcReduction="20000"/>
          </a:bodyPr>
          <a:lstStyle/>
          <a:p>
            <a:pPr marL="742950" indent="-742950" algn="ctr">
              <a:buNone/>
            </a:pPr>
            <a:r>
              <a:rPr lang="es-AR" sz="4800" dirty="0" smtClean="0"/>
              <a:t>¿Qué es una Cooperativa?</a:t>
            </a:r>
          </a:p>
        </p:txBody>
      </p:sp>
      <p:sp>
        <p:nvSpPr>
          <p:cNvPr id="8" name="Marcador de contenido 2"/>
          <p:cNvSpPr txBox="1">
            <a:spLocks/>
          </p:cNvSpPr>
          <p:nvPr/>
        </p:nvSpPr>
        <p:spPr>
          <a:xfrm>
            <a:off x="0" y="2794243"/>
            <a:ext cx="6858000" cy="3297531"/>
          </a:xfrm>
          <a:prstGeom prst="rect">
            <a:avLst/>
          </a:prstGeom>
        </p:spPr>
        <p:txBody>
          <a:bodyPr vert="horz" lIns="91440" tIns="45720" rIns="91440" bIns="45720" rtlCol="0" anchor="ctr">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1785937" indent="-457200">
              <a:buClr>
                <a:srgbClr val="23538D"/>
              </a:buClr>
            </a:pPr>
            <a:r>
              <a:rPr lang="es-AR" altLang="es-AR" sz="3200" dirty="0" smtClean="0">
                <a:cs typeface="Arial" charset="0"/>
              </a:rPr>
              <a:t>Características.</a:t>
            </a:r>
            <a:endParaRPr lang="es-AR" altLang="es-AR" sz="1600" dirty="0">
              <a:cs typeface="Arial" charset="0"/>
            </a:endParaRPr>
          </a:p>
          <a:p>
            <a:pPr marL="1785937" indent="-457200">
              <a:buClr>
                <a:srgbClr val="23538D"/>
              </a:buClr>
            </a:pPr>
            <a:r>
              <a:rPr lang="es-AR" altLang="es-AR" sz="3200" dirty="0" smtClean="0">
                <a:cs typeface="Arial" charset="0"/>
              </a:rPr>
              <a:t>Problemáticas.</a:t>
            </a:r>
            <a:endParaRPr lang="es-AR" altLang="es-AR" sz="1600" dirty="0">
              <a:cs typeface="Arial" charset="0"/>
            </a:endParaRPr>
          </a:p>
          <a:p>
            <a:pPr marL="1785937" indent="-457200">
              <a:buClr>
                <a:srgbClr val="23538D"/>
              </a:buClr>
            </a:pPr>
            <a:r>
              <a:rPr lang="es-AR" altLang="es-AR" sz="3200" dirty="0" smtClean="0">
                <a:cs typeface="Arial" charset="0"/>
              </a:rPr>
              <a:t>Hoteles Cooperativos</a:t>
            </a:r>
            <a:r>
              <a:rPr lang="es-AR" altLang="es-AR" sz="3200" dirty="0" smtClean="0">
                <a:latin typeface="Arial" charset="0"/>
                <a:cs typeface="Arial" charset="0"/>
              </a:rPr>
              <a:t>.</a:t>
            </a:r>
            <a:endParaRPr lang="es-AR" altLang="es-AR" sz="3200" dirty="0">
              <a:latin typeface="Arial" charset="0"/>
              <a:cs typeface="Arial" charset="0"/>
            </a:endParaRPr>
          </a:p>
        </p:txBody>
      </p:sp>
      <p:pic>
        <p:nvPicPr>
          <p:cNvPr id="3078" name="Picture 6" descr="Imagen relacionada"/>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61275" y="3102278"/>
            <a:ext cx="3616325" cy="2989496"/>
          </a:xfrm>
          <a:prstGeom prst="rect">
            <a:avLst/>
          </a:prstGeom>
          <a:noFill/>
          <a:effectLst>
            <a:glow rad="127000">
              <a:schemeClr val="accent2"/>
            </a:glo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33657637"/>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54650" y="363284"/>
            <a:ext cx="10018713" cy="1148649"/>
          </a:xfrm>
        </p:spPr>
        <p:txBody>
          <a:bodyPr anchor="t">
            <a:noAutofit/>
          </a:bodyPr>
          <a:lstStyle/>
          <a:p>
            <a:pPr algn="r">
              <a:lnSpc>
                <a:spcPct val="150000"/>
              </a:lnSpc>
            </a:pPr>
            <a:r>
              <a:rPr lang="es-AR" sz="2000" dirty="0"/>
              <a:t>SISTEMA DE GESTIÓN HOTELERA</a:t>
            </a:r>
            <a:br>
              <a:rPr lang="es-AR" sz="2000" dirty="0"/>
            </a:br>
            <a:r>
              <a:rPr lang="es-ES" sz="2800" b="1" dirty="0" smtClean="0">
                <a:solidFill>
                  <a:schemeClr val="tx2">
                    <a:lumMod val="50000"/>
                  </a:schemeClr>
                </a:solidFill>
              </a:rPr>
              <a:t>PROBLEMA ABIERTO</a:t>
            </a:r>
            <a:endParaRPr lang="es-AR" sz="2000" dirty="0">
              <a:solidFill>
                <a:schemeClr val="tx2">
                  <a:lumMod val="50000"/>
                </a:schemeClr>
              </a:solidFill>
            </a:endParaRPr>
          </a:p>
        </p:txBody>
      </p:sp>
      <p:sp>
        <p:nvSpPr>
          <p:cNvPr id="3" name="Marcador de contenido 2"/>
          <p:cNvSpPr>
            <a:spLocks noGrp="1"/>
          </p:cNvSpPr>
          <p:nvPr>
            <p:ph idx="1"/>
          </p:nvPr>
        </p:nvSpPr>
        <p:spPr>
          <a:xfrm>
            <a:off x="674748" y="2534421"/>
            <a:ext cx="10461504" cy="1905001"/>
          </a:xfrm>
        </p:spPr>
        <p:txBody>
          <a:bodyPr>
            <a:normAutofit/>
          </a:bodyPr>
          <a:lstStyle/>
          <a:p>
            <a:pPr algn="ctr">
              <a:buNone/>
            </a:pPr>
            <a:r>
              <a:rPr lang="es-AR" sz="3600" b="1" dirty="0" smtClean="0"/>
              <a:t>Desarrollar la primera versión de un sistema informático para gestionar de forma integral las funcionalidades de un hotel</a:t>
            </a:r>
            <a:r>
              <a:rPr lang="es-AR" sz="3600" b="1" dirty="0"/>
              <a:t>.</a:t>
            </a:r>
            <a:r>
              <a:rPr lang="es-AR" sz="3600" b="1" dirty="0" smtClean="0"/>
              <a:t> </a:t>
            </a:r>
          </a:p>
        </p:txBody>
      </p:sp>
      <p:sp>
        <p:nvSpPr>
          <p:cNvPr id="9" name="Marcador de contenido 2"/>
          <p:cNvSpPr txBox="1">
            <a:spLocks/>
          </p:cNvSpPr>
          <p:nvPr/>
        </p:nvSpPr>
        <p:spPr>
          <a:xfrm>
            <a:off x="2095500" y="4333229"/>
            <a:ext cx="8515350" cy="2295140"/>
          </a:xfrm>
          <a:prstGeom prst="rect">
            <a:avLst/>
          </a:prstGeom>
        </p:spPr>
        <p:txBody>
          <a:bodyPr vert="horz" lIns="91440" tIns="45720" rIns="91440" bIns="45720" rtlCol="0" anchor="ctr">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1785937" indent="-457200">
              <a:buClr>
                <a:srgbClr val="23538D"/>
              </a:buClr>
            </a:pPr>
            <a:r>
              <a:rPr lang="es-AR" altLang="es-AR" sz="3200" dirty="0" smtClean="0">
                <a:cs typeface="Arial" charset="0"/>
              </a:rPr>
              <a:t>Diseño global.</a:t>
            </a:r>
            <a:endParaRPr lang="es-AR" altLang="es-AR" sz="1600" dirty="0">
              <a:cs typeface="Arial" charset="0"/>
            </a:endParaRPr>
          </a:p>
          <a:p>
            <a:pPr marL="1785937" indent="-457200">
              <a:buClr>
                <a:srgbClr val="23538D"/>
              </a:buClr>
            </a:pPr>
            <a:r>
              <a:rPr lang="es-AR" altLang="es-AR" sz="3200" dirty="0" smtClean="0">
                <a:cs typeface="Arial" charset="0"/>
              </a:rPr>
              <a:t>Desarrollo modular y escalable.</a:t>
            </a:r>
          </a:p>
          <a:p>
            <a:pPr marL="1785937" indent="-457200">
              <a:buClr>
                <a:srgbClr val="23538D"/>
              </a:buClr>
            </a:pPr>
            <a:r>
              <a:rPr lang="es-AR" altLang="es-AR" sz="3200" dirty="0">
                <a:cs typeface="Arial" charset="0"/>
              </a:rPr>
              <a:t>Minimización de </a:t>
            </a:r>
            <a:r>
              <a:rPr lang="es-AR" altLang="es-AR" sz="3200" dirty="0" smtClean="0">
                <a:cs typeface="Arial" charset="0"/>
              </a:rPr>
              <a:t>costos</a:t>
            </a:r>
            <a:endParaRPr lang="es-AR" altLang="es-AR" sz="3200" dirty="0">
              <a:cs typeface="Arial" charset="0"/>
            </a:endParaRPr>
          </a:p>
        </p:txBody>
      </p:sp>
    </p:spTree>
    <p:extLst>
      <p:ext uri="{BB962C8B-B14F-4D97-AF65-F5344CB8AC3E}">
        <p14:creationId xmlns:p14="http://schemas.microsoft.com/office/powerpoint/2010/main" xmlns="" val="2541305319"/>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Personalizado 1">
      <a:dk1>
        <a:sysClr val="windowText" lastClr="000000"/>
      </a:dk1>
      <a:lt1>
        <a:sysClr val="window" lastClr="FFFFFF"/>
      </a:lt1>
      <a:dk2>
        <a:srgbClr val="073E87"/>
      </a:dk2>
      <a:lt2>
        <a:srgbClr val="C6E7FC"/>
      </a:lt2>
      <a:accent1>
        <a:srgbClr val="016295"/>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Personalizado 1">
    <a:dk1>
      <a:sysClr val="windowText" lastClr="000000"/>
    </a:dk1>
    <a:lt1>
      <a:sysClr val="window" lastClr="FFFFFF"/>
    </a:lt1>
    <a:dk2>
      <a:srgbClr val="073E87"/>
    </a:dk2>
    <a:lt2>
      <a:srgbClr val="C6E7FC"/>
    </a:lt2>
    <a:accent1>
      <a:srgbClr val="016295"/>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ppt/theme/themeOverride2.xml><?xml version="1.0" encoding="utf-8"?>
<a:themeOverride xmlns:a="http://schemas.openxmlformats.org/drawingml/2006/main">
  <a:clrScheme name="Personalizado 1">
    <a:dk1>
      <a:sysClr val="windowText" lastClr="000000"/>
    </a:dk1>
    <a:lt1>
      <a:sysClr val="window" lastClr="FFFFFF"/>
    </a:lt1>
    <a:dk2>
      <a:srgbClr val="073E87"/>
    </a:dk2>
    <a:lt2>
      <a:srgbClr val="C6E7FC"/>
    </a:lt2>
    <a:accent1>
      <a:srgbClr val="016295"/>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docProps/app.xml><?xml version="1.0" encoding="utf-8"?>
<Properties xmlns="http://schemas.openxmlformats.org/officeDocument/2006/extended-properties" xmlns:vt="http://schemas.openxmlformats.org/officeDocument/2006/docPropsVTypes">
  <Template/>
  <TotalTime>16453</TotalTime>
  <Words>3587</Words>
  <Application>Microsoft Office PowerPoint</Application>
  <PresentationFormat>Personalizado</PresentationFormat>
  <Paragraphs>218</Paragraphs>
  <Slides>29</Slides>
  <Notes>29</Notes>
  <HiddenSlides>0</HiddenSlides>
  <MMClips>0</MMClips>
  <ScaleCrop>false</ScaleCrop>
  <HeadingPairs>
    <vt:vector size="4" baseType="variant">
      <vt:variant>
        <vt:lpstr>Tema</vt:lpstr>
      </vt:variant>
      <vt:variant>
        <vt:i4>1</vt:i4>
      </vt:variant>
      <vt:variant>
        <vt:lpstr>Títulos de diapositiva</vt:lpstr>
      </vt:variant>
      <vt:variant>
        <vt:i4>29</vt:i4>
      </vt:variant>
    </vt:vector>
  </HeadingPairs>
  <TitlesOfParts>
    <vt:vector size="30" baseType="lpstr">
      <vt:lpstr>Forma de onda</vt:lpstr>
      <vt:lpstr>SISTEMA DE GESTIÓN HOTELERA  Trabajo Final de Licenciatura en Sistemas</vt:lpstr>
      <vt:lpstr>SISTEMA DE GESTIÓN HOTELERA INTRODUCCIÓN</vt:lpstr>
      <vt:lpstr>SISTEMA DE GESTIÓN HOTELERA MARCO DEL TRABAJO FINAL DE LICENCIATURA </vt:lpstr>
      <vt:lpstr>SISTEMA DE GESTIÓN HOTELERA MARCO DEL TRABAJO FINAL DE LICENCIATURA </vt:lpstr>
      <vt:lpstr>SISTEMA DE GESTIÓN HOTELERA MARCO DEL TRABAJO FINAL DE LICENCIATURA </vt:lpstr>
      <vt:lpstr>SISTEMA DE GESTIÓN HOTELERA MARCO DEL TRABAJO FINAL DE LICENCIATURA </vt:lpstr>
      <vt:lpstr>SISTEMA DE GESTIÓN HOTELERA  ESTADO DE LA CUESTIÓN</vt:lpstr>
      <vt:lpstr>SISTEMA DE GESTIÓN HOTELERA  ESTADO DE LA CUESTIÓN</vt:lpstr>
      <vt:lpstr>SISTEMA DE GESTIÓN HOTELERA PROBLEMA ABIERTO</vt:lpstr>
      <vt:lpstr>SISTEMA DE GESTIÓN HOTELERA PROBLEMA ABIERTO</vt:lpstr>
      <vt:lpstr>SISTEMA DE GESTIÓN HOTELERA SOLUCIÓN</vt:lpstr>
      <vt:lpstr>SISTEMA DE GESTIÓN HOTELERA SOLUCIÓN</vt:lpstr>
      <vt:lpstr>SISTEMA DE GESTIÓN HOTELERA SOLUCIÓN</vt:lpstr>
      <vt:lpstr>SISTEMA DE GESTIÓN HOTELERA SOLUCIÓN</vt:lpstr>
      <vt:lpstr>SISTEMA DE GESTIÓN HOTELERA SOLUCIÓN</vt:lpstr>
      <vt:lpstr>SISTEMA DE GESTIÓN HOTELERA RESULTADOS OBTENIDOS</vt:lpstr>
      <vt:lpstr>SISTEMA DE GESTIÓN HOTELERA RESULTADOS OBTENIDOS</vt:lpstr>
      <vt:lpstr>SISTEMA DE GESTIÓN HOTELERA RESULTADOS OBTENIDOS</vt:lpstr>
      <vt:lpstr>SISTEMA DE GESTIÓN HOTELERA RESULTADOS OBTENIDOS</vt:lpstr>
      <vt:lpstr>SISTEMA DE GESTIÓN HOTELERA RESULTADOS OBTENIDOS</vt:lpstr>
      <vt:lpstr>SISTEMA DE GESTIÓN HOTELERA RESULTADOS OBTENIDOS</vt:lpstr>
      <vt:lpstr>SISTEMA DE GESTIÓN HOTELERA RESULTADOS OBTENIDOS</vt:lpstr>
      <vt:lpstr>SISTEMA DE GESTIÓN HOTELERA RESULTADOS OBTENIDOS</vt:lpstr>
      <vt:lpstr>SISTEMA DE GESTIÓN HOTELERA RESULTADOS OBTENIDOS</vt:lpstr>
      <vt:lpstr>SISTEMA DE GESTIÓN HOTELERA RESULTADOS OBTENIDOS</vt:lpstr>
      <vt:lpstr>SISTEMA DE GESTIÓN HOTELERA CONCLUSIONES</vt:lpstr>
      <vt:lpstr>SISTEMA DE GESTIÓN HOTELERA FUTURAS LÍNEAS DE DESARROLLO</vt:lpstr>
      <vt:lpstr>SISTEMA DE GESTIÓN HOTELERA PREGUNTAS</vt:lpstr>
      <vt:lpstr>Diapositiva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Romina Mansilla</dc:creator>
  <cp:lastModifiedBy>Romina</cp:lastModifiedBy>
  <cp:revision>353</cp:revision>
  <dcterms:created xsi:type="dcterms:W3CDTF">2016-03-01T00:07:20Z</dcterms:created>
  <dcterms:modified xsi:type="dcterms:W3CDTF">2017-06-23T02:58:33Z</dcterms:modified>
</cp:coreProperties>
</file>