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276" r:id="rId4"/>
    <p:sldId id="277" r:id="rId5"/>
    <p:sldId id="257" r:id="rId6"/>
    <p:sldId id="278" r:id="rId7"/>
    <p:sldId id="279" r:id="rId8"/>
    <p:sldId id="280" r:id="rId9"/>
    <p:sldId id="281" r:id="rId10"/>
    <p:sldId id="282" r:id="rId11"/>
    <p:sldId id="263" r:id="rId12"/>
    <p:sldId id="264" r:id="rId13"/>
    <p:sldId id="283" r:id="rId14"/>
    <p:sldId id="265" r:id="rId15"/>
    <p:sldId id="267" r:id="rId16"/>
    <p:sldId id="266" r:id="rId17"/>
    <p:sldId id="268" r:id="rId18"/>
    <p:sldId id="270" r:id="rId19"/>
    <p:sldId id="271" r:id="rId20"/>
    <p:sldId id="272" r:id="rId21"/>
    <p:sldId id="273" r:id="rId22"/>
    <p:sldId id="275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2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9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4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23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6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7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86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31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29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72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3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B5EE-36C2-4BC5-A87C-E22795F2C823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DAF2-0B80-4878-AE3A-0FC865224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0F8F-A381-45D2-92B2-4601EC226A9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56A5-FD26-47FE-AD04-FD65B32702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9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bi.nlm.nih.gov/pubmed?term=Kolch%20W%5bAuthor%5d&amp;cauthor=true&amp;cauthor_uid=19804630" TargetMode="External"/><Relationship Id="rId3" Type="http://schemas.openxmlformats.org/officeDocument/2006/relationships/hyperlink" Target="http://www.ncbi.nlm.nih.gov/pubmed/?term=computational+modeling+of+cancerous+orton+2009" TargetMode="External"/><Relationship Id="rId7" Type="http://schemas.openxmlformats.org/officeDocument/2006/relationships/hyperlink" Target="http://www.ncbi.nlm.nih.gov/pubmed?term=Sturm%20OE%5bAuthor%5d&amp;cauthor=true&amp;cauthor_uid=1980463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ubmed?term=Gormand%20A%5bAuthor%5d&amp;cauthor=true&amp;cauthor_uid=19804630" TargetMode="External"/><Relationship Id="rId5" Type="http://schemas.openxmlformats.org/officeDocument/2006/relationships/hyperlink" Target="http://www.ncbi.nlm.nih.gov/pubmed?term=Adriaens%20ME%5bAuthor%5d&amp;cauthor=true&amp;cauthor_uid=19804630" TargetMode="External"/><Relationship Id="rId4" Type="http://schemas.openxmlformats.org/officeDocument/2006/relationships/hyperlink" Target="http://www.ncbi.nlm.nih.gov/pubmed?term=Orton%20RJ%5bAuthor%5d&amp;cauthor=true&amp;cauthor_uid=19804630" TargetMode="External"/><Relationship Id="rId9" Type="http://schemas.openxmlformats.org/officeDocument/2006/relationships/hyperlink" Target="http://www.ncbi.nlm.nih.gov/pubmed?term=Gilbert%20DR%5bAuthor%5d&amp;cauthor=true&amp;cauthor_uid=1980463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microsoft.com/office/2007/relationships/hdphoto" Target="../media/hdphoto3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19.png"/><Relationship Id="rId5" Type="http://schemas.openxmlformats.org/officeDocument/2006/relationships/image" Target="../media/image15.jpeg"/><Relationship Id="rId10" Type="http://schemas.microsoft.com/office/2007/relationships/hdphoto" Target="../media/hdphoto2.wdp"/><Relationship Id="rId4" Type="http://schemas.openxmlformats.org/officeDocument/2006/relationships/image" Target="../media/image14.jpeg"/><Relationship Id="rId9" Type="http://schemas.openxmlformats.org/officeDocument/2006/relationships/image" Target="../media/image18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28" y="4929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</a:t>
            </a:r>
            <a:r>
              <a:rPr lang="en-US" dirty="0" smtClean="0"/>
              <a:t>Users/iqbio2014/MATLAB Modeling/Newest Version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Uploaded my current data, parameters, and scripts</a:t>
            </a:r>
          </a:p>
          <a:p>
            <a:endParaRPr lang="en-US" dirty="0"/>
          </a:p>
          <a:p>
            <a:r>
              <a:rPr lang="en-US" dirty="0" smtClean="0"/>
              <a:t>You can access this through </a:t>
            </a:r>
            <a:r>
              <a:rPr lang="en-US" dirty="0" err="1" smtClean="0"/>
              <a:t>vieques</a:t>
            </a:r>
            <a:r>
              <a:rPr lang="en-US" dirty="0" smtClean="0"/>
              <a:t> or by mapping your network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Delayed Inhibition Varies Inhibitor Response</a:t>
            </a:r>
          </a:p>
        </p:txBody>
      </p:sp>
      <p:pic>
        <p:nvPicPr>
          <p:cNvPr id="3075" name="Picture 3" descr="Z:\IQbio\All Inhibs 20x\2014-10-03\some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905" r="8712" b="2191"/>
          <a:stretch/>
        </p:blipFill>
        <p:spPr bwMode="auto">
          <a:xfrm>
            <a:off x="1524002" y="2411770"/>
            <a:ext cx="4619201" cy="383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:\IQbio\All Inhibs 20x\2014-10-04\some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2479" r="8847" b="1877"/>
          <a:stretch/>
        </p:blipFill>
        <p:spPr bwMode="auto">
          <a:xfrm>
            <a:off x="6248402" y="2422124"/>
            <a:ext cx="4415015" cy="382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226947" y="1676400"/>
            <a:ext cx="0" cy="495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34345" y="1685278"/>
            <a:ext cx="299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</a:t>
            </a:r>
            <a:r>
              <a:rPr lang="en-US" sz="2800" dirty="0" err="1"/>
              <a:t>hr</a:t>
            </a:r>
            <a:r>
              <a:rPr lang="en-US" sz="2800" dirty="0"/>
              <a:t> EGF Treatment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6653" y="1685278"/>
            <a:ext cx="299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 </a:t>
            </a:r>
            <a:r>
              <a:rPr lang="en-US" sz="2800" dirty="0" err="1"/>
              <a:t>hr</a:t>
            </a:r>
            <a:r>
              <a:rPr lang="en-US" sz="2800" dirty="0"/>
              <a:t> EGF Treatment</a:t>
            </a:r>
          </a:p>
        </p:txBody>
      </p:sp>
    </p:spTree>
    <p:extLst>
      <p:ext uri="{BB962C8B-B14F-4D97-AF65-F5344CB8AC3E}">
        <p14:creationId xmlns:p14="http://schemas.microsoft.com/office/powerpoint/2010/main" val="8033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Delayed Inhibition Varies Inhibitor Response</a:t>
            </a:r>
          </a:p>
        </p:txBody>
      </p:sp>
      <p:pic>
        <p:nvPicPr>
          <p:cNvPr id="3075" name="Picture 3" descr="Z:\IQbio\All Inhibs 20x\2014-10-03\some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905" r="8712" b="2191"/>
          <a:stretch/>
        </p:blipFill>
        <p:spPr bwMode="auto">
          <a:xfrm>
            <a:off x="1524002" y="2411770"/>
            <a:ext cx="4619201" cy="383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:\IQbio\All Inhibs 20x\2014-10-04\some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2479" r="8847" b="1877"/>
          <a:stretch/>
        </p:blipFill>
        <p:spPr bwMode="auto">
          <a:xfrm>
            <a:off x="6248402" y="2422124"/>
            <a:ext cx="4415015" cy="382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226947" y="1676400"/>
            <a:ext cx="0" cy="495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34345" y="1685278"/>
            <a:ext cx="299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</a:t>
            </a:r>
            <a:r>
              <a:rPr lang="en-US" sz="2800" dirty="0" err="1"/>
              <a:t>hr</a:t>
            </a:r>
            <a:r>
              <a:rPr lang="en-US" sz="2800" dirty="0"/>
              <a:t> EGF Treatment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6653" y="1685278"/>
            <a:ext cx="299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 </a:t>
            </a:r>
            <a:r>
              <a:rPr lang="en-US" sz="2800" dirty="0" err="1"/>
              <a:t>hr</a:t>
            </a:r>
            <a:r>
              <a:rPr lang="en-US" sz="2800" dirty="0"/>
              <a:t> EGF Treatment</a:t>
            </a:r>
          </a:p>
        </p:txBody>
      </p:sp>
      <p:sp>
        <p:nvSpPr>
          <p:cNvPr id="3" name="Oval 2"/>
          <p:cNvSpPr/>
          <p:nvPr/>
        </p:nvSpPr>
        <p:spPr>
          <a:xfrm>
            <a:off x="8915400" y="2438403"/>
            <a:ext cx="1524000" cy="139823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29400" y="4316770"/>
            <a:ext cx="1524000" cy="139823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2009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6021" cy="4351338"/>
          </a:xfrm>
        </p:spPr>
        <p:txBody>
          <a:bodyPr/>
          <a:lstStyle/>
          <a:p>
            <a:r>
              <a:rPr lang="en-US" dirty="0" smtClean="0"/>
              <a:t>PC12 cells show differential ERK dynamics based on which growth factor is used</a:t>
            </a:r>
          </a:p>
          <a:p>
            <a:endParaRPr lang="en-US" dirty="0"/>
          </a:p>
          <a:p>
            <a:r>
              <a:rPr lang="en-US" dirty="0"/>
              <a:t>They used this model to show differential signaling through EGFR vs NGFR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21" y="2022993"/>
            <a:ext cx="359904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02325" y="165365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PC12 Cells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9321" y="4299467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ystem for neural differentiation</a:t>
            </a:r>
          </a:p>
          <a:p>
            <a:endParaRPr lang="en-US" dirty="0"/>
          </a:p>
          <a:p>
            <a:r>
              <a:rPr lang="en-US" dirty="0" smtClean="0"/>
              <a:t>ERK dynamics in response to EGF or NGF are very different</a:t>
            </a:r>
          </a:p>
          <a:p>
            <a:endParaRPr lang="en-US" dirty="0"/>
          </a:p>
          <a:p>
            <a:r>
              <a:rPr lang="en-US" dirty="0" smtClean="0"/>
              <a:t>Model used to study negative feedback in ERK pathway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961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u="sng" dirty="0">
                <a:hlinkClick r:id="rId3" tooltip="BMC systems biology."/>
              </a:rPr>
              <a:t>BMC </a:t>
            </a:r>
            <a:r>
              <a:rPr lang="en-US" sz="1200" u="sng" dirty="0" err="1">
                <a:hlinkClick r:id="rId3" tooltip="BMC systems biology."/>
              </a:rPr>
              <a:t>Syst</a:t>
            </a:r>
            <a:r>
              <a:rPr lang="en-US" sz="1200" u="sng" dirty="0">
                <a:hlinkClick r:id="rId3" tooltip="BMC systems biology."/>
              </a:rPr>
              <a:t> Biol.</a:t>
            </a:r>
            <a:r>
              <a:rPr lang="en-US" sz="1200" dirty="0"/>
              <a:t> 2009 Oct 5;3:100. </a:t>
            </a:r>
            <a:r>
              <a:rPr lang="en-US" sz="1200" dirty="0" err="1"/>
              <a:t>doi</a:t>
            </a:r>
            <a:r>
              <a:rPr lang="en-US" sz="1200" dirty="0"/>
              <a:t>: 10.1186/1752-0509-3-100.</a:t>
            </a:r>
          </a:p>
          <a:p>
            <a:r>
              <a:rPr lang="en-US" sz="1200" b="1" dirty="0"/>
              <a:t>Computational modelling of cancerous mutations in the EGFR/ERK </a:t>
            </a:r>
            <a:r>
              <a:rPr lang="en-US" sz="1200" b="1" dirty="0" err="1"/>
              <a:t>signalling</a:t>
            </a:r>
            <a:r>
              <a:rPr lang="en-US" sz="1200" b="1" dirty="0"/>
              <a:t> pathway.</a:t>
            </a:r>
          </a:p>
          <a:p>
            <a:r>
              <a:rPr lang="en-US" sz="1200" u="sng" dirty="0">
                <a:hlinkClick r:id="rId4"/>
              </a:rPr>
              <a:t>Orton RJ</a:t>
            </a:r>
            <a:r>
              <a:rPr lang="en-US" sz="1200" baseline="30000" dirty="0"/>
              <a:t>1</a:t>
            </a:r>
            <a:r>
              <a:rPr lang="en-US" sz="1200" dirty="0"/>
              <a:t>, </a:t>
            </a:r>
            <a:r>
              <a:rPr lang="en-US" sz="1200" u="sng" dirty="0" err="1">
                <a:hlinkClick r:id="rId5"/>
              </a:rPr>
              <a:t>Adriaens</a:t>
            </a:r>
            <a:r>
              <a:rPr lang="en-US" sz="1200" u="sng" dirty="0">
                <a:hlinkClick r:id="rId5"/>
              </a:rPr>
              <a:t> ME</a:t>
            </a:r>
            <a:r>
              <a:rPr lang="en-US" sz="1200" dirty="0"/>
              <a:t>, </a:t>
            </a:r>
            <a:r>
              <a:rPr lang="en-US" sz="1200" u="sng" dirty="0" err="1">
                <a:hlinkClick r:id="rId6"/>
              </a:rPr>
              <a:t>Gormand</a:t>
            </a:r>
            <a:r>
              <a:rPr lang="en-US" sz="1200" u="sng" dirty="0">
                <a:hlinkClick r:id="rId6"/>
              </a:rPr>
              <a:t> A</a:t>
            </a:r>
            <a:r>
              <a:rPr lang="en-US" sz="1200" dirty="0"/>
              <a:t>, </a:t>
            </a:r>
            <a:r>
              <a:rPr lang="en-US" sz="1200" u="sng" dirty="0">
                <a:hlinkClick r:id="rId7"/>
              </a:rPr>
              <a:t>Sturm OE</a:t>
            </a:r>
            <a:r>
              <a:rPr lang="en-US" sz="1200" dirty="0"/>
              <a:t>, </a:t>
            </a:r>
            <a:r>
              <a:rPr lang="en-US" sz="1200" u="sng" dirty="0" err="1">
                <a:hlinkClick r:id="rId8"/>
              </a:rPr>
              <a:t>Kolch</a:t>
            </a:r>
            <a:r>
              <a:rPr lang="en-US" sz="1200" u="sng" dirty="0">
                <a:hlinkClick r:id="rId8"/>
              </a:rPr>
              <a:t> W</a:t>
            </a:r>
            <a:r>
              <a:rPr lang="en-US" sz="1200" dirty="0"/>
              <a:t>, </a:t>
            </a:r>
            <a:r>
              <a:rPr lang="en-US" sz="1200" u="sng" dirty="0">
                <a:hlinkClick r:id="rId9"/>
              </a:rPr>
              <a:t>Gilbert DR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8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712"/>
            <a:ext cx="10515600" cy="1325563"/>
          </a:xfrm>
        </p:spPr>
        <p:txBody>
          <a:bodyPr/>
          <a:lstStyle/>
          <a:p>
            <a:r>
              <a:rPr lang="en-US" dirty="0" smtClean="0"/>
              <a:t>2009 Model Scheme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2"/>
          <a:stretch/>
        </p:blipFill>
        <p:spPr bwMode="auto">
          <a:xfrm>
            <a:off x="2667000" y="1485900"/>
            <a:ext cx="6975267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0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628" y="143522"/>
            <a:ext cx="898272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2009 Model Predictions for EGF Treatment</a:t>
            </a:r>
            <a:endParaRPr lang="en-US" dirty="0"/>
          </a:p>
        </p:txBody>
      </p:sp>
      <p:pic>
        <p:nvPicPr>
          <p:cNvPr id="2050" name="Picture 2" descr="C:\Users\bunker\Dropbox\Model Making\From Paper\fig4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5" t="5143" r="9184" b="6923"/>
          <a:stretch/>
        </p:blipFill>
        <p:spPr bwMode="auto">
          <a:xfrm>
            <a:off x="1524001" y="1371601"/>
            <a:ext cx="9140349" cy="545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2"/>
          <a:stretch/>
        </p:blipFill>
        <p:spPr bwMode="auto">
          <a:xfrm>
            <a:off x="2667000" y="1485900"/>
            <a:ext cx="6975267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858000" y="3200400"/>
            <a:ext cx="803067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58000" y="3124200"/>
            <a:ext cx="803067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0" y="4001610"/>
            <a:ext cx="803067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58000" y="3925410"/>
            <a:ext cx="803067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0958" y="4762500"/>
            <a:ext cx="803067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860958" y="4686300"/>
            <a:ext cx="803067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67000" y="2286000"/>
            <a:ext cx="803067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667000" y="2209800"/>
            <a:ext cx="803067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858993" y="2286000"/>
            <a:ext cx="803067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858993" y="2209800"/>
            <a:ext cx="803067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0" y="1295400"/>
            <a:ext cx="9144000" cy="5173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345379" y="1584734"/>
            <a:ext cx="1295400" cy="228600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EGFR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9800" y="1584168"/>
            <a:ext cx="1295400" cy="2286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EGFR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95823" y="609600"/>
            <a:ext cx="594511" cy="22860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EGF-l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34002" y="228600"/>
            <a:ext cx="594511" cy="228600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EGF-l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95400" y="1584734"/>
            <a:ext cx="1295400" cy="2286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3600" y="1584734"/>
            <a:ext cx="1295400" cy="228600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38599" y="1478572"/>
            <a:ext cx="1143000" cy="2286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proEGF</a:t>
            </a:r>
            <a:r>
              <a:rPr lang="en-US" dirty="0">
                <a:solidFill>
                  <a:schemeClr val="tx1"/>
                </a:solidFill>
              </a:rPr>
              <a:t>-l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12846" y="609600"/>
            <a:ext cx="594511" cy="22860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52600" y="715022"/>
            <a:ext cx="381000" cy="381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90800" y="715022"/>
            <a:ext cx="381000" cy="381000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2781301" y="762000"/>
            <a:ext cx="266700" cy="152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4610099" y="228600"/>
            <a:ext cx="897003" cy="228600"/>
          </a:xfrm>
          <a:prstGeom prst="curvedConnector3">
            <a:avLst>
              <a:gd name="adj1" fmla="val 15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5791200" y="228600"/>
            <a:ext cx="2057400" cy="685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7" name="Curved Connector 5126"/>
          <p:cNvCxnSpPr/>
          <p:nvPr/>
        </p:nvCxnSpPr>
        <p:spPr>
          <a:xfrm flipV="1">
            <a:off x="6667501" y="905522"/>
            <a:ext cx="1181100" cy="161278"/>
          </a:xfrm>
          <a:prstGeom prst="curvedConnector3">
            <a:avLst>
              <a:gd name="adj1" fmla="val 11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1" name="Straight Arrow Connector 5130"/>
          <p:cNvCxnSpPr>
            <a:stCxn id="15" idx="4"/>
          </p:cNvCxnSpPr>
          <p:nvPr/>
        </p:nvCxnSpPr>
        <p:spPr>
          <a:xfrm>
            <a:off x="3048000" y="9144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3" name="Straight Arrow Connector 5132"/>
          <p:cNvCxnSpPr/>
          <p:nvPr/>
        </p:nvCxnSpPr>
        <p:spPr>
          <a:xfrm flipH="1">
            <a:off x="7993076" y="2362200"/>
            <a:ext cx="3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Oval 5133"/>
          <p:cNvSpPr/>
          <p:nvPr/>
        </p:nvSpPr>
        <p:spPr>
          <a:xfrm>
            <a:off x="6934201" y="2743200"/>
            <a:ext cx="731823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SOS</a:t>
            </a:r>
          </a:p>
        </p:txBody>
      </p:sp>
      <p:sp>
        <p:nvSpPr>
          <p:cNvPr id="47" name="Oval 46"/>
          <p:cNvSpPr/>
          <p:nvPr/>
        </p:nvSpPr>
        <p:spPr>
          <a:xfrm>
            <a:off x="8382000" y="2743200"/>
            <a:ext cx="731823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SOS</a:t>
            </a:r>
          </a:p>
        </p:txBody>
      </p:sp>
      <p:cxnSp>
        <p:nvCxnSpPr>
          <p:cNvPr id="48" name="Straight Arrow Connector 47"/>
          <p:cNvCxnSpPr>
            <a:stCxn id="5134" idx="6"/>
            <a:endCxn id="47" idx="2"/>
          </p:cNvCxnSpPr>
          <p:nvPr/>
        </p:nvCxnSpPr>
        <p:spPr>
          <a:xfrm>
            <a:off x="7666021" y="2971800"/>
            <a:ext cx="7159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220579" y="3581400"/>
            <a:ext cx="731823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RAS</a:t>
            </a:r>
          </a:p>
        </p:txBody>
      </p:sp>
      <p:sp>
        <p:nvSpPr>
          <p:cNvPr id="54" name="Oval 53"/>
          <p:cNvSpPr/>
          <p:nvPr/>
        </p:nvSpPr>
        <p:spPr>
          <a:xfrm>
            <a:off x="7543801" y="3581400"/>
            <a:ext cx="731823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RAS</a:t>
            </a:r>
          </a:p>
        </p:txBody>
      </p:sp>
      <p:cxnSp>
        <p:nvCxnSpPr>
          <p:cNvPr id="55" name="Straight Arrow Connector 54"/>
          <p:cNvCxnSpPr>
            <a:stCxn id="53" idx="2"/>
            <a:endCxn id="54" idx="6"/>
          </p:cNvCxnSpPr>
          <p:nvPr/>
        </p:nvCxnSpPr>
        <p:spPr>
          <a:xfrm flipH="1">
            <a:off x="8275624" y="3810000"/>
            <a:ext cx="9449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8747909" y="3200400"/>
            <a:ext cx="3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391054" y="4419600"/>
            <a:ext cx="731823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RAF</a:t>
            </a:r>
          </a:p>
        </p:txBody>
      </p:sp>
      <p:sp>
        <p:nvSpPr>
          <p:cNvPr id="67" name="Oval 66"/>
          <p:cNvSpPr/>
          <p:nvPr/>
        </p:nvSpPr>
        <p:spPr>
          <a:xfrm>
            <a:off x="6714274" y="4419600"/>
            <a:ext cx="731823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RAF</a:t>
            </a:r>
          </a:p>
        </p:txBody>
      </p:sp>
      <p:cxnSp>
        <p:nvCxnSpPr>
          <p:cNvPr id="68" name="Straight Arrow Connector 67"/>
          <p:cNvCxnSpPr>
            <a:stCxn id="66" idx="2"/>
            <a:endCxn id="67" idx="6"/>
          </p:cNvCxnSpPr>
          <p:nvPr/>
        </p:nvCxnSpPr>
        <p:spPr>
          <a:xfrm flipH="1">
            <a:off x="7446098" y="4648200"/>
            <a:ext cx="9449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918383" y="4032564"/>
            <a:ext cx="3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566648" y="5257800"/>
            <a:ext cx="815352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MEK</a:t>
            </a:r>
          </a:p>
        </p:txBody>
      </p:sp>
      <p:sp>
        <p:nvSpPr>
          <p:cNvPr id="71" name="Oval 70"/>
          <p:cNvSpPr/>
          <p:nvPr/>
        </p:nvSpPr>
        <p:spPr>
          <a:xfrm>
            <a:off x="5791201" y="5257800"/>
            <a:ext cx="830491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MEK</a:t>
            </a:r>
          </a:p>
        </p:txBody>
      </p:sp>
      <p:cxnSp>
        <p:nvCxnSpPr>
          <p:cNvPr id="72" name="Straight Arrow Connector 71"/>
          <p:cNvCxnSpPr>
            <a:stCxn id="70" idx="2"/>
            <a:endCxn id="71" idx="6"/>
          </p:cNvCxnSpPr>
          <p:nvPr/>
        </p:nvCxnSpPr>
        <p:spPr>
          <a:xfrm flipH="1">
            <a:off x="6621692" y="5486400"/>
            <a:ext cx="9449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093977" y="4884584"/>
            <a:ext cx="3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694203" y="6096000"/>
            <a:ext cx="815352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ERK</a:t>
            </a:r>
          </a:p>
        </p:txBody>
      </p:sp>
      <p:sp>
        <p:nvSpPr>
          <p:cNvPr id="77" name="Oval 76"/>
          <p:cNvSpPr/>
          <p:nvPr/>
        </p:nvSpPr>
        <p:spPr>
          <a:xfrm>
            <a:off x="4918756" y="6096000"/>
            <a:ext cx="830491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ERK</a:t>
            </a:r>
          </a:p>
        </p:txBody>
      </p:sp>
      <p:cxnSp>
        <p:nvCxnSpPr>
          <p:cNvPr id="78" name="Straight Arrow Connector 77"/>
          <p:cNvCxnSpPr>
            <a:stCxn id="76" idx="2"/>
            <a:endCxn id="77" idx="6"/>
          </p:cNvCxnSpPr>
          <p:nvPr/>
        </p:nvCxnSpPr>
        <p:spPr>
          <a:xfrm flipH="1">
            <a:off x="5749247" y="6324600"/>
            <a:ext cx="9449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6221532" y="5713252"/>
            <a:ext cx="3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1" name="Straight Arrow Connector 5150"/>
          <p:cNvCxnSpPr/>
          <p:nvPr/>
        </p:nvCxnSpPr>
        <p:spPr>
          <a:xfrm>
            <a:off x="2057400" y="205740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248151" y="5295276"/>
            <a:ext cx="933448" cy="381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PP2ase</a:t>
            </a:r>
          </a:p>
        </p:txBody>
      </p:sp>
      <p:cxnSp>
        <p:nvCxnSpPr>
          <p:cNvPr id="36" name="Straight Arrow Connector 35"/>
          <p:cNvCxnSpPr>
            <a:stCxn id="34" idx="6"/>
            <a:endCxn id="71" idx="2"/>
          </p:cNvCxnSpPr>
          <p:nvPr/>
        </p:nvCxnSpPr>
        <p:spPr>
          <a:xfrm>
            <a:off x="5181601" y="5485776"/>
            <a:ext cx="609601" cy="62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4" idx="5"/>
            <a:endCxn id="77" idx="0"/>
          </p:cNvCxnSpPr>
          <p:nvPr/>
        </p:nvCxnSpPr>
        <p:spPr>
          <a:xfrm>
            <a:off x="5044900" y="5620480"/>
            <a:ext cx="289101" cy="47552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109363" y="4457700"/>
            <a:ext cx="933448" cy="381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PPase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stCxn id="90" idx="6"/>
            <a:endCxn id="67" idx="2"/>
          </p:cNvCxnSpPr>
          <p:nvPr/>
        </p:nvCxnSpPr>
        <p:spPr>
          <a:xfrm>
            <a:off x="6042811" y="4648200"/>
            <a:ext cx="671464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227479" y="3619500"/>
            <a:ext cx="933448" cy="381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GAP</a:t>
            </a:r>
          </a:p>
        </p:txBody>
      </p:sp>
      <p:cxnSp>
        <p:nvCxnSpPr>
          <p:cNvPr id="94" name="Straight Arrow Connector 93"/>
          <p:cNvCxnSpPr>
            <a:stCxn id="93" idx="6"/>
            <a:endCxn id="54" idx="2"/>
          </p:cNvCxnSpPr>
          <p:nvPr/>
        </p:nvCxnSpPr>
        <p:spPr>
          <a:xfrm>
            <a:off x="7160925" y="3810000"/>
            <a:ext cx="382875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8747909" y="6162955"/>
            <a:ext cx="933448" cy="381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p90Rsk</a:t>
            </a:r>
          </a:p>
        </p:txBody>
      </p:sp>
      <p:sp>
        <p:nvSpPr>
          <p:cNvPr id="97" name="Oval 96"/>
          <p:cNvSpPr/>
          <p:nvPr/>
        </p:nvSpPr>
        <p:spPr>
          <a:xfrm>
            <a:off x="9629657" y="5390419"/>
            <a:ext cx="933448" cy="381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p90Rsk</a:t>
            </a:r>
          </a:p>
        </p:txBody>
      </p:sp>
      <p:cxnSp>
        <p:nvCxnSpPr>
          <p:cNvPr id="42" name="Straight Arrow Connector 41"/>
          <p:cNvCxnSpPr>
            <a:stCxn id="96" idx="0"/>
            <a:endCxn id="97" idx="3"/>
          </p:cNvCxnSpPr>
          <p:nvPr/>
        </p:nvCxnSpPr>
        <p:spPr>
          <a:xfrm flipV="1">
            <a:off x="9214634" y="5715623"/>
            <a:ext cx="551724" cy="44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77" idx="5"/>
          </p:cNvCxnSpPr>
          <p:nvPr/>
        </p:nvCxnSpPr>
        <p:spPr>
          <a:xfrm rot="5400000" flipH="1" flipV="1">
            <a:off x="7226633" y="4340278"/>
            <a:ext cx="546956" cy="3744979"/>
          </a:xfrm>
          <a:prstGeom prst="curvedConnector4">
            <a:avLst>
              <a:gd name="adj1" fmla="val -41795"/>
              <a:gd name="adj2" fmla="val 5897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97" idx="7"/>
            <a:endCxn id="47" idx="6"/>
          </p:cNvCxnSpPr>
          <p:nvPr/>
        </p:nvCxnSpPr>
        <p:spPr>
          <a:xfrm rot="16200000" flipV="1">
            <a:off x="8532910" y="3552719"/>
            <a:ext cx="2474415" cy="1312583"/>
          </a:xfrm>
          <a:prstGeom prst="curvedConnector2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34691" y="2268984"/>
            <a:ext cx="823111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PI3K</a:t>
            </a:r>
          </a:p>
        </p:txBody>
      </p:sp>
      <p:sp>
        <p:nvSpPr>
          <p:cNvPr id="65" name="Oval 64"/>
          <p:cNvSpPr/>
          <p:nvPr/>
        </p:nvSpPr>
        <p:spPr>
          <a:xfrm>
            <a:off x="4428578" y="3124200"/>
            <a:ext cx="823111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PI3K</a:t>
            </a:r>
          </a:p>
        </p:txBody>
      </p:sp>
      <p:sp>
        <p:nvSpPr>
          <p:cNvPr id="74" name="Oval 73"/>
          <p:cNvSpPr/>
          <p:nvPr/>
        </p:nvSpPr>
        <p:spPr>
          <a:xfrm>
            <a:off x="3786990" y="3819869"/>
            <a:ext cx="823111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AKT</a:t>
            </a:r>
          </a:p>
        </p:txBody>
      </p:sp>
      <p:sp>
        <p:nvSpPr>
          <p:cNvPr id="75" name="Oval 74"/>
          <p:cNvSpPr/>
          <p:nvPr/>
        </p:nvSpPr>
        <p:spPr>
          <a:xfrm>
            <a:off x="5219702" y="3819869"/>
            <a:ext cx="823111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AKT</a:t>
            </a:r>
          </a:p>
        </p:txBody>
      </p:sp>
      <p:cxnSp>
        <p:nvCxnSpPr>
          <p:cNvPr id="80" name="Straight Arrow Connector 79"/>
          <p:cNvCxnSpPr>
            <a:stCxn id="54" idx="1"/>
          </p:cNvCxnSpPr>
          <p:nvPr/>
        </p:nvCxnSpPr>
        <p:spPr>
          <a:xfrm flipH="1" flipV="1">
            <a:off x="4928210" y="2925195"/>
            <a:ext cx="2722764" cy="723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928210" y="2345184"/>
            <a:ext cx="2981503" cy="474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4" idx="4"/>
            <a:endCxn id="65" idx="0"/>
          </p:cNvCxnSpPr>
          <p:nvPr/>
        </p:nvCxnSpPr>
        <p:spPr>
          <a:xfrm flipH="1">
            <a:off x="4840134" y="2726184"/>
            <a:ext cx="6113" cy="398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4" idx="6"/>
            <a:endCxn id="75" idx="2"/>
          </p:cNvCxnSpPr>
          <p:nvPr/>
        </p:nvCxnSpPr>
        <p:spPr>
          <a:xfrm>
            <a:off x="4610099" y="4048469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5" idx="4"/>
          </p:cNvCxnSpPr>
          <p:nvPr/>
        </p:nvCxnSpPr>
        <p:spPr>
          <a:xfrm>
            <a:off x="4840132" y="3581403"/>
            <a:ext cx="3056" cy="393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5"/>
            <a:endCxn id="67" idx="1"/>
          </p:cNvCxnSpPr>
          <p:nvPr/>
        </p:nvCxnSpPr>
        <p:spPr>
          <a:xfrm>
            <a:off x="5922269" y="4210117"/>
            <a:ext cx="899179" cy="276441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/>
          <p:nvPr/>
        </p:nvCxnSpPr>
        <p:spPr>
          <a:xfrm rot="10800000">
            <a:off x="2362200" y="2057400"/>
            <a:ext cx="2556555" cy="426720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77" idx="2"/>
            <a:endCxn id="67" idx="3"/>
          </p:cNvCxnSpPr>
          <p:nvPr/>
        </p:nvCxnSpPr>
        <p:spPr>
          <a:xfrm rot="10800000" flipH="1">
            <a:off x="4918755" y="4809849"/>
            <a:ext cx="1902693" cy="1514755"/>
          </a:xfrm>
          <a:prstGeom prst="curvedConnector4">
            <a:avLst>
              <a:gd name="adj1" fmla="val -54066"/>
              <a:gd name="adj2" fmla="val 82775"/>
            </a:avLst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HaCaT</a:t>
            </a:r>
            <a:r>
              <a:rPr lang="en-US" dirty="0" smtClean="0"/>
              <a:t> Cell </a:t>
            </a:r>
            <a:r>
              <a:rPr lang="en-US" dirty="0" err="1" smtClean="0"/>
              <a:t>RNAseq</a:t>
            </a:r>
            <a:r>
              <a:rPr lang="en-US" dirty="0" smtClean="0"/>
              <a:t> Copy Numbers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54946" y="1295400"/>
            <a:ext cx="352665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EGFR		118.896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SOS1+SOS2		12.02597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 err="1"/>
              <a:t>hRAS+kRAS+nRAS</a:t>
            </a:r>
            <a:r>
              <a:rPr lang="en-US" sz="1400" dirty="0"/>
              <a:t>	72.37833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RAF1+bRAF+aRAF	39.81119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mapk2k1		19.4423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mapk1		56.6077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rps6ka1		28.2139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adam17		8.14618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 err="1"/>
              <a:t>tgfa</a:t>
            </a:r>
            <a:r>
              <a:rPr lang="en-US" sz="1400" dirty="0"/>
              <a:t>		23.7658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PIK3CA		4.93454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akt1+akt2+akt3	53.51433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pp2ca		47.0607</a:t>
            </a:r>
          </a:p>
          <a:p>
            <a:r>
              <a:rPr lang="en-US" sz="1400" dirty="0"/>
              <a:t>ppp5c		26.0417</a:t>
            </a:r>
          </a:p>
          <a:p>
            <a:r>
              <a:rPr lang="en-US" sz="1400" dirty="0"/>
              <a:t>rasa1		14.7541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4946" y="1219200"/>
            <a:ext cx="2612255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54946" y="4267200"/>
            <a:ext cx="2612255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4946" y="4660777"/>
            <a:ext cx="2612255" cy="38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4267200" y="1409700"/>
            <a:ext cx="21336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4267200" y="1905000"/>
            <a:ext cx="2133600" cy="255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 flipV="1">
            <a:off x="4267200" y="1905003"/>
            <a:ext cx="2133600" cy="2946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400800" y="1600203"/>
            <a:ext cx="3810000" cy="4525963"/>
          </a:xfrm>
        </p:spPr>
        <p:txBody>
          <a:bodyPr/>
          <a:lstStyle/>
          <a:p>
            <a:r>
              <a:rPr lang="en-US" dirty="0" smtClean="0"/>
              <a:t>Used for synthesis parameters</a:t>
            </a:r>
          </a:p>
          <a:p>
            <a:endParaRPr lang="en-US" dirty="0"/>
          </a:p>
          <a:p>
            <a:r>
              <a:rPr lang="en-US" dirty="0" smtClean="0"/>
              <a:t>The rest will be assumed proportional to steady state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Immunofluorescence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to determine fraction active ERK under experimental conditions for model fitting</a:t>
            </a:r>
          </a:p>
          <a:p>
            <a:r>
              <a:rPr lang="en-US" dirty="0" smtClean="0"/>
              <a:t>Conditions:</a:t>
            </a:r>
            <a:endParaRPr lang="en-US" dirty="0"/>
          </a:p>
          <a:p>
            <a:pPr lvl="1"/>
            <a:r>
              <a:rPr lang="en-US" dirty="0" smtClean="0"/>
              <a:t>PBS – no secondary AB</a:t>
            </a:r>
          </a:p>
          <a:p>
            <a:pPr lvl="1"/>
            <a:r>
              <a:rPr lang="en-US" dirty="0" smtClean="0"/>
              <a:t>CI-1040 (1 </a:t>
            </a:r>
            <a:r>
              <a:rPr lang="en-US" dirty="0" err="1" smtClean="0"/>
              <a:t>uM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PBS</a:t>
            </a:r>
          </a:p>
          <a:p>
            <a:pPr lvl="1"/>
            <a:r>
              <a:rPr lang="en-US" dirty="0" smtClean="0"/>
              <a:t>EGF (100 </a:t>
            </a:r>
            <a:r>
              <a:rPr lang="en-US" dirty="0" err="1" smtClean="0"/>
              <a:t>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EGF (1 </a:t>
            </a:r>
            <a:r>
              <a:rPr lang="en-US" dirty="0" err="1" smtClean="0"/>
              <a:t>uM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IQbio\Immuno ppERK\Rep Images\B02 RG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071" y="176705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IQbio\Immuno ppERK\Rep Images\B03 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03" y="1217834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IQbio\Immuno ppERK\Rep Images\B04 RG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03" y="1219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IQbio\Immuno ppERK\Rep Images\B05 RG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3" y="1217834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:\IQbio\Immuno ppERK\Rep Images\B06 RG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04" y="1224437"/>
            <a:ext cx="2196597" cy="219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Z:\IQbio\Immuno ppERK\Rep Images\B03 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03" y="3429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:\IQbio\Immuno ppERK\Rep Images\B04 R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03" y="3429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:\IQbio\Immuno ppERK\Rep Images\B05 R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3" y="3429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:\IQbio\Immuno ppERK\Rep Images\B06 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04" y="3442205"/>
            <a:ext cx="2196597" cy="219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89645" y="5979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PBS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94698" y="59798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CI-1040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68613" y="459486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EGF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(100pM)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88831" y="45948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EGF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(1uM)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2619" y="4355834"/>
            <a:ext cx="1019831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IF-</a:t>
            </a:r>
            <a:r>
              <a:rPr lang="en-US" dirty="0" err="1">
                <a:solidFill>
                  <a:schemeClr val="bg1"/>
                </a:solidFill>
              </a:rPr>
              <a:t>ppERK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2" y="2139434"/>
            <a:ext cx="2128853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Overlay: DAPI,YFP,AB</a:t>
            </a:r>
          </a:p>
        </p:txBody>
      </p:sp>
    </p:spTree>
    <p:extLst>
      <p:ext uri="{BB962C8B-B14F-4D97-AF65-F5344CB8AC3E}">
        <p14:creationId xmlns:p14="http://schemas.microsoft.com/office/powerpoint/2010/main" val="30951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41643" y="1906471"/>
          <a:ext cx="548640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3374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</a:tr>
              <a:tr h="337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41643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02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9915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03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60299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04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18571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05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63033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06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21305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07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92843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08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51115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09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11499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169771" y="1601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13375" y="190822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13375" y="2262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00923" y="26438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00923" y="29985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00923" y="33617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00923" y="371645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319655" y="900631"/>
            <a:ext cx="5408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728043" y="584163"/>
            <a:ext cx="0" cy="316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319655" y="584163"/>
            <a:ext cx="5408388" cy="316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12800" y="4724402"/>
            <a:ext cx="15996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W1=FRET</a:t>
            </a:r>
          </a:p>
          <a:p>
            <a:r>
              <a:rPr lang="en-US" dirty="0" smtClean="0"/>
              <a:t>W2=CFP</a:t>
            </a:r>
          </a:p>
          <a:p>
            <a:r>
              <a:rPr lang="en-US" dirty="0" smtClean="0"/>
              <a:t>W3=</a:t>
            </a:r>
            <a:r>
              <a:rPr lang="en-US" dirty="0" err="1" smtClean="0"/>
              <a:t>Brightfield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EKAR sensor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96715" y="17863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0271" y="1417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3035" y="3013201"/>
            <a:ext cx="197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wells for </a:t>
            </a:r>
            <a:r>
              <a:rPr lang="en-US" dirty="0" err="1" smtClean="0"/>
              <a:t>flatfield</a:t>
            </a:r>
            <a:r>
              <a:rPr lang="en-US" dirty="0" smtClean="0"/>
              <a:t> correction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9673" y="286549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Inhibitor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920844" y="1786227"/>
          <a:ext cx="4422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25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601777" y="21556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89327" y="253660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99886" y="4778172"/>
            <a:ext cx="491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Timecourse</a:t>
            </a:r>
            <a:r>
              <a:rPr lang="en-US" dirty="0" smtClean="0"/>
              <a:t>: 	0hr plate is every 16.3 minutes</a:t>
            </a:r>
          </a:p>
          <a:p>
            <a:r>
              <a:rPr lang="en-US" dirty="0"/>
              <a:t>	</a:t>
            </a:r>
            <a:r>
              <a:rPr lang="en-US" dirty="0" smtClean="0"/>
              <a:t>	6hr </a:t>
            </a:r>
            <a:r>
              <a:rPr lang="en-US" dirty="0"/>
              <a:t>plate is every </a:t>
            </a:r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7259" y="6221506"/>
            <a:ext cx="662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lot of data, finding a way of presenting it clearly is important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28045" y="4916669"/>
            <a:ext cx="269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multiple sites for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3657600" cy="4525963"/>
          </a:xfrm>
        </p:spPr>
        <p:txBody>
          <a:bodyPr/>
          <a:lstStyle/>
          <a:p>
            <a:r>
              <a:rPr lang="en-US" dirty="0" smtClean="0"/>
              <a:t>Subtracted background well</a:t>
            </a:r>
          </a:p>
          <a:p>
            <a:r>
              <a:rPr lang="en-US" dirty="0" smtClean="0"/>
              <a:t>Called CI-1040 min and 1uM EGF as maximum</a:t>
            </a:r>
          </a:p>
          <a:p>
            <a:r>
              <a:rPr lang="en-US" dirty="0" smtClean="0"/>
              <a:t>Calculated fraction saturation</a:t>
            </a:r>
            <a:endParaRPr lang="en-US" dirty="0"/>
          </a:p>
        </p:txBody>
      </p:sp>
      <p:pic>
        <p:nvPicPr>
          <p:cNvPr id="5" name="Picture 2" descr="Z:\IQbio\Immuno ppERK\bar sem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" r="8821" b="9440"/>
          <a:stretch/>
        </p:blipFill>
        <p:spPr bwMode="auto">
          <a:xfrm>
            <a:off x="5791202" y="1981203"/>
            <a:ext cx="4758431" cy="362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6202" y="55303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2" y="553033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CI-1040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3017" y="5530337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EGF</a:t>
            </a:r>
          </a:p>
          <a:p>
            <a:pPr algn="ctr"/>
            <a:r>
              <a:rPr lang="en-US" dirty="0"/>
              <a:t>(100pM)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1203" y="553033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EGF</a:t>
            </a:r>
          </a:p>
          <a:p>
            <a:pPr algn="ctr"/>
            <a:r>
              <a:rPr lang="en-US" dirty="0"/>
              <a:t>(1uM)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5548065"/>
                <a:ext cx="1425134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𝐸𝑥𝑝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𝑀𝑎𝑥</m:t>
                          </m:r>
                          <m:r>
                            <a:rPr lang="en-US" i="1">
                              <a:latin typeface="Cambria Math"/>
                            </a:rPr>
                            <m:t> −</m:t>
                          </m:r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548063"/>
                <a:ext cx="1425134" cy="6108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352801" y="5576503"/>
            <a:ext cx="2004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Equilibrium:  21%</a:t>
            </a:r>
          </a:p>
          <a:p>
            <a:r>
              <a:rPr lang="en-US" dirty="0"/>
              <a:t>:  100 </a:t>
            </a:r>
            <a:r>
              <a:rPr lang="en-US" dirty="0" err="1"/>
              <a:t>pM</a:t>
            </a:r>
            <a:r>
              <a:rPr lang="en-US" dirty="0"/>
              <a:t> EGF: 48%</a:t>
            </a:r>
          </a:p>
        </p:txBody>
      </p:sp>
    </p:spTree>
    <p:extLst>
      <p:ext uri="{BB962C8B-B14F-4D97-AF65-F5344CB8AC3E}">
        <p14:creationId xmlns:p14="http://schemas.microsoft.com/office/powerpoint/2010/main" val="42269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3657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time I change parameters I achieve a new equilibrium</a:t>
            </a:r>
          </a:p>
          <a:p>
            <a:endParaRPr lang="en-US" dirty="0" smtClean="0"/>
          </a:p>
          <a:p>
            <a:r>
              <a:rPr lang="en-US" dirty="0" smtClean="0"/>
              <a:t>I run for 1000 iterations then use end result as new initial conditions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 smtClean="0"/>
              <a:t>fminsearch</a:t>
            </a:r>
            <a:r>
              <a:rPr lang="en-US" dirty="0" smtClean="0"/>
              <a:t> I only use 300 iterations but it should already be close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1905003"/>
            <a:ext cx="4819651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EGF on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80428"/>
            <a:ext cx="4267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Didn’t want cells to see all molecules at once</a:t>
            </a:r>
          </a:p>
          <a:p>
            <a:r>
              <a:rPr lang="en-US" dirty="0" smtClean="0"/>
              <a:t>Or internalize all EGF near them</a:t>
            </a:r>
          </a:p>
          <a:p>
            <a:endParaRPr lang="en-US" dirty="0" smtClean="0"/>
          </a:p>
          <a:p>
            <a:r>
              <a:rPr lang="en-US" dirty="0" smtClean="0"/>
              <a:t>So I made a stipulation that EGF levels cannot fall below well concentration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8364" y="64886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Cell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70400" y="1981200"/>
            <a:ext cx="7721600" cy="56959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2400" y="5012293"/>
            <a:ext cx="6908800" cy="295275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4114" y="5117071"/>
            <a:ext cx="208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Local EGF molecules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~10</a:t>
            </a:r>
            <a:r>
              <a:rPr lang="en-US" baseline="30000" dirty="0" smtClean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 per cell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4113" y="1981200"/>
            <a:ext cx="2054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Total EGF molecules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r>
              <a:rPr lang="en-US" baseline="30000" dirty="0" smtClean="0">
                <a:solidFill>
                  <a:prstClr val="black"/>
                </a:solidFill>
              </a:rPr>
              <a:t>9</a:t>
            </a:r>
            <a:r>
              <a:rPr lang="en-US" dirty="0" smtClean="0">
                <a:solidFill>
                  <a:prstClr val="black"/>
                </a:solidFill>
              </a:rPr>
              <a:t> per well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08800" y="5257803"/>
            <a:ext cx="609600" cy="505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2800" y="4953000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Diffusion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010400" y="5829300"/>
            <a:ext cx="5384800" cy="3695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1564" y="6641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Cell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1074400" y="5829300"/>
            <a:ext cx="406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60001" y="5574268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nternalization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1564" y="6641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Cell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470400" y="1981200"/>
            <a:ext cx="7721600" cy="56959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2400" y="5012293"/>
            <a:ext cx="6908800" cy="29527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EGF on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80428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But they can exceed the well concentration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64114" y="5117071"/>
            <a:ext cx="208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Local EGF molecules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~10</a:t>
            </a:r>
            <a:r>
              <a:rPr lang="en-US" baseline="30000" dirty="0" smtClean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 per cell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4113" y="1981200"/>
            <a:ext cx="2054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Total EGF molecules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10</a:t>
            </a:r>
            <a:r>
              <a:rPr lang="en-US" baseline="30000" dirty="0" smtClean="0">
                <a:solidFill>
                  <a:prstClr val="black"/>
                </a:solidFill>
              </a:rPr>
              <a:t>9</a:t>
            </a:r>
            <a:r>
              <a:rPr lang="en-US" dirty="0" smtClean="0">
                <a:solidFill>
                  <a:prstClr val="black"/>
                </a:solidFill>
              </a:rPr>
              <a:t> per well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010400" y="5829300"/>
            <a:ext cx="5384800" cy="3695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5451" y="65648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Cell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876544" y="5763399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200698" y="621813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Shedding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4596" y="1828800"/>
            <a:ext cx="19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Excel Spreadsheets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350983" y="2568102"/>
            <a:ext cx="181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Simplified Values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Initial Conditions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919" y="3463047"/>
            <a:ext cx="246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Inhib</a:t>
            </a:r>
            <a:r>
              <a:rPr lang="en-US" b="1" dirty="0" smtClean="0"/>
              <a:t> Values</a:t>
            </a:r>
          </a:p>
          <a:p>
            <a:r>
              <a:rPr lang="en-US" dirty="0" smtClean="0"/>
              <a:t>Inhibitor Concentrations</a:t>
            </a:r>
          </a:p>
          <a:p>
            <a:r>
              <a:rPr lang="en-US" dirty="0" smtClean="0"/>
              <a:t>Experimental Data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21800" y="1692613"/>
            <a:ext cx="19455" cy="4756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3904" y="2706601"/>
            <a:ext cx="16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RunTimeCourse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8467" y="360154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run_fmin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10996" y="1828800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Executable Scripts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9182911" y="18288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Functions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0701803" y="360154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unc_ODEs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59412" y="2706601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func2_TimeCourse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24233" y="410937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func3_fmin</a:t>
            </a:r>
            <a:endParaRPr lang="en-US" dirty="0"/>
          </a:p>
        </p:txBody>
      </p:sp>
      <p:cxnSp>
        <p:nvCxnSpPr>
          <p:cNvPr id="19" name="Straight Connector 18"/>
          <p:cNvCxnSpPr>
            <a:stCxn id="12" idx="3"/>
            <a:endCxn id="17" idx="1"/>
          </p:cNvCxnSpPr>
          <p:nvPr/>
        </p:nvCxnSpPr>
        <p:spPr>
          <a:xfrm>
            <a:off x="6941961" y="3786212"/>
            <a:ext cx="982272" cy="50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0"/>
            <a:endCxn id="16" idx="2"/>
          </p:cNvCxnSpPr>
          <p:nvPr/>
        </p:nvCxnSpPr>
        <p:spPr>
          <a:xfrm flipV="1">
            <a:off x="8553572" y="3075933"/>
            <a:ext cx="1177036" cy="103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5" idx="0"/>
          </p:cNvCxnSpPr>
          <p:nvPr/>
        </p:nvCxnSpPr>
        <p:spPr>
          <a:xfrm>
            <a:off x="10701803" y="2891267"/>
            <a:ext cx="604493" cy="71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3"/>
            <a:endCxn id="16" idx="1"/>
          </p:cNvCxnSpPr>
          <p:nvPr/>
        </p:nvCxnSpPr>
        <p:spPr>
          <a:xfrm>
            <a:off x="6170579" y="2891267"/>
            <a:ext cx="2588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31938" y="1692613"/>
            <a:ext cx="0" cy="384242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4596" y="1828800"/>
            <a:ext cx="19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Excel Spreadsheets</a:t>
            </a:r>
            <a:endParaRPr lang="en-US" u="sng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21800" y="1692613"/>
            <a:ext cx="19455" cy="4756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3904" y="2706601"/>
            <a:ext cx="16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RunTimeCourse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8467" y="360154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run_fmin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10996" y="1828800"/>
            <a:ext cx="18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Executable Scripts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9182911" y="18288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Functions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0701803" y="360154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unc_ODEs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759412" y="2706601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func2_TimeCourse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924233" y="410937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func3_fmin</a:t>
            </a:r>
            <a:endParaRPr lang="en-US" b="1" dirty="0"/>
          </a:p>
        </p:txBody>
      </p:sp>
      <p:cxnSp>
        <p:nvCxnSpPr>
          <p:cNvPr id="19" name="Straight Connector 18"/>
          <p:cNvCxnSpPr>
            <a:stCxn id="12" idx="3"/>
            <a:endCxn id="17" idx="1"/>
          </p:cNvCxnSpPr>
          <p:nvPr/>
        </p:nvCxnSpPr>
        <p:spPr>
          <a:xfrm>
            <a:off x="6941961" y="3786212"/>
            <a:ext cx="982272" cy="50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0"/>
            <a:endCxn id="16" idx="2"/>
          </p:cNvCxnSpPr>
          <p:nvPr/>
        </p:nvCxnSpPr>
        <p:spPr>
          <a:xfrm flipV="1">
            <a:off x="8561587" y="3075933"/>
            <a:ext cx="1169021" cy="103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5" idx="0"/>
          </p:cNvCxnSpPr>
          <p:nvPr/>
        </p:nvCxnSpPr>
        <p:spPr>
          <a:xfrm>
            <a:off x="10701803" y="2891267"/>
            <a:ext cx="610905" cy="71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3"/>
            <a:endCxn id="16" idx="1"/>
          </p:cNvCxnSpPr>
          <p:nvPr/>
        </p:nvCxnSpPr>
        <p:spPr>
          <a:xfrm>
            <a:off x="6170579" y="2891267"/>
            <a:ext cx="2588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31938" y="1692613"/>
            <a:ext cx="0" cy="384242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594895" y="3961150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(provides </a:t>
            </a:r>
            <a:r>
              <a:rPr lang="en-US" dirty="0" err="1" smtClean="0"/>
              <a:t>dy</a:t>
            </a:r>
            <a:r>
              <a:rPr lang="en-US" dirty="0" smtClean="0"/>
              <a:t>,</a:t>
            </a:r>
          </a:p>
          <a:p>
            <a:r>
              <a:rPr lang="en-US" dirty="0"/>
              <a:t>u</a:t>
            </a:r>
            <a:r>
              <a:rPr lang="en-US" dirty="0" smtClean="0"/>
              <a:t>sed in ode23s)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03074" y="2981699"/>
            <a:ext cx="30512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(provides y values over a time course, given perturbations)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0657" y="4486301"/>
            <a:ext cx="162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(provides an 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0" idx="0"/>
            <a:endCxn id="29" idx="2"/>
          </p:cNvCxnSpPr>
          <p:nvPr/>
        </p:nvCxnSpPr>
        <p:spPr>
          <a:xfrm flipV="1">
            <a:off x="3044754" y="3491432"/>
            <a:ext cx="215324" cy="1364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8254" y="4855633"/>
            <a:ext cx="2392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(This is basically your legend as to what parameter is what right now)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50983" y="2568102"/>
            <a:ext cx="181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Simplified Values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Initial Conditions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2919" y="3463047"/>
            <a:ext cx="2467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Inhib</a:t>
            </a:r>
            <a:r>
              <a:rPr lang="en-US" b="1" dirty="0" smtClean="0"/>
              <a:t> Values</a:t>
            </a:r>
          </a:p>
          <a:p>
            <a:r>
              <a:rPr lang="en-US" dirty="0" smtClean="0"/>
              <a:t>Inhibitor Concentrations</a:t>
            </a:r>
          </a:p>
          <a:p>
            <a:r>
              <a:rPr lang="en-US" dirty="0" smtClean="0"/>
              <a:t>Experimental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Func_ODEs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8" y="1721477"/>
            <a:ext cx="2470689" cy="331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9770" y="1352145"/>
            <a:ext cx="12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Parameters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3280" y="5844189"/>
            <a:ext cx="3311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excel as a legend</a:t>
            </a:r>
          </a:p>
          <a:p>
            <a:r>
              <a:rPr lang="en-US" dirty="0" smtClean="0"/>
              <a:t>The number and name should match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29" y="1721477"/>
            <a:ext cx="1725613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75045" y="135214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Species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366090" y="5835578"/>
            <a:ext cx="310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be self-explanatory</a:t>
            </a:r>
          </a:p>
          <a:p>
            <a:r>
              <a:rPr lang="en-US" dirty="0" smtClean="0"/>
              <a:t>Used prefix “a” to define active</a:t>
            </a:r>
          </a:p>
          <a:p>
            <a:r>
              <a:rPr lang="en-US" dirty="0" smtClean="0"/>
              <a:t>Or “p” for pro-</a:t>
            </a:r>
            <a:r>
              <a:rPr lang="en-US" dirty="0" err="1" smtClean="0"/>
              <a:t>EGFlike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57"/>
          <a:stretch/>
        </p:blipFill>
        <p:spPr bwMode="auto">
          <a:xfrm>
            <a:off x="6336066" y="1925763"/>
            <a:ext cx="5855933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56162" y="1352145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Reactions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811499" y="5571458"/>
            <a:ext cx="538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 and hard to read</a:t>
            </a:r>
          </a:p>
          <a:p>
            <a:r>
              <a:rPr lang="en-US" dirty="0" smtClean="0"/>
              <a:t>Not all of the green annotation is up to date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dydt</a:t>
            </a:r>
            <a:r>
              <a:rPr lang="en-US" dirty="0" smtClean="0"/>
              <a:t> # corresponds to species changing</a:t>
            </a:r>
          </a:p>
          <a:p>
            <a:r>
              <a:rPr lang="en-US" dirty="0" smtClean="0"/>
              <a:t>Function Format: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cat</a:t>
            </a:r>
            <a:r>
              <a:rPr lang="en-US" dirty="0" err="1" smtClean="0"/>
              <a:t>,E,S,K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(written at bottom)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Func2_TimeCourse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7021" y="1600201"/>
            <a:ext cx="647537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“If” statements to generate </a:t>
            </a:r>
            <a:r>
              <a:rPr lang="en-US" dirty="0" err="1" smtClean="0"/>
              <a:t>egf</a:t>
            </a:r>
            <a:r>
              <a:rPr lang="en-US" dirty="0" smtClean="0"/>
              <a:t> stimulation at </a:t>
            </a:r>
            <a:r>
              <a:rPr lang="en-US" dirty="0" err="1" smtClean="0"/>
              <a:t>te</a:t>
            </a:r>
            <a:r>
              <a:rPr lang="en-US" dirty="0" smtClean="0"/>
              <a:t> and inhibitor perturbation at </a:t>
            </a:r>
            <a:r>
              <a:rPr lang="en-US" dirty="0" err="1" smtClean="0"/>
              <a:t>tp</a:t>
            </a:r>
            <a:endParaRPr lang="en-US" dirty="0" smtClean="0"/>
          </a:p>
          <a:p>
            <a:r>
              <a:rPr lang="en-US" dirty="0" smtClean="0"/>
              <a:t>Ode23s runs the next function</a:t>
            </a:r>
          </a:p>
          <a:p>
            <a:r>
              <a:rPr lang="en-US" dirty="0" err="1" smtClean="0"/>
              <a:t>Y_cor</a:t>
            </a:r>
            <a:r>
              <a:rPr lang="en-US" dirty="0" smtClean="0"/>
              <a:t> stipulates</a:t>
            </a:r>
          </a:p>
          <a:p>
            <a:pPr lvl="1"/>
            <a:r>
              <a:rPr lang="en-US" dirty="0" smtClean="0"/>
              <a:t>No negative values</a:t>
            </a:r>
          </a:p>
          <a:p>
            <a:pPr lvl="1"/>
            <a:r>
              <a:rPr lang="en-US" dirty="0" smtClean="0"/>
              <a:t>EGF cannot fall below </a:t>
            </a:r>
            <a:r>
              <a:rPr lang="en-US" dirty="0" err="1" smtClean="0"/>
              <a:t>EGF_conc</a:t>
            </a:r>
            <a:endParaRPr lang="en-US" dirty="0" smtClean="0"/>
          </a:p>
          <a:p>
            <a:r>
              <a:rPr lang="en-US" dirty="0" smtClean="0"/>
              <a:t>Y returns the result for each point in the indicated time course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6" y="1476335"/>
            <a:ext cx="4551985" cy="517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509098" cy="4525963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 err="1" smtClean="0"/>
              <a:t>fminsearch</a:t>
            </a:r>
            <a:r>
              <a:rPr lang="en-US" dirty="0" smtClean="0"/>
              <a:t> I’ve gotten a reasonably close fit that responds to EGF</a:t>
            </a:r>
          </a:p>
          <a:p>
            <a:r>
              <a:rPr lang="en-US" dirty="0" smtClean="0"/>
              <a:t>Kind of slow with my stipulations</a:t>
            </a:r>
          </a:p>
          <a:p>
            <a:pPr marL="742950" lvl="2" indent="-342900"/>
            <a:r>
              <a:rPr lang="en-US" dirty="0" smtClean="0"/>
              <a:t>About </a:t>
            </a:r>
            <a:r>
              <a:rPr lang="en-US" dirty="0"/>
              <a:t>30sec for me to get </a:t>
            </a:r>
            <a:r>
              <a:rPr lang="en-US" dirty="0" smtClean="0"/>
              <a:t>this</a:t>
            </a:r>
            <a:endParaRPr lang="en-US" dirty="0"/>
          </a:p>
          <a:p>
            <a:r>
              <a:rPr lang="en-US" dirty="0" smtClean="0"/>
              <a:t>Currently fitting with </a:t>
            </a:r>
            <a:r>
              <a:rPr lang="en-US" dirty="0" err="1" smtClean="0"/>
              <a:t>fminsearch</a:t>
            </a:r>
            <a:endParaRPr lang="en-US" dirty="0" smtClean="0"/>
          </a:p>
        </p:txBody>
      </p:sp>
      <p:pic>
        <p:nvPicPr>
          <p:cNvPr id="2050" name="Picture 2" descr="C:\Users\bunker\Dropbox\Model Making\Paper Adaptation\Latest model\fmin_test\Simplify\best so far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23" y="1857983"/>
            <a:ext cx="5812277" cy="43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Inhibitors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65906" cy="4525963"/>
          </a:xfrm>
        </p:spPr>
        <p:txBody>
          <a:bodyPr/>
          <a:lstStyle/>
          <a:p>
            <a:r>
              <a:rPr lang="en-US" dirty="0" smtClean="0"/>
              <a:t>Perturbations work</a:t>
            </a:r>
          </a:p>
          <a:p>
            <a:endParaRPr lang="en-US" dirty="0"/>
          </a:p>
          <a:p>
            <a:r>
              <a:rPr lang="en-US" dirty="0" smtClean="0"/>
              <a:t>I haven’t started trying to fit them yet</a:t>
            </a:r>
          </a:p>
          <a:p>
            <a:endParaRPr lang="en-US" dirty="0"/>
          </a:p>
          <a:p>
            <a:r>
              <a:rPr lang="en-US" dirty="0" smtClean="0"/>
              <a:t>Hopefully we can achieve the trends seen in data</a:t>
            </a:r>
            <a:endParaRPr lang="en-US" dirty="0"/>
          </a:p>
        </p:txBody>
      </p:sp>
      <p:pic>
        <p:nvPicPr>
          <p:cNvPr id="5122" name="Picture 2" descr="Y:\test\Simplify\gefit_nofit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12" y="1748413"/>
            <a:ext cx="6004266" cy="450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4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Inhibitor Concentrations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906495" y="257536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29.29688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58.59375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117.1875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234.375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19.53125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39.0625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19.53125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39.0625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76245" y="26301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76245" y="29848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63795" y="336579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3795" y="37204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63795" y="40836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63793" y="443838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92772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02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957239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03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86573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04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77935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05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27207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06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09604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07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985952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08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822139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09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642508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469731" y="2139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94788" y="5307103"/>
            <a:ext cx="448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Groups: 	Jamie, Antony, Carter – Rows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  <a:r>
              <a:rPr lang="en-US" dirty="0" smtClean="0"/>
              <a:t>, </a:t>
            </a:r>
            <a:r>
              <a:rPr lang="en-US" b="1" dirty="0" smtClean="0"/>
              <a:t>F</a:t>
            </a:r>
          </a:p>
          <a:p>
            <a:r>
              <a:rPr lang="en-US" dirty="0"/>
              <a:t>	</a:t>
            </a:r>
            <a:r>
              <a:rPr lang="en-US" dirty="0" smtClean="0"/>
              <a:t>Patrick, Kristen, Chris – Rows </a:t>
            </a:r>
            <a:r>
              <a:rPr lang="en-US" b="1" dirty="0" smtClean="0"/>
              <a:t>C</a:t>
            </a:r>
            <a:r>
              <a:rPr lang="en-US" dirty="0" smtClean="0"/>
              <a:t>, </a:t>
            </a:r>
            <a:r>
              <a:rPr lang="en-US" b="1" dirty="0" smtClean="0"/>
              <a:t>D</a:t>
            </a:r>
            <a:r>
              <a:rPr lang="en-US" dirty="0" smtClean="0"/>
              <a:t>, </a:t>
            </a:r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4451" y="2139554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Inhibitor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2138" y="2548403"/>
            <a:ext cx="1263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GM6001</a:t>
            </a:r>
          </a:p>
          <a:p>
            <a:r>
              <a:rPr lang="en-US" sz="2400" dirty="0" smtClean="0"/>
              <a:t>BMS</a:t>
            </a:r>
          </a:p>
          <a:p>
            <a:r>
              <a:rPr lang="en-US" sz="2400" dirty="0" err="1" smtClean="0"/>
              <a:t>Gefitinib</a:t>
            </a:r>
            <a:endParaRPr lang="en-US" sz="2400" dirty="0" smtClean="0"/>
          </a:p>
          <a:p>
            <a:r>
              <a:rPr lang="en-US" sz="2400" dirty="0" smtClean="0"/>
              <a:t>ZM33</a:t>
            </a:r>
          </a:p>
          <a:p>
            <a:r>
              <a:rPr lang="en-US" sz="2400" dirty="0" smtClean="0"/>
              <a:t>CI-1040</a:t>
            </a:r>
          </a:p>
          <a:p>
            <a:r>
              <a:rPr lang="en-US" sz="2400" dirty="0" smtClean="0"/>
              <a:t>SCH7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3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GM6001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75468" cy="4351338"/>
          </a:xfrm>
        </p:spPr>
        <p:txBody>
          <a:bodyPr/>
          <a:lstStyle/>
          <a:p>
            <a:r>
              <a:rPr lang="en-US" dirty="0" smtClean="0"/>
              <a:t>ERK activity never reduced to basal level</a:t>
            </a:r>
          </a:p>
          <a:p>
            <a:endParaRPr lang="en-US" dirty="0"/>
          </a:p>
          <a:p>
            <a:r>
              <a:rPr lang="en-US" dirty="0" smtClean="0"/>
              <a:t>The longer from EGF addition, the greater the effect</a:t>
            </a:r>
            <a:endParaRPr lang="en-US" dirty="0"/>
          </a:p>
        </p:txBody>
      </p:sp>
      <p:pic>
        <p:nvPicPr>
          <p:cNvPr id="5122" name="Picture 2" descr="Z:\IQbio\All Inhibs 20x\GM6001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1"/>
          <a:stretch/>
        </p:blipFill>
        <p:spPr bwMode="auto">
          <a:xfrm>
            <a:off x="4824919" y="560249"/>
            <a:ext cx="7305477" cy="594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75468" cy="4351338"/>
          </a:xfrm>
        </p:spPr>
        <p:txBody>
          <a:bodyPr/>
          <a:lstStyle/>
          <a:p>
            <a:r>
              <a:rPr lang="en-US" dirty="0" smtClean="0"/>
              <a:t>Same trends as GM6001</a:t>
            </a:r>
          </a:p>
          <a:p>
            <a:endParaRPr lang="en-US" dirty="0"/>
          </a:p>
          <a:p>
            <a:r>
              <a:rPr lang="en-US" dirty="0" smtClean="0"/>
              <a:t>Side by side, GM has an increased effect compared to BMS</a:t>
            </a:r>
          </a:p>
          <a:p>
            <a:pPr lvl="1"/>
            <a:r>
              <a:rPr lang="en-US" dirty="0" smtClean="0"/>
              <a:t>Effect more similar in later </a:t>
            </a:r>
            <a:r>
              <a:rPr lang="en-US" dirty="0" err="1" smtClean="0"/>
              <a:t>timepoints</a:t>
            </a:r>
            <a:endParaRPr lang="en-US" dirty="0" smtClean="0"/>
          </a:p>
        </p:txBody>
      </p:sp>
      <p:pic>
        <p:nvPicPr>
          <p:cNvPr id="5" name="Picture 2" descr="Z:\IQbio\All Inhibs 20x\BMS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 bwMode="auto">
          <a:xfrm>
            <a:off x="4842458" y="607186"/>
            <a:ext cx="7237927" cy="5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6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Gefitinib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75468" cy="4351338"/>
          </a:xfrm>
        </p:spPr>
        <p:txBody>
          <a:bodyPr/>
          <a:lstStyle/>
          <a:p>
            <a:r>
              <a:rPr lang="en-US" dirty="0" smtClean="0"/>
              <a:t>Lowers Signal past sensor dynamic range</a:t>
            </a:r>
          </a:p>
          <a:p>
            <a:endParaRPr lang="en-US" dirty="0" smtClean="0"/>
          </a:p>
          <a:p>
            <a:r>
              <a:rPr lang="en-US" dirty="0" smtClean="0"/>
              <a:t>There does appear to be memory differences between 0hr and 6hr</a:t>
            </a:r>
            <a:endParaRPr lang="en-US" dirty="0"/>
          </a:p>
        </p:txBody>
      </p:sp>
      <p:pic>
        <p:nvPicPr>
          <p:cNvPr id="6" name="Picture 2" descr="Z:\IQbio\All Inhibs 20x\Gefit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2"/>
          <a:stretch/>
        </p:blipFill>
        <p:spPr bwMode="auto">
          <a:xfrm>
            <a:off x="4859521" y="607186"/>
            <a:ext cx="7293568" cy="5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ZM33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75468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cRaf</a:t>
            </a:r>
            <a:r>
              <a:rPr lang="en-US" dirty="0" smtClean="0"/>
              <a:t> inhibitor</a:t>
            </a:r>
          </a:p>
          <a:p>
            <a:pPr lvl="1"/>
            <a:r>
              <a:rPr lang="en-US" dirty="0" smtClean="0"/>
              <a:t>Does not effect important signal transducers such as </a:t>
            </a:r>
            <a:r>
              <a:rPr lang="en-US" dirty="0" err="1" smtClean="0"/>
              <a:t>bRaf</a:t>
            </a:r>
            <a:endParaRPr lang="en-US" dirty="0"/>
          </a:p>
          <a:p>
            <a:r>
              <a:rPr lang="en-US" dirty="0" smtClean="0"/>
              <a:t>Almost no effect on EGF-&gt;ERK</a:t>
            </a:r>
          </a:p>
          <a:p>
            <a:r>
              <a:rPr lang="en-US" dirty="0" smtClean="0"/>
              <a:t>Did not see signal activation</a:t>
            </a:r>
          </a:p>
          <a:p>
            <a:pPr lvl="1"/>
            <a:r>
              <a:rPr lang="en-US" dirty="0" smtClean="0"/>
              <a:t>Perhaps from basal level we would?</a:t>
            </a:r>
            <a:endParaRPr lang="en-US" dirty="0"/>
          </a:p>
        </p:txBody>
      </p:sp>
      <p:pic>
        <p:nvPicPr>
          <p:cNvPr id="5" name="Picture 2" descr="Z:\IQbio\All Inhibs 20x\ZM33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1"/>
          <a:stretch/>
        </p:blipFill>
        <p:spPr bwMode="auto">
          <a:xfrm>
            <a:off x="4893668" y="607185"/>
            <a:ext cx="7269149" cy="5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CI-1040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75468" cy="4351338"/>
          </a:xfrm>
        </p:spPr>
        <p:txBody>
          <a:bodyPr/>
          <a:lstStyle/>
          <a:p>
            <a:r>
              <a:rPr lang="en-US" dirty="0" smtClean="0"/>
              <a:t>Similar trends to </a:t>
            </a:r>
            <a:r>
              <a:rPr lang="en-US" dirty="0" err="1" smtClean="0"/>
              <a:t>Gefitinib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shows memory differences between 0hr and 6hr</a:t>
            </a:r>
            <a:endParaRPr lang="en-US" dirty="0"/>
          </a:p>
        </p:txBody>
      </p:sp>
      <p:pic>
        <p:nvPicPr>
          <p:cNvPr id="5" name="Picture 2" descr="Z:\IQbio\All Inhibs 20x\CI-1040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4"/>
          <a:stretch/>
        </p:blipFill>
        <p:spPr bwMode="auto">
          <a:xfrm>
            <a:off x="4878977" y="582586"/>
            <a:ext cx="7293568" cy="59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875468" cy="4351338"/>
          </a:xfrm>
        </p:spPr>
        <p:txBody>
          <a:bodyPr/>
          <a:lstStyle/>
          <a:p>
            <a:r>
              <a:rPr lang="en-US" dirty="0" smtClean="0"/>
              <a:t>Also lowers outside of dynamic range of sensor</a:t>
            </a:r>
          </a:p>
          <a:p>
            <a:endParaRPr lang="en-US" dirty="0" smtClean="0"/>
          </a:p>
          <a:p>
            <a:r>
              <a:rPr lang="en-US" dirty="0" smtClean="0"/>
              <a:t>Does not show memory from EGF treatment</a:t>
            </a:r>
            <a:endParaRPr lang="en-US" dirty="0"/>
          </a:p>
        </p:txBody>
      </p:sp>
      <p:pic>
        <p:nvPicPr>
          <p:cNvPr id="6" name="Picture 2" descr="Z:\IQbio\All Inhibs 20x\SCH7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9"/>
          <a:stretch/>
        </p:blipFill>
        <p:spPr bwMode="auto">
          <a:xfrm>
            <a:off x="4827769" y="582586"/>
            <a:ext cx="7305867" cy="595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0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867</Words>
  <Application>Microsoft Office PowerPoint</Application>
  <PresentationFormat>Widescreen</PresentationFormat>
  <Paragraphs>350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Inhibitor Concentrations</vt:lpstr>
      <vt:lpstr>GM6001</vt:lpstr>
      <vt:lpstr>BMS</vt:lpstr>
      <vt:lpstr>Gefitinib</vt:lpstr>
      <vt:lpstr>ZM33</vt:lpstr>
      <vt:lpstr>CI-1040</vt:lpstr>
      <vt:lpstr>SCH7</vt:lpstr>
      <vt:lpstr>Delayed Inhibition Varies Inhibitor Response</vt:lpstr>
      <vt:lpstr>Delayed Inhibition Varies Inhibitor Response</vt:lpstr>
      <vt:lpstr>2009 Reasoning</vt:lpstr>
      <vt:lpstr>2009 Model Scheme</vt:lpstr>
      <vt:lpstr>2009 Model Predictions for EGF Treatment</vt:lpstr>
      <vt:lpstr>PowerPoint Presentation</vt:lpstr>
      <vt:lpstr>PowerPoint Presentation</vt:lpstr>
      <vt:lpstr>HaCaT Cell RNAseq Copy Numbers</vt:lpstr>
      <vt:lpstr>Immunofluorescence</vt:lpstr>
      <vt:lpstr>PowerPoint Presentation</vt:lpstr>
      <vt:lpstr>Results</vt:lpstr>
      <vt:lpstr>Initial Conditions</vt:lpstr>
      <vt:lpstr>EGF on Cells</vt:lpstr>
      <vt:lpstr>EGF on Cells</vt:lpstr>
      <vt:lpstr>Model Architecture</vt:lpstr>
      <vt:lpstr>Model Architecture</vt:lpstr>
      <vt:lpstr>Func_ODEs</vt:lpstr>
      <vt:lpstr>Func2_TimeCourse</vt:lpstr>
      <vt:lpstr>Model so far</vt:lpstr>
      <vt:lpstr>Inhibitors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26</cp:revision>
  <dcterms:created xsi:type="dcterms:W3CDTF">2014-11-30T18:58:53Z</dcterms:created>
  <dcterms:modified xsi:type="dcterms:W3CDTF">2014-12-03T22:20:15Z</dcterms:modified>
</cp:coreProperties>
</file>