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8"/>
  </p:notesMasterIdLst>
  <p:handoutMasterIdLst>
    <p:handoutMasterId r:id="rId9"/>
  </p:handoutMasterIdLst>
  <p:sldIdLst>
    <p:sldId id="725" r:id="rId3"/>
    <p:sldId id="723" r:id="rId4"/>
    <p:sldId id="724" r:id="rId5"/>
    <p:sldId id="728" r:id="rId6"/>
    <p:sldId id="629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86"/>
    <a:srgbClr val="CC0013"/>
    <a:srgbClr val="BC0012"/>
    <a:srgbClr val="BF5B01"/>
    <a:srgbClr val="D16401"/>
    <a:srgbClr val="DD6A01"/>
    <a:srgbClr val="00B6BF"/>
    <a:srgbClr val="61C3E1"/>
    <a:srgbClr val="6BC6E3"/>
    <a:srgbClr val="7EC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7085" autoAdjust="0"/>
  </p:normalViewPr>
  <p:slideViewPr>
    <p:cSldViewPr snapToGrid="0" showGuides="1">
      <p:cViewPr varScale="1">
        <p:scale>
          <a:sx n="63" d="100"/>
          <a:sy n="63" d="100"/>
        </p:scale>
        <p:origin x="9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78CC943-9E74-400E-B201-1FF64CC5B0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6C06D4-48BC-4674-B4E8-E9868A8FE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7D25-D61C-4566-92D7-EABF4F234BD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7B7126-D117-40D2-A7E3-039140D857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BDE132-7631-4E44-8307-0CEEE3B0B1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E538-C50C-4011-9B4C-E5B4565B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2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8F82-AC35-4462-81AF-456114E02DB8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CAA79-63ED-4D4C-97FF-23192032D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71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30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114768" y="2366759"/>
            <a:ext cx="2845204" cy="2845206"/>
          </a:xfrm>
          <a:custGeom>
            <a:avLst/>
            <a:gdLst>
              <a:gd name="connsiteX0" fmla="*/ 1422602 w 2845204"/>
              <a:gd name="connsiteY0" fmla="*/ 0 h 2845206"/>
              <a:gd name="connsiteX1" fmla="*/ 2845204 w 2845204"/>
              <a:gd name="connsiteY1" fmla="*/ 1422603 h 2845206"/>
              <a:gd name="connsiteX2" fmla="*/ 1422602 w 2845204"/>
              <a:gd name="connsiteY2" fmla="*/ 2845206 h 2845206"/>
              <a:gd name="connsiteX3" fmla="*/ 0 w 2845204"/>
              <a:gd name="connsiteY3" fmla="*/ 1422603 h 2845206"/>
              <a:gd name="connsiteX4" fmla="*/ 1422602 w 2845204"/>
              <a:gd name="connsiteY4" fmla="*/ 0 h 284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204" h="2845206">
                <a:moveTo>
                  <a:pt x="1422602" y="0"/>
                </a:moveTo>
                <a:cubicBezTo>
                  <a:pt x="2208283" y="0"/>
                  <a:pt x="2845204" y="636921"/>
                  <a:pt x="2845204" y="1422603"/>
                </a:cubicBezTo>
                <a:cubicBezTo>
                  <a:pt x="2845204" y="2208285"/>
                  <a:pt x="2208283" y="2845206"/>
                  <a:pt x="1422602" y="2845206"/>
                </a:cubicBezTo>
                <a:cubicBezTo>
                  <a:pt x="636921" y="2845206"/>
                  <a:pt x="0" y="2208285"/>
                  <a:pt x="0" y="1422603"/>
                </a:cubicBezTo>
                <a:cubicBezTo>
                  <a:pt x="0" y="636921"/>
                  <a:pt x="636921" y="0"/>
                  <a:pt x="14226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5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553026" y="1268413"/>
            <a:ext cx="3889830" cy="3889830"/>
          </a:xfrm>
          <a:custGeom>
            <a:avLst/>
            <a:gdLst>
              <a:gd name="connsiteX0" fmla="*/ 0 w 3889830"/>
              <a:gd name="connsiteY0" fmla="*/ 0 h 3889830"/>
              <a:gd name="connsiteX1" fmla="*/ 3889830 w 3889830"/>
              <a:gd name="connsiteY1" fmla="*/ 0 h 3889830"/>
              <a:gd name="connsiteX2" fmla="*/ 3889830 w 3889830"/>
              <a:gd name="connsiteY2" fmla="*/ 3889830 h 3889830"/>
              <a:gd name="connsiteX3" fmla="*/ 0 w 3889830"/>
              <a:gd name="connsiteY3" fmla="*/ 3889830 h 38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830" h="3889830">
                <a:moveTo>
                  <a:pt x="0" y="0"/>
                </a:moveTo>
                <a:lnTo>
                  <a:pt x="3889830" y="0"/>
                </a:lnTo>
                <a:lnTo>
                  <a:pt x="3889830" y="3889830"/>
                </a:lnTo>
                <a:lnTo>
                  <a:pt x="0" y="38898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4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9187E-DBA1-4E6D-8D6B-6756D06CD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E4A555-B45E-4116-BEF7-66E66DDBF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9DDA0-B73F-4C60-A4EA-2DF43F31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503-635A-43E7-A566-BE76436E5533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99CF84-F462-4AAA-A93B-931C455D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786C22-01F0-4FBF-90EE-EB80D711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18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D06B4-B7D1-488A-B969-CE3D0550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ADEBC-0CE5-4069-B169-7D31EB7C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5CC17-1E58-41E9-9E79-9C21660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E79-55D4-42CD-B627-B1083BBA34D2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81FFD-ED9C-47B1-A977-26623519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A302EB-323E-4F94-AB39-B3048E99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30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0F07B-2245-411E-A7E5-6B0F70B1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F5A634-596F-4BE3-A77C-2644B281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DD06E-DA13-4E8E-99AD-604CBC46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D3B3-B377-42D9-893F-A9CEA37A5117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807A37-D03B-40FC-9B19-76ABC786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348993-76D2-44E1-8374-49F955E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1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29F7A-D565-40B8-BF2C-D50E4885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CA624-7578-4187-A123-693327BE4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AD555A-8813-4238-93B1-251D138F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2D931D-88B3-4A75-B104-91A5E9F4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88C5-41FB-4770-9CA3-24BEDE73C137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783E1-23D3-4AD2-9E94-52290F26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CB0451-BD04-42AE-839D-EEF92B18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F8CB6-3809-40C0-B9CE-2B0D087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EADE12-CFFC-43C7-B68E-85918423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267358-66FA-4488-A210-C9D5AF2E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94C850-435A-4D62-A939-3FE06B894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6FAF43-156A-47C1-9B73-3B5974F6A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CD69EC-E325-4DED-AF26-1CA806CE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E278-4608-4FF5-A19D-D62C45465955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27D406-AE6E-4FAD-8175-C39B7DCA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F37C93-9A34-4554-ABA3-CFB297F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1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96270-2840-4CD5-9423-BBEA0924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CC3216-84C8-4732-B7FF-FCCEB875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2870-8142-4122-903E-F10C66AB4DE4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4C36BF-E2D0-439E-97FA-1EF7369E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D5EA8B-6652-409E-BD35-01CFDEE9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303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B4D729-3353-4950-9BD6-2FC17100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D76-A58A-48FF-943C-1FBB14AFBAB5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616C87-04CC-477E-B7EE-A03554CC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78158E-53AA-4244-834B-B008FCB6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2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688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13736-2FC1-405B-B2C7-068E5E2A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F36C6-13BC-4EB1-8AB8-AEAF5367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57DA8C-B48A-4246-A482-2437A3FF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135FFC-9229-421F-8BB9-7C5C8CD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C14-E260-469D-AFC3-474C0900DCB0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6D07E4-CC7F-466B-A3C8-EE68205D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5C40DB-0D14-4AF3-9F15-9C5B0F0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760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A2A83-90B9-48CC-89F6-345BA430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264F9A-8CB0-411F-B381-FE1B4438B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E40846-452C-4DE6-BA25-DF316C95C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953C71-7A51-4E2C-B454-314F1814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CC50-E076-4270-8868-FF1116BC7FED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71FD38-91FD-4813-9285-4FDFBB90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821EF6-0BC6-4BCB-B0E8-D348DC00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728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4AE37-546A-4A27-9100-CC0C0BDF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0532F8-B3D6-446A-BD21-36F609B0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7A75C-2F63-447B-9A0F-4491FF9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4E6C-1454-4551-BCC4-2BB65086FA01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F0B1C-A19C-486E-9BB9-CADC388E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9D8FD8-FBBC-45B1-87EF-85CCB612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78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A818C5-A999-4A35-AD63-5DEF21916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6DAEC2-BC50-4A7C-A195-855C6E4FA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26912F-BD09-419F-89B0-1FEB0649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8EA5-83A1-4142-8C19-F9A46C46E17B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70E24D-9D4A-4070-A971-D3C7BD0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6FB21-C3CA-47AA-B455-4372216B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62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90032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322565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3553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1810259"/>
            <a:ext cx="4550500" cy="3595494"/>
          </a:xfrm>
          <a:custGeom>
            <a:avLst/>
            <a:gdLst>
              <a:gd name="connsiteX0" fmla="*/ 0 w 4550500"/>
              <a:gd name="connsiteY0" fmla="*/ 0 h 3595494"/>
              <a:gd name="connsiteX1" fmla="*/ 4550500 w 4550500"/>
              <a:gd name="connsiteY1" fmla="*/ 0 h 3595494"/>
              <a:gd name="connsiteX2" fmla="*/ 4550500 w 4550500"/>
              <a:gd name="connsiteY2" fmla="*/ 3595494 h 3595494"/>
              <a:gd name="connsiteX3" fmla="*/ 0 w 4550500"/>
              <a:gd name="connsiteY3" fmla="*/ 3595494 h 359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500" h="3595494">
                <a:moveTo>
                  <a:pt x="0" y="0"/>
                </a:moveTo>
                <a:lnTo>
                  <a:pt x="4550500" y="0"/>
                </a:lnTo>
                <a:lnTo>
                  <a:pt x="4550500" y="3595494"/>
                </a:lnTo>
                <a:lnTo>
                  <a:pt x="0" y="3595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599089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570521" y="3631624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541954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250758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3933456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616154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9298852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1864" cy="6858000"/>
          </a:xfrm>
          <a:custGeom>
            <a:avLst/>
            <a:gdLst>
              <a:gd name="connsiteX0" fmla="*/ 0 w 4871864"/>
              <a:gd name="connsiteY0" fmla="*/ 0 h 6858000"/>
              <a:gd name="connsiteX1" fmla="*/ 2472325 w 4871864"/>
              <a:gd name="connsiteY1" fmla="*/ 0 h 6858000"/>
              <a:gd name="connsiteX2" fmla="*/ 4871864 w 4871864"/>
              <a:gd name="connsiteY2" fmla="*/ 3429000 h 6858000"/>
              <a:gd name="connsiteX3" fmla="*/ 2472325 w 4871864"/>
              <a:gd name="connsiteY3" fmla="*/ 6858000 h 6858000"/>
              <a:gd name="connsiteX4" fmla="*/ 0 w 48718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864" h="6858000">
                <a:moveTo>
                  <a:pt x="0" y="0"/>
                </a:moveTo>
                <a:lnTo>
                  <a:pt x="2472325" y="0"/>
                </a:lnTo>
                <a:lnTo>
                  <a:pt x="4871864" y="3429000"/>
                </a:lnTo>
                <a:lnTo>
                  <a:pt x="24723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2395992"/>
            <a:ext cx="3862162" cy="2786743"/>
          </a:xfrm>
          <a:custGeom>
            <a:avLst/>
            <a:gdLst>
              <a:gd name="connsiteX0" fmla="*/ 0 w 3862162"/>
              <a:gd name="connsiteY0" fmla="*/ 0 h 2786743"/>
              <a:gd name="connsiteX1" fmla="*/ 3862162 w 3862162"/>
              <a:gd name="connsiteY1" fmla="*/ 0 h 2786743"/>
              <a:gd name="connsiteX2" fmla="*/ 3862162 w 3862162"/>
              <a:gd name="connsiteY2" fmla="*/ 2786743 h 2786743"/>
              <a:gd name="connsiteX3" fmla="*/ 0 w 3862162"/>
              <a:gd name="connsiteY3" fmla="*/ 2786743 h 27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162" h="2786743">
                <a:moveTo>
                  <a:pt x="0" y="0"/>
                </a:moveTo>
                <a:lnTo>
                  <a:pt x="3862162" y="0"/>
                </a:lnTo>
                <a:lnTo>
                  <a:pt x="3862162" y="2786743"/>
                </a:lnTo>
                <a:lnTo>
                  <a:pt x="0" y="2786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714717" y="4280772"/>
            <a:ext cx="1655572" cy="1655572"/>
          </a:xfrm>
          <a:custGeom>
            <a:avLst/>
            <a:gdLst>
              <a:gd name="connsiteX0" fmla="*/ 827786 w 1655572"/>
              <a:gd name="connsiteY0" fmla="*/ 0 h 1655572"/>
              <a:gd name="connsiteX1" fmla="*/ 1655572 w 1655572"/>
              <a:gd name="connsiteY1" fmla="*/ 827786 h 1655572"/>
              <a:gd name="connsiteX2" fmla="*/ 827786 w 1655572"/>
              <a:gd name="connsiteY2" fmla="*/ 1655572 h 1655572"/>
              <a:gd name="connsiteX3" fmla="*/ 0 w 1655572"/>
              <a:gd name="connsiteY3" fmla="*/ 827786 h 1655572"/>
              <a:gd name="connsiteX4" fmla="*/ 827786 w 1655572"/>
              <a:gd name="connsiteY4" fmla="*/ 0 h 165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572" h="1655572">
                <a:moveTo>
                  <a:pt x="827786" y="0"/>
                </a:moveTo>
                <a:cubicBezTo>
                  <a:pt x="1284960" y="0"/>
                  <a:pt x="1655572" y="370612"/>
                  <a:pt x="1655572" y="827786"/>
                </a:cubicBezTo>
                <a:cubicBezTo>
                  <a:pt x="1655572" y="1284960"/>
                  <a:pt x="1284960" y="1655572"/>
                  <a:pt x="827786" y="1655572"/>
                </a:cubicBezTo>
                <a:cubicBezTo>
                  <a:pt x="370612" y="1655572"/>
                  <a:pt x="0" y="1284960"/>
                  <a:pt x="0" y="827786"/>
                </a:cubicBezTo>
                <a:cubicBezTo>
                  <a:pt x="0" y="370612"/>
                  <a:pt x="370612" y="0"/>
                  <a:pt x="8277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2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532185"/>
            <a:ext cx="12192000" cy="2257178"/>
          </a:xfrm>
          <a:custGeom>
            <a:avLst/>
            <a:gdLst>
              <a:gd name="connsiteX0" fmla="*/ 0 w 12192000"/>
              <a:gd name="connsiteY0" fmla="*/ 0 h 2257178"/>
              <a:gd name="connsiteX1" fmla="*/ 12192000 w 12192000"/>
              <a:gd name="connsiteY1" fmla="*/ 0 h 2257178"/>
              <a:gd name="connsiteX2" fmla="*/ 12192000 w 12192000"/>
              <a:gd name="connsiteY2" fmla="*/ 2257178 h 2257178"/>
              <a:gd name="connsiteX3" fmla="*/ 0 w 12192000"/>
              <a:gd name="connsiteY3" fmla="*/ 2257178 h 225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57178">
                <a:moveTo>
                  <a:pt x="0" y="0"/>
                </a:moveTo>
                <a:lnTo>
                  <a:pt x="12192000" y="0"/>
                </a:lnTo>
                <a:lnTo>
                  <a:pt x="12192000" y="2257178"/>
                </a:lnTo>
                <a:lnTo>
                  <a:pt x="0" y="22571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72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428795-6E81-4ADD-8D73-EB0FBE5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54799-AA66-44F3-85A9-FDEC5044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62B06-F958-433E-86B2-8297E5673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F737-4F9B-49C0-A82C-770374F50FC8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9769FB-6CC4-4777-857B-1CD5C0BCF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D9DFC9-289B-4EE4-9C5E-5E2FA8689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1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055424D-0502-4436-9296-BE7C6FBFC16D}"/>
              </a:ext>
            </a:extLst>
          </p:cNvPr>
          <p:cNvGrpSpPr/>
          <p:nvPr/>
        </p:nvGrpSpPr>
        <p:grpSpPr>
          <a:xfrm>
            <a:off x="1961711" y="283441"/>
            <a:ext cx="8612326" cy="6291117"/>
            <a:chOff x="5134179" y="570715"/>
            <a:chExt cx="5295728" cy="4185810"/>
          </a:xfrm>
        </p:grpSpPr>
        <p:graphicFrame>
          <p:nvGraphicFramePr>
            <p:cNvPr id="3" name="內容版面配置區 3">
              <a:extLst>
                <a:ext uri="{FF2B5EF4-FFF2-40B4-BE49-F238E27FC236}">
                  <a16:creationId xmlns:a16="http://schemas.microsoft.com/office/drawing/2014/main" id="{EA05A1A7-35D6-441A-815D-7EB23E3E600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3583328"/>
                </p:ext>
              </p:extLst>
            </p:nvPr>
          </p:nvGraphicFramePr>
          <p:xfrm>
            <a:off x="5134179" y="570715"/>
            <a:ext cx="2532807" cy="4185810"/>
          </p:xfrm>
          <a:graphic>
            <a:graphicData uri="http://schemas.openxmlformats.org/drawingml/2006/table">
              <a:tbl>
                <a:tblPr firstRow="1" bandRow="1">
                  <a:tableStyleId>{7DF18680-E054-41AD-8BC1-D1AEF772440D}</a:tableStyleId>
                </a:tblPr>
                <a:tblGrid>
                  <a:gridCol w="891140">
                    <a:extLst>
                      <a:ext uri="{9D8B030D-6E8A-4147-A177-3AD203B41FA5}">
                        <a16:colId xmlns:a16="http://schemas.microsoft.com/office/drawing/2014/main" val="2588387766"/>
                      </a:ext>
                    </a:extLst>
                  </a:gridCol>
                  <a:gridCol w="993451">
                    <a:extLst>
                      <a:ext uri="{9D8B030D-6E8A-4147-A177-3AD203B41FA5}">
                        <a16:colId xmlns:a16="http://schemas.microsoft.com/office/drawing/2014/main" val="3639758683"/>
                      </a:ext>
                    </a:extLst>
                  </a:gridCol>
                  <a:gridCol w="1117229">
                    <a:extLst>
                      <a:ext uri="{9D8B030D-6E8A-4147-A177-3AD203B41FA5}">
                        <a16:colId xmlns:a16="http://schemas.microsoft.com/office/drawing/2014/main" val="267594875"/>
                      </a:ext>
                    </a:extLst>
                  </a:gridCol>
                  <a:gridCol w="1117229">
                    <a:extLst>
                      <a:ext uri="{9D8B030D-6E8A-4147-A177-3AD203B41FA5}">
                        <a16:colId xmlns:a16="http://schemas.microsoft.com/office/drawing/2014/main" val="1201465976"/>
                      </a:ext>
                    </a:extLst>
                  </a:gridCol>
                </a:tblGrid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zh-TW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a:t>LSA</a:t>
                        </a:r>
                        <a:endParaRPr lang="zh-TW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1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</a:t>
                        </a:r>
                        <a:r>
                          <a:rPr lang="en-US" altLang="zh-TW" sz="1600" u="none" strike="noStrike" dirty="0">
                            <a:effectLst/>
                          </a:rPr>
                          <a:t>2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</a:t>
                        </a:r>
                        <a:r>
                          <a:rPr lang="en-US" altLang="zh-TW" sz="1600" u="none" strike="noStrike" dirty="0">
                            <a:effectLst/>
                          </a:rPr>
                          <a:t>3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79797561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i="0" u="none" strike="noStrike" dirty="0">
                            <a:solidFill>
                              <a:srgbClr val="C80013"/>
                            </a:solidFill>
                            <a:effectLst/>
                          </a:rPr>
                          <a:t>rate</a:t>
                        </a:r>
                        <a:endParaRPr lang="en-US" sz="1600" b="1" i="0" u="none" strike="noStrike" dirty="0">
                          <a:solidFill>
                            <a:srgbClr val="C8001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B050"/>
                            </a:solidFill>
                            <a:effectLst/>
                          </a:rPr>
                          <a:t>growth</a:t>
                        </a:r>
                        <a:endPara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octob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98200011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2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893BC3"/>
                            </a:solidFill>
                            <a:effectLst/>
                          </a:rPr>
                          <a:t>price</a:t>
                        </a:r>
                        <a:endParaRPr lang="en-US" sz="1600" b="1" i="0" u="none" strike="noStrike" dirty="0">
                          <a:solidFill>
                            <a:srgbClr val="893BC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member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septemb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905698873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3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inflat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expans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novemb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98606815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4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market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inventori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rang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24902507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5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econom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893BC3"/>
                            </a:solidFill>
                            <a:effectLst/>
                          </a:rPr>
                          <a:t>price</a:t>
                        </a:r>
                        <a:endParaRPr lang="en-US" sz="1600" b="1" i="0" u="none" strike="noStrike" dirty="0">
                          <a:solidFill>
                            <a:srgbClr val="893BC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august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92474232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6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B050"/>
                            </a:solidFill>
                            <a:effectLst/>
                          </a:rPr>
                          <a:t>growth</a:t>
                        </a:r>
                        <a:endPara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quarter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F0"/>
                            </a:solidFill>
                            <a:effectLst/>
                          </a:rPr>
                          <a:t>committe</a:t>
                        </a:r>
                        <a:endPara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913585537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7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increas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sale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third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67997156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8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quarter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year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percent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827649780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9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particip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product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C80013"/>
                            </a:solidFill>
                            <a:effectLst/>
                          </a:rPr>
                          <a:t>rate</a:t>
                        </a:r>
                        <a:endParaRPr lang="en-US" sz="1600" b="1" i="0" u="none" strike="noStrike" dirty="0">
                          <a:solidFill>
                            <a:srgbClr val="C8001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82612560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10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continu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demand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juli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799055620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11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F0"/>
                            </a:solidFill>
                            <a:effectLst/>
                          </a:rPr>
                          <a:t>committe</a:t>
                        </a:r>
                        <a:endPara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juli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total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27267645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12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year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70C0"/>
                            </a:solidFill>
                            <a:effectLst/>
                          </a:rPr>
                          <a:t>restraint</a:t>
                        </a:r>
                        <a:endPara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70C0"/>
                            </a:solidFill>
                            <a:effectLst/>
                          </a:rPr>
                          <a:t>restraint</a:t>
                        </a:r>
                        <a:endPara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22206278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13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would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consider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monitor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47475385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14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expect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economi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reserv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259004065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15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remain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aggreg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veloc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56831527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16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polici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industri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object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2195448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17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recent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moder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lower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24742638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18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declin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rang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monetari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0249782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19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month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twelv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financi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90641254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 </a:t>
                        </a:r>
                        <a:r>
                          <a:rPr lang="en-US" sz="1600" u="none" strike="noStrike" dirty="0">
                            <a:effectLst/>
                          </a:rPr>
                          <a:t>20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consum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direct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develop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808130887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3">
              <a:extLst>
                <a:ext uri="{FF2B5EF4-FFF2-40B4-BE49-F238E27FC236}">
                  <a16:creationId xmlns:a16="http://schemas.microsoft.com/office/drawing/2014/main" id="{D77566A2-DD94-4367-8B6E-E53DF49E5A9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4934348"/>
                </p:ext>
              </p:extLst>
            </p:nvPr>
          </p:nvGraphicFramePr>
          <p:xfrm>
            <a:off x="7893520" y="570715"/>
            <a:ext cx="2536387" cy="4185810"/>
          </p:xfrm>
          <a:graphic>
            <a:graphicData uri="http://schemas.openxmlformats.org/drawingml/2006/table">
              <a:tbl>
                <a:tblPr firstRow="1" bandRow="1">
                  <a:tableStyleId>{7DF18680-E054-41AD-8BC1-D1AEF772440D}</a:tableStyleId>
                </a:tblPr>
                <a:tblGrid>
                  <a:gridCol w="916380">
                    <a:extLst>
                      <a:ext uri="{9D8B030D-6E8A-4147-A177-3AD203B41FA5}">
                        <a16:colId xmlns:a16="http://schemas.microsoft.com/office/drawing/2014/main" val="2588387766"/>
                      </a:ext>
                    </a:extLst>
                  </a:gridCol>
                  <a:gridCol w="1038292">
                    <a:extLst>
                      <a:ext uri="{9D8B030D-6E8A-4147-A177-3AD203B41FA5}">
                        <a16:colId xmlns:a16="http://schemas.microsoft.com/office/drawing/2014/main" val="3639758683"/>
                      </a:ext>
                    </a:extLst>
                  </a:gridCol>
                  <a:gridCol w="1051391">
                    <a:extLst>
                      <a:ext uri="{9D8B030D-6E8A-4147-A177-3AD203B41FA5}">
                        <a16:colId xmlns:a16="http://schemas.microsoft.com/office/drawing/2014/main" val="267594875"/>
                      </a:ext>
                    </a:extLst>
                  </a:gridCol>
                  <a:gridCol w="1118808">
                    <a:extLst>
                      <a:ext uri="{9D8B030D-6E8A-4147-A177-3AD203B41FA5}">
                        <a16:colId xmlns:a16="http://schemas.microsoft.com/office/drawing/2014/main" val="1201465976"/>
                      </a:ext>
                    </a:extLst>
                  </a:gridCol>
                </a:tblGrid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zh-TW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a:t>LDA</a:t>
                        </a:r>
                        <a:endParaRPr lang="zh-TW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1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</a:t>
                        </a:r>
                        <a:r>
                          <a:rPr lang="en-US" altLang="zh-TW" sz="1600" u="none" strike="noStrike" dirty="0">
                            <a:effectLst/>
                          </a:rPr>
                          <a:t>2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</a:t>
                        </a:r>
                        <a:r>
                          <a:rPr lang="en-US" altLang="zh-TW" sz="1600" u="none" strike="noStrike" dirty="0">
                            <a:effectLst/>
                          </a:rPr>
                          <a:t>3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9797561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april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april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octob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98200011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2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50"/>
                            </a:solidFill>
                            <a:effectLst/>
                          </a:rPr>
                          <a:t>particip</a:t>
                        </a:r>
                        <a:endPara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juli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novemb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905698873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3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march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august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august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98606815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4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juli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march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septemb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24902507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5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june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februari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decemb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92474232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6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hurrican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50"/>
                            </a:solidFill>
                            <a:effectLst/>
                          </a:rPr>
                          <a:t>particip</a:t>
                        </a:r>
                        <a:endPara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januari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913585537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7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novemb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januari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juli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67997156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8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may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decemb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50"/>
                            </a:solidFill>
                            <a:effectLst/>
                          </a:rPr>
                          <a:t>particip</a:t>
                        </a:r>
                        <a:endPara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827649780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9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octob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octob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februari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82612560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10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august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novemb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third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799055620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11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C80013"/>
                            </a:solidFill>
                            <a:effectLst/>
                          </a:rPr>
                          <a:t>pce</a:t>
                        </a:r>
                        <a:endParaRPr lang="en-US" sz="1600" b="1" i="0" u="none" strike="noStrike" dirty="0">
                          <a:solidFill>
                            <a:srgbClr val="C8001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june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fourth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27267645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12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893BC3"/>
                            </a:solidFill>
                            <a:effectLst/>
                          </a:rPr>
                          <a:t>agenc</a:t>
                        </a:r>
                        <a:endParaRPr lang="en-US" sz="1600" b="1" i="0" u="none" strike="noStrike" dirty="0">
                          <a:solidFill>
                            <a:srgbClr val="893BC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guidanc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agenc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22206278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13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medium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threshold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june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47475385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14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septemb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70C0"/>
                            </a:solidFill>
                            <a:effectLst/>
                          </a:rPr>
                          <a:t>restraint</a:t>
                        </a:r>
                        <a:endPara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twelv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259004065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15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F0"/>
                            </a:solidFill>
                            <a:effectLst/>
                          </a:rPr>
                          <a:t>fomc</a:t>
                        </a:r>
                        <a:endPara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893BC3"/>
                            </a:solidFill>
                            <a:effectLst/>
                          </a:rPr>
                          <a:t>agenc</a:t>
                        </a:r>
                        <a:endParaRPr lang="en-US" sz="1600" b="1" i="0" u="none" strike="noStrike" dirty="0">
                          <a:solidFill>
                            <a:srgbClr val="893BC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</a:rPr>
                          <a:t>loan</a:t>
                        </a:r>
                        <a:endParaRPr lang="en-US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56831527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16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</a:rPr>
                          <a:t>loan</a:t>
                        </a:r>
                        <a:endParaRPr lang="en-US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program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70C0"/>
                            </a:solidFill>
                            <a:effectLst/>
                          </a:rPr>
                          <a:t>restraint</a:t>
                        </a:r>
                        <a:endPara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2195448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17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februari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mb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march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24742638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18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decemb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</a:rPr>
                          <a:t>loan</a:t>
                        </a:r>
                        <a:endParaRPr lang="en-US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al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0249782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19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district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recoveri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F0"/>
                            </a:solidFill>
                            <a:effectLst/>
                          </a:rPr>
                          <a:t>fomc</a:t>
                        </a:r>
                        <a:endPara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90641254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 </a:t>
                        </a:r>
                        <a:r>
                          <a:rPr lang="en-US" sz="1600" u="none" strike="noStrike" dirty="0">
                            <a:effectLst/>
                          </a:rPr>
                          <a:t>20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gdp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fourth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C80013"/>
                            </a:solidFill>
                            <a:effectLst/>
                          </a:rPr>
                          <a:t>pce</a:t>
                        </a:r>
                        <a:endParaRPr lang="en-US" sz="1600" b="1" i="0" u="none" strike="noStrike" dirty="0">
                          <a:solidFill>
                            <a:srgbClr val="C8001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808130887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5726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內容版面配置區 3">
            <a:extLst>
              <a:ext uri="{FF2B5EF4-FFF2-40B4-BE49-F238E27FC236}">
                <a16:creationId xmlns:a16="http://schemas.microsoft.com/office/drawing/2014/main" id="{1D18D7EB-3F39-4665-95F0-5A52DDC7E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806762"/>
              </p:ext>
            </p:extLst>
          </p:nvPr>
        </p:nvGraphicFramePr>
        <p:xfrm>
          <a:off x="449296" y="451074"/>
          <a:ext cx="9426225" cy="595653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94532">
                  <a:extLst>
                    <a:ext uri="{9D8B030D-6E8A-4147-A177-3AD203B41FA5}">
                      <a16:colId xmlns:a16="http://schemas.microsoft.com/office/drawing/2014/main" val="4245279020"/>
                    </a:ext>
                  </a:extLst>
                </a:gridCol>
                <a:gridCol w="1262089">
                  <a:extLst>
                    <a:ext uri="{9D8B030D-6E8A-4147-A177-3AD203B41FA5}">
                      <a16:colId xmlns:a16="http://schemas.microsoft.com/office/drawing/2014/main" val="2885465540"/>
                    </a:ext>
                  </a:extLst>
                </a:gridCol>
                <a:gridCol w="1932573">
                  <a:extLst>
                    <a:ext uri="{9D8B030D-6E8A-4147-A177-3AD203B41FA5}">
                      <a16:colId xmlns:a16="http://schemas.microsoft.com/office/drawing/2014/main" val="146281835"/>
                    </a:ext>
                  </a:extLst>
                </a:gridCol>
                <a:gridCol w="1262089">
                  <a:extLst>
                    <a:ext uri="{9D8B030D-6E8A-4147-A177-3AD203B41FA5}">
                      <a16:colId xmlns:a16="http://schemas.microsoft.com/office/drawing/2014/main" val="2574327848"/>
                    </a:ext>
                  </a:extLst>
                </a:gridCol>
                <a:gridCol w="1893133">
                  <a:extLst>
                    <a:ext uri="{9D8B030D-6E8A-4147-A177-3AD203B41FA5}">
                      <a16:colId xmlns:a16="http://schemas.microsoft.com/office/drawing/2014/main" val="2187912434"/>
                    </a:ext>
                  </a:extLst>
                </a:gridCol>
                <a:gridCol w="1281809">
                  <a:extLst>
                    <a:ext uri="{9D8B030D-6E8A-4147-A177-3AD203B41FA5}">
                      <a16:colId xmlns:a16="http://schemas.microsoft.com/office/drawing/2014/main" val="1969544265"/>
                    </a:ext>
                  </a:extLst>
                </a:gridCol>
              </a:tblGrid>
              <a:tr h="82227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升息樣本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 (39</a:t>
                      </a:r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 個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降息樣本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 (30</a:t>
                      </a:r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 個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利率不變樣本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(153</a:t>
                      </a:r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 個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63578"/>
                  </a:ext>
                </a:extLst>
              </a:tr>
              <a:tr h="4859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連續次數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連續次數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連續次數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次數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18492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無連續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14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無連續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無連續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7211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99479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98324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17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6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4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5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48936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9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6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631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7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76263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8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90671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9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79297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11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49075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55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3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06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82DA39-3FB0-4EC2-A312-1633EEAC2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21066"/>
              </p:ext>
            </p:extLst>
          </p:nvPr>
        </p:nvGraphicFramePr>
        <p:xfrm>
          <a:off x="2849880" y="1520825"/>
          <a:ext cx="6903720" cy="32035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60779">
                  <a:extLst>
                    <a:ext uri="{9D8B030D-6E8A-4147-A177-3AD203B41FA5}">
                      <a16:colId xmlns:a16="http://schemas.microsoft.com/office/drawing/2014/main" val="968471170"/>
                    </a:ext>
                  </a:extLst>
                </a:gridCol>
                <a:gridCol w="1116453">
                  <a:extLst>
                    <a:ext uri="{9D8B030D-6E8A-4147-A177-3AD203B41FA5}">
                      <a16:colId xmlns:a16="http://schemas.microsoft.com/office/drawing/2014/main" val="2376442867"/>
                    </a:ext>
                  </a:extLst>
                </a:gridCol>
                <a:gridCol w="2464378">
                  <a:extLst>
                    <a:ext uri="{9D8B030D-6E8A-4147-A177-3AD203B41FA5}">
                      <a16:colId xmlns:a16="http://schemas.microsoft.com/office/drawing/2014/main" val="1117056192"/>
                    </a:ext>
                  </a:extLst>
                </a:gridCol>
                <a:gridCol w="1062110">
                  <a:extLst>
                    <a:ext uri="{9D8B030D-6E8A-4147-A177-3AD203B41FA5}">
                      <a16:colId xmlns:a16="http://schemas.microsoft.com/office/drawing/2014/main" val="2910828614"/>
                    </a:ext>
                  </a:extLst>
                </a:gridCol>
              </a:tblGrid>
              <a:tr h="53393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升息樣本 </a:t>
                      </a:r>
                      <a:r>
                        <a:rPr lang="en-US" altLang="zh-TW" sz="2400" dirty="0"/>
                        <a:t>(39</a:t>
                      </a:r>
                      <a:r>
                        <a:rPr lang="zh-TW" altLang="en-US" sz="2400" dirty="0"/>
                        <a:t> 個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降息樣本</a:t>
                      </a:r>
                      <a:r>
                        <a:rPr lang="en-US" altLang="zh-TW" sz="2400" dirty="0"/>
                        <a:t> (30</a:t>
                      </a:r>
                      <a:r>
                        <a:rPr lang="zh-TW" altLang="en-US" sz="2400" dirty="0"/>
                        <a:t> 個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88074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利率改變幅度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次數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利率改變幅度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次數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91615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0.25 %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0.25 %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57346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0.50 %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0.50 %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17508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0.75 %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0.75 %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25193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1.00 %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56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9A560C-3C81-4CEE-BE13-6661C1FCC252}"/>
              </a:ext>
            </a:extLst>
          </p:cNvPr>
          <p:cNvSpPr/>
          <p:nvPr/>
        </p:nvSpPr>
        <p:spPr>
          <a:xfrm>
            <a:off x="1538363" y="643407"/>
            <a:ext cx="925590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LR + 1.5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倍率指標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(210 f)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的混淆矩陣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(confusion matrix)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D52392-4903-4680-82B1-4EC377C2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26590"/>
              </p:ext>
            </p:extLst>
          </p:nvPr>
        </p:nvGraphicFramePr>
        <p:xfrm>
          <a:off x="251121" y="2106752"/>
          <a:ext cx="3919126" cy="2644495"/>
        </p:xfrm>
        <a:graphic>
          <a:graphicData uri="http://schemas.openxmlformats.org/drawingml/2006/table">
            <a:tbl>
              <a:tblPr firstRow="1" bandRow="1"/>
              <a:tblGrid>
                <a:gridCol w="1098329">
                  <a:extLst>
                    <a:ext uri="{9D8B030D-6E8A-4147-A177-3AD203B41FA5}">
                      <a16:colId xmlns:a16="http://schemas.microsoft.com/office/drawing/2014/main" val="965703116"/>
                    </a:ext>
                  </a:extLst>
                </a:gridCol>
                <a:gridCol w="715226">
                  <a:extLst>
                    <a:ext uri="{9D8B030D-6E8A-4147-A177-3AD203B41FA5}">
                      <a16:colId xmlns:a16="http://schemas.microsoft.com/office/drawing/2014/main" val="2005041728"/>
                    </a:ext>
                  </a:extLst>
                </a:gridCol>
                <a:gridCol w="715226">
                  <a:extLst>
                    <a:ext uri="{9D8B030D-6E8A-4147-A177-3AD203B41FA5}">
                      <a16:colId xmlns:a16="http://schemas.microsoft.com/office/drawing/2014/main" val="3827177815"/>
                    </a:ext>
                  </a:extLst>
                </a:gridCol>
                <a:gridCol w="715226">
                  <a:extLst>
                    <a:ext uri="{9D8B030D-6E8A-4147-A177-3AD203B41FA5}">
                      <a16:colId xmlns:a16="http://schemas.microsoft.com/office/drawing/2014/main" val="626653392"/>
                    </a:ext>
                  </a:extLst>
                </a:gridCol>
                <a:gridCol w="675119">
                  <a:extLst>
                    <a:ext uri="{9D8B030D-6E8A-4147-A177-3AD203B41FA5}">
                      <a16:colId xmlns:a16="http://schemas.microsoft.com/office/drawing/2014/main" val="3526719045"/>
                    </a:ext>
                  </a:extLst>
                </a:gridCol>
              </a:tblGrid>
              <a:tr h="528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solidFill>
                            <a:srgbClr val="7030A0"/>
                          </a:solidFill>
                        </a:rPr>
                        <a:t>Predicted</a:t>
                      </a:r>
                      <a:r>
                        <a:rPr lang="en-US" sz="28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01502"/>
                  </a:ext>
                </a:extLst>
              </a:tr>
              <a:tr h="528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-1 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 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917455"/>
                  </a:ext>
                </a:extLst>
              </a:tr>
              <a:tr h="528899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</a:rPr>
                        <a:t>Actual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583649"/>
                  </a:ext>
                </a:extLst>
              </a:tr>
              <a:tr h="5288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19941"/>
                  </a:ext>
                </a:extLst>
              </a:tr>
              <a:tr h="5288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334654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F4880E7F-FCB2-48D5-A4A1-FD31FE34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765" y="2051534"/>
            <a:ext cx="7482027" cy="27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AA180-A074-4578-968E-44CE4B4A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56"/>
            <a:ext cx="10515600" cy="68931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Other Findings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97466A-FFCD-4221-BA70-D4138E871C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010" y="763873"/>
          <a:ext cx="11633980" cy="4645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397">
                  <a:extLst>
                    <a:ext uri="{9D8B030D-6E8A-4147-A177-3AD203B41FA5}">
                      <a16:colId xmlns:a16="http://schemas.microsoft.com/office/drawing/2014/main" val="1213368129"/>
                    </a:ext>
                  </a:extLst>
                </a:gridCol>
                <a:gridCol w="9140583">
                  <a:extLst>
                    <a:ext uri="{9D8B030D-6E8A-4147-A177-3AD203B41FA5}">
                      <a16:colId xmlns:a16="http://schemas.microsoft.com/office/drawing/2014/main" val="2197741569"/>
                    </a:ext>
                  </a:extLst>
                </a:gridCol>
              </a:tblGrid>
              <a:tr h="7341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 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unemploy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forc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'workweek'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'hire', 'age',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popul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'reason', 'jobless', 'save',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underutil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'interest', 'hour', 'sideway',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summari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'quit', 'group',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delinqu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'addendum',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converg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'work', 'fill']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969418"/>
                  </a:ext>
                </a:extLst>
              </a:tr>
              <a:tr h="565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 Up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unemploy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forc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hispan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'workweek'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'hour',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underutil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'men', 'job',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'white'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'jobless', 'claim', 'worker',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'civilian'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popul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'lowest',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payrol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'war', 'ii']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52941"/>
                  </a:ext>
                </a:extLst>
              </a:tr>
              <a:tr h="565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(3) Down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unemploy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popul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'age',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'civilian'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'workweek'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forc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'claim', 'hour', 'group',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steadi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hispan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'white'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'job',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insur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hurrican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payrol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'employ',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roughli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16885"/>
                  </a:ext>
                </a:extLst>
              </a:tr>
              <a:tr h="565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 Unchanged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unemploy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forc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popul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'age',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'workweek'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'hire', 'jobless',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delinqu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'work', 'addendum', 'save',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lengthi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weekli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'worker', 'job', 'reason', 'suspend', 'manifest', 'interest',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payrol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durat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9264"/>
                  </a:ext>
                </a:extLst>
              </a:tr>
            </a:tbl>
          </a:graphicData>
        </a:graphic>
      </p:graphicFrame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C01609-F730-4B9F-8B2A-B7AC86BD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36" y="5583823"/>
            <a:ext cx="11330354" cy="1020608"/>
          </a:xfrm>
        </p:spPr>
        <p:txBody>
          <a:bodyPr>
            <a:normAutofit/>
          </a:bodyPr>
          <a:lstStyle/>
          <a:p>
            <a:r>
              <a:rPr lang="en-US" sz="2400" dirty="0"/>
              <a:t>[1] Words appear in all 4 categories: </a:t>
            </a:r>
            <a:r>
              <a:rPr lang="en-US" sz="2400" dirty="0">
                <a:solidFill>
                  <a:schemeClr val="accent6"/>
                </a:solidFill>
              </a:rPr>
              <a:t>'</a:t>
            </a:r>
            <a:r>
              <a:rPr lang="en-US" sz="2400" dirty="0" err="1">
                <a:solidFill>
                  <a:schemeClr val="accent6"/>
                </a:solidFill>
              </a:rPr>
              <a:t>forc</a:t>
            </a:r>
            <a:r>
              <a:rPr lang="en-US" sz="2400" dirty="0">
                <a:solidFill>
                  <a:schemeClr val="accent6"/>
                </a:solidFill>
              </a:rPr>
              <a:t>’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>
                <a:solidFill>
                  <a:schemeClr val="accent6"/>
                </a:solidFill>
              </a:rPr>
              <a:t>'workweek’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>
                <a:solidFill>
                  <a:schemeClr val="accent6"/>
                </a:solidFill>
              </a:rPr>
              <a:t>'</a:t>
            </a:r>
            <a:r>
              <a:rPr lang="en-US" sz="2400" dirty="0" err="1">
                <a:solidFill>
                  <a:schemeClr val="accent6"/>
                </a:solidFill>
              </a:rPr>
              <a:t>popul</a:t>
            </a:r>
            <a:r>
              <a:rPr lang="en-US" sz="2400" dirty="0">
                <a:solidFill>
                  <a:schemeClr val="accent6"/>
                </a:solidFill>
              </a:rPr>
              <a:t>’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/>
              <a:t>[2] Words appear only in up &amp; down: </a:t>
            </a:r>
            <a:r>
              <a:rPr lang="en-US" sz="2400" b="1" dirty="0">
                <a:solidFill>
                  <a:srgbClr val="0070C0"/>
                </a:solidFill>
              </a:rPr>
              <a:t>'</a:t>
            </a:r>
            <a:r>
              <a:rPr lang="en-US" sz="2400" b="1" dirty="0" err="1">
                <a:solidFill>
                  <a:srgbClr val="0070C0"/>
                </a:solidFill>
              </a:rPr>
              <a:t>african</a:t>
            </a:r>
            <a:r>
              <a:rPr lang="en-US" sz="2400" b="1" dirty="0">
                <a:solidFill>
                  <a:srgbClr val="0070C0"/>
                </a:solidFill>
              </a:rPr>
              <a:t>'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'</a:t>
            </a:r>
            <a:r>
              <a:rPr lang="en-US" sz="2400" b="1" dirty="0" err="1">
                <a:solidFill>
                  <a:srgbClr val="0070C0"/>
                </a:solidFill>
              </a:rPr>
              <a:t>hispan</a:t>
            </a:r>
            <a:r>
              <a:rPr lang="en-US" sz="2400" b="1" dirty="0">
                <a:solidFill>
                  <a:srgbClr val="0070C0"/>
                </a:solidFill>
              </a:rPr>
              <a:t>'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'white’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'</a:t>
            </a:r>
            <a:r>
              <a:rPr lang="en-US" sz="2400" b="1" dirty="0" err="1">
                <a:solidFill>
                  <a:srgbClr val="0070C0"/>
                </a:solidFill>
              </a:rPr>
              <a:t>american</a:t>
            </a:r>
            <a:r>
              <a:rPr lang="en-US" sz="2400" b="1" dirty="0">
                <a:solidFill>
                  <a:srgbClr val="0070C0"/>
                </a:solidFill>
              </a:rPr>
              <a:t>’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'civilian'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320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EB0"/>
      </a:accent1>
      <a:accent2>
        <a:srgbClr val="00B6BF"/>
      </a:accent2>
      <a:accent3>
        <a:srgbClr val="FEB068"/>
      </a:accent3>
      <a:accent4>
        <a:srgbClr val="FF6372"/>
      </a:accent4>
      <a:accent5>
        <a:srgbClr val="228EB0"/>
      </a:accent5>
      <a:accent6>
        <a:srgbClr val="00B6B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1823</TotalTime>
  <Words>640</Words>
  <Application>Microsoft Office PowerPoint</Application>
  <PresentationFormat>寬螢幕</PresentationFormat>
  <Paragraphs>266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等线</vt:lpstr>
      <vt:lpstr>微软雅黑</vt:lpstr>
      <vt:lpstr>新細明體</vt:lpstr>
      <vt:lpstr>Arial</vt:lpstr>
      <vt:lpstr>Calibri</vt:lpstr>
      <vt:lpstr>Calibri Light</vt:lpstr>
      <vt:lpstr>Times New Roman</vt:lpstr>
      <vt:lpstr>Wingdings</vt:lpstr>
      <vt:lpstr>第一PPT，www.1ppt.com</vt:lpstr>
      <vt:lpstr>Office 佈景主題</vt:lpstr>
      <vt:lpstr>PowerPoint 簡報</vt:lpstr>
      <vt:lpstr>PowerPoint 簡報</vt:lpstr>
      <vt:lpstr>PowerPoint 簡報</vt:lpstr>
      <vt:lpstr>PowerPoint 簡報</vt:lpstr>
      <vt:lpstr>Other Findings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简洁彩色扁平化</dc:title>
  <dc:creator>第一PPT</dc:creator>
  <cp:keywords>www.1ppt.com</cp:keywords>
  <dc:description>www.1ppt.com</dc:description>
  <cp:lastModifiedBy>Morton Kuo</cp:lastModifiedBy>
  <cp:revision>292</cp:revision>
  <dcterms:created xsi:type="dcterms:W3CDTF">2017-07-19T00:44:57Z</dcterms:created>
  <dcterms:modified xsi:type="dcterms:W3CDTF">2021-08-08T19:58:24Z</dcterms:modified>
</cp:coreProperties>
</file>