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  <p:sldMasterId id="2147483663" r:id="rId2"/>
    <p:sldMasterId id="2147483664" r:id="rId3"/>
    <p:sldMasterId id="2147483665" r:id="rId4"/>
  </p:sldMasterIdLst>
  <p:notesMasterIdLst>
    <p:notesMasterId r:id="rId42"/>
  </p:notesMasterIdLst>
  <p:sldIdLst>
    <p:sldId id="256" r:id="rId5"/>
    <p:sldId id="260" r:id="rId6"/>
    <p:sldId id="261" r:id="rId7"/>
    <p:sldId id="257" r:id="rId8"/>
    <p:sldId id="258" r:id="rId9"/>
    <p:sldId id="272" r:id="rId10"/>
    <p:sldId id="263" r:id="rId11"/>
    <p:sldId id="262" r:id="rId12"/>
    <p:sldId id="273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8" r:id="rId36"/>
    <p:sldId id="299" r:id="rId37"/>
    <p:sldId id="300" r:id="rId38"/>
    <p:sldId id="301" r:id="rId39"/>
    <p:sldId id="302" r:id="rId40"/>
    <p:sldId id="259" r:id="rId4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ffice 365" initials="O3" lastIdx="1" clrIdx="0">
    <p:extLst>
      <p:ext uri="{19B8F6BF-5375-455C-9EA6-DF929625EA0E}">
        <p15:presenceInfo xmlns:p15="http://schemas.microsoft.com/office/powerpoint/2012/main" userId="Office 365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55" d="100"/>
          <a:sy n="55" d="100"/>
        </p:scale>
        <p:origin x="100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840780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字节跳动ByteDance-PPT-0724-01.jpg" descr="字节跳动ByteDance-PPT-0724-01.jpg">
            <a:extLst>
              <a:ext uri="{FF2B5EF4-FFF2-40B4-BE49-F238E27FC236}">
                <a16:creationId xmlns:a16="http://schemas.microsoft.com/office/drawing/2014/main" id="{ECB08711-BE47-9F48-99B3-8452D10FC9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27" y="0"/>
            <a:ext cx="24362346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封面标题内容位置">
            <a:extLst>
              <a:ext uri="{FF2B5EF4-FFF2-40B4-BE49-F238E27FC236}">
                <a16:creationId xmlns:a16="http://schemas.microsoft.com/office/drawing/2014/main" id="{EECFC9CC-E26F-CA4B-8FF5-C594D577ED59}"/>
              </a:ext>
            </a:extLst>
          </p:cNvPr>
          <p:cNvSpPr txBox="1"/>
          <p:nvPr userDrawn="1"/>
        </p:nvSpPr>
        <p:spPr>
          <a:xfrm>
            <a:off x="1085849" y="5468408"/>
            <a:ext cx="9766301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500">
                <a:solidFill>
                  <a:srgbClr val="3A5BAE"/>
                </a:solidFill>
              </a:defRPr>
            </a:lvl1pPr>
          </a:lstStyle>
          <a:p>
            <a:r>
              <a:rPr lang="zh-CN" altLang="en-US" dirty="0"/>
              <a:t>封面标题内容位置</a:t>
            </a:r>
            <a:endParaRPr dirty="0"/>
          </a:p>
        </p:txBody>
      </p:sp>
      <p:sp>
        <p:nvSpPr>
          <p:cNvPr id="9" name="封面副标题内容位置">
            <a:extLst>
              <a:ext uri="{FF2B5EF4-FFF2-40B4-BE49-F238E27FC236}">
                <a16:creationId xmlns:a16="http://schemas.microsoft.com/office/drawing/2014/main" id="{7BF60AB0-3C4A-2742-9EAA-086017AE68BF}"/>
              </a:ext>
            </a:extLst>
          </p:cNvPr>
          <p:cNvSpPr txBox="1"/>
          <p:nvPr userDrawn="1"/>
        </p:nvSpPr>
        <p:spPr>
          <a:xfrm>
            <a:off x="1157816" y="7256991"/>
            <a:ext cx="58293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59C4D0"/>
                </a:solidFill>
              </a:defRPr>
            </a:lvl1pPr>
          </a:lstStyle>
          <a:p>
            <a:r>
              <a:rPr lang="zh-CN" altLang="en-US" dirty="0"/>
              <a:t>封面副标题内容位置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644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字节跳动ByteDance-PPT-0724-02.jpg" descr="字节跳动ByteDance-PPT-0724-02.jpg">
            <a:extLst>
              <a:ext uri="{FF2B5EF4-FFF2-40B4-BE49-F238E27FC236}">
                <a16:creationId xmlns:a16="http://schemas.microsoft.com/office/drawing/2014/main" id="{5E996961-5E9B-A244-BBD8-94739CEBF1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27" y="-1"/>
            <a:ext cx="24362346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章节页标题内容位置">
            <a:extLst>
              <a:ext uri="{FF2B5EF4-FFF2-40B4-BE49-F238E27FC236}">
                <a16:creationId xmlns:a16="http://schemas.microsoft.com/office/drawing/2014/main" id="{C06CF0E6-FA1F-9744-88D5-13FDAF46DC9E}"/>
              </a:ext>
            </a:extLst>
          </p:cNvPr>
          <p:cNvSpPr txBox="1"/>
          <p:nvPr userDrawn="1"/>
        </p:nvSpPr>
        <p:spPr>
          <a:xfrm>
            <a:off x="1718732" y="5090583"/>
            <a:ext cx="10972801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500">
                <a:solidFill>
                  <a:srgbClr val="FFFFFF"/>
                </a:solidFill>
              </a:defRPr>
            </a:lvl1pPr>
          </a:lstStyle>
          <a:p>
            <a:r>
              <a:rPr dirty="0" err="1"/>
              <a:t>章节页标题内容位置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5881757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字节跳动ByteDance-PPT-0724-03.jpg" descr="字节跳动ByteDance-PPT-0724-03.jpg">
            <a:extLst>
              <a:ext uri="{FF2B5EF4-FFF2-40B4-BE49-F238E27FC236}">
                <a16:creationId xmlns:a16="http://schemas.microsoft.com/office/drawing/2014/main" id="{26FD1D3D-4DA2-764E-A877-612D47DB05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27" y="0"/>
            <a:ext cx="24362346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内页页眉标题位置">
            <a:extLst>
              <a:ext uri="{FF2B5EF4-FFF2-40B4-BE49-F238E27FC236}">
                <a16:creationId xmlns:a16="http://schemas.microsoft.com/office/drawing/2014/main" id="{725C5152-7532-CA43-B231-874E107737A9}"/>
              </a:ext>
            </a:extLst>
          </p:cNvPr>
          <p:cNvSpPr txBox="1"/>
          <p:nvPr userDrawn="1"/>
        </p:nvSpPr>
        <p:spPr>
          <a:xfrm>
            <a:off x="1068916" y="1172633"/>
            <a:ext cx="51943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5E5E5E"/>
                </a:solidFill>
              </a:defRPr>
            </a:lvl1pPr>
          </a:lstStyle>
          <a:p>
            <a:r>
              <a:rPr lang="zh-CN" altLang="en-US" dirty="0"/>
              <a:t>内页页眉标题位置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3104708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字节跳动ByteDance-PPT-0724-04.jpg" descr="字节跳动ByteDance-PPT-0724-04.jpg">
            <a:extLst>
              <a:ext uri="{FF2B5EF4-FFF2-40B4-BE49-F238E27FC236}">
                <a16:creationId xmlns:a16="http://schemas.microsoft.com/office/drawing/2014/main" id="{70827263-0E9D-4F45-8EDB-23D73596F8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27" y="-1"/>
            <a:ext cx="24362345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HANKS.">
            <a:extLst>
              <a:ext uri="{FF2B5EF4-FFF2-40B4-BE49-F238E27FC236}">
                <a16:creationId xmlns:a16="http://schemas.microsoft.com/office/drawing/2014/main" id="{C84AB716-E3FE-8C48-8E3C-444F6AF4DC54}"/>
              </a:ext>
            </a:extLst>
          </p:cNvPr>
          <p:cNvSpPr txBox="1"/>
          <p:nvPr userDrawn="1"/>
        </p:nvSpPr>
        <p:spPr>
          <a:xfrm>
            <a:off x="3884728" y="6081748"/>
            <a:ext cx="5455476" cy="1552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500">
                <a:solidFill>
                  <a:srgbClr val="FFFFFF"/>
                </a:solidFill>
              </a:defRPr>
            </a:lvl1pPr>
          </a:lstStyle>
          <a:p>
            <a:r>
              <a:t>THANKS.</a:t>
            </a:r>
          </a:p>
        </p:txBody>
      </p:sp>
    </p:spTree>
    <p:extLst>
      <p:ext uri="{BB962C8B-B14F-4D97-AF65-F5344CB8AC3E}">
        <p14:creationId xmlns:p14="http://schemas.microsoft.com/office/powerpoint/2010/main" val="1777902305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字节跳动ByteDance-PPT-0724-01.jpg" descr="字节跳动ByteDance-PPT-0724-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" y="0"/>
            <a:ext cx="24362346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封面标题内容位置"/>
          <p:cNvSpPr txBox="1"/>
          <p:nvPr/>
        </p:nvSpPr>
        <p:spPr>
          <a:xfrm>
            <a:off x="670279" y="5581493"/>
            <a:ext cx="10597452" cy="1564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500">
                <a:solidFill>
                  <a:srgbClr val="3A5BAE"/>
                </a:solidFill>
              </a:defRPr>
            </a:lvl1pPr>
          </a:lstStyle>
          <a:p>
            <a:r>
              <a:rPr lang="en-US" altLang="zh-CN" dirty="0"/>
              <a:t>Scala</a:t>
            </a:r>
            <a:r>
              <a:rPr lang="zh-CN" altLang="en-US" dirty="0"/>
              <a:t>中的设计模式</a:t>
            </a:r>
            <a:endParaRPr dirty="0"/>
          </a:p>
        </p:txBody>
      </p:sp>
      <p:sp>
        <p:nvSpPr>
          <p:cNvPr id="121" name="封面副标题内容位置"/>
          <p:cNvSpPr txBox="1"/>
          <p:nvPr/>
        </p:nvSpPr>
        <p:spPr>
          <a:xfrm>
            <a:off x="1938871" y="7316274"/>
            <a:ext cx="4267194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59C4D0"/>
                </a:solidFill>
              </a:defRPr>
            </a:lvl1pPr>
          </a:lstStyle>
          <a:p>
            <a:r>
              <a:rPr lang="en-US" altLang="zh-CN" dirty="0"/>
              <a:t>Wayne Wang 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字节跳动ByteDance-PPT-0724-03.jpg" descr="字节跳动ByteDance-PPT-0724-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62346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内页页眉标题位置"/>
          <p:cNvSpPr txBox="1"/>
          <p:nvPr/>
        </p:nvSpPr>
        <p:spPr>
          <a:xfrm>
            <a:off x="1495612" y="1231916"/>
            <a:ext cx="4340933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5E5E5E"/>
                </a:solidFill>
              </a:defRPr>
            </a:lvl1pPr>
          </a:lstStyle>
          <a:p>
            <a:r>
              <a:rPr lang="zh-CN" altLang="en-US" dirty="0"/>
              <a:t>被冤枉的</a:t>
            </a:r>
            <a:r>
              <a:rPr lang="en-US" altLang="zh-CN" dirty="0"/>
              <a:t>Scala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C8F50C-CE01-4CE4-AF95-6608C0D627CC}"/>
              </a:ext>
            </a:extLst>
          </p:cNvPr>
          <p:cNvSpPr txBox="1"/>
          <p:nvPr/>
        </p:nvSpPr>
        <p:spPr>
          <a:xfrm>
            <a:off x="1423686" y="3889094"/>
            <a:ext cx="112853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Scala</a:t>
            </a:r>
            <a:r>
              <a:rPr lang="zh-CN" altLang="en-US" dirty="0"/>
              <a:t>并不难，它只是太贴心了。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4E355B-2298-4DD5-BD15-592A3AC39ECF}"/>
              </a:ext>
            </a:extLst>
          </p:cNvPr>
          <p:cNvSpPr txBox="1"/>
          <p:nvPr/>
        </p:nvSpPr>
        <p:spPr>
          <a:xfrm>
            <a:off x="1267394" y="5439045"/>
            <a:ext cx="12691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有代码的地方，就有循环。</a:t>
            </a:r>
            <a:r>
              <a:rPr lang="en-US" altLang="zh-CN" dirty="0"/>
              <a:t>Scala</a:t>
            </a:r>
            <a:r>
              <a:rPr lang="zh-CN" altLang="en-US" dirty="0"/>
              <a:t>帮你解决大部分常见的循环问题。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B87F021-48F5-4E82-8489-4806AE198783}"/>
              </a:ext>
            </a:extLst>
          </p:cNvPr>
          <p:cNvSpPr txBox="1"/>
          <p:nvPr/>
        </p:nvSpPr>
        <p:spPr>
          <a:xfrm>
            <a:off x="1423686" y="6995313"/>
            <a:ext cx="131144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/>
              <a:t>有多线程的地方，就有异步编程。</a:t>
            </a:r>
            <a:r>
              <a:rPr lang="en-US" altLang="zh-CN" dirty="0"/>
              <a:t>Scala</a:t>
            </a:r>
            <a:r>
              <a:rPr lang="zh-CN" altLang="en-US" dirty="0"/>
              <a:t>帮你解决了大部分常见的并发问题。</a:t>
            </a:r>
          </a:p>
        </p:txBody>
      </p:sp>
    </p:spTree>
    <p:extLst>
      <p:ext uri="{BB962C8B-B14F-4D97-AF65-F5344CB8AC3E}">
        <p14:creationId xmlns:p14="http://schemas.microsoft.com/office/powerpoint/2010/main" val="274093942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字节跳动ByteDance-PPT-0724-03.jpg" descr="字节跳动ByteDance-PPT-0724-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62346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内页页眉标题位置"/>
          <p:cNvSpPr txBox="1"/>
          <p:nvPr/>
        </p:nvSpPr>
        <p:spPr>
          <a:xfrm>
            <a:off x="1495612" y="1231916"/>
            <a:ext cx="4340933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5E5E5E"/>
                </a:solidFill>
              </a:defRPr>
            </a:lvl1pPr>
          </a:lstStyle>
          <a:p>
            <a:r>
              <a:rPr lang="zh-CN" altLang="en-US" dirty="0"/>
              <a:t>被冤枉的</a:t>
            </a:r>
            <a:r>
              <a:rPr lang="en-US" altLang="zh-CN" dirty="0"/>
              <a:t>Scala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C8F50C-CE01-4CE4-AF95-6608C0D627CC}"/>
              </a:ext>
            </a:extLst>
          </p:cNvPr>
          <p:cNvSpPr txBox="1"/>
          <p:nvPr/>
        </p:nvSpPr>
        <p:spPr>
          <a:xfrm>
            <a:off x="1423686" y="3889094"/>
            <a:ext cx="112853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Scala</a:t>
            </a:r>
            <a:r>
              <a:rPr lang="zh-CN" altLang="en-US" dirty="0"/>
              <a:t>并不难，它只是太贴心了。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4E355B-2298-4DD5-BD15-592A3AC39ECF}"/>
              </a:ext>
            </a:extLst>
          </p:cNvPr>
          <p:cNvSpPr txBox="1"/>
          <p:nvPr/>
        </p:nvSpPr>
        <p:spPr>
          <a:xfrm>
            <a:off x="1267394" y="5439045"/>
            <a:ext cx="12691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有代码的地方，就有循环。</a:t>
            </a:r>
            <a:r>
              <a:rPr lang="en-US" altLang="zh-CN" dirty="0"/>
              <a:t>Scala</a:t>
            </a:r>
            <a:r>
              <a:rPr lang="zh-CN" altLang="en-US" dirty="0"/>
              <a:t>帮你解决大部分常见的循环问题。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B87F021-48F5-4E82-8489-4806AE198783}"/>
              </a:ext>
            </a:extLst>
          </p:cNvPr>
          <p:cNvSpPr txBox="1"/>
          <p:nvPr/>
        </p:nvSpPr>
        <p:spPr>
          <a:xfrm>
            <a:off x="1423686" y="6995313"/>
            <a:ext cx="131144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/>
              <a:t>有多线程的地方，就有异步编程。</a:t>
            </a:r>
            <a:r>
              <a:rPr lang="en-US" altLang="zh-CN" dirty="0"/>
              <a:t>Scala</a:t>
            </a:r>
            <a:r>
              <a:rPr lang="zh-CN" altLang="en-US" dirty="0"/>
              <a:t>帮你解决了大部分常见的并发问题。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9CA74C-86E9-482D-AFE7-A97E0CF3A042}"/>
              </a:ext>
            </a:extLst>
          </p:cNvPr>
          <p:cNvSpPr txBox="1"/>
          <p:nvPr/>
        </p:nvSpPr>
        <p:spPr>
          <a:xfrm>
            <a:off x="1753795" y="8551581"/>
            <a:ext cx="14994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/>
              <a:t>有工程的地方，就有设计模式。</a:t>
            </a:r>
            <a:r>
              <a:rPr lang="en-US" altLang="zh-CN" dirty="0"/>
              <a:t>Scala</a:t>
            </a:r>
            <a:r>
              <a:rPr lang="zh-CN" altLang="en-US" dirty="0"/>
              <a:t>语言内部践行多种设计模式，帮你更方便地应用它</a:t>
            </a:r>
          </a:p>
        </p:txBody>
      </p:sp>
    </p:spTree>
    <p:extLst>
      <p:ext uri="{BB962C8B-B14F-4D97-AF65-F5344CB8AC3E}">
        <p14:creationId xmlns:p14="http://schemas.microsoft.com/office/powerpoint/2010/main" val="249879241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字节跳动ByteDance-PPT-0724-02.jpg" descr="字节跳动ByteDance-PPT-0724-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" y="-1"/>
            <a:ext cx="24362346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章节页标题内容位置"/>
          <p:cNvSpPr txBox="1"/>
          <p:nvPr/>
        </p:nvSpPr>
        <p:spPr>
          <a:xfrm>
            <a:off x="4717288" y="5203668"/>
            <a:ext cx="4975721" cy="1564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50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举例说明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195741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字节跳动ByteDance-PPT-0724-03.jpg" descr="字节跳动ByteDance-PPT-0724-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62346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内页页眉标题位置"/>
          <p:cNvSpPr txBox="1"/>
          <p:nvPr/>
        </p:nvSpPr>
        <p:spPr>
          <a:xfrm>
            <a:off x="2332382" y="1231916"/>
            <a:ext cx="2667397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5E5E5E"/>
                </a:solidFill>
              </a:defRPr>
            </a:lvl1pPr>
          </a:lstStyle>
          <a:p>
            <a:r>
              <a:rPr lang="zh-CN" altLang="en-US" dirty="0"/>
              <a:t>单例模式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C8F50C-CE01-4CE4-AF95-6608C0D627CC}"/>
              </a:ext>
            </a:extLst>
          </p:cNvPr>
          <p:cNvSpPr txBox="1"/>
          <p:nvPr/>
        </p:nvSpPr>
        <p:spPr>
          <a:xfrm>
            <a:off x="1423687" y="3889094"/>
            <a:ext cx="596096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Java</a:t>
            </a:r>
            <a:r>
              <a:rPr lang="zh-CN" altLang="en-US" dirty="0"/>
              <a:t>中的单例模式实现方法：</a:t>
            </a:r>
            <a:endParaRPr lang="en-US" altLang="zh-CN" dirty="0"/>
          </a:p>
          <a:p>
            <a:pPr marL="514350" indent="-514350" algn="l">
              <a:buAutoNum type="arabicPeriod"/>
            </a:pPr>
            <a:r>
              <a:rPr lang="zh-CN" altLang="en-US" dirty="0"/>
              <a:t>饿汉模式</a:t>
            </a:r>
            <a:endParaRPr lang="en-US" altLang="zh-CN" dirty="0"/>
          </a:p>
          <a:p>
            <a:pPr marL="514350" indent="-514350" algn="l">
              <a:buAutoNum type="arabicPeriod"/>
            </a:pPr>
            <a:r>
              <a:rPr lang="zh-CN" altLang="en-US" dirty="0"/>
              <a:t>懒汉模式</a:t>
            </a:r>
            <a:endParaRPr lang="en-US" altLang="zh-CN" dirty="0"/>
          </a:p>
          <a:p>
            <a:pPr marL="514350" indent="-514350" algn="l">
              <a:buAutoNum type="arabicPeriod"/>
            </a:pPr>
            <a:r>
              <a:rPr lang="zh-CN" altLang="en-US" dirty="0"/>
              <a:t>双重检验锁模式</a:t>
            </a:r>
            <a:endParaRPr lang="en-US" altLang="zh-CN" dirty="0"/>
          </a:p>
          <a:p>
            <a:pPr marL="514350" indent="-514350" algn="l">
              <a:buAutoNum type="arabicPeriod"/>
            </a:pPr>
            <a:r>
              <a:rPr lang="zh-CN" altLang="en-US" dirty="0"/>
              <a:t>静态内部类模式</a:t>
            </a:r>
            <a:endParaRPr lang="en-US" altLang="zh-CN" dirty="0"/>
          </a:p>
          <a:p>
            <a:pPr marL="514350" indent="-514350" algn="l">
              <a:buAutoNum type="arabicPeriod"/>
            </a:pPr>
            <a:r>
              <a:rPr lang="zh-CN" altLang="en-US" dirty="0"/>
              <a:t>枚举模式</a:t>
            </a:r>
            <a:endParaRPr lang="en-US" altLang="zh-CN" dirty="0"/>
          </a:p>
          <a:p>
            <a:pPr marL="514350" indent="-514350" algn="l"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271901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字节跳动ByteDance-PPT-0724-03.jpg" descr="字节跳动ByteDance-PPT-0724-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62346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内页页眉标题位置"/>
          <p:cNvSpPr txBox="1"/>
          <p:nvPr/>
        </p:nvSpPr>
        <p:spPr>
          <a:xfrm>
            <a:off x="2332382" y="1231916"/>
            <a:ext cx="2667397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5E5E5E"/>
                </a:solidFill>
              </a:defRPr>
            </a:lvl1pPr>
          </a:lstStyle>
          <a:p>
            <a:r>
              <a:rPr lang="zh-CN" altLang="en-US" dirty="0"/>
              <a:t>单例模式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C8F50C-CE01-4CE4-AF95-6608C0D627CC}"/>
              </a:ext>
            </a:extLst>
          </p:cNvPr>
          <p:cNvSpPr txBox="1"/>
          <p:nvPr/>
        </p:nvSpPr>
        <p:spPr>
          <a:xfrm>
            <a:off x="1423687" y="3889094"/>
            <a:ext cx="596096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Java</a:t>
            </a:r>
            <a:r>
              <a:rPr lang="zh-CN" altLang="en-US" dirty="0"/>
              <a:t>中的单例模式实现方法：</a:t>
            </a:r>
            <a:endParaRPr lang="en-US" altLang="zh-CN" dirty="0"/>
          </a:p>
          <a:p>
            <a:pPr marL="514350" indent="-514350" algn="l">
              <a:buAutoNum type="arabicPeriod"/>
            </a:pPr>
            <a:r>
              <a:rPr lang="zh-CN" altLang="en-US" dirty="0"/>
              <a:t>饿汉模式</a:t>
            </a:r>
            <a:endParaRPr lang="en-US" altLang="zh-CN" dirty="0"/>
          </a:p>
          <a:p>
            <a:pPr marL="514350" indent="-514350" algn="l">
              <a:buAutoNum type="arabicPeriod"/>
            </a:pPr>
            <a:r>
              <a:rPr lang="zh-CN" altLang="en-US" dirty="0"/>
              <a:t>懒汉模式</a:t>
            </a:r>
            <a:endParaRPr lang="en-US" altLang="zh-CN" dirty="0"/>
          </a:p>
          <a:p>
            <a:pPr marL="514350" indent="-514350" algn="l">
              <a:buAutoNum type="arabicPeriod"/>
            </a:pPr>
            <a:r>
              <a:rPr lang="zh-CN" altLang="en-US" dirty="0"/>
              <a:t>双重检验锁模式</a:t>
            </a:r>
            <a:endParaRPr lang="en-US" altLang="zh-CN" dirty="0"/>
          </a:p>
          <a:p>
            <a:pPr marL="514350" indent="-514350" algn="l">
              <a:buAutoNum type="arabicPeriod"/>
            </a:pPr>
            <a:r>
              <a:rPr lang="zh-CN" altLang="en-US" dirty="0"/>
              <a:t>静态内部类模式</a:t>
            </a:r>
            <a:endParaRPr lang="en-US" altLang="zh-CN" dirty="0"/>
          </a:p>
          <a:p>
            <a:pPr marL="514350" indent="-514350" algn="l">
              <a:buAutoNum type="arabicPeriod"/>
            </a:pPr>
            <a:r>
              <a:rPr lang="zh-CN" altLang="en-US" dirty="0"/>
              <a:t>枚举模式</a:t>
            </a:r>
            <a:endParaRPr lang="en-US" altLang="zh-CN" dirty="0"/>
          </a:p>
          <a:p>
            <a:pPr marL="514350" indent="-514350" algn="l">
              <a:buAutoNum type="arabicPeriod"/>
            </a:pPr>
            <a:endParaRPr lang="en-US" altLang="zh-CN" dirty="0"/>
          </a:p>
        </p:txBody>
      </p:sp>
      <p:pic>
        <p:nvPicPr>
          <p:cNvPr id="2050" name="Picture 2" descr="问号what表情包图片大全_uc今日头条新闻网">
            <a:extLst>
              <a:ext uri="{FF2B5EF4-FFF2-40B4-BE49-F238E27FC236}">
                <a16:creationId xmlns:a16="http://schemas.microsoft.com/office/drawing/2014/main" id="{918F8DB8-31D6-4A12-94D9-4A482D858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688" y="4443092"/>
            <a:ext cx="3460348" cy="346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F0E6FE4-E0FF-4175-A32D-51EB429E2F71}"/>
              </a:ext>
            </a:extLst>
          </p:cNvPr>
          <p:cNvSpPr txBox="1"/>
          <p:nvPr/>
        </p:nvSpPr>
        <p:spPr>
          <a:xfrm>
            <a:off x="10065754" y="3889094"/>
            <a:ext cx="13163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Scala: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15900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字节跳动ByteDance-PPT-0724-03.jpg" descr="字节跳动ByteDance-PPT-0724-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62346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内页页眉标题位置"/>
          <p:cNvSpPr txBox="1"/>
          <p:nvPr/>
        </p:nvSpPr>
        <p:spPr>
          <a:xfrm>
            <a:off x="2332382" y="1231916"/>
            <a:ext cx="2667397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5E5E5E"/>
                </a:solidFill>
              </a:defRPr>
            </a:lvl1pPr>
          </a:lstStyle>
          <a:p>
            <a:r>
              <a:rPr lang="zh-CN" altLang="en-US" dirty="0"/>
              <a:t>单例模式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C8F50C-CE01-4CE4-AF95-6608C0D627CC}"/>
              </a:ext>
            </a:extLst>
          </p:cNvPr>
          <p:cNvSpPr txBox="1"/>
          <p:nvPr/>
        </p:nvSpPr>
        <p:spPr>
          <a:xfrm>
            <a:off x="1423687" y="3889094"/>
            <a:ext cx="596096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Java</a:t>
            </a:r>
            <a:r>
              <a:rPr lang="zh-CN" altLang="en-US" dirty="0"/>
              <a:t>中的单例模式实现方法：</a:t>
            </a:r>
            <a:endParaRPr lang="en-US" altLang="zh-CN" dirty="0"/>
          </a:p>
          <a:p>
            <a:pPr marL="514350" indent="-514350" algn="l">
              <a:buAutoNum type="arabicPeriod"/>
            </a:pPr>
            <a:r>
              <a:rPr lang="zh-CN" altLang="en-US" dirty="0"/>
              <a:t>饿汉模式</a:t>
            </a:r>
            <a:endParaRPr lang="en-US" altLang="zh-CN" dirty="0"/>
          </a:p>
          <a:p>
            <a:pPr marL="514350" indent="-514350" algn="l">
              <a:buAutoNum type="arabicPeriod"/>
            </a:pPr>
            <a:r>
              <a:rPr lang="zh-CN" altLang="en-US" dirty="0"/>
              <a:t>懒汉模式</a:t>
            </a:r>
            <a:endParaRPr lang="en-US" altLang="zh-CN" dirty="0"/>
          </a:p>
          <a:p>
            <a:pPr marL="514350" indent="-514350" algn="l">
              <a:buAutoNum type="arabicPeriod"/>
            </a:pPr>
            <a:r>
              <a:rPr lang="zh-CN" altLang="en-US" dirty="0"/>
              <a:t>双重检验锁模式</a:t>
            </a:r>
            <a:endParaRPr lang="en-US" altLang="zh-CN" dirty="0"/>
          </a:p>
          <a:p>
            <a:pPr marL="514350" indent="-514350" algn="l">
              <a:buAutoNum type="arabicPeriod"/>
            </a:pPr>
            <a:r>
              <a:rPr lang="zh-CN" altLang="en-US" dirty="0"/>
              <a:t>静态内部类模式</a:t>
            </a:r>
            <a:endParaRPr lang="en-US" altLang="zh-CN" dirty="0"/>
          </a:p>
          <a:p>
            <a:pPr marL="514350" indent="-514350" algn="l">
              <a:buAutoNum type="arabicPeriod"/>
            </a:pPr>
            <a:r>
              <a:rPr lang="zh-CN" altLang="en-US" dirty="0"/>
              <a:t>枚举模式</a:t>
            </a:r>
            <a:endParaRPr lang="en-US" altLang="zh-CN" dirty="0"/>
          </a:p>
          <a:p>
            <a:pPr marL="514350" indent="-514350" algn="l">
              <a:buAutoNum type="arabicPeriod"/>
            </a:pP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F0E6FE4-E0FF-4175-A32D-51EB429E2F71}"/>
              </a:ext>
            </a:extLst>
          </p:cNvPr>
          <p:cNvSpPr txBox="1"/>
          <p:nvPr/>
        </p:nvSpPr>
        <p:spPr>
          <a:xfrm>
            <a:off x="10065754" y="3889094"/>
            <a:ext cx="13163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Scala: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5C3A31-38CA-4BB8-87ED-E95495B6B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5754" y="4915262"/>
            <a:ext cx="6781800" cy="3028950"/>
          </a:xfrm>
          <a:prstGeom prst="rect">
            <a:avLst/>
          </a:prstGeom>
        </p:spPr>
      </p:pic>
      <p:pic>
        <p:nvPicPr>
          <p:cNvPr id="8" name="Picture 2" descr="问号what表情包图片大全_uc今日头条新闻网">
            <a:extLst>
              <a:ext uri="{FF2B5EF4-FFF2-40B4-BE49-F238E27FC236}">
                <a16:creationId xmlns:a16="http://schemas.microsoft.com/office/drawing/2014/main" id="{D3953738-B808-4F03-AA2A-A5AD942E6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2078" y="8461094"/>
            <a:ext cx="3460348" cy="346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81D73F1-6DE6-4C0E-8B7A-B621BD9CCD18}"/>
              </a:ext>
            </a:extLst>
          </p:cNvPr>
          <p:cNvSpPr txBox="1"/>
          <p:nvPr/>
        </p:nvSpPr>
        <p:spPr>
          <a:xfrm>
            <a:off x="15630227" y="8993529"/>
            <a:ext cx="71096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这样不就完事了？为什么还有六种写法？</a:t>
            </a:r>
          </a:p>
        </p:txBody>
      </p:sp>
    </p:spTree>
    <p:extLst>
      <p:ext uri="{BB962C8B-B14F-4D97-AF65-F5344CB8AC3E}">
        <p14:creationId xmlns:p14="http://schemas.microsoft.com/office/powerpoint/2010/main" val="111863042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字节跳动ByteDance-PPT-0724-03.jpg" descr="字节跳动ByteDance-PPT-0724-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62346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内页页眉标题位置"/>
          <p:cNvSpPr txBox="1"/>
          <p:nvPr/>
        </p:nvSpPr>
        <p:spPr>
          <a:xfrm>
            <a:off x="2065483" y="1231916"/>
            <a:ext cx="3201197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5E5E5E"/>
                </a:solidFill>
              </a:defRPr>
            </a:lvl1pPr>
          </a:lstStyle>
          <a:p>
            <a:r>
              <a:rPr lang="en-US" altLang="zh-CN" dirty="0" err="1"/>
              <a:t>Builer</a:t>
            </a:r>
            <a:r>
              <a:rPr lang="zh-CN" altLang="en-US" dirty="0"/>
              <a:t>模式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C8F50C-CE01-4CE4-AF95-6608C0D627CC}"/>
              </a:ext>
            </a:extLst>
          </p:cNvPr>
          <p:cNvSpPr txBox="1"/>
          <p:nvPr/>
        </p:nvSpPr>
        <p:spPr>
          <a:xfrm>
            <a:off x="1423687" y="3889094"/>
            <a:ext cx="59609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Java</a:t>
            </a:r>
            <a:r>
              <a:rPr lang="zh-CN" altLang="en-US" dirty="0"/>
              <a:t>中的</a:t>
            </a:r>
            <a:r>
              <a:rPr lang="en-US" altLang="zh-CN" dirty="0"/>
              <a:t>Builder</a:t>
            </a:r>
            <a:r>
              <a:rPr lang="zh-CN" altLang="en-US" dirty="0"/>
              <a:t>模式实现方法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endParaRPr lang="en-US" altLang="zh-C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0276661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字节跳动ByteDance-PPT-0724-03.jpg" descr="字节跳动ByteDance-PPT-0724-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62346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内页页眉标题位置"/>
          <p:cNvSpPr txBox="1"/>
          <p:nvPr/>
        </p:nvSpPr>
        <p:spPr>
          <a:xfrm>
            <a:off x="2065483" y="1231916"/>
            <a:ext cx="3201197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5E5E5E"/>
                </a:solidFill>
              </a:defRPr>
            </a:lvl1pPr>
          </a:lstStyle>
          <a:p>
            <a:r>
              <a:rPr lang="en-US" altLang="zh-CN" dirty="0" err="1"/>
              <a:t>Builer</a:t>
            </a:r>
            <a:r>
              <a:rPr lang="zh-CN" altLang="en-US" dirty="0"/>
              <a:t>模式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C8F50C-CE01-4CE4-AF95-6608C0D627CC}"/>
              </a:ext>
            </a:extLst>
          </p:cNvPr>
          <p:cNvSpPr txBox="1"/>
          <p:nvPr/>
        </p:nvSpPr>
        <p:spPr>
          <a:xfrm>
            <a:off x="1423687" y="3889094"/>
            <a:ext cx="59609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Java</a:t>
            </a:r>
            <a:r>
              <a:rPr lang="zh-CN" altLang="en-US" dirty="0"/>
              <a:t>中的</a:t>
            </a:r>
            <a:r>
              <a:rPr lang="en-US" altLang="zh-CN" dirty="0"/>
              <a:t>Builder</a:t>
            </a:r>
            <a:r>
              <a:rPr lang="zh-CN" altLang="en-US" dirty="0"/>
              <a:t>模式实现方法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endParaRPr lang="en-US" altLang="zh-CN" dirty="0">
              <a:sym typeface="Wingdings" panose="05000000000000000000" pitchFamily="2" charset="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308E112-C8EE-492F-9B05-64E5BFAB0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156" y="0"/>
            <a:ext cx="7627687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78520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字节跳动ByteDance-PPT-0724-03.jpg" descr="字节跳动ByteDance-PPT-0724-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62346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内页页眉标题位置"/>
          <p:cNvSpPr txBox="1"/>
          <p:nvPr/>
        </p:nvSpPr>
        <p:spPr>
          <a:xfrm>
            <a:off x="2065483" y="1231916"/>
            <a:ext cx="3201197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5E5E5E"/>
                </a:solidFill>
              </a:defRPr>
            </a:lvl1pPr>
          </a:lstStyle>
          <a:p>
            <a:r>
              <a:rPr lang="en-US" altLang="zh-CN" dirty="0" err="1"/>
              <a:t>Builer</a:t>
            </a:r>
            <a:r>
              <a:rPr lang="zh-CN" altLang="en-US" dirty="0"/>
              <a:t>模式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C8F50C-CE01-4CE4-AF95-6608C0D627CC}"/>
              </a:ext>
            </a:extLst>
          </p:cNvPr>
          <p:cNvSpPr txBox="1"/>
          <p:nvPr/>
        </p:nvSpPr>
        <p:spPr>
          <a:xfrm>
            <a:off x="1423687" y="3889094"/>
            <a:ext cx="59609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Scala</a:t>
            </a:r>
            <a:r>
              <a:rPr lang="zh-CN" altLang="en-US" dirty="0"/>
              <a:t>中类</a:t>
            </a:r>
            <a:r>
              <a:rPr lang="en-US" altLang="zh-CN" dirty="0"/>
              <a:t>Builder</a:t>
            </a:r>
            <a:r>
              <a:rPr lang="zh-CN" altLang="en-US" dirty="0"/>
              <a:t>模式实现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endParaRPr lang="en-US" altLang="zh-CN" dirty="0">
              <a:sym typeface="Wingdings" panose="05000000000000000000" pitchFamily="2" charset="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EFF33B-F164-4B18-86F8-C5F731B92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649" y="3978556"/>
            <a:ext cx="102489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8667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字节跳动ByteDance-PPT-0724-03.jpg" descr="字节跳动ByteDance-PPT-0724-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62346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内页页眉标题位置"/>
          <p:cNvSpPr txBox="1"/>
          <p:nvPr/>
        </p:nvSpPr>
        <p:spPr>
          <a:xfrm>
            <a:off x="2065483" y="1231916"/>
            <a:ext cx="3201197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5E5E5E"/>
                </a:solidFill>
              </a:defRPr>
            </a:lvl1pPr>
          </a:lstStyle>
          <a:p>
            <a:r>
              <a:rPr lang="en-US" altLang="zh-CN" dirty="0" err="1"/>
              <a:t>Builer</a:t>
            </a:r>
            <a:r>
              <a:rPr lang="zh-CN" altLang="en-US" dirty="0"/>
              <a:t>模式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C8F50C-CE01-4CE4-AF95-6608C0D627CC}"/>
              </a:ext>
            </a:extLst>
          </p:cNvPr>
          <p:cNvSpPr txBox="1"/>
          <p:nvPr/>
        </p:nvSpPr>
        <p:spPr>
          <a:xfrm>
            <a:off x="1423686" y="3889094"/>
            <a:ext cx="78939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ym typeface="Wingdings" panose="05000000000000000000" pitchFamily="2" charset="2"/>
              </a:rPr>
              <a:t>除此之外，</a:t>
            </a:r>
            <a:r>
              <a:rPr lang="en-US" altLang="zh-CN" dirty="0">
                <a:sym typeface="Wingdings" panose="05000000000000000000" pitchFamily="2" charset="2"/>
              </a:rPr>
              <a:t>case class</a:t>
            </a:r>
            <a:r>
              <a:rPr lang="zh-CN" altLang="en-US" dirty="0">
                <a:sym typeface="Wingdings" panose="05000000000000000000" pitchFamily="2" charset="2"/>
              </a:rPr>
              <a:t>还免费赠送了：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514350" indent="-514350" algn="l">
              <a:buAutoNum type="arabicPeriod"/>
            </a:pPr>
            <a:r>
              <a:rPr lang="en-US" altLang="zh-CN" dirty="0">
                <a:sym typeface="Wingdings" panose="05000000000000000000" pitchFamily="2" charset="2"/>
              </a:rPr>
              <a:t>equals</a:t>
            </a:r>
            <a:r>
              <a:rPr lang="zh-CN" altLang="en-US" dirty="0">
                <a:sym typeface="Wingdings" panose="05000000000000000000" pitchFamily="2" charset="2"/>
              </a:rPr>
              <a:t>方法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514350" indent="-514350" algn="l">
              <a:buAutoNum type="arabicPeriod"/>
            </a:pPr>
            <a:r>
              <a:rPr lang="en-US" altLang="zh-CN" dirty="0" err="1">
                <a:sym typeface="Wingdings" panose="05000000000000000000" pitchFamily="2" charset="2"/>
              </a:rPr>
              <a:t>toString</a:t>
            </a:r>
            <a:r>
              <a:rPr lang="zh-CN" altLang="en-US" dirty="0">
                <a:sym typeface="Wingdings" panose="05000000000000000000" pitchFamily="2" charset="2"/>
              </a:rPr>
              <a:t>方法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514350" indent="-514350" algn="l">
              <a:buAutoNum type="arabicPeriod"/>
            </a:pPr>
            <a:r>
              <a:rPr lang="en-US" altLang="zh-CN" dirty="0" err="1">
                <a:sym typeface="Wingdings" panose="05000000000000000000" pitchFamily="2" charset="2"/>
              </a:rPr>
              <a:t>hashCode</a:t>
            </a:r>
            <a:r>
              <a:rPr lang="zh-CN" altLang="en-US" dirty="0">
                <a:sym typeface="Wingdings" panose="05000000000000000000" pitchFamily="2" charset="2"/>
              </a:rPr>
              <a:t>方法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514350" indent="-514350" algn="l">
              <a:buAutoNum type="arabicPeriod"/>
            </a:pPr>
            <a:r>
              <a:rPr lang="zh-CN" altLang="en-US" dirty="0">
                <a:sym typeface="Wingdings" panose="05000000000000000000" pitchFamily="2" charset="2"/>
              </a:rPr>
              <a:t>默认的不可变性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514350" indent="-514350" algn="l">
              <a:buAutoNum type="arabicPeriod"/>
            </a:pPr>
            <a:r>
              <a:rPr lang="zh-CN" altLang="en-US" dirty="0">
                <a:sym typeface="Wingdings" panose="05000000000000000000" pitchFamily="2" charset="2"/>
              </a:rPr>
              <a:t>实现</a:t>
            </a:r>
            <a:r>
              <a:rPr lang="en-US" altLang="zh-CN" dirty="0">
                <a:sym typeface="Wingdings" panose="05000000000000000000" pitchFamily="2" charset="2"/>
              </a:rPr>
              <a:t>Serializable</a:t>
            </a:r>
            <a:r>
              <a:rPr lang="zh-CN" altLang="en-US" dirty="0">
                <a:sym typeface="Wingdings" panose="05000000000000000000" pitchFamily="2" charset="2"/>
              </a:rPr>
              <a:t>接口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514350" indent="-514350" algn="l">
              <a:buAutoNum type="arabicPeriod"/>
            </a:pPr>
            <a:r>
              <a:rPr lang="zh-CN" altLang="en-US" dirty="0">
                <a:sym typeface="Wingdings" panose="05000000000000000000" pitchFamily="2" charset="2"/>
              </a:rPr>
              <a:t>它也是</a:t>
            </a:r>
            <a:r>
              <a:rPr lang="en-US" altLang="zh-CN" dirty="0">
                <a:sym typeface="Wingdings" panose="05000000000000000000" pitchFamily="2" charset="2"/>
              </a:rPr>
              <a:t>Prototype</a:t>
            </a:r>
            <a:r>
              <a:rPr lang="zh-CN" altLang="en-US" dirty="0">
                <a:sym typeface="Wingdings" panose="05000000000000000000" pitchFamily="2" charset="2"/>
              </a:rPr>
              <a:t>模式的一种载体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514350" indent="-514350" algn="l">
              <a:buAutoNum type="arabicPeriod"/>
            </a:pPr>
            <a:endParaRPr lang="en-US" altLang="zh-C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4416486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31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7452"/>
            <a:ext cx="11229750" cy="13716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5" name="Picture 133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127" name="内页页眉标题位置"/>
          <p:cNvSpPr txBox="1"/>
          <p:nvPr/>
        </p:nvSpPr>
        <p:spPr>
          <a:xfrm>
            <a:off x="12188210" y="1605910"/>
            <a:ext cx="9955952" cy="29081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 sz="5000">
                <a:solidFill>
                  <a:srgbClr val="5E5E5E"/>
                </a:solidFill>
              </a:defRPr>
            </a:lvl1pPr>
          </a:lstStyle>
          <a:p>
            <a:pPr algn="l" defTabSz="91440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44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我是谁？</a:t>
            </a:r>
            <a:endParaRPr lang="en-US" sz="4400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6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7238"/>
            <a:ext cx="10000876" cy="10801924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6" name="字节跳动ByteDance-PPT-0724-03.jpg" descr="字节跳动ByteDance-PPT-0724-0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698" y="4818419"/>
            <a:ext cx="7323662" cy="411955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0123091-3E0A-4481-81A0-268D824D6598}"/>
              </a:ext>
            </a:extLst>
          </p:cNvPr>
          <p:cNvSpPr txBox="1"/>
          <p:nvPr/>
        </p:nvSpPr>
        <p:spPr>
          <a:xfrm>
            <a:off x="12181148" y="4843364"/>
            <a:ext cx="9955156" cy="7278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228600" algn="l" defTabSz="914400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4000" kern="1200" dirty="0">
                <a:latin typeface="+mn-lt"/>
                <a:ea typeface="+mn-ea"/>
                <a:cs typeface="+mn-cs"/>
              </a:rPr>
              <a:t>Scala</a:t>
            </a:r>
            <a:r>
              <a:rPr lang="zh-CN" altLang="en-US" sz="4000" kern="1200" dirty="0">
                <a:latin typeface="+mn-lt"/>
                <a:ea typeface="+mn-ea"/>
                <a:cs typeface="+mn-cs"/>
              </a:rPr>
              <a:t>程序员</a:t>
            </a:r>
            <a:endParaRPr lang="en-US" altLang="zh-CN" sz="4000" kern="1200" dirty="0">
              <a:latin typeface="+mn-lt"/>
              <a:ea typeface="+mn-ea"/>
              <a:cs typeface="+mn-cs"/>
            </a:endParaRPr>
          </a:p>
          <a:p>
            <a:pPr marL="514350" indent="-228600" algn="l" defTabSz="914400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4000" kern="1200" dirty="0">
                <a:latin typeface="+mn-lt"/>
                <a:ea typeface="+mn-ea"/>
                <a:cs typeface="+mn-cs"/>
              </a:rPr>
              <a:t>《</a:t>
            </a:r>
            <a:r>
              <a:rPr lang="zh-CN" altLang="en-US" sz="4000" kern="1200" dirty="0">
                <a:latin typeface="+mn-lt"/>
                <a:ea typeface="+mn-ea"/>
                <a:cs typeface="+mn-cs"/>
              </a:rPr>
              <a:t>反应式设计模式</a:t>
            </a:r>
            <a:r>
              <a:rPr lang="en-US" altLang="zh-CN" sz="4000" kern="1200" dirty="0">
                <a:latin typeface="+mn-lt"/>
                <a:ea typeface="+mn-ea"/>
                <a:cs typeface="+mn-cs"/>
              </a:rPr>
              <a:t>》</a:t>
            </a:r>
            <a:r>
              <a:rPr lang="zh-CN" altLang="en-US" sz="4000" kern="1200" dirty="0">
                <a:latin typeface="+mn-lt"/>
                <a:ea typeface="+mn-ea"/>
                <a:cs typeface="+mn-cs"/>
              </a:rPr>
              <a:t>译者</a:t>
            </a:r>
            <a:endParaRPr lang="en-US" altLang="zh-CN" sz="4000" kern="1200" dirty="0">
              <a:latin typeface="+mn-lt"/>
              <a:ea typeface="+mn-ea"/>
              <a:cs typeface="+mn-cs"/>
            </a:endParaRPr>
          </a:p>
          <a:p>
            <a:pPr marL="514350" indent="-228600" algn="l" defTabSz="914400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4000" kern="1200" dirty="0">
                <a:latin typeface="+mn-lt"/>
                <a:ea typeface="+mn-ea"/>
                <a:cs typeface="+mn-cs"/>
              </a:rPr>
              <a:t>大数据工程师</a:t>
            </a:r>
            <a:endParaRPr lang="en-US" altLang="zh-CN" sz="4000" kern="1200" dirty="0">
              <a:latin typeface="+mn-lt"/>
              <a:ea typeface="+mn-ea"/>
              <a:cs typeface="+mn-cs"/>
            </a:endParaRPr>
          </a:p>
          <a:p>
            <a:pPr marL="514350" indent="-228600" algn="l" defTabSz="914400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4000" kern="1200" dirty="0">
                <a:latin typeface="+mn-lt"/>
                <a:ea typeface="+mn-ea"/>
                <a:cs typeface="+mn-cs"/>
              </a:rPr>
              <a:t>公众号：写</a:t>
            </a:r>
            <a:r>
              <a:rPr lang="en-US" altLang="zh-CN" sz="4000" kern="1200" dirty="0">
                <a:latin typeface="+mn-lt"/>
                <a:ea typeface="+mn-ea"/>
                <a:cs typeface="+mn-cs"/>
              </a:rPr>
              <a:t>Scala</a:t>
            </a:r>
            <a:r>
              <a:rPr lang="zh-CN" altLang="en-US" sz="4000" kern="1200" dirty="0">
                <a:latin typeface="+mn-lt"/>
                <a:ea typeface="+mn-ea"/>
                <a:cs typeface="+mn-cs"/>
              </a:rPr>
              <a:t>的老王</a:t>
            </a:r>
            <a:endParaRPr lang="en-US" altLang="zh-CN" sz="4000" kern="1200" dirty="0">
              <a:latin typeface="+mn-lt"/>
              <a:ea typeface="+mn-ea"/>
              <a:cs typeface="+mn-cs"/>
            </a:endParaRPr>
          </a:p>
          <a:p>
            <a:pPr marL="514350" indent="-228600" algn="l" defTabSz="914400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4000" kern="1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426437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字节跳动ByteDance-PPT-0724-03.jpg" descr="字节跳动ByteDance-PPT-0724-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62346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内页页眉标题位置"/>
          <p:cNvSpPr txBox="1"/>
          <p:nvPr/>
        </p:nvSpPr>
        <p:spPr>
          <a:xfrm>
            <a:off x="2011786" y="1231916"/>
            <a:ext cx="3308598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5E5E5E"/>
                </a:solidFill>
              </a:defRPr>
            </a:lvl1pPr>
          </a:lstStyle>
          <a:p>
            <a:r>
              <a:rPr lang="zh-CN" altLang="en-US" dirty="0"/>
              <a:t>装饰器模式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C8F50C-CE01-4CE4-AF95-6608C0D627CC}"/>
              </a:ext>
            </a:extLst>
          </p:cNvPr>
          <p:cNvSpPr txBox="1"/>
          <p:nvPr/>
        </p:nvSpPr>
        <p:spPr>
          <a:xfrm>
            <a:off x="1423686" y="3889094"/>
            <a:ext cx="1645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0" dirty="0"/>
              <a:t>装饰器模式（</a:t>
            </a:r>
            <a:r>
              <a:rPr lang="en-US" altLang="zh-CN" b="0" dirty="0"/>
              <a:t>Decorator Pattern</a:t>
            </a:r>
            <a:r>
              <a:rPr lang="zh-CN" altLang="en-US" b="0" dirty="0"/>
              <a:t>）允许向一个现有的对象添加新的功能，同时又不改变其结构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D54A44-6A86-4623-B4DA-3624042F4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492" y="5535110"/>
            <a:ext cx="56578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2738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字节跳动ByteDance-PPT-0724-03.jpg" descr="字节跳动ByteDance-PPT-0724-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62346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内页页眉标题位置"/>
          <p:cNvSpPr txBox="1"/>
          <p:nvPr/>
        </p:nvSpPr>
        <p:spPr>
          <a:xfrm>
            <a:off x="2011786" y="1231916"/>
            <a:ext cx="3308598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5E5E5E"/>
                </a:solidFill>
              </a:defRPr>
            </a:lvl1pPr>
          </a:lstStyle>
          <a:p>
            <a:r>
              <a:rPr lang="zh-CN" altLang="en-US" dirty="0"/>
              <a:t>装饰器模式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C8F50C-CE01-4CE4-AF95-6608C0D627CC}"/>
              </a:ext>
            </a:extLst>
          </p:cNvPr>
          <p:cNvSpPr txBox="1"/>
          <p:nvPr/>
        </p:nvSpPr>
        <p:spPr>
          <a:xfrm>
            <a:off x="1423686" y="3889094"/>
            <a:ext cx="1645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0" dirty="0"/>
              <a:t>装饰器模式（</a:t>
            </a:r>
            <a:r>
              <a:rPr lang="en-US" altLang="zh-CN" b="0" dirty="0"/>
              <a:t>Decorator Pattern</a:t>
            </a:r>
            <a:r>
              <a:rPr lang="zh-CN" altLang="en-US" b="0" dirty="0"/>
              <a:t>）允许向一个现有的对象添加新的功能，同时又不改变其结构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4C2EA20-6069-45ED-B784-302D7567F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254" y="5356124"/>
            <a:ext cx="1019175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7174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字节跳动ByteDance-PPT-0724-03.jpg" descr="字节跳动ByteDance-PPT-0724-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62346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内页页眉标题位置"/>
          <p:cNvSpPr txBox="1"/>
          <p:nvPr/>
        </p:nvSpPr>
        <p:spPr>
          <a:xfrm>
            <a:off x="2011786" y="1231916"/>
            <a:ext cx="3308598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5E5E5E"/>
                </a:solidFill>
              </a:defRPr>
            </a:lvl1pPr>
          </a:lstStyle>
          <a:p>
            <a:r>
              <a:rPr lang="zh-CN" altLang="en-US" dirty="0"/>
              <a:t>装饰器模式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C8F50C-CE01-4CE4-AF95-6608C0D627CC}"/>
              </a:ext>
            </a:extLst>
          </p:cNvPr>
          <p:cNvSpPr txBox="1"/>
          <p:nvPr/>
        </p:nvSpPr>
        <p:spPr>
          <a:xfrm>
            <a:off x="1423686" y="3889094"/>
            <a:ext cx="1645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0" dirty="0"/>
              <a:t>装饰器模式（</a:t>
            </a:r>
            <a:r>
              <a:rPr lang="en-US" altLang="zh-CN" b="0" dirty="0"/>
              <a:t>Decorator Pattern</a:t>
            </a:r>
            <a:r>
              <a:rPr lang="zh-CN" altLang="en-US" b="0" dirty="0"/>
              <a:t>）允许向一个现有的对象添加新的功能，同时又不改变其结构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28AA12-414C-4718-9A3D-4702DB1F0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261" y="1123950"/>
            <a:ext cx="12239625" cy="1146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3654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字节跳动ByteDance-PPT-0724-03.jpg" descr="字节跳动ByteDance-PPT-0724-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62346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内页页眉标题位置"/>
          <p:cNvSpPr txBox="1"/>
          <p:nvPr/>
        </p:nvSpPr>
        <p:spPr>
          <a:xfrm>
            <a:off x="2011786" y="1231916"/>
            <a:ext cx="3308598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5E5E5E"/>
                </a:solidFill>
              </a:defRPr>
            </a:lvl1pPr>
          </a:lstStyle>
          <a:p>
            <a:r>
              <a:rPr lang="zh-CN" altLang="en-US" dirty="0"/>
              <a:t>装饰器模式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C8F50C-CE01-4CE4-AF95-6608C0D627CC}"/>
              </a:ext>
            </a:extLst>
          </p:cNvPr>
          <p:cNvSpPr txBox="1"/>
          <p:nvPr/>
        </p:nvSpPr>
        <p:spPr>
          <a:xfrm>
            <a:off x="1423686" y="3889094"/>
            <a:ext cx="1645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0" dirty="0"/>
              <a:t>装饰器模式（</a:t>
            </a:r>
            <a:r>
              <a:rPr lang="en-US" altLang="zh-CN" b="0" dirty="0"/>
              <a:t>Decorator Pattern</a:t>
            </a:r>
            <a:r>
              <a:rPr lang="zh-CN" altLang="en-US" b="0" dirty="0"/>
              <a:t>）允许向一个现有的对象添加新的功能，同时又不改变其结构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1BC9C20-82B6-46EF-B35B-C1DACCCE9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236" y="4745801"/>
            <a:ext cx="12439650" cy="688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1781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字节跳动ByteDance-PPT-0724-03.jpg" descr="字节跳动ByteDance-PPT-0724-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62346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内页页眉标题位置"/>
          <p:cNvSpPr txBox="1"/>
          <p:nvPr/>
        </p:nvSpPr>
        <p:spPr>
          <a:xfrm>
            <a:off x="2011786" y="1231916"/>
            <a:ext cx="3308598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5E5E5E"/>
                </a:solidFill>
              </a:defRPr>
            </a:lvl1pPr>
          </a:lstStyle>
          <a:p>
            <a:r>
              <a:rPr lang="zh-CN" altLang="en-US" dirty="0"/>
              <a:t>装饰器模式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C8F50C-CE01-4CE4-AF95-6608C0D627CC}"/>
              </a:ext>
            </a:extLst>
          </p:cNvPr>
          <p:cNvSpPr txBox="1"/>
          <p:nvPr/>
        </p:nvSpPr>
        <p:spPr>
          <a:xfrm>
            <a:off x="1423686" y="3889094"/>
            <a:ext cx="1645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0" dirty="0"/>
              <a:t>Scala</a:t>
            </a:r>
            <a:r>
              <a:rPr lang="zh-CN" altLang="en-US" b="0" dirty="0"/>
              <a:t>呢？</a:t>
            </a:r>
            <a:r>
              <a:rPr lang="en-US" altLang="zh-CN" b="0" dirty="0" err="1"/>
              <a:t>Mixin</a:t>
            </a:r>
            <a:r>
              <a:rPr lang="en-US" altLang="zh-CN" b="0" dirty="0"/>
              <a:t>!!!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CE926A-986B-401F-9E45-B4A31F257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304" y="4443092"/>
            <a:ext cx="10048875" cy="746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2236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字节跳动ByteDance-PPT-0724-03.jpg" descr="字节跳动ByteDance-PPT-0724-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62346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内页页眉标题位置"/>
          <p:cNvSpPr txBox="1"/>
          <p:nvPr/>
        </p:nvSpPr>
        <p:spPr>
          <a:xfrm>
            <a:off x="2011788" y="1231916"/>
            <a:ext cx="7083670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5E5E5E"/>
                </a:solidFill>
              </a:defRPr>
            </a:lvl1pPr>
          </a:lstStyle>
          <a:p>
            <a:pPr algn="l"/>
            <a:r>
              <a:rPr lang="zh-CN" altLang="en-US" dirty="0"/>
              <a:t>可爱、迷人又强大的</a:t>
            </a:r>
            <a:r>
              <a:rPr lang="en-US" altLang="zh-CN" dirty="0"/>
              <a:t>trait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C8F50C-CE01-4CE4-AF95-6608C0D627CC}"/>
              </a:ext>
            </a:extLst>
          </p:cNvPr>
          <p:cNvSpPr txBox="1"/>
          <p:nvPr/>
        </p:nvSpPr>
        <p:spPr>
          <a:xfrm>
            <a:off x="1423685" y="3889094"/>
            <a:ext cx="70836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Trait</a:t>
            </a:r>
            <a:r>
              <a:rPr lang="zh-CN" altLang="en-US" dirty="0"/>
              <a:t>提供的</a:t>
            </a:r>
            <a:r>
              <a:rPr lang="en-US" altLang="zh-CN" dirty="0" err="1"/>
              <a:t>Mixin</a:t>
            </a:r>
            <a:r>
              <a:rPr lang="zh-CN" altLang="en-US" dirty="0"/>
              <a:t>能力，帮助实现：</a:t>
            </a:r>
            <a:endParaRPr lang="en-US" altLang="zh-CN" dirty="0"/>
          </a:p>
          <a:p>
            <a:pPr marL="514350" indent="-514350" algn="l">
              <a:buAutoNum type="arabicPeriod"/>
            </a:pPr>
            <a:r>
              <a:rPr lang="zh-CN" altLang="en-US" dirty="0"/>
              <a:t>动态扩展类的能力</a:t>
            </a:r>
            <a:endParaRPr lang="en-US" altLang="zh-CN" dirty="0"/>
          </a:p>
          <a:p>
            <a:pPr marL="514350" indent="-514350" algn="l">
              <a:buAutoNum type="arabicPeriod"/>
            </a:pPr>
            <a:r>
              <a:rPr lang="zh-CN" altLang="en-US" dirty="0"/>
              <a:t>桥接模式 （</a:t>
            </a:r>
            <a:r>
              <a:rPr lang="en-US" altLang="zh-CN" dirty="0"/>
              <a:t>Cake Pattern</a:t>
            </a:r>
            <a:r>
              <a:rPr lang="zh-CN" altLang="en-US" dirty="0"/>
              <a:t>）</a:t>
            </a:r>
            <a:endParaRPr lang="en-US" altLang="zh-CN" dirty="0"/>
          </a:p>
          <a:p>
            <a:pPr marL="514350" indent="-514350" algn="l">
              <a:buAutoNum type="arabicPeriod"/>
            </a:pPr>
            <a:r>
              <a:rPr lang="zh-CN" altLang="en-US" dirty="0"/>
              <a:t>多重继承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687506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字节跳动ByteDance-PPT-0724-03.jpg" descr="字节跳动ByteDance-PPT-0724-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62346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内页页眉标题位置"/>
          <p:cNvSpPr txBox="1"/>
          <p:nvPr/>
        </p:nvSpPr>
        <p:spPr>
          <a:xfrm>
            <a:off x="2332389" y="1231916"/>
            <a:ext cx="2667397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5E5E5E"/>
                </a:solidFill>
              </a:defRPr>
            </a:lvl1pPr>
          </a:lstStyle>
          <a:p>
            <a:r>
              <a:rPr lang="zh-CN" altLang="en-US" dirty="0"/>
              <a:t>策略模式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C8F50C-CE01-4CE4-AF95-6608C0D627CC}"/>
              </a:ext>
            </a:extLst>
          </p:cNvPr>
          <p:cNvSpPr txBox="1"/>
          <p:nvPr/>
        </p:nvSpPr>
        <p:spPr>
          <a:xfrm>
            <a:off x="1423686" y="3889094"/>
            <a:ext cx="46256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策略模式有两个要素：</a:t>
            </a:r>
            <a:endParaRPr lang="en-US" altLang="zh-CN" dirty="0"/>
          </a:p>
          <a:p>
            <a:pPr marL="514350" indent="-514350" algn="l">
              <a:buAutoNum type="arabicPeriod"/>
            </a:pPr>
            <a:r>
              <a:rPr lang="zh-CN" altLang="en-US" dirty="0"/>
              <a:t>策略方法</a:t>
            </a:r>
            <a:endParaRPr lang="en-US" altLang="zh-CN" dirty="0"/>
          </a:p>
          <a:p>
            <a:pPr marL="514350" indent="-514350" algn="l">
              <a:buAutoNum type="arabicPeriod"/>
            </a:pPr>
            <a:r>
              <a:rPr lang="zh-CN" altLang="en-US" dirty="0"/>
              <a:t>执行上下文</a:t>
            </a:r>
            <a:endParaRPr lang="en-US" altLang="zh-CN" dirty="0"/>
          </a:p>
          <a:p>
            <a:pPr marL="514350" indent="-514350" algn="l"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347902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字节跳动ByteDance-PPT-0724-03.jpg" descr="字节跳动ByteDance-PPT-0724-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62346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内页页眉标题位置"/>
          <p:cNvSpPr txBox="1"/>
          <p:nvPr/>
        </p:nvSpPr>
        <p:spPr>
          <a:xfrm>
            <a:off x="2332389" y="1231916"/>
            <a:ext cx="2667397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5E5E5E"/>
                </a:solidFill>
              </a:defRPr>
            </a:lvl1pPr>
          </a:lstStyle>
          <a:p>
            <a:r>
              <a:rPr lang="zh-CN" altLang="en-US" dirty="0"/>
              <a:t>策略模式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C8F50C-CE01-4CE4-AF95-6608C0D627CC}"/>
              </a:ext>
            </a:extLst>
          </p:cNvPr>
          <p:cNvSpPr txBox="1"/>
          <p:nvPr/>
        </p:nvSpPr>
        <p:spPr>
          <a:xfrm>
            <a:off x="1423686" y="3889094"/>
            <a:ext cx="46256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策略模式有两个要素：</a:t>
            </a:r>
            <a:endParaRPr lang="en-US" altLang="zh-CN" dirty="0"/>
          </a:p>
          <a:p>
            <a:pPr marL="514350" indent="-514350" algn="l">
              <a:buAutoNum type="arabicPeriod"/>
            </a:pPr>
            <a:r>
              <a:rPr lang="zh-CN" altLang="en-US" dirty="0"/>
              <a:t>策略方法</a:t>
            </a:r>
            <a:endParaRPr lang="en-US" altLang="zh-CN" dirty="0"/>
          </a:p>
          <a:p>
            <a:pPr marL="514350" indent="-514350" algn="l">
              <a:buAutoNum type="arabicPeriod"/>
            </a:pPr>
            <a:r>
              <a:rPr lang="zh-CN" altLang="en-US" dirty="0"/>
              <a:t>执行上下文</a:t>
            </a:r>
            <a:endParaRPr lang="en-US" altLang="zh-CN" dirty="0"/>
          </a:p>
          <a:p>
            <a:pPr marL="514350" indent="-514350" algn="l">
              <a:buAutoNum type="arabicPeriod"/>
            </a:pP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D373D4-5784-4FE7-AE81-018883D39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175" y="1852612"/>
            <a:ext cx="9391650" cy="1001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74276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字节跳动ByteDance-PPT-0724-03.jpg" descr="字节跳动ByteDance-PPT-0724-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62346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内页页眉标题位置"/>
          <p:cNvSpPr txBox="1"/>
          <p:nvPr/>
        </p:nvSpPr>
        <p:spPr>
          <a:xfrm>
            <a:off x="2332389" y="1231916"/>
            <a:ext cx="2667397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5E5E5E"/>
                </a:solidFill>
              </a:defRPr>
            </a:lvl1pPr>
          </a:lstStyle>
          <a:p>
            <a:r>
              <a:rPr lang="zh-CN" altLang="en-US" dirty="0"/>
              <a:t>策略模式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C8F50C-CE01-4CE4-AF95-6608C0D627CC}"/>
              </a:ext>
            </a:extLst>
          </p:cNvPr>
          <p:cNvSpPr txBox="1"/>
          <p:nvPr/>
        </p:nvSpPr>
        <p:spPr>
          <a:xfrm>
            <a:off x="1423685" y="3889094"/>
            <a:ext cx="9306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问题来了：假如策略的接口的返回值是</a:t>
            </a:r>
            <a:r>
              <a:rPr lang="en-US" altLang="zh-CN" dirty="0" err="1"/>
              <a:t>MContext</a:t>
            </a:r>
            <a:r>
              <a:rPr lang="en-US" altLang="zh-CN" dirty="0"/>
              <a:t>, </a:t>
            </a:r>
            <a:r>
              <a:rPr lang="zh-CN" altLang="en-US" dirty="0"/>
              <a:t>而</a:t>
            </a:r>
            <a:r>
              <a:rPr lang="en-US" altLang="zh-CN" dirty="0" err="1"/>
              <a:t>Mcontext</a:t>
            </a:r>
            <a:r>
              <a:rPr lang="zh-CN" altLang="en-US" dirty="0"/>
              <a:t>的</a:t>
            </a:r>
            <a:r>
              <a:rPr lang="en-US" altLang="zh-CN" dirty="0"/>
              <a:t>execute</a:t>
            </a:r>
            <a:r>
              <a:rPr lang="zh-CN" altLang="en-US" dirty="0"/>
              <a:t>方法的返回值也是</a:t>
            </a:r>
            <a:r>
              <a:rPr lang="en-US" altLang="zh-CN" dirty="0" err="1"/>
              <a:t>MContext</a:t>
            </a:r>
            <a:r>
              <a:rPr lang="zh-CN" altLang="en-US" dirty="0"/>
              <a:t>呢？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517388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字节跳动ByteDance-PPT-0724-03.jpg" descr="字节跳动ByteDance-PPT-0724-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62346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内页页眉标题位置"/>
          <p:cNvSpPr txBox="1"/>
          <p:nvPr/>
        </p:nvSpPr>
        <p:spPr>
          <a:xfrm>
            <a:off x="2332389" y="1231916"/>
            <a:ext cx="2667397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5E5E5E"/>
                </a:solidFill>
              </a:defRPr>
            </a:lvl1pPr>
          </a:lstStyle>
          <a:p>
            <a:r>
              <a:rPr lang="zh-CN" altLang="en-US" dirty="0"/>
              <a:t>策略模式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C8F50C-CE01-4CE4-AF95-6608C0D627CC}"/>
              </a:ext>
            </a:extLst>
          </p:cNvPr>
          <p:cNvSpPr txBox="1"/>
          <p:nvPr/>
        </p:nvSpPr>
        <p:spPr>
          <a:xfrm>
            <a:off x="1423685" y="3889094"/>
            <a:ext cx="9306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问题来了：假如策略的接口的返回值是</a:t>
            </a:r>
            <a:r>
              <a:rPr lang="en-US" altLang="zh-CN" dirty="0" err="1"/>
              <a:t>MContext</a:t>
            </a:r>
            <a:r>
              <a:rPr lang="en-US" altLang="zh-CN" dirty="0"/>
              <a:t>, </a:t>
            </a:r>
            <a:r>
              <a:rPr lang="zh-CN" altLang="en-US" dirty="0"/>
              <a:t>而</a:t>
            </a:r>
            <a:r>
              <a:rPr lang="en-US" altLang="zh-CN" dirty="0" err="1"/>
              <a:t>Mcontext</a:t>
            </a:r>
            <a:r>
              <a:rPr lang="zh-CN" altLang="en-US" dirty="0"/>
              <a:t>的</a:t>
            </a:r>
            <a:r>
              <a:rPr lang="en-US" altLang="zh-CN" dirty="0"/>
              <a:t>execute</a:t>
            </a:r>
            <a:r>
              <a:rPr lang="zh-CN" altLang="en-US" dirty="0"/>
              <a:t>方法的返回值也是</a:t>
            </a:r>
            <a:r>
              <a:rPr lang="en-US" altLang="zh-CN" dirty="0" err="1"/>
              <a:t>MContext</a:t>
            </a:r>
            <a:r>
              <a:rPr lang="zh-CN" altLang="en-US" dirty="0"/>
              <a:t>呢？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028F9B-5F92-4C98-BCCB-2E17F34B6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5553" y="380134"/>
            <a:ext cx="10277475" cy="1179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9738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字节跳动ByteDance-PPT-0724-03.jpg" descr="字节跳动ByteDance-PPT-0724-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62346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内页页眉标题位置"/>
          <p:cNvSpPr txBox="1"/>
          <p:nvPr/>
        </p:nvSpPr>
        <p:spPr>
          <a:xfrm>
            <a:off x="2332375" y="1231916"/>
            <a:ext cx="2667397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5E5E5E"/>
                </a:solidFill>
              </a:defRPr>
            </a:lvl1pPr>
          </a:lstStyle>
          <a:p>
            <a:r>
              <a:rPr lang="zh-CN" altLang="en-US" dirty="0"/>
              <a:t>分享内容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C8F50C-CE01-4CE4-AF95-6608C0D627CC}"/>
              </a:ext>
            </a:extLst>
          </p:cNvPr>
          <p:cNvSpPr txBox="1"/>
          <p:nvPr/>
        </p:nvSpPr>
        <p:spPr>
          <a:xfrm>
            <a:off x="1423686" y="3889094"/>
            <a:ext cx="112853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buAutoNum type="arabicPeriod"/>
            </a:pPr>
            <a:r>
              <a:rPr lang="en-US" altLang="zh-CN" dirty="0"/>
              <a:t>Scala</a:t>
            </a:r>
            <a:r>
              <a:rPr lang="zh-CN" altLang="en-US" dirty="0"/>
              <a:t>七宗罪</a:t>
            </a:r>
            <a:endParaRPr lang="en-US" altLang="zh-CN" dirty="0"/>
          </a:p>
          <a:p>
            <a:pPr marL="514350" indent="-514350" algn="l">
              <a:buAutoNum type="arabicPeriod"/>
            </a:pPr>
            <a:r>
              <a:rPr lang="zh-CN" altLang="en-US" dirty="0"/>
              <a:t>真的万恶不赦吗？</a:t>
            </a:r>
            <a:endParaRPr lang="en-US" altLang="zh-CN" dirty="0"/>
          </a:p>
          <a:p>
            <a:pPr marL="514350" indent="-514350" algn="l">
              <a:buAutoNum type="arabicPeriod"/>
            </a:pPr>
            <a:r>
              <a:rPr lang="zh-CN" altLang="en-US" dirty="0"/>
              <a:t>程序“设计”语言</a:t>
            </a:r>
            <a:endParaRPr lang="en-US" altLang="zh-CN" dirty="0"/>
          </a:p>
          <a:p>
            <a:pPr marL="514350" indent="-514350" algn="l">
              <a:buAutoNum type="arabicPeriod"/>
            </a:pPr>
            <a:r>
              <a:rPr lang="zh-CN" altLang="en-US" dirty="0"/>
              <a:t>无处不在的设计模式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3857225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字节跳动ByteDance-PPT-0724-03.jpg" descr="字节跳动ByteDance-PPT-0724-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62346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内页页眉标题位置"/>
          <p:cNvSpPr txBox="1"/>
          <p:nvPr/>
        </p:nvSpPr>
        <p:spPr>
          <a:xfrm>
            <a:off x="2332389" y="1231916"/>
            <a:ext cx="2667397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5E5E5E"/>
                </a:solidFill>
              </a:defRPr>
            </a:lvl1pPr>
          </a:lstStyle>
          <a:p>
            <a:r>
              <a:rPr lang="zh-CN" altLang="en-US" dirty="0"/>
              <a:t>策略模式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C8F50C-CE01-4CE4-AF95-6608C0D627CC}"/>
              </a:ext>
            </a:extLst>
          </p:cNvPr>
          <p:cNvSpPr txBox="1"/>
          <p:nvPr/>
        </p:nvSpPr>
        <p:spPr>
          <a:xfrm>
            <a:off x="1423685" y="3889094"/>
            <a:ext cx="9306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问题来了：假如策略的接口的返回值是</a:t>
            </a:r>
            <a:r>
              <a:rPr lang="en-US" altLang="zh-CN" dirty="0" err="1"/>
              <a:t>MContext</a:t>
            </a:r>
            <a:r>
              <a:rPr lang="en-US" altLang="zh-CN" dirty="0"/>
              <a:t>, </a:t>
            </a:r>
            <a:r>
              <a:rPr lang="zh-CN" altLang="en-US" dirty="0"/>
              <a:t>而</a:t>
            </a:r>
            <a:r>
              <a:rPr lang="en-US" altLang="zh-CN" dirty="0" err="1"/>
              <a:t>Mcontext</a:t>
            </a:r>
            <a:r>
              <a:rPr lang="zh-CN" altLang="en-US" dirty="0"/>
              <a:t>的</a:t>
            </a:r>
            <a:r>
              <a:rPr lang="en-US" altLang="zh-CN" dirty="0"/>
              <a:t>execute</a:t>
            </a:r>
            <a:r>
              <a:rPr lang="zh-CN" altLang="en-US" dirty="0"/>
              <a:t>方法的返回值也是</a:t>
            </a:r>
            <a:r>
              <a:rPr lang="en-US" altLang="zh-CN" dirty="0" err="1"/>
              <a:t>MContext</a:t>
            </a:r>
            <a:r>
              <a:rPr lang="zh-CN" altLang="en-US" dirty="0"/>
              <a:t>呢？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F44213-F346-4050-B177-75EB5568C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9041" y="543791"/>
            <a:ext cx="10258425" cy="1165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3716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字节跳动ByteDance-PPT-0724-03.jpg" descr="字节跳动ByteDance-PPT-0724-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62346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内页页眉标题位置"/>
          <p:cNvSpPr txBox="1"/>
          <p:nvPr/>
        </p:nvSpPr>
        <p:spPr>
          <a:xfrm>
            <a:off x="1942059" y="1231916"/>
            <a:ext cx="3448060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5E5E5E"/>
                </a:solidFill>
              </a:defRPr>
            </a:lvl1pPr>
          </a:lstStyle>
          <a:p>
            <a:r>
              <a:rPr lang="en-US" altLang="zh-CN" dirty="0"/>
              <a:t>Monad</a:t>
            </a:r>
            <a:r>
              <a:rPr lang="zh-CN" altLang="en-US" dirty="0"/>
              <a:t>模式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C8F50C-CE01-4CE4-AF95-6608C0D627CC}"/>
              </a:ext>
            </a:extLst>
          </p:cNvPr>
          <p:cNvSpPr txBox="1"/>
          <p:nvPr/>
        </p:nvSpPr>
        <p:spPr>
          <a:xfrm>
            <a:off x="1423685" y="3889094"/>
            <a:ext cx="930604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Monad</a:t>
            </a:r>
            <a:r>
              <a:rPr lang="zh-CN" altLang="en-US" dirty="0"/>
              <a:t>模式说白了：</a:t>
            </a:r>
            <a:endParaRPr lang="en-US" altLang="zh-CN" dirty="0"/>
          </a:p>
          <a:p>
            <a:pPr marL="514350" indent="-514350" algn="l">
              <a:buAutoNum type="arabicPeriod"/>
            </a:pPr>
            <a:r>
              <a:rPr lang="zh-CN" altLang="en-US" dirty="0"/>
              <a:t>拥有一个</a:t>
            </a:r>
            <a:r>
              <a:rPr lang="en-US" altLang="zh-CN" dirty="0"/>
              <a:t>Context</a:t>
            </a:r>
            <a:r>
              <a:rPr lang="zh-CN" altLang="en-US" dirty="0"/>
              <a:t>，并且拥有自己的成员</a:t>
            </a:r>
            <a:endParaRPr lang="en-US" altLang="zh-CN" dirty="0"/>
          </a:p>
          <a:p>
            <a:pPr marL="514350" indent="-514350" algn="l">
              <a:buAutoNum type="arabicPeriod"/>
            </a:pPr>
            <a:r>
              <a:rPr lang="zh-CN" altLang="en-US" dirty="0"/>
              <a:t>在这个</a:t>
            </a:r>
            <a:r>
              <a:rPr lang="en-US" altLang="zh-CN" dirty="0"/>
              <a:t>Context</a:t>
            </a:r>
            <a:r>
              <a:rPr lang="zh-CN" altLang="en-US" dirty="0"/>
              <a:t>，可以对成员执行一定的策略方法</a:t>
            </a:r>
            <a:endParaRPr lang="en-US" altLang="zh-CN" dirty="0"/>
          </a:p>
          <a:p>
            <a:pPr marL="514350" indent="-514350" algn="l">
              <a:buAutoNum type="arabicPeriod"/>
            </a:pPr>
            <a:r>
              <a:rPr lang="zh-CN" altLang="en-US" dirty="0"/>
              <a:t>执行完之后，得到的结果还是在这个</a:t>
            </a:r>
            <a:r>
              <a:rPr lang="en-US" altLang="zh-CN" dirty="0"/>
              <a:t>Context</a:t>
            </a:r>
            <a:r>
              <a:rPr lang="zh-CN" altLang="en-US" dirty="0"/>
              <a:t>中</a:t>
            </a:r>
            <a:endParaRPr lang="en-US" altLang="zh-CN" dirty="0"/>
          </a:p>
          <a:p>
            <a:pPr marL="514350" indent="-514350" algn="l">
              <a:buAutoNum type="arabicPeriod"/>
            </a:pPr>
            <a:r>
              <a:rPr lang="zh-CN" altLang="en-US" dirty="0"/>
              <a:t>然后可以继续与下一个</a:t>
            </a:r>
            <a:r>
              <a:rPr lang="en-US" altLang="zh-CN" dirty="0"/>
              <a:t>Context</a:t>
            </a:r>
            <a:r>
              <a:rPr lang="zh-CN" altLang="en-US" dirty="0"/>
              <a:t>中的值进行交互</a:t>
            </a:r>
            <a:endParaRPr lang="en-US" altLang="zh-CN" dirty="0"/>
          </a:p>
          <a:p>
            <a:pPr marL="514350" indent="-514350" algn="l">
              <a:buAutoNum type="arabicPeriod"/>
            </a:pPr>
            <a:r>
              <a:rPr lang="en-US" altLang="zh-CN" dirty="0"/>
              <a:t>Context</a:t>
            </a:r>
            <a:r>
              <a:rPr lang="zh-CN" altLang="en-US" dirty="0"/>
              <a:t>里面可以悄悄地处理副作用，而我们只用关心最终结果的执行策略而已。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35219934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字节跳动ByteDance-PPT-0724-02.jpg" descr="字节跳动ByteDance-PPT-0724-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" y="-1"/>
            <a:ext cx="24362346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章节页标题内容位置"/>
          <p:cNvSpPr txBox="1"/>
          <p:nvPr/>
        </p:nvSpPr>
        <p:spPr>
          <a:xfrm>
            <a:off x="2755214" y="5203668"/>
            <a:ext cx="18646130" cy="1564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500">
                <a:solidFill>
                  <a:srgbClr val="FFFFFF"/>
                </a:solidFill>
              </a:defRPr>
            </a:lvl1pPr>
          </a:lstStyle>
          <a:p>
            <a:pPr algn="l"/>
            <a:r>
              <a:rPr lang="zh-CN" altLang="en-US" dirty="0"/>
              <a:t>所以，</a:t>
            </a:r>
            <a:r>
              <a:rPr lang="en-US" altLang="zh-CN" dirty="0"/>
              <a:t>Monad</a:t>
            </a:r>
            <a:r>
              <a:rPr lang="zh-CN" altLang="en-US" dirty="0"/>
              <a:t>有什么难以理解的？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032043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字节跳动ByteDance-PPT-0724-02.jpg" descr="字节跳动ByteDance-PPT-0724-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" y="-1"/>
            <a:ext cx="24362346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章节页标题内容位置"/>
          <p:cNvSpPr txBox="1"/>
          <p:nvPr/>
        </p:nvSpPr>
        <p:spPr>
          <a:xfrm>
            <a:off x="2755214" y="5203668"/>
            <a:ext cx="20813390" cy="1564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500">
                <a:solidFill>
                  <a:srgbClr val="FFFFFF"/>
                </a:solidFill>
              </a:defRPr>
            </a:lvl1pPr>
          </a:lstStyle>
          <a:p>
            <a:pPr algn="l"/>
            <a:r>
              <a:rPr lang="zh-CN" altLang="en-US" dirty="0"/>
              <a:t>它不过是自函子范畴上的幺半群而已。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0020094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字节跳动ByteDance-PPT-0724-03.jpg" descr="字节跳动ByteDance-PPT-0724-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62346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内页页眉标题位置"/>
          <p:cNvSpPr txBox="1"/>
          <p:nvPr/>
        </p:nvSpPr>
        <p:spPr>
          <a:xfrm>
            <a:off x="2973594" y="1231916"/>
            <a:ext cx="1384995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5E5E5E"/>
                </a:solidFill>
              </a:defRPr>
            </a:lvl1pPr>
          </a:lstStyle>
          <a:p>
            <a:r>
              <a:rPr lang="zh-CN" altLang="en-US" dirty="0"/>
              <a:t>总结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C8F50C-CE01-4CE4-AF95-6608C0D627CC}"/>
              </a:ext>
            </a:extLst>
          </p:cNvPr>
          <p:cNvSpPr txBox="1"/>
          <p:nvPr/>
        </p:nvSpPr>
        <p:spPr>
          <a:xfrm>
            <a:off x="1423685" y="3889094"/>
            <a:ext cx="1268585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buAutoNum type="arabicPeriod"/>
            </a:pPr>
            <a:r>
              <a:rPr lang="en-US" altLang="zh-CN" dirty="0"/>
              <a:t>Scala</a:t>
            </a:r>
            <a:r>
              <a:rPr lang="zh-CN" altLang="en-US" dirty="0"/>
              <a:t>并不难，它只是从头到尾都在进行着良好编程模式的实践而已。难的不是语言，是设计模式。</a:t>
            </a:r>
            <a:endParaRPr lang="en-US" altLang="zh-CN" dirty="0"/>
          </a:p>
          <a:p>
            <a:pPr marL="514350" indent="-514350" algn="l">
              <a:buAutoNum type="arabicPeriod"/>
            </a:pPr>
            <a:r>
              <a:rPr lang="zh-CN" altLang="en-US" dirty="0"/>
              <a:t>学</a:t>
            </a:r>
            <a:r>
              <a:rPr lang="en-US" altLang="zh-CN" dirty="0"/>
              <a:t>Scala</a:t>
            </a:r>
            <a:r>
              <a:rPr lang="zh-CN" altLang="en-US" dirty="0"/>
              <a:t>，不要纠结于语法，而要理解其设计思想。</a:t>
            </a:r>
            <a:endParaRPr lang="en-US" altLang="zh-CN" dirty="0"/>
          </a:p>
          <a:p>
            <a:pPr marL="514350" indent="-514350" algn="l">
              <a:buAutoNum type="arabicPeriod"/>
            </a:pPr>
            <a:r>
              <a:rPr lang="zh-CN" altLang="en-US" dirty="0"/>
              <a:t>说白了就是一门有理论思想的工具，老手越用越趁手，新手越用越优秀。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7190319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字节跳动ByteDance-PPT-0724-03.jpg" descr="字节跳动ByteDance-PPT-0724-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62346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内页页眉标题位置"/>
          <p:cNvSpPr txBox="1"/>
          <p:nvPr/>
        </p:nvSpPr>
        <p:spPr>
          <a:xfrm>
            <a:off x="1370595" y="1231916"/>
            <a:ext cx="4591000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5E5E5E"/>
                </a:solidFill>
              </a:defRPr>
            </a:lvl1pPr>
          </a:lstStyle>
          <a:p>
            <a:r>
              <a:rPr lang="zh-CN" altLang="en-US" dirty="0"/>
              <a:t>如果还有下一次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C8F50C-CE01-4CE4-AF95-6608C0D627CC}"/>
              </a:ext>
            </a:extLst>
          </p:cNvPr>
          <p:cNvSpPr txBox="1"/>
          <p:nvPr/>
        </p:nvSpPr>
        <p:spPr>
          <a:xfrm>
            <a:off x="1423685" y="3889094"/>
            <a:ext cx="1268585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buAutoNum type="arabicPeriod"/>
            </a:pPr>
            <a:r>
              <a:rPr lang="zh-CN" altLang="en-US" dirty="0"/>
              <a:t>代理模式</a:t>
            </a:r>
            <a:endParaRPr lang="en-US" altLang="zh-CN" dirty="0"/>
          </a:p>
          <a:p>
            <a:pPr marL="514350" indent="-514350" algn="l">
              <a:buAutoNum type="arabicPeriod"/>
            </a:pPr>
            <a:r>
              <a:rPr lang="zh-CN" altLang="en-US" dirty="0"/>
              <a:t>状态模式</a:t>
            </a:r>
            <a:endParaRPr lang="en-US" altLang="zh-CN" dirty="0"/>
          </a:p>
          <a:p>
            <a:pPr marL="514350" indent="-514350" algn="l">
              <a:buAutoNum type="arabicPeriod"/>
            </a:pPr>
            <a:r>
              <a:rPr lang="zh-CN" altLang="en-US" dirty="0"/>
              <a:t>命令模式</a:t>
            </a:r>
            <a:endParaRPr lang="en-US" altLang="zh-CN" dirty="0"/>
          </a:p>
          <a:p>
            <a:pPr marL="514350" indent="-514350" algn="l">
              <a:buAutoNum type="arabicPeriod"/>
            </a:pPr>
            <a:r>
              <a:rPr lang="zh-CN" altLang="en-US" dirty="0"/>
              <a:t>观察者模式</a:t>
            </a:r>
            <a:endParaRPr lang="en-US" altLang="zh-CN" dirty="0"/>
          </a:p>
          <a:p>
            <a:pPr marL="514350" indent="-514350" algn="l">
              <a:buAutoNum type="arabicPeriod"/>
            </a:pPr>
            <a:r>
              <a:rPr lang="zh-CN" altLang="en-US" dirty="0"/>
              <a:t>以及基于这些模式构建的优秀</a:t>
            </a:r>
            <a:r>
              <a:rPr lang="en-US" altLang="zh-CN" dirty="0"/>
              <a:t>Scala</a:t>
            </a:r>
            <a:r>
              <a:rPr lang="zh-CN" altLang="en-US" dirty="0"/>
              <a:t>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1933047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字节跳动ByteDance-PPT-0724-03.jpg" descr="字节跳动ByteDance-PPT-0724-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62346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内页页眉标题位置"/>
          <p:cNvSpPr txBox="1"/>
          <p:nvPr/>
        </p:nvSpPr>
        <p:spPr>
          <a:xfrm>
            <a:off x="2332400" y="1231916"/>
            <a:ext cx="2667397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5E5E5E"/>
                </a:solidFill>
              </a:defRPr>
            </a:lvl1pPr>
          </a:lstStyle>
          <a:p>
            <a:r>
              <a:rPr lang="zh-CN" altLang="en-US" dirty="0"/>
              <a:t>广告时间</a:t>
            </a:r>
            <a:endParaRPr dirty="0"/>
          </a:p>
        </p:txBody>
      </p:sp>
      <p:pic>
        <p:nvPicPr>
          <p:cNvPr id="4" name="图片 3" descr="地图上有字&#10;&#10;描述已自动生成">
            <a:extLst>
              <a:ext uri="{FF2B5EF4-FFF2-40B4-BE49-F238E27FC236}">
                <a16:creationId xmlns:a16="http://schemas.microsoft.com/office/drawing/2014/main" id="{EECA6EFB-C7C3-4EF9-ADAC-06AE5D9C2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8574" y="1850274"/>
            <a:ext cx="6550043" cy="961634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CCEF7A4-09F9-4B9E-AE4D-C36D3F50C05D}"/>
              </a:ext>
            </a:extLst>
          </p:cNvPr>
          <p:cNvSpPr txBox="1"/>
          <p:nvPr/>
        </p:nvSpPr>
        <p:spPr>
          <a:xfrm>
            <a:off x="2937039" y="4294207"/>
            <a:ext cx="58047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微信关注公众号：写</a:t>
            </a:r>
            <a:r>
              <a:rPr lang="en-US" altLang="zh-CN" dirty="0"/>
              <a:t>Scala</a:t>
            </a:r>
            <a:r>
              <a:rPr lang="zh-CN" altLang="en-US" dirty="0"/>
              <a:t>的老王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657F55-F498-4637-8934-C8CD0A786DB5}"/>
              </a:ext>
            </a:extLst>
          </p:cNvPr>
          <p:cNvSpPr txBox="1"/>
          <p:nvPr/>
        </p:nvSpPr>
        <p:spPr>
          <a:xfrm>
            <a:off x="2164465" y="6658446"/>
            <a:ext cx="81022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扫右边的二维码，搜 后端开发工程师</a:t>
            </a:r>
            <a:r>
              <a:rPr lang="en-US" altLang="zh-CN" dirty="0"/>
              <a:t>-</a:t>
            </a:r>
            <a:r>
              <a:rPr lang="zh-CN" altLang="en-US" dirty="0"/>
              <a:t>用户画像方向，来和老王一起写</a:t>
            </a:r>
            <a:r>
              <a:rPr lang="en-US" altLang="zh-CN" dirty="0"/>
              <a:t>Scala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7917883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字节跳动ByteDance-PPT-0724-04.jpg" descr="字节跳动ByteDance-PPT-0724-0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" y="-1"/>
            <a:ext cx="24362345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THANKS."/>
          <p:cNvSpPr txBox="1"/>
          <p:nvPr/>
        </p:nvSpPr>
        <p:spPr>
          <a:xfrm>
            <a:off x="3884728" y="6081748"/>
            <a:ext cx="5455476" cy="1552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500">
                <a:solidFill>
                  <a:srgbClr val="FFFFFF"/>
                </a:solidFill>
              </a:defRPr>
            </a:lvl1pPr>
          </a:lstStyle>
          <a:p>
            <a:r>
              <a:t>THANKS.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字节跳动ByteDance-PPT-0724-02.jpg" descr="字节跳动ByteDance-PPT-0724-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" y="-1"/>
            <a:ext cx="24362346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章节页标题内容位置"/>
          <p:cNvSpPr txBox="1"/>
          <p:nvPr/>
        </p:nvSpPr>
        <p:spPr>
          <a:xfrm>
            <a:off x="3733837" y="5203668"/>
            <a:ext cx="6942606" cy="1564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500">
                <a:solidFill>
                  <a:srgbClr val="FFFFFF"/>
                </a:solidFill>
              </a:defRPr>
            </a:lvl1pPr>
          </a:lstStyle>
          <a:p>
            <a:r>
              <a:rPr lang="en-US" altLang="zh-CN" dirty="0"/>
              <a:t>Scala</a:t>
            </a:r>
            <a:r>
              <a:rPr lang="zh-CN" altLang="en-US" dirty="0"/>
              <a:t>七宗罪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字节跳动ByteDance-PPT-0724-03.jpg" descr="字节跳动ByteDance-PPT-0724-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" y="0"/>
            <a:ext cx="24362346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内页页眉标题位置"/>
          <p:cNvSpPr txBox="1"/>
          <p:nvPr/>
        </p:nvSpPr>
        <p:spPr>
          <a:xfrm>
            <a:off x="1816210" y="1231916"/>
            <a:ext cx="3699731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5E5E5E"/>
                </a:solidFill>
              </a:defRPr>
            </a:lvl1pPr>
          </a:lstStyle>
          <a:p>
            <a:r>
              <a:rPr lang="en-US" altLang="zh-CN" dirty="0"/>
              <a:t>Scala</a:t>
            </a:r>
            <a:r>
              <a:rPr lang="zh-CN" altLang="en-US" dirty="0"/>
              <a:t>七宗罪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6BD7173-EB30-444C-ADA9-470E672478AF}"/>
              </a:ext>
            </a:extLst>
          </p:cNvPr>
          <p:cNvSpPr txBox="1"/>
          <p:nvPr/>
        </p:nvSpPr>
        <p:spPr>
          <a:xfrm>
            <a:off x="510855" y="4352081"/>
            <a:ext cx="3781805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 algn="l">
              <a:buAutoNum type="arabicPeriod"/>
            </a:pPr>
            <a:r>
              <a:rPr lang="zh-CN" altLang="en-US" dirty="0"/>
              <a:t>函数成为主旋律</a:t>
            </a:r>
            <a:endParaRPr lang="en-US" altLang="zh-CN" dirty="0"/>
          </a:p>
          <a:p>
            <a:pPr marL="514350" indent="-514350" algn="l">
              <a:buAutoNum type="arabicPeriod"/>
            </a:pPr>
            <a:r>
              <a:rPr lang="zh-CN" altLang="en-US" dirty="0"/>
              <a:t>莫名其妙的符号</a:t>
            </a:r>
            <a:endParaRPr lang="en-US" altLang="zh-CN" dirty="0"/>
          </a:p>
          <a:p>
            <a:pPr marL="514350" indent="-514350" algn="l">
              <a:buAutoNum type="arabicPeriod"/>
            </a:pPr>
            <a:r>
              <a:rPr lang="zh-CN" altLang="en-US" dirty="0"/>
              <a:t>隐式参数</a:t>
            </a:r>
            <a:endParaRPr lang="en-US" altLang="zh-CN" dirty="0"/>
          </a:p>
          <a:p>
            <a:pPr marL="514350" indent="-514350" algn="l">
              <a:buAutoNum type="arabicPeriod"/>
            </a:pPr>
            <a:r>
              <a:rPr lang="zh-CN" altLang="en-US" dirty="0"/>
              <a:t>与众不同的集合库</a:t>
            </a:r>
            <a:endParaRPr lang="en-US" altLang="zh-CN" dirty="0"/>
          </a:p>
          <a:p>
            <a:pPr marL="514350" indent="-514350" algn="l">
              <a:buAutoNum type="arabicPeriod"/>
            </a:pPr>
            <a:r>
              <a:rPr lang="zh-CN" altLang="en-US" dirty="0"/>
              <a:t>复杂的类型系统</a:t>
            </a:r>
            <a:endParaRPr lang="en-US" altLang="zh-CN" dirty="0"/>
          </a:p>
          <a:p>
            <a:pPr marL="514350" indent="-514350" algn="l">
              <a:buAutoNum type="arabicPeriod"/>
            </a:pPr>
            <a:r>
              <a:rPr lang="en-US" altLang="zh-CN" dirty="0"/>
              <a:t>Monad</a:t>
            </a:r>
            <a:endParaRPr lang="en-US" altLang="zh-CN" sz="20000" dirty="0"/>
          </a:p>
          <a:p>
            <a:pPr marL="514350" indent="-514350">
              <a:buAutoNum type="arabicPeriod"/>
            </a:pP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字节跳动ByteDance-PPT-0724-03.jpg" descr="字节跳动ByteDance-PPT-0724-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" y="0"/>
            <a:ext cx="24362346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内页页眉标题位置"/>
          <p:cNvSpPr txBox="1"/>
          <p:nvPr/>
        </p:nvSpPr>
        <p:spPr>
          <a:xfrm>
            <a:off x="1816210" y="1231916"/>
            <a:ext cx="3699731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5E5E5E"/>
                </a:solidFill>
              </a:defRPr>
            </a:lvl1pPr>
          </a:lstStyle>
          <a:p>
            <a:r>
              <a:rPr lang="en-US" altLang="zh-CN" dirty="0"/>
              <a:t>Scala</a:t>
            </a:r>
            <a:r>
              <a:rPr lang="zh-CN" altLang="en-US" dirty="0"/>
              <a:t>七宗罪</a:t>
            </a:r>
            <a:endParaRPr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575E450-EF68-4296-8BD2-7E8F2B9C74A4}"/>
              </a:ext>
            </a:extLst>
          </p:cNvPr>
          <p:cNvSpPr txBox="1"/>
          <p:nvPr/>
        </p:nvSpPr>
        <p:spPr>
          <a:xfrm>
            <a:off x="11030674" y="3796496"/>
            <a:ext cx="834534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0" dirty="0"/>
              <a:t>难！</a:t>
            </a:r>
          </a:p>
        </p:txBody>
      </p:sp>
      <p:pic>
        <p:nvPicPr>
          <p:cNvPr id="1028" name="Picture 4" descr="神仙级麻将表情包，请收好！！-乐玩官网">
            <a:extLst>
              <a:ext uri="{FF2B5EF4-FFF2-40B4-BE49-F238E27FC236}">
                <a16:creationId xmlns:a16="http://schemas.microsoft.com/office/drawing/2014/main" id="{D7FD3E10-B271-46AE-A07A-587623834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3347" y="7676068"/>
            <a:ext cx="6952526" cy="483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FF13171-F3DE-4387-AD99-B0791A34D2EC}"/>
              </a:ext>
            </a:extLst>
          </p:cNvPr>
          <p:cNvSpPr txBox="1"/>
          <p:nvPr/>
        </p:nvSpPr>
        <p:spPr>
          <a:xfrm>
            <a:off x="510855" y="4352081"/>
            <a:ext cx="3781805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 algn="l">
              <a:buAutoNum type="arabicPeriod"/>
            </a:pPr>
            <a:r>
              <a:rPr lang="zh-CN" altLang="en-US" dirty="0"/>
              <a:t>函数成为主旋律</a:t>
            </a:r>
            <a:endParaRPr lang="en-US" altLang="zh-CN" dirty="0"/>
          </a:p>
          <a:p>
            <a:pPr marL="514350" indent="-514350" algn="l">
              <a:buAutoNum type="arabicPeriod"/>
            </a:pPr>
            <a:r>
              <a:rPr lang="zh-CN" altLang="en-US" dirty="0"/>
              <a:t>莫名其妙的符号</a:t>
            </a:r>
            <a:endParaRPr lang="en-US" altLang="zh-CN" dirty="0"/>
          </a:p>
          <a:p>
            <a:pPr marL="514350" indent="-514350" algn="l">
              <a:buAutoNum type="arabicPeriod"/>
            </a:pPr>
            <a:r>
              <a:rPr lang="zh-CN" altLang="en-US" dirty="0"/>
              <a:t>隐式参数</a:t>
            </a:r>
            <a:endParaRPr lang="en-US" altLang="zh-CN" dirty="0"/>
          </a:p>
          <a:p>
            <a:pPr marL="514350" indent="-514350" algn="l">
              <a:buAutoNum type="arabicPeriod"/>
            </a:pPr>
            <a:r>
              <a:rPr lang="zh-CN" altLang="en-US" dirty="0"/>
              <a:t>与众不同的集合库</a:t>
            </a:r>
            <a:endParaRPr lang="en-US" altLang="zh-CN" dirty="0"/>
          </a:p>
          <a:p>
            <a:pPr marL="514350" indent="-514350" algn="l">
              <a:buAutoNum type="arabicPeriod"/>
            </a:pPr>
            <a:r>
              <a:rPr lang="zh-CN" altLang="en-US" dirty="0"/>
              <a:t>复杂的类型系统</a:t>
            </a:r>
            <a:endParaRPr lang="en-US" altLang="zh-CN" dirty="0"/>
          </a:p>
          <a:p>
            <a:pPr marL="514350" indent="-514350" algn="l">
              <a:buAutoNum type="arabicPeriod"/>
            </a:pPr>
            <a:r>
              <a:rPr lang="en-US" altLang="zh-CN" dirty="0"/>
              <a:t>Monad</a:t>
            </a:r>
            <a:endParaRPr lang="en-US" altLang="zh-CN" sz="20000" dirty="0"/>
          </a:p>
          <a:p>
            <a:pPr marL="514350" indent="-51435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495377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字节跳动ByteDance-PPT-0724-02.jpg" descr="字节跳动ByteDance-PPT-0724-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" y="-1"/>
            <a:ext cx="24362346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章节页标题内容位置"/>
          <p:cNvSpPr txBox="1"/>
          <p:nvPr/>
        </p:nvSpPr>
        <p:spPr>
          <a:xfrm>
            <a:off x="4108142" y="5203668"/>
            <a:ext cx="6194003" cy="1564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50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真的难吗？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349878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字节跳动ByteDance-PPT-0724-03.jpg" descr="字节跳动ByteDance-PPT-0724-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62346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内页页眉标题位置"/>
          <p:cNvSpPr txBox="1"/>
          <p:nvPr/>
        </p:nvSpPr>
        <p:spPr>
          <a:xfrm>
            <a:off x="1495612" y="1231916"/>
            <a:ext cx="4340933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5E5E5E"/>
                </a:solidFill>
              </a:defRPr>
            </a:lvl1pPr>
          </a:lstStyle>
          <a:p>
            <a:r>
              <a:rPr lang="zh-CN" altLang="en-US" dirty="0"/>
              <a:t>被冤枉的</a:t>
            </a:r>
            <a:r>
              <a:rPr lang="en-US" altLang="zh-CN" dirty="0"/>
              <a:t>Scala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C8F50C-CE01-4CE4-AF95-6608C0D627CC}"/>
              </a:ext>
            </a:extLst>
          </p:cNvPr>
          <p:cNvSpPr txBox="1"/>
          <p:nvPr/>
        </p:nvSpPr>
        <p:spPr>
          <a:xfrm>
            <a:off x="1423686" y="3889094"/>
            <a:ext cx="112853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Scala</a:t>
            </a:r>
            <a:r>
              <a:rPr lang="zh-CN" altLang="en-US" dirty="0"/>
              <a:t>并不难，它只是太贴心了。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210188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字节跳动ByteDance-PPT-0724-03.jpg" descr="字节跳动ByteDance-PPT-0724-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62346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内页页眉标题位置"/>
          <p:cNvSpPr txBox="1"/>
          <p:nvPr/>
        </p:nvSpPr>
        <p:spPr>
          <a:xfrm>
            <a:off x="1495612" y="1231916"/>
            <a:ext cx="4340933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5E5E5E"/>
                </a:solidFill>
              </a:defRPr>
            </a:lvl1pPr>
          </a:lstStyle>
          <a:p>
            <a:r>
              <a:rPr lang="zh-CN" altLang="en-US" dirty="0"/>
              <a:t>被冤枉的</a:t>
            </a:r>
            <a:r>
              <a:rPr lang="en-US" altLang="zh-CN" dirty="0"/>
              <a:t>Scala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C8F50C-CE01-4CE4-AF95-6608C0D627CC}"/>
              </a:ext>
            </a:extLst>
          </p:cNvPr>
          <p:cNvSpPr txBox="1"/>
          <p:nvPr/>
        </p:nvSpPr>
        <p:spPr>
          <a:xfrm>
            <a:off x="1423686" y="3889094"/>
            <a:ext cx="112853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Scala</a:t>
            </a:r>
            <a:r>
              <a:rPr lang="zh-CN" altLang="en-US" dirty="0"/>
              <a:t>并不难，它只是太贴心了。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4E355B-2298-4DD5-BD15-592A3AC39ECF}"/>
              </a:ext>
            </a:extLst>
          </p:cNvPr>
          <p:cNvSpPr txBox="1"/>
          <p:nvPr/>
        </p:nvSpPr>
        <p:spPr>
          <a:xfrm>
            <a:off x="1267394" y="5439045"/>
            <a:ext cx="12691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有代码的地方，就有循环。</a:t>
            </a:r>
            <a:r>
              <a:rPr lang="en-US" altLang="zh-CN" dirty="0"/>
              <a:t>Scala</a:t>
            </a:r>
            <a:r>
              <a:rPr lang="zh-CN" altLang="en-US" dirty="0"/>
              <a:t>帮你解决大部分常见的循环问题。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6702490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920</Words>
  <Application>Microsoft Office PowerPoint</Application>
  <PresentationFormat>自定义</PresentationFormat>
  <Paragraphs>134</Paragraphs>
  <Slides>37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Helvetica Neue</vt:lpstr>
      <vt:lpstr>等线</vt:lpstr>
      <vt:lpstr>等线 Light</vt:lpstr>
      <vt:lpstr>Arial</vt:lpstr>
      <vt:lpstr>4_自定义设计方案</vt:lpstr>
      <vt:lpstr>1_自定义设计方案</vt:lpstr>
      <vt:lpstr>2_自定义设计方案</vt:lpstr>
      <vt:lpstr>3_自定义设计方案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 365</dc:creator>
  <cp:lastModifiedBy>Office 365</cp:lastModifiedBy>
  <cp:revision>22</cp:revision>
  <dcterms:created xsi:type="dcterms:W3CDTF">2020-04-17T13:52:30Z</dcterms:created>
  <dcterms:modified xsi:type="dcterms:W3CDTF">2020-04-17T18:37:23Z</dcterms:modified>
</cp:coreProperties>
</file>