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0"/>
  </p:notesMasterIdLst>
  <p:sldIdLst>
    <p:sldId id="2132738399" r:id="rId2"/>
    <p:sldId id="257" r:id="rId3"/>
    <p:sldId id="258" r:id="rId4"/>
    <p:sldId id="259" r:id="rId5"/>
    <p:sldId id="260" r:id="rId6"/>
    <p:sldId id="261" r:id="rId7"/>
    <p:sldId id="2132738450" r:id="rId8"/>
    <p:sldId id="263" r:id="rId9"/>
    <p:sldId id="213273845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77A84D-A527-023F-9D7C-889C5C58AB21}" name="Alexander Bychuk" initials="AB" userId="S::Alexander.Bychuk@kaspersky.com::55a9de79-d0ad-4b3f-b810-0f2283448d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Костян" initials="" lastIdx="1" clrIdx="0"/>
  <p:cmAuthor id="2" name="Kirill DeLam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9"/>
    <a:srgbClr val="E9F5FA"/>
    <a:srgbClr val="212121"/>
    <a:srgbClr val="0077FF"/>
    <a:srgbClr val="C7F3F8"/>
    <a:srgbClr val="00D3E3"/>
    <a:srgbClr val="00EAFF"/>
    <a:srgbClr val="252525"/>
    <a:srgbClr val="7DECF8"/>
    <a:srgbClr val="E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0"/>
    <p:restoredTop sz="95934"/>
  </p:normalViewPr>
  <p:slideViewPr>
    <p:cSldViewPr snapToGrid="0" snapToObjects="1" showGuides="1">
      <p:cViewPr varScale="1">
        <p:scale>
          <a:sx n="109" d="100"/>
          <a:sy n="109" d="100"/>
        </p:scale>
        <p:origin x="216" y="568"/>
      </p:cViewPr>
      <p:guideLst>
        <p:guide orient="horz" pos="2183"/>
        <p:guide pos="3817"/>
        <p:guide pos="2547"/>
        <p:guide orient="horz" pos="777"/>
      </p:guideLst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C727B-68B7-6148-93A0-F6B6EA8E8875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F7D6-CB3D-674B-937F-620C52CD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e9d5e95555_0_27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7" name="Google Shape;1367;g2e9d5e95555_0_2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2e9d5e95555_0_3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8" name="Google Shape;1748;g2e9d5e95555_0_3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ebbb115432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9" name="Google Shape;1769;g2ebbb11543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2e9d5e95555_0_3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9" name="Google Shape;1809;g2e9d5e95555_0_3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e9d5e95555_0_3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0" name="Google Shape;1830;g2e9d5e95555_0_3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ebbb115432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6" name="Google Shape;1836;g2ebbb115432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e9d5e95555_0_3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4" name="Google Shape;1854;g2e9d5e95555_0_3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e9d5e95555_0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5" name="Google Shape;1875;g2e9d5e95555_0_3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g2e9d5e95555_0_3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e9d5e95555_0_27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4" name="Google Shape;1384;g2e9d5e95555_0_2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e9d5e95555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2" name="Google Shape;1402;g2e9d5e95555_0_27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3" name="Google Shape;1403;g2e9d5e95555_0_27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e9d5e95555_0_28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8" name="Google Shape;1468;g2e9d5e95555_0_2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e9d5e95555_0_2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9" name="Google Shape;1489;g2e9d5e95555_0_28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0" name="Google Shape;1490;g2e9d5e95555_0_28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e9d5e95555_0_29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3" name="Google Shape;1563;g2e9d5e95555_0_2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ebbb115432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6" name="Google Shape;1586;g2ebbb11543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e9d5e95555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0" name="Google Shape;1720;g2e9d5e95555_0_3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1" name="Google Shape;1721;g2e9d5e95555_0_3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9641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8BC43-A0EA-2640-92C8-A83C3C0DB36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37E7F-40AD-5149-98E4-38551143E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C18D3D36-B394-FA4D-A40B-0FEB3D5A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4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ACB4-8163-3E40-BF64-24FF99F488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1399616-6E49-8E44-8C89-A3666C96B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040889"/>
            <a:ext cx="5424487" cy="41598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3AF0A0D2-84CC-344E-B015-430C5FC9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A971A-57C4-6343-8BDB-405151F30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83278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9426BBD-A776-444D-B36C-4238DF4DCB3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B2A238B-52D5-314D-828E-2A8FE49A99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4F15-239B-C248-A014-C6BD3EB2E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B37AD88-5570-DA46-8C1C-B8ED3572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92151"/>
            <a:ext cx="5437188" cy="55086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165527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152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>
            <a:extLst>
              <a:ext uri="{FF2B5EF4-FFF2-40B4-BE49-F238E27FC236}">
                <a16:creationId xmlns:a16="http://schemas.microsoft.com/office/drawing/2014/main" id="{CE65941D-C389-5B4D-A763-47A56D7D5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334" y="1773238"/>
            <a:ext cx="5304365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824" y="1773239"/>
            <a:ext cx="5304364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58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актои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2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411734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актои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chemeClr val="bg1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1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226589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944C61-111D-4A5C-A99C-DC3F4AB6485C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>
              <a:alpha val="99000"/>
            </a:srgbClr>
          </a:solidFill>
        </p:grpSpPr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B067637-9874-1FA1-4501-61A76F355EC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E1D243BD-2069-7ED3-B8A5-F7A84EEB1700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506A11F-C5CC-8DDC-6226-744E6E60BA92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033D9057-2F57-64B7-15DD-9666E597DB67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D3921C3-7297-8DCF-0C3E-0DCB67D959BD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8490FBE-966F-46B9-1599-CF793AD91701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4831897-0D13-E217-7659-2B7CE808BEB2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F0759491-F98B-C448-3521-5C355735A0AA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9B28C5-8B09-D2AB-06A5-66B7C9A47A96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F7219B22-52FB-CF1F-F679-7BFF82654205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03821265-B762-6815-826E-FD9EFAB99391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E249282-5C8A-0C4E-EC84-0A22659E0301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D1E80D39-CB68-74B9-D47A-5F005A9751DA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5EE579C-CC55-DBCF-616C-185CB6D5F1D2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FCA1AE8-F127-5A43-4CF1-D0DE90F78B83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8D94D3D2-F2D7-B183-223C-F40344AEF72F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24750039-8975-D385-3756-3958A017A17D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C0C0C657-D45F-159C-97D9-94BC1DC1667C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365A4A85-31AC-876C-1F08-17CE8FA3A3AB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948B54E4-B652-B875-B41E-C687159F521E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Текст 3">
            <a:extLst>
              <a:ext uri="{FF2B5EF4-FFF2-40B4-BE49-F238E27FC236}">
                <a16:creationId xmlns:a16="http://schemas.microsoft.com/office/drawing/2014/main" id="{F7EAD2F7-5211-8640-B7E3-216463581D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id="{275431F4-A8EB-C14C-8D63-F3CF1DEBF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7E3A65D9-9480-5442-AA8E-A0C6FD9124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50A7AAC4-BD42-4F48-B29C-562325155C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FD49CA2-9CEC-FD4D-A162-B7A2D2E2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4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>
            <a:extLst>
              <a:ext uri="{FF2B5EF4-FFF2-40B4-BE49-F238E27FC236}">
                <a16:creationId xmlns:a16="http://schemas.microsoft.com/office/drawing/2014/main" id="{598F9B43-B4FF-604A-856B-6F166A279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8"/>
            <a:ext cx="5135728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FF0FDE-D0C3-104B-96FD-AC1E14EC8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— ключевая мысль слайда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01A28A39-3502-FF4D-9D08-FCEB0174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75179072-2D34-6C4A-8FD4-F04D3A0FA4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Текст 34">
            <a:extLst>
              <a:ext uri="{FF2B5EF4-FFF2-40B4-BE49-F238E27FC236}">
                <a16:creationId xmlns:a16="http://schemas.microsoft.com/office/drawing/2014/main" id="{0BEFE399-95CA-7444-879C-F39DA5B8DF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069E1489-AF9B-9B41-852A-0C747395A0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55FDFEC3-4201-6A48-A41E-50C16F5CBF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7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CC560E50-F65F-D34C-9DA2-1AF7DACA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9DE78278-6FD7-A541-8836-A712566C45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A8CA0E34-8A10-A842-B668-29DECF37D3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E51FE869-5CD3-2643-B61B-81412402B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41B6C28E-C27C-E540-9FC3-68797F0F3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99C1330-4D5D-1C47-ACEE-9517C4FCB7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308124FC-6D74-4744-83CB-B1D802B334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FF81206D-5CD2-F94C-910E-935B5F260B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D269ED19-FCBA-C046-93F1-0E630222B8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1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171652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3363" y="692150"/>
            <a:ext cx="7489825" cy="5508625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7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>
            <a:extLst>
              <a:ext uri="{FF2B5EF4-FFF2-40B4-BE49-F238E27FC236}">
                <a16:creationId xmlns:a16="http://schemas.microsoft.com/office/drawing/2014/main" id="{66C8302A-BF65-0F4D-9B62-9520B49215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87F1DCF1-F07D-CA41-9067-50A97E91C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4457AEB8-8272-6341-9E94-51663A50DD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1417%</a:t>
            </a:r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E1BAAD02-4AA3-904C-8576-4CD382C405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CF677041-6CDF-624E-A657-517EB8DEAD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14B49514-DF4C-E24E-92C6-03A177997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257586B4-BDF0-2347-9674-C4578BF71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698%</a:t>
            </a:r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E25C2558-241E-2C49-9CEF-5C16B7CEF7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A49FD218-5350-2B4E-86CE-B6A63EEF2D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14" name="Нижний колонтитул 2">
            <a:extLst>
              <a:ext uri="{FF2B5EF4-FFF2-40B4-BE49-F238E27FC236}">
                <a16:creationId xmlns:a16="http://schemas.microsoft.com/office/drawing/2014/main" id="{A22F06EC-4FA5-3A40-AFD1-16BC3931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2F6104A-53A0-B043-9BB6-35D53B38E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87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4281075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4">
            <a:extLst>
              <a:ext uri="{FF2B5EF4-FFF2-40B4-BE49-F238E27FC236}">
                <a16:creationId xmlns:a16="http://schemas.microsoft.com/office/drawing/2014/main" id="{00831EC7-EA82-FD41-A9E0-A22A0E0153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id="{E705B6C0-4359-034E-80DE-E3A2B83720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CCBD9900-17CC-E646-B050-F04823142E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196%</a:t>
            </a:r>
          </a:p>
        </p:txBody>
      </p:sp>
      <p:sp>
        <p:nvSpPr>
          <p:cNvPr id="28" name="Текст 34">
            <a:extLst>
              <a:ext uri="{FF2B5EF4-FFF2-40B4-BE49-F238E27FC236}">
                <a16:creationId xmlns:a16="http://schemas.microsoft.com/office/drawing/2014/main" id="{B4E7C76A-A9B0-7143-96AA-177476A1F3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B4C54B2F-AB0D-B04C-8C8A-757F8656AB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1811%</a:t>
            </a:r>
          </a:p>
        </p:txBody>
      </p:sp>
      <p:sp>
        <p:nvSpPr>
          <p:cNvPr id="30" name="Текст 34">
            <a:extLst>
              <a:ext uri="{FF2B5EF4-FFF2-40B4-BE49-F238E27FC236}">
                <a16:creationId xmlns:a16="http://schemas.microsoft.com/office/drawing/2014/main" id="{2BC3E87B-2691-A24F-A916-280AD4B103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B3CA084A-762B-9B46-8B94-1927D613E6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119%</a:t>
            </a:r>
          </a:p>
        </p:txBody>
      </p:sp>
      <p:sp>
        <p:nvSpPr>
          <p:cNvPr id="32" name="Текст 34">
            <a:extLst>
              <a:ext uri="{FF2B5EF4-FFF2-40B4-BE49-F238E27FC236}">
                <a16:creationId xmlns:a16="http://schemas.microsoft.com/office/drawing/2014/main" id="{B18B253A-C2DB-2349-909E-9DB4EE5513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AADEFB6-10C9-1847-9389-F07457C019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1412%</a:t>
            </a:r>
          </a:p>
        </p:txBody>
      </p:sp>
      <p:sp>
        <p:nvSpPr>
          <p:cNvPr id="34" name="Текст 34">
            <a:extLst>
              <a:ext uri="{FF2B5EF4-FFF2-40B4-BE49-F238E27FC236}">
                <a16:creationId xmlns:a16="http://schemas.microsoft.com/office/drawing/2014/main" id="{0CDAD404-030A-934A-8851-B3C6383A0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A223E09C-B85C-654E-95F0-69EDC2B290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135%</a:t>
            </a:r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id="{95021F1D-C872-E641-951C-AEABDAD5D3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6" name="Текст 34">
            <a:extLst>
              <a:ext uri="{FF2B5EF4-FFF2-40B4-BE49-F238E27FC236}">
                <a16:creationId xmlns:a16="http://schemas.microsoft.com/office/drawing/2014/main" id="{04E00712-D90A-3A4F-82CA-46794E17AF9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D9DB7F6-938F-9749-B6D5-9F240B61A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3B5EDCCD-9349-5E42-89F0-F5A1AE5D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5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4">
            <a:extLst>
              <a:ext uri="{FF2B5EF4-FFF2-40B4-BE49-F238E27FC236}">
                <a16:creationId xmlns:a16="http://schemas.microsoft.com/office/drawing/2014/main" id="{F7C4007B-40AC-1540-83F9-30A6118277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C27B8AE7-54C9-234E-BAE9-0EFF0EC46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1D622398-9BDF-CE47-A04B-4DB3D5B35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3" name="Текст 34">
            <a:extLst>
              <a:ext uri="{FF2B5EF4-FFF2-40B4-BE49-F238E27FC236}">
                <a16:creationId xmlns:a16="http://schemas.microsoft.com/office/drawing/2014/main" id="{13D9284D-37D3-C648-9A7F-042D63906E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3EC23FA8-1F2B-BE43-A0CD-F5F53EDB40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5" name="Текст 34">
            <a:extLst>
              <a:ext uri="{FF2B5EF4-FFF2-40B4-BE49-F238E27FC236}">
                <a16:creationId xmlns:a16="http://schemas.microsoft.com/office/drawing/2014/main" id="{0F95475C-D35E-2E43-8C4D-C152B9F39B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26E1EC0-5595-DE45-B19D-FD4A0774E9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39" name="Текст 34">
            <a:extLst>
              <a:ext uri="{FF2B5EF4-FFF2-40B4-BE49-F238E27FC236}">
                <a16:creationId xmlns:a16="http://schemas.microsoft.com/office/drawing/2014/main" id="{24FA1F76-56BB-524E-8B52-CB0542379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47B63853-5B25-9745-9967-BF249BF6A8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1" name="Текст 34">
            <a:extLst>
              <a:ext uri="{FF2B5EF4-FFF2-40B4-BE49-F238E27FC236}">
                <a16:creationId xmlns:a16="http://schemas.microsoft.com/office/drawing/2014/main" id="{E07865DA-C45F-424D-9846-0143E1BDAA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FC8E81BF-5327-5E4A-A8E7-E0A8B6C1FE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3" name="Текст 34">
            <a:extLst>
              <a:ext uri="{FF2B5EF4-FFF2-40B4-BE49-F238E27FC236}">
                <a16:creationId xmlns:a16="http://schemas.microsoft.com/office/drawing/2014/main" id="{BF75EB22-B195-874B-87C8-6277CE8CC1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5D302B44-7A78-414C-931E-D858FFF88C2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5" name="Текст 34">
            <a:extLst>
              <a:ext uri="{FF2B5EF4-FFF2-40B4-BE49-F238E27FC236}">
                <a16:creationId xmlns:a16="http://schemas.microsoft.com/office/drawing/2014/main" id="{D70533C3-E41E-4646-B1C6-CCAEC1E5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FF9CB53E-DCF1-3043-B0BF-067932E126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id="{F3B3C7F7-CD50-0345-B335-68D8AC6A3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E773229-A9A5-984A-AF65-822809570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9" name="Текст 34">
            <a:extLst>
              <a:ext uri="{FF2B5EF4-FFF2-40B4-BE49-F238E27FC236}">
                <a16:creationId xmlns:a16="http://schemas.microsoft.com/office/drawing/2014/main" id="{5761D7E3-E47A-D84E-8EC2-47EB98A99F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ADED89C-B30C-474F-9963-33B23617261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19B10F6-AC59-6D43-AFFA-CBDD12D09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6004F66E-69A1-984B-B186-DF7D3DB8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1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4">
            <a:extLst>
              <a:ext uri="{FF2B5EF4-FFF2-40B4-BE49-F238E27FC236}">
                <a16:creationId xmlns:a16="http://schemas.microsoft.com/office/drawing/2014/main" id="{8CDA6E9D-D9FE-6440-B66F-B9CA59326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E29BD04-EB1C-FA40-94AA-1B4AFCEB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6E75009D-A8F7-1C44-A515-609AE4B2D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31" name="Текст 34">
            <a:extLst>
              <a:ext uri="{FF2B5EF4-FFF2-40B4-BE49-F238E27FC236}">
                <a16:creationId xmlns:a16="http://schemas.microsoft.com/office/drawing/2014/main" id="{21D10D7E-E911-4C44-9BCF-3E4A0D5A61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DF029F45-879C-FF4A-8017-AE7377D480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1431%</a:t>
            </a:r>
          </a:p>
        </p:txBody>
      </p:sp>
      <p:sp>
        <p:nvSpPr>
          <p:cNvPr id="33" name="Текст 34">
            <a:extLst>
              <a:ext uri="{FF2B5EF4-FFF2-40B4-BE49-F238E27FC236}">
                <a16:creationId xmlns:a16="http://schemas.microsoft.com/office/drawing/2014/main" id="{DB228E60-38E7-654A-84CC-EBFEF83E1D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36F11711-DBC8-2247-9A38-4F5A190AB3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479%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16FD6355-F454-2F4D-8268-578D2E7F8C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8970462A-D5A2-9C42-B351-A822FC8BA1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37" name="Текст 34">
            <a:extLst>
              <a:ext uri="{FF2B5EF4-FFF2-40B4-BE49-F238E27FC236}">
                <a16:creationId xmlns:a16="http://schemas.microsoft.com/office/drawing/2014/main" id="{6955A764-C93D-B340-8522-00D99B01C3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id="{3B6F0302-CC80-2440-8C53-216CE749CF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52" name="Текст 34">
            <a:extLst>
              <a:ext uri="{FF2B5EF4-FFF2-40B4-BE49-F238E27FC236}">
                <a16:creationId xmlns:a16="http://schemas.microsoft.com/office/drawing/2014/main" id="{BEF6B95A-23EF-3B4F-B6D7-F144CE385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0D6EDB34-E0E2-FD49-A17E-141D03EDE5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413%</a:t>
            </a:r>
          </a:p>
        </p:txBody>
      </p:sp>
      <p:sp>
        <p:nvSpPr>
          <p:cNvPr id="54" name="Текст 34">
            <a:extLst>
              <a:ext uri="{FF2B5EF4-FFF2-40B4-BE49-F238E27FC236}">
                <a16:creationId xmlns:a16="http://schemas.microsoft.com/office/drawing/2014/main" id="{841A889F-3944-AF4B-8D31-72E5B5402A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id="{B82E010C-AB8A-E54A-81F5-F69442D512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379%</a:t>
            </a:r>
          </a:p>
        </p:txBody>
      </p:sp>
      <p:sp>
        <p:nvSpPr>
          <p:cNvPr id="56" name="Текст 34">
            <a:extLst>
              <a:ext uri="{FF2B5EF4-FFF2-40B4-BE49-F238E27FC236}">
                <a16:creationId xmlns:a16="http://schemas.microsoft.com/office/drawing/2014/main" id="{71EC8D80-9DDF-EC4E-B15A-A5681C7E03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Нижний колонтитул 2">
            <a:extLst>
              <a:ext uri="{FF2B5EF4-FFF2-40B4-BE49-F238E27FC236}">
                <a16:creationId xmlns:a16="http://schemas.microsoft.com/office/drawing/2014/main" id="{16461753-2BB8-6C4B-A147-F16A769B0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A45DE1E-3882-C345-89BF-8E02B93DC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28404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09959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6B939B2E-B6BB-D04B-8511-1F5FCBD358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D818D37-95CD-A54D-A873-58443763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FE5B93B5-05A2-2544-8F22-44097F5E2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C9B590D-4781-8D49-93CD-C4866F089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99941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C33ADE9E-ECB7-1F4A-B46F-CAD9E158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4" y="167981"/>
            <a:ext cx="4663017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665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71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4351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079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7CF3EB50-A7E7-6C46-A2E6-243B30897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sz="1800" dirty="0"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Заголовок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4567ABE6-665B-9A42-BA9A-9F11583EB5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Кратко сформулируйте главную мысль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B1EB5948-9BFD-2F46-B73E-B5E2C777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7AFCF1EF-72D2-5E40-B289-9BC8691CA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1C268A2-11C7-314A-802D-ADB67A88E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59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7FE8B859-2299-5046-96BF-81805B7C82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Напишите основную мысль</a:t>
            </a:r>
          </a:p>
        </p:txBody>
      </p:sp>
      <p:sp>
        <p:nvSpPr>
          <p:cNvPr id="9" name="Текст 34">
            <a:extLst>
              <a:ext uri="{FF2B5EF4-FFF2-40B4-BE49-F238E27FC236}">
                <a16:creationId xmlns:a16="http://schemas.microsoft.com/office/drawing/2014/main" id="{808739EF-D4B6-B847-B487-DF6967A6E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  <a:lvl2pPr>
              <a:defRPr lang="ru-RU" dirty="0">
                <a:latin typeface="VK Sans Display" pitchFamily="2" charset="0"/>
              </a:defRPr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4850B24A-5604-CA43-BD24-FD32EA3B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33">
            <a:extLst>
              <a:ext uri="{FF2B5EF4-FFF2-40B4-BE49-F238E27FC236}">
                <a16:creationId xmlns:a16="http://schemas.microsoft.com/office/drawing/2014/main" id="{BBAF255A-528F-DA45-AF05-D9145BE2537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49730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3" name="Рисунок 34">
            <a:extLst>
              <a:ext uri="{FF2B5EF4-FFF2-40B4-BE49-F238E27FC236}">
                <a16:creationId xmlns:a16="http://schemas.microsoft.com/office/drawing/2014/main" id="{1EDE53BF-9384-3F44-82B0-7B4197259CA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5062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4" name="Рисунок 36">
            <a:extLst>
              <a:ext uri="{FF2B5EF4-FFF2-40B4-BE49-F238E27FC236}">
                <a16:creationId xmlns:a16="http://schemas.microsoft.com/office/drawing/2014/main" id="{F503805D-CC61-4B4D-B49F-78197D7A20C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1119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5" name="Рисунок 37">
            <a:extLst>
              <a:ext uri="{FF2B5EF4-FFF2-40B4-BE49-F238E27FC236}">
                <a16:creationId xmlns:a16="http://schemas.microsoft.com/office/drawing/2014/main" id="{E93B7ABF-4CFB-FA42-9B9B-75CABB82988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2094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1" name="Рисунок 33">
            <a:extLst>
              <a:ext uri="{FF2B5EF4-FFF2-40B4-BE49-F238E27FC236}">
                <a16:creationId xmlns:a16="http://schemas.microsoft.com/office/drawing/2014/main" id="{7A427DD4-5B81-304C-919B-55BDBFB3D8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49730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2" name="Рисунок 34">
            <a:extLst>
              <a:ext uri="{FF2B5EF4-FFF2-40B4-BE49-F238E27FC236}">
                <a16:creationId xmlns:a16="http://schemas.microsoft.com/office/drawing/2014/main" id="{03E6AF83-D8AB-454C-B7B3-C87A5186172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5062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3" name="Рисунок 36">
            <a:extLst>
              <a:ext uri="{FF2B5EF4-FFF2-40B4-BE49-F238E27FC236}">
                <a16:creationId xmlns:a16="http://schemas.microsoft.com/office/drawing/2014/main" id="{13680196-7687-714E-8022-5F67BEF30A1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51119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4" name="Рисунок 37">
            <a:extLst>
              <a:ext uri="{FF2B5EF4-FFF2-40B4-BE49-F238E27FC236}">
                <a16:creationId xmlns:a16="http://schemas.microsoft.com/office/drawing/2014/main" id="{53AC095F-4507-4F45-9C37-54381333B0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112094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5" name="Рисунок 33">
            <a:extLst>
              <a:ext uri="{FF2B5EF4-FFF2-40B4-BE49-F238E27FC236}">
                <a16:creationId xmlns:a16="http://schemas.microsoft.com/office/drawing/2014/main" id="{59D5525B-D102-F14E-8C3E-AD24F02476E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349730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6" name="Рисунок 34">
            <a:extLst>
              <a:ext uri="{FF2B5EF4-FFF2-40B4-BE49-F238E27FC236}">
                <a16:creationId xmlns:a16="http://schemas.microsoft.com/office/drawing/2014/main" id="{E67FE9E2-B71C-754D-A9E1-AFAF246534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5062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7" name="Рисунок 36">
            <a:extLst>
              <a:ext uri="{FF2B5EF4-FFF2-40B4-BE49-F238E27FC236}">
                <a16:creationId xmlns:a16="http://schemas.microsoft.com/office/drawing/2014/main" id="{18086737-6CCB-9B45-A255-FAC9F39E7F3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1119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8" name="Рисунок 37">
            <a:extLst>
              <a:ext uri="{FF2B5EF4-FFF2-40B4-BE49-F238E27FC236}">
                <a16:creationId xmlns:a16="http://schemas.microsoft.com/office/drawing/2014/main" id="{678A69C8-A077-EF40-8F97-585A2980BEA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12094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9" name="Рисунок 33">
            <a:extLst>
              <a:ext uri="{FF2B5EF4-FFF2-40B4-BE49-F238E27FC236}">
                <a16:creationId xmlns:a16="http://schemas.microsoft.com/office/drawing/2014/main" id="{E51881C8-D566-D84E-B796-2173EC5D1AE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49730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0" name="Рисунок 34">
            <a:extLst>
              <a:ext uri="{FF2B5EF4-FFF2-40B4-BE49-F238E27FC236}">
                <a16:creationId xmlns:a16="http://schemas.microsoft.com/office/drawing/2014/main" id="{0E1B4231-F022-9844-925D-6A061371AEE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95062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1" name="Рисунок 36">
            <a:extLst>
              <a:ext uri="{FF2B5EF4-FFF2-40B4-BE49-F238E27FC236}">
                <a16:creationId xmlns:a16="http://schemas.microsoft.com/office/drawing/2014/main" id="{BD94CEF0-B973-3D41-BB44-21762663155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1119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2" name="Рисунок 37">
            <a:extLst>
              <a:ext uri="{FF2B5EF4-FFF2-40B4-BE49-F238E27FC236}">
                <a16:creationId xmlns:a16="http://schemas.microsoft.com/office/drawing/2014/main" id="{1928F8B3-07EC-A04D-8249-008477FB2A1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12094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B5BF75A2-2D65-E947-9AA6-56493349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9" name="Заголовок 2">
            <a:extLst>
              <a:ext uri="{FF2B5EF4-FFF2-40B4-BE49-F238E27FC236}">
                <a16:creationId xmlns:a16="http://schemas.microsoft.com/office/drawing/2014/main" id="{6A07793F-F8F3-7A47-BBDB-26ADE0E1B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49"/>
            <a:ext cx="3366029" cy="170815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8EE0EA62-D1DB-197B-17C5-E0DE17E5C8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588865"/>
            <a:ext cx="3384000" cy="35769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12797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02D26E4A-0B0F-A33D-01D9-CE78474194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0"/>
            <a:ext cx="4079875" cy="68580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9495E1B3-84D7-FF87-D750-3CB105B89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800371"/>
            <a:ext cx="5418667" cy="4365480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0599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617A05-57B0-D444-8882-A7FCC5FC028A}"/>
              </a:ext>
            </a:extLst>
          </p:cNvPr>
          <p:cNvSpPr txBox="1"/>
          <p:nvPr userDrawn="1"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1" name="Рисунок 33">
            <a:extLst>
              <a:ext uri="{FF2B5EF4-FFF2-40B4-BE49-F238E27FC236}">
                <a16:creationId xmlns:a16="http://schemas.microsoft.com/office/drawing/2014/main" id="{FBD9F727-FC09-AA44-B9B5-4ECE7511EC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1513" y="800101"/>
            <a:ext cx="3370771" cy="3371552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accent1"/>
                </a:solidFill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</a:t>
            </a:r>
            <a:br>
              <a:rPr lang="en-US" dirty="0"/>
            </a:br>
            <a:r>
              <a:rPr lang="ru-RU" dirty="0"/>
              <a:t>и фамилия</a:t>
            </a:r>
            <a:endParaRPr lang="en-US" dirty="0"/>
          </a:p>
        </p:txBody>
      </p:sp>
      <p:sp>
        <p:nvSpPr>
          <p:cNvPr id="16" name="Position">
            <a:extLst>
              <a:ext uri="{FF2B5EF4-FFF2-40B4-BE49-F238E27FC236}">
                <a16:creationId xmlns:a16="http://schemas.microsoft.com/office/drawing/2014/main" id="{448EE364-91E2-BC4B-A39F-EDB604B1AD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defRPr lang="en-US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Название должности</a:t>
            </a:r>
            <a:endParaRPr lang="en-US" dirty="0"/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B13ADDF8-13E5-2393-CF62-649B7B0A83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346702" y="2075229"/>
            <a:ext cx="6172706" cy="41255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6687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без фото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10000"/>
              </a:lnSpc>
              <a:defRPr sz="1800">
                <a:latin typeface="+mj-lt"/>
              </a:defRPr>
            </a:lvl3pPr>
          </a:lstStyle>
          <a:p>
            <a:pPr lvl="0"/>
            <a:r>
              <a:rPr lang="ru-RU" dirty="0"/>
              <a:t>Опишите кратко идеи, </a:t>
            </a:r>
            <a:br>
              <a:rPr lang="ru-RU" dirty="0"/>
            </a:br>
            <a:r>
              <a:rPr lang="ru-RU" dirty="0"/>
              <a:t>подтверждающие основную мысль слайда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9603D-3461-EE46-98B7-7067B67CBB22}"/>
              </a:ext>
            </a:extLst>
          </p:cNvPr>
          <p:cNvSpPr txBox="1"/>
          <p:nvPr userDrawn="1"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7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76089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B87E4-90D6-9BAC-BFAC-B2EB812656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" y="0"/>
            <a:ext cx="12192014" cy="68580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DCBCAA-163C-28F1-46AD-7017AD4C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CB89D-E7EE-2DBA-6FE4-CDB9194147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1C7AD0D0-6111-F3C1-08F8-5FCA87A2D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1466BF26-5A99-4BA0-054F-5E4B1C68E1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07E0830E-1F2C-2DC9-0881-6235FECCCC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947148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8E5ED20-3E14-46C4-6B92-087B620CE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A30142F-E549-6C8A-4361-B0F4482A0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3F475A60-2868-7195-A575-FFABE0EDC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68315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5BA2BE-D08C-B882-058E-590688C45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910"/>
          <a:stretch/>
        </p:blipFill>
        <p:spPr>
          <a:xfrm>
            <a:off x="2350640" y="-9819"/>
            <a:ext cx="9837444" cy="6858008"/>
          </a:xfrm>
          <a:prstGeom prst="rect">
            <a:avLst/>
          </a:prstGeom>
        </p:spPr>
      </p:pic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89EF6E-4774-AC07-49AA-1FDE3FAFE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20808-A107-0360-6B4F-1262E2A860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" name="Заголовок 7">
            <a:extLst>
              <a:ext uri="{FF2B5EF4-FFF2-40B4-BE49-F238E27FC236}">
                <a16:creationId xmlns:a16="http://schemas.microsoft.com/office/drawing/2014/main" id="{BFD01486-C95E-6B42-CA3E-3FFDFDD1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2B8EE357-311A-FDAD-1339-E92E28F10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3418216D-8D4F-9F0E-F3AD-FD25BED96C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tx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208730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81EE2E5-C31B-EEAE-7518-6128CD1060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50ECE-F788-26DC-82F8-3E709D0407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3" name="Заголовок 7">
            <a:extLst>
              <a:ext uri="{FF2B5EF4-FFF2-40B4-BE49-F238E27FC236}">
                <a16:creationId xmlns:a16="http://schemas.microsoft.com/office/drawing/2014/main" id="{FB202101-83FB-F3CA-9BD6-3E84E9D93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4555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FC759CC-1CE0-0ECB-636A-38777513651B}"/>
              </a:ext>
            </a:extLst>
          </p:cNvPr>
          <p:cNvGrpSpPr/>
          <p:nvPr userDrawn="1"/>
        </p:nvGrpSpPr>
        <p:grpSpPr>
          <a:xfrm>
            <a:off x="7066328" y="0"/>
            <a:ext cx="5103281" cy="6858000"/>
            <a:chOff x="13297154" y="-2797570"/>
            <a:chExt cx="2934215" cy="3943120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17D0AE3-958C-123B-A53F-7A6B906FB52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0734BE0-81FD-8C4B-0101-37744273758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5C015D-07E9-6E0E-424E-8A6EC657052B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0BB360F9-EB72-8467-9F42-AA0DDC5E06B9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79A6DCE-7A59-8A3F-08BB-977B01AE7AD4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47A1106-8386-ED87-884F-0E9354468C66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F03F3E-E2F6-4655-E0EF-610A0072FAAD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1BC053A9-C450-AD66-4705-2AF55E068E0F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E0A2298-A2C1-9939-4A29-752A155C0261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D186331-0182-91B0-5F6F-4AA869F17769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00098B1-BC5A-4B0D-0403-3623AC36751A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09825CD-E651-0DE1-D1D4-73D0BA47A38B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4907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AAA1846-DB51-9F71-5DBA-65CE4E39B084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5BD43D21-AF8B-49D9-DBFD-7824F052CB7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FBABE542-FC27-6851-D07B-003F396EA847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6472F141-742B-4001-AD41-1F8CFF199C14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8E6F12B1-C315-569D-C0B3-0708779FD822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FB738A3C-761C-B097-98E1-A7E9DDD8B4D6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71D936DD-3D0F-D3A7-71C4-6044ADB18AE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DCF1DB48-93FD-4C30-E0BA-1C610FCAF9E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D6A3D5F-585D-54EA-C4C4-931388F3DA76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1A5CA469-2BF5-5F2D-2C1E-2F659D1859B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80320DF7-16FB-BB6B-CB55-F79A13C8E78D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B977905C-2899-D1B8-8A08-4DC87667FC6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02D7F3F0-A920-ED71-742B-A762F049F0BD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6D91930-D869-6589-97C5-1D361FF933CD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2F496F64-B4B6-BE2F-E5FA-CCE64964049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8B32F09-F58E-4B4D-9A85-D44DD862FE8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0885AB2-E965-831E-C8DD-141FEF6F527A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1048246-1B39-BF44-D556-D1036A66A5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F44D76DB-FDF8-5CC8-AECE-0BC0C42AF6F3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F530F14-20C4-D9C3-1640-4BEBEBE2EF54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88C7D929-CD5C-EA43-D628-2B89F0761C8B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781C3C05-E398-0CE3-08C8-65BA16A77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79111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 раздела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421F1C-5BAD-C83E-2D94-204EF3BDDDE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EE75A3D-51EC-7E3A-853C-3B9CA065482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1D0FE73-8E3A-B307-3768-A5670C2258B3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999961D2-9F55-1491-DAE8-6E55C1FE1DDF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7873EB99-726F-1C3E-9E0C-7B0F864A5BD1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A935D6E-AD7B-7E75-A0EB-5658D2A47FCF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6D3FD5D-6364-B807-C234-7581756F9420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DBB01BE-B2C5-EB41-2CE5-983A45F0DEC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AB3E993-CB89-8FBE-7687-FFF384C19E48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666A523-5C4A-E2C2-F2A4-0DC370E4DF9F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E51E6E2-B97E-7D96-0101-EC0ED1C2B425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C7155C1-9A51-5CC8-FB78-D818F115BF54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53AF466A-EA1B-D0E0-2FC1-08748AAFABD3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B89F57A-392A-871C-5D5F-E09B1D55DA34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199806-8FAE-7603-624C-0432519BDBDD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8D4ABEBB-CA3D-286A-96AF-7FB3A206E8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4E7AD2C-FC64-6BE2-56A4-7B75C1DCAC54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65CDB3AB-0A06-F9A1-00C5-F29681D8A0C4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3AB114-97EC-11D8-ED3E-0EFB00411ECF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51D751DA-C3C1-2514-C80D-E25DF9A98DCE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C3C1F6F-94A4-A6FD-7C39-70BFD552756E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48E78963-7F92-CB8A-4FED-7D8FA3B26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671079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43363" y="0"/>
            <a:ext cx="8148637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03046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1_TITLE_AND_BOD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9d5e95555_0_3931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g2e9d5e95555_0_3931"/>
          <p:cNvSpPr txBox="1">
            <a:spLocks noGrp="1"/>
          </p:cNvSpPr>
          <p:nvPr>
            <p:ph type="body" idx="1"/>
          </p:nvPr>
        </p:nvSpPr>
        <p:spPr>
          <a:xfrm>
            <a:off x="658813" y="1773238"/>
            <a:ext cx="108558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g2e9d5e95555_0_39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387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30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" y="0"/>
            <a:ext cx="4043362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4514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7141D29-68FB-141E-6203-601F7A7B3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D25A303-E0C4-E19F-83A0-3C3CA897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31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83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88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44C34BA-F094-3041-A38F-24178A945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4640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4419-792A-8B49-AAC6-9EEE75A63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5738041-44B9-C64F-82DF-90E7BDAF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1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1461C-53A4-C943-B21F-B82D3E53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7286A5-4914-6346-846A-58D49D87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8" name="Нижний колонтитул 2">
            <a:extLst>
              <a:ext uri="{FF2B5EF4-FFF2-40B4-BE49-F238E27FC236}">
                <a16:creationId xmlns:a16="http://schemas.microsoft.com/office/drawing/2014/main" id="{23CA651D-6B29-DE48-B225-DF53D6B1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  <a:latin typeface="VK Sans Display" pitchFamily="2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BC83C78-346F-1043-91D6-AAE2CBD50914}"/>
              </a:ext>
            </a:extLst>
          </p:cNvPr>
          <p:cNvGrpSpPr/>
          <p:nvPr userDrawn="1"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323B1F2-748E-D24A-B04D-147E09F7A056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B27122E-E66E-3842-BEE7-8F21E71CCFFA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2489CB35-5D1A-3449-A3AA-6331ECDE56D7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46F3591-5DE8-684F-945B-4B104571763B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72CDAF1-40E5-1146-8168-F54EFBC30D1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7A57A1D-1763-3545-AF07-19470F3E50CB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56465A1-0921-EF43-AA4A-163FB7F2E5D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28A59CB-089A-4049-8D48-745F1CD70D00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BE3986F7-E050-214A-8AAE-9F64D46E6D25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A77F4BA-FB36-E94D-A5E0-1E2C3DDEF2DD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F75EAD3-670B-6741-BD93-7AC35A4C614F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99F4A77B-3030-4345-9E65-8E7A17D3C9AB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4D584FB-B2D1-004D-8FAA-86088F98D1C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8491DE6-A85F-F941-9774-470B7A292E66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0A37FBE-ED03-9E46-B887-2095E356522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B60AB2F-ECD7-B14B-914B-D1497215BE2D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1F86DEA-3BC0-2949-8D21-BC75BF487961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A5CCF0-AFE9-C845-8FB6-42C61118EB3B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F4CBF35-215D-3141-AE0E-10FCB8EAA38B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7827FEF-580D-8D4A-AA52-FBB780D3E8CA}"/>
              </a:ext>
            </a:extLst>
          </p:cNvPr>
          <p:cNvGrpSpPr/>
          <p:nvPr userDrawn="1"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5720CF8-777D-6D46-943B-8BFBBAC8AC37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751E786-90FC-B84D-A121-52C549CABAD6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B098482-3360-BC48-86E2-D82F0ECD18CB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1C8E324-B663-AE43-AD17-C30372AC1D62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982BEC6C-68DE-E945-89D7-E542C117AE5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EF568AD-F1F9-804D-9F74-FF357FDDF8E2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3EA1C8B-0B4C-F54E-A19D-87D78B2BA79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76C27A-B0C3-E348-A8E9-CFF1EDD0691A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950337-5072-114C-BF31-761D28BD0077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9CC3246-9DE9-274E-A6C3-F1641B274260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25B007-78F8-3C48-AFAE-566FB0FE44CB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B1C960B3-AB41-7C49-BF29-7BE107E51B2E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C78BCE0-6204-0442-93CA-02D94FDF3F7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1C06090-B6A7-F940-B829-33701FB43C9D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B0FFD9E0-54D7-5344-9001-BBEC5DAB786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01CA738E-8928-9640-A950-3958A54AF720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24B7330-F8F4-7849-9AA8-726A43864042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D65C45-3E19-9342-83DB-D61F067718E5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4C52D8E-9B70-CD44-869A-228C63BCF7A3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9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8" r:id="rId2"/>
    <p:sldLayoutId id="2147483762" r:id="rId3"/>
    <p:sldLayoutId id="2147483811" r:id="rId4"/>
    <p:sldLayoutId id="2147483812" r:id="rId5"/>
    <p:sldLayoutId id="2147483704" r:id="rId6"/>
    <p:sldLayoutId id="2147483808" r:id="rId7"/>
    <p:sldLayoutId id="2147483810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57" r:id="rId14"/>
    <p:sldLayoutId id="2147483710" r:id="rId15"/>
    <p:sldLayoutId id="2147483807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27" r:id="rId24"/>
    <p:sldLayoutId id="2147483729" r:id="rId25"/>
    <p:sldLayoutId id="2147483740" r:id="rId26"/>
    <p:sldLayoutId id="2147483730" r:id="rId27"/>
    <p:sldLayoutId id="2147483731" r:id="rId28"/>
    <p:sldLayoutId id="2147483732" r:id="rId29"/>
    <p:sldLayoutId id="2147483735" r:id="rId30"/>
    <p:sldLayoutId id="2147483739" r:id="rId31"/>
    <p:sldLayoutId id="2147483770" r:id="rId32"/>
    <p:sldLayoutId id="2147483802" r:id="rId33"/>
    <p:sldLayoutId id="2147483798" r:id="rId34"/>
    <p:sldLayoutId id="2147483813" r:id="rId35"/>
    <p:sldLayoutId id="2147483814" r:id="rId36"/>
    <p:sldLayoutId id="2147483766" r:id="rId37"/>
    <p:sldLayoutId id="2147483737" r:id="rId38"/>
    <p:sldLayoutId id="2147483809" r:id="rId39"/>
    <p:sldLayoutId id="2147483815" r:id="rId40"/>
    <p:sldLayoutId id="2147483816" r:id="rId41"/>
    <p:sldLayoutId id="2147483817" r:id="rId4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VK Sans Display" pitchFamily="2" charset="0"/>
          <a:ea typeface="+mn-ea"/>
          <a:cs typeface="+mn-cs"/>
        </a:defRPr>
      </a:lvl1pPr>
      <a:lvl2pPr marL="255588" indent="-255588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2pPr>
      <a:lvl3pPr marL="441325" indent="-17145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3pPr>
      <a:lvl4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pos="415" userDrawn="1">
          <p15:clr>
            <a:srgbClr val="FDE53C"/>
          </p15:clr>
        </p15:guide>
        <p15:guide id="14" pos="7265" userDrawn="1">
          <p15:clr>
            <a:srgbClr val="FDE53C"/>
          </p15:clr>
        </p15:guide>
        <p15:guide id="16" orient="horz" pos="3884" userDrawn="1">
          <p15:clr>
            <a:srgbClr val="FDE53C"/>
          </p15:clr>
        </p15:guide>
        <p15:guide id="17" pos="5133" userDrawn="1">
          <p15:clr>
            <a:srgbClr val="FDE53C"/>
          </p15:clr>
        </p15:guide>
        <p15:guide id="18" pos="2547" userDrawn="1">
          <p15:clr>
            <a:srgbClr val="FDE53C"/>
          </p15:clr>
        </p15:guide>
        <p15:guide id="19" pos="3840" userDrawn="1">
          <p15:clr>
            <a:srgbClr val="FDE53C"/>
          </p15:clr>
        </p15:guide>
        <p15:guide id="22" orient="horz" pos="436" userDrawn="1">
          <p15:clr>
            <a:srgbClr val="FDE53C"/>
          </p15:clr>
        </p15:guide>
        <p15:guide id="23" orient="horz" pos="1117" userDrawn="1">
          <p15:clr>
            <a:srgbClr val="FDE53C"/>
          </p15:clr>
        </p15:guide>
        <p15:guide id="24" pos="2116" userDrawn="1">
          <p15:clr>
            <a:srgbClr val="FDE53C"/>
          </p15:clr>
        </p15:guide>
        <p15:guide id="25" pos="5564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vk-cs/neutron-2-spr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svg"/><Relationship Id="rId10" Type="http://schemas.openxmlformats.org/officeDocument/2006/relationships/image" Target="../media/image41.sv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vk/articles/76376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3.svg"/><Relationship Id="rId26" Type="http://schemas.openxmlformats.org/officeDocument/2006/relationships/image" Target="../media/image46.png"/><Relationship Id="rId39" Type="http://schemas.openxmlformats.org/officeDocument/2006/relationships/image" Target="../media/image85.png"/><Relationship Id="rId21" Type="http://schemas.openxmlformats.org/officeDocument/2006/relationships/image" Target="../media/image72.png"/><Relationship Id="rId34" Type="http://schemas.openxmlformats.org/officeDocument/2006/relationships/image" Target="../media/image80.svg"/><Relationship Id="rId42" Type="http://schemas.openxmlformats.org/officeDocument/2006/relationships/image" Target="../media/image88.svg"/><Relationship Id="rId47" Type="http://schemas.openxmlformats.org/officeDocument/2006/relationships/image" Target="../media/image93.png"/><Relationship Id="rId50" Type="http://schemas.openxmlformats.org/officeDocument/2006/relationships/image" Target="../media/image96.svg"/><Relationship Id="rId55" Type="http://schemas.openxmlformats.org/officeDocument/2006/relationships/image" Target="../media/image10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svg"/><Relationship Id="rId29" Type="http://schemas.openxmlformats.org/officeDocument/2006/relationships/image" Target="../media/image47.png"/><Relationship Id="rId11" Type="http://schemas.openxmlformats.org/officeDocument/2006/relationships/image" Target="../media/image66.png"/><Relationship Id="rId24" Type="http://schemas.openxmlformats.org/officeDocument/2006/relationships/image" Target="../media/image74.png"/><Relationship Id="rId32" Type="http://schemas.openxmlformats.org/officeDocument/2006/relationships/image" Target="../media/image48.png"/><Relationship Id="rId37" Type="http://schemas.openxmlformats.org/officeDocument/2006/relationships/image" Target="../media/image83.png"/><Relationship Id="rId40" Type="http://schemas.openxmlformats.org/officeDocument/2006/relationships/image" Target="../media/image86.svg"/><Relationship Id="rId45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image" Target="../media/image104.svg"/><Relationship Id="rId5" Type="http://schemas.openxmlformats.org/officeDocument/2006/relationships/image" Target="../media/image60.png"/><Relationship Id="rId19" Type="http://schemas.openxmlformats.org/officeDocument/2006/relationships/image" Target="../media/image70.png"/><Relationship Id="rId4" Type="http://schemas.openxmlformats.org/officeDocument/2006/relationships/image" Target="../media/image35.png"/><Relationship Id="rId9" Type="http://schemas.openxmlformats.org/officeDocument/2006/relationships/image" Target="../media/image64.png"/><Relationship Id="rId14" Type="http://schemas.openxmlformats.org/officeDocument/2006/relationships/image" Target="../media/image41.svg"/><Relationship Id="rId22" Type="http://schemas.openxmlformats.org/officeDocument/2006/relationships/image" Target="../media/image73.sv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svg"/><Relationship Id="rId56" Type="http://schemas.openxmlformats.org/officeDocument/2006/relationships/image" Target="../media/image102.svg"/><Relationship Id="rId8" Type="http://schemas.openxmlformats.org/officeDocument/2006/relationships/image" Target="../media/image63.svg"/><Relationship Id="rId51" Type="http://schemas.openxmlformats.org/officeDocument/2006/relationships/image" Target="../media/image97.png"/><Relationship Id="rId3" Type="http://schemas.openxmlformats.org/officeDocument/2006/relationships/image" Target="../media/image34.png"/><Relationship Id="rId12" Type="http://schemas.openxmlformats.org/officeDocument/2006/relationships/image" Target="../media/image67.svg"/><Relationship Id="rId17" Type="http://schemas.openxmlformats.org/officeDocument/2006/relationships/image" Target="../media/image42.png"/><Relationship Id="rId25" Type="http://schemas.openxmlformats.org/officeDocument/2006/relationships/image" Target="../media/image45.png"/><Relationship Id="rId33" Type="http://schemas.openxmlformats.org/officeDocument/2006/relationships/image" Target="../media/image79.png"/><Relationship Id="rId38" Type="http://schemas.openxmlformats.org/officeDocument/2006/relationships/image" Target="../media/image84.svg"/><Relationship Id="rId46" Type="http://schemas.openxmlformats.org/officeDocument/2006/relationships/image" Target="../media/image92.svg"/><Relationship Id="rId59" Type="http://schemas.openxmlformats.org/officeDocument/2006/relationships/image" Target="../media/image105.png"/><Relationship Id="rId20" Type="http://schemas.openxmlformats.org/officeDocument/2006/relationships/image" Target="../media/image71.svg"/><Relationship Id="rId41" Type="http://schemas.openxmlformats.org/officeDocument/2006/relationships/image" Target="../media/image87.png"/><Relationship Id="rId54" Type="http://schemas.openxmlformats.org/officeDocument/2006/relationships/image" Target="../media/image100.sv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61.svg"/><Relationship Id="rId15" Type="http://schemas.openxmlformats.org/officeDocument/2006/relationships/image" Target="../media/image68.png"/><Relationship Id="rId23" Type="http://schemas.openxmlformats.org/officeDocument/2006/relationships/image" Target="../media/image44.png"/><Relationship Id="rId28" Type="http://schemas.openxmlformats.org/officeDocument/2006/relationships/image" Target="../media/image76.png"/><Relationship Id="rId36" Type="http://schemas.openxmlformats.org/officeDocument/2006/relationships/image" Target="../media/image82.svg"/><Relationship Id="rId49" Type="http://schemas.openxmlformats.org/officeDocument/2006/relationships/image" Target="../media/image95.png"/><Relationship Id="rId57" Type="http://schemas.openxmlformats.org/officeDocument/2006/relationships/image" Target="../media/image103.png"/><Relationship Id="rId10" Type="http://schemas.openxmlformats.org/officeDocument/2006/relationships/image" Target="../media/image65.svg"/><Relationship Id="rId31" Type="http://schemas.openxmlformats.org/officeDocument/2006/relationships/image" Target="../media/image78.png"/><Relationship Id="rId44" Type="http://schemas.openxmlformats.org/officeDocument/2006/relationships/image" Target="../media/image90.svg"/><Relationship Id="rId52" Type="http://schemas.openxmlformats.org/officeDocument/2006/relationships/image" Target="../media/image98.svg"/><Relationship Id="rId60" Type="http://schemas.openxmlformats.org/officeDocument/2006/relationships/image" Target="../media/image10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289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28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309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98D396-C84A-7589-59F5-C004B340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70" y="3035262"/>
            <a:ext cx="6421292" cy="609398"/>
          </a:xfrm>
        </p:spPr>
        <p:txBody>
          <a:bodyPr/>
          <a:lstStyle/>
          <a:p>
            <a:r>
              <a:rPr lang="ru-RU" dirty="0"/>
              <a:t>Миграция на </a:t>
            </a:r>
            <a:r>
              <a:rPr lang="en" dirty="0"/>
              <a:t>SDN </a:t>
            </a:r>
            <a:r>
              <a:rPr lang="en" dirty="0" err="1"/>
              <a:t>Sprut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F9D88-EC53-8846-3F3B-2E122C7F7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CCC4D1-0E25-3EA1-95D4-E85DC62DA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e9d5e95555_0_3132"/>
          <p:cNvSpPr/>
          <p:nvPr/>
        </p:nvSpPr>
        <p:spPr>
          <a:xfrm>
            <a:off x="634469" y="1700834"/>
            <a:ext cx="10898700" cy="775800"/>
          </a:xfrm>
          <a:prstGeom prst="roundRect">
            <a:avLst>
              <a:gd name="adj" fmla="val 2300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4" name="Google Shape;1724;g2e9d5e95555_0_3132"/>
          <p:cNvSpPr/>
          <p:nvPr/>
        </p:nvSpPr>
        <p:spPr>
          <a:xfrm>
            <a:off x="634469" y="2536592"/>
            <a:ext cx="10898700" cy="832200"/>
          </a:xfrm>
          <a:prstGeom prst="roundRect">
            <a:avLst>
              <a:gd name="adj" fmla="val 1907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5" name="Google Shape;1725;g2e9d5e95555_0_3132"/>
          <p:cNvSpPr/>
          <p:nvPr/>
        </p:nvSpPr>
        <p:spPr>
          <a:xfrm>
            <a:off x="634469" y="3424458"/>
            <a:ext cx="10898700" cy="1546800"/>
          </a:xfrm>
          <a:prstGeom prst="roundRect">
            <a:avLst>
              <a:gd name="adj" fmla="val 12911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6" name="Google Shape;1726;g2e9d5e95555_0_3132"/>
          <p:cNvSpPr/>
          <p:nvPr/>
        </p:nvSpPr>
        <p:spPr>
          <a:xfrm>
            <a:off x="634475" y="5035550"/>
            <a:ext cx="10898700" cy="775800"/>
          </a:xfrm>
          <a:prstGeom prst="roundRect">
            <a:avLst>
              <a:gd name="adj" fmla="val 1122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7" name="Google Shape;1727;g2e9d5e95555_0_3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Neutron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endParaRPr dirty="0">
              <a:solidFill>
                <a:srgbClr val="0C0C0C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728" name="Google Shape;1728;g2e9d5e95555_0_3132"/>
          <p:cNvSpPr txBox="1"/>
          <p:nvPr/>
        </p:nvSpPr>
        <p:spPr>
          <a:xfrm>
            <a:off x="4923075" y="2653650"/>
            <a:ext cx="3330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Arial"/>
                <a:cs typeface="Arial"/>
                <a:sym typeface="Arial"/>
              </a:rPr>
              <a:t>Существуют функциональные ограничения платформой - </a:t>
            </a: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дорогая и долгая разработка новых сервисов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2e9d5e95555_0_3132"/>
          <p:cNvSpPr txBox="1"/>
          <p:nvPr/>
        </p:nvSpPr>
        <p:spPr>
          <a:xfrm>
            <a:off x="5126922" y="1781761"/>
            <a:ext cx="30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Кастомизированный  OpenSource продукт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2e9d5e95555_0_3132"/>
          <p:cNvSpPr txBox="1"/>
          <p:nvPr/>
        </p:nvSpPr>
        <p:spPr>
          <a:xfrm>
            <a:off x="8538490" y="1779692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Первый в РФ SDN  собственной разработки. Быстрая, более надежная разработка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2e9d5e95555_0_3132"/>
          <p:cNvSpPr txBox="1"/>
          <p:nvPr/>
        </p:nvSpPr>
        <p:spPr>
          <a:xfrm>
            <a:off x="5119014" y="3477236"/>
            <a:ext cx="329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(стандартные)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2" name="Google Shape;1732;g2e9d5e95555_0_3132"/>
          <p:cNvSpPr txBox="1"/>
          <p:nvPr/>
        </p:nvSpPr>
        <p:spPr>
          <a:xfrm>
            <a:off x="8452250" y="3428875"/>
            <a:ext cx="3189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Сервисы Neutron +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Продвинутые  маршрутизаторы </a:t>
            </a:r>
            <a:b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(с поддержкой  динамической маршрутизации)</a:t>
            </a:r>
            <a:endParaRPr sz="1400" b="1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Direct Connect - подключение к облаку через выделенные каналы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Общие сети - объединение по сети проектов клиентов в одном регионе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3" name="Google Shape;1733;g2e9d5e95555_0_3132"/>
          <p:cNvSpPr txBox="1"/>
          <p:nvPr/>
        </p:nvSpPr>
        <p:spPr>
          <a:xfrm>
            <a:off x="5126921" y="5052090"/>
            <a:ext cx="35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4" name="Google Shape;1734;g2e9d5e95555_0_3132"/>
          <p:cNvSpPr txBox="1"/>
          <p:nvPr/>
        </p:nvSpPr>
        <p:spPr>
          <a:xfrm>
            <a:off x="8509546" y="5409787"/>
            <a:ext cx="307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Ускорение сети до 34%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5" name="Google Shape;1735;g2e9d5e95555_0_3132"/>
          <p:cNvSpPr txBox="1"/>
          <p:nvPr/>
        </p:nvSpPr>
        <p:spPr>
          <a:xfrm>
            <a:off x="5119013" y="121375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 Neutron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6" name="Google Shape;1736;g2e9d5e95555_0_3132"/>
          <p:cNvSpPr txBox="1"/>
          <p:nvPr/>
        </p:nvSpPr>
        <p:spPr>
          <a:xfrm>
            <a:off x="8372237" y="1185427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Sprut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7" name="Google Shape;1737;g2e9d5e95555_0_3132"/>
          <p:cNvSpPr txBox="1"/>
          <p:nvPr/>
        </p:nvSpPr>
        <p:spPr>
          <a:xfrm>
            <a:off x="1345436" y="5155264"/>
            <a:ext cx="269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8" name="Google Shape;1738;g2e9d5e95555_0_3132"/>
          <p:cNvSpPr txBox="1"/>
          <p:nvPr/>
        </p:nvSpPr>
        <p:spPr>
          <a:xfrm>
            <a:off x="1345417" y="1845305"/>
            <a:ext cx="353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Разработка SDN</a:t>
            </a: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9" name="Google Shape;1739;g2e9d5e95555_0_3132"/>
          <p:cNvSpPr txBox="1"/>
          <p:nvPr/>
        </p:nvSpPr>
        <p:spPr>
          <a:xfrm>
            <a:off x="1345417" y="2655501"/>
            <a:ext cx="329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новой функциональности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g2e9d5e95555_0_3132"/>
          <p:cNvSpPr txBox="1"/>
          <p:nvPr/>
        </p:nvSpPr>
        <p:spPr>
          <a:xfrm>
            <a:off x="1343124" y="3567775"/>
            <a:ext cx="3074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большой набор сетевых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741" name="Google Shape;1741;g2e9d5e95555_0_3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21" y="3686276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g2e9d5e95555_0_3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642" y="277699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g2e9d5e95555_0_3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902" y="1956002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g2e9d5e95555_0_3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321" y="526712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2e9d5e95555_0_3132"/>
          <p:cNvSpPr txBox="1"/>
          <p:nvPr/>
        </p:nvSpPr>
        <p:spPr>
          <a:xfrm>
            <a:off x="8669015" y="2629480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Быстрая, более надежная разработка - нет ограничений при добавлении новых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30251C-82C8-65AC-1AD7-5A7D0F5B3E15}"/>
              </a:ext>
            </a:extLst>
          </p:cNvPr>
          <p:cNvSpPr/>
          <p:nvPr/>
        </p:nvSpPr>
        <p:spPr>
          <a:xfrm>
            <a:off x="0" y="0"/>
            <a:ext cx="5019040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6" name="Google Shape;1756;g2e9d5e95555_0_3112"/>
          <p:cNvSpPr txBox="1"/>
          <p:nvPr/>
        </p:nvSpPr>
        <p:spPr>
          <a:xfrm>
            <a:off x="677334" y="-2689636"/>
            <a:ext cx="80319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A400248-F349-400C-7C5F-B072D3192C63}"/>
              </a:ext>
            </a:extLst>
          </p:cNvPr>
          <p:cNvGrpSpPr/>
          <p:nvPr/>
        </p:nvGrpSpPr>
        <p:grpSpPr>
          <a:xfrm>
            <a:off x="6096000" y="692150"/>
            <a:ext cx="5418666" cy="5473700"/>
            <a:chOff x="649300" y="1770924"/>
            <a:chExt cx="3495734" cy="8979014"/>
          </a:xfrm>
        </p:grpSpPr>
        <p:sp>
          <p:nvSpPr>
            <p:cNvPr id="1750" name="Google Shape;1750;g2e9d5e95555_0_3112"/>
            <p:cNvSpPr/>
            <p:nvPr/>
          </p:nvSpPr>
          <p:spPr>
            <a:xfrm>
              <a:off x="649300" y="1770924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Микросервисная</a:t>
              </a:r>
              <a:r>
                <a:rPr lang="ru-RU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архитектура приложения</a:t>
              </a:r>
              <a:endParaRPr lang="en-US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751" name="Google Shape;1751;g2e9d5e95555_0_3112"/>
            <p:cNvSpPr/>
            <p:nvPr/>
          </p:nvSpPr>
          <p:spPr>
            <a:xfrm>
              <a:off x="677334" y="4074077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Архитектура готова к горизонтальному масштабированию инсталляции</a:t>
              </a:r>
            </a:p>
          </p:txBody>
        </p:sp>
        <p:sp>
          <p:nvSpPr>
            <p:cNvPr id="1752" name="Google Shape;1752;g2e9d5e95555_0_3112"/>
            <p:cNvSpPr/>
            <p:nvPr/>
          </p:nvSpPr>
          <p:spPr>
            <a:xfrm>
              <a:off x="677334" y="6377230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Self-healing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сетевых компонентов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–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самовосстановление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</a:p>
          </p:txBody>
        </p:sp>
        <p:sp>
          <p:nvSpPr>
            <p:cNvPr id="1763" name="Google Shape;1763;g2e9d5e95555_0_3112"/>
            <p:cNvSpPr/>
            <p:nvPr/>
          </p:nvSpPr>
          <p:spPr>
            <a:xfrm>
              <a:off x="677334" y="8680383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Использование ЗКУ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замкнутый контур управления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A0BCC-1494-CC7F-6AB1-8DBBD948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3366029" cy="2294890"/>
          </a:xfrm>
        </p:spPr>
        <p:txBody>
          <a:bodyPr/>
          <a:lstStyle/>
          <a:p>
            <a:r>
              <a:rPr lang="ru-RU" sz="3600" dirty="0"/>
              <a:t>Особенности </a:t>
            </a:r>
            <a:br>
              <a:rPr lang="en-US" sz="3600" dirty="0"/>
            </a:br>
            <a:r>
              <a:rPr lang="ru-RU" sz="3600" dirty="0"/>
              <a:t>архитектуры</a:t>
            </a:r>
            <a:br>
              <a:rPr lang="en-US" sz="3600" dirty="0"/>
            </a:b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D00B874-2355-4DF4-6D07-98A72A47C4C7}"/>
              </a:ext>
            </a:extLst>
          </p:cNvPr>
          <p:cNvGrpSpPr/>
          <p:nvPr/>
        </p:nvGrpSpPr>
        <p:grpSpPr>
          <a:xfrm>
            <a:off x="2417298" y="4114793"/>
            <a:ext cx="2601742" cy="2743207"/>
            <a:chOff x="2823564" y="4114824"/>
            <a:chExt cx="2601742" cy="2743207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D9CC1B11-787C-D57E-60E3-72E1BFAC88A4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8E76A79-5FF8-F8EC-72FE-6FB89352BD76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7D7BDA6-E2DE-14E1-9F1D-60BB65A2CE7F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BB5929F-4F1B-BECB-D468-DB90AC5C7F49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6127-F47C-FDD6-6327-EE7DF0B1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SDN </a:t>
            </a:r>
            <a:r>
              <a:rPr lang="en" sz="3600" dirty="0" err="1"/>
              <a:t>Sprut</a:t>
            </a:r>
            <a:r>
              <a:rPr lang="en" sz="3600" dirty="0"/>
              <a:t>: </a:t>
            </a:r>
            <a:r>
              <a:rPr lang="ru-RU" sz="3600" dirty="0"/>
              <a:t>функциональные преимущества</a:t>
            </a:r>
          </a:p>
        </p:txBody>
      </p:sp>
      <p:sp>
        <p:nvSpPr>
          <p:cNvPr id="5" name="Google Shape;1750;g2e9d5e95555_0_3112">
            <a:extLst>
              <a:ext uri="{FF2B5EF4-FFF2-40B4-BE49-F238E27FC236}">
                <a16:creationId xmlns:a16="http://schemas.microsoft.com/office/drawing/2014/main" id="{CC1A5844-29F9-FEEB-37EA-0003F17833E0}"/>
              </a:ext>
            </a:extLst>
          </p:cNvPr>
          <p:cNvSpPr/>
          <p:nvPr/>
        </p:nvSpPr>
        <p:spPr>
          <a:xfrm>
            <a:off x="6163603" y="1591119"/>
            <a:ext cx="2601931" cy="1577204"/>
          </a:xfrm>
          <a:prstGeom prst="roundRect">
            <a:avLst>
              <a:gd name="adj" fmla="val 832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Продвинутый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маршрутизатор</a:t>
            </a:r>
            <a:br>
              <a:rPr lang="ru-RU" sz="12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Построение отказоустойчивой схемы с поддержкой </a:t>
            </a:r>
            <a: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BGP</a:t>
            </a:r>
          </a:p>
        </p:txBody>
      </p:sp>
      <p:sp>
        <p:nvSpPr>
          <p:cNvPr id="6" name="Google Shape;1750;g2e9d5e95555_0_3112">
            <a:extLst>
              <a:ext uri="{FF2B5EF4-FFF2-40B4-BE49-F238E27FC236}">
                <a16:creationId xmlns:a16="http://schemas.microsoft.com/office/drawing/2014/main" id="{336B57FB-1DBE-37A9-8731-D17C94556308}"/>
              </a:ext>
            </a:extLst>
          </p:cNvPr>
          <p:cNvSpPr/>
          <p:nvPr/>
        </p:nvSpPr>
        <p:spPr>
          <a:xfrm>
            <a:off x="8912039" y="1589230"/>
            <a:ext cx="2601931" cy="1577204"/>
          </a:xfrm>
          <a:prstGeom prst="roundRect">
            <a:avLst>
              <a:gd name="adj" fmla="val 832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Изолирование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клиентского трафика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для </a:t>
            </a:r>
            <a:r>
              <a:rPr lang="en-US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PaaS </a:t>
            </a: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сервисов</a:t>
            </a:r>
            <a:endParaRPr lang="en-US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Развитие региональных </a:t>
            </a:r>
            <a: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PaaS </a:t>
            </a: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сервисов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785FA97-4E6C-AE83-8F86-E4FADE9AC8B6}"/>
              </a:ext>
            </a:extLst>
          </p:cNvPr>
          <p:cNvGrpSpPr/>
          <p:nvPr/>
        </p:nvGrpSpPr>
        <p:grpSpPr>
          <a:xfrm>
            <a:off x="658116" y="1587466"/>
            <a:ext cx="5354675" cy="4559178"/>
            <a:chOff x="658116" y="1587466"/>
            <a:chExt cx="5354675" cy="5308540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5B13904F-3705-F885-C56B-B7CA8CC21221}"/>
                </a:ext>
              </a:extLst>
            </p:cNvPr>
            <p:cNvSpPr/>
            <p:nvPr/>
          </p:nvSpPr>
          <p:spPr>
            <a:xfrm>
              <a:off x="658116" y="158746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Механизмы </a:t>
              </a:r>
              <a:b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интеграции 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REST API </a:t>
              </a: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 т.д.</a:t>
              </a:r>
              <a:endParaRPr lang="ru-RU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4" name="Google Shape;1750;g2e9d5e95555_0_3112">
              <a:extLst>
                <a:ext uri="{FF2B5EF4-FFF2-40B4-BE49-F238E27FC236}">
                  <a16:creationId xmlns:a16="http://schemas.microsoft.com/office/drawing/2014/main" id="{02D50949-0336-AF1E-14A5-8BD787D59025}"/>
                </a:ext>
              </a:extLst>
            </p:cNvPr>
            <p:cNvSpPr/>
            <p:nvPr/>
          </p:nvSpPr>
          <p:spPr>
            <a:xfrm>
              <a:off x="3410860" y="1587466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Direct Connect</a:t>
              </a:r>
              <a:endParaRPr lang="en-US" sz="160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Выделенный канал с вашей инфраструктурой</a:t>
              </a:r>
              <a:endParaRPr lang="ru-RU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0" name="Google Shape;1750;g2e9d5e95555_0_3112">
              <a:extLst>
                <a:ext uri="{FF2B5EF4-FFF2-40B4-BE49-F238E27FC236}">
                  <a16:creationId xmlns:a16="http://schemas.microsoft.com/office/drawing/2014/main" id="{323048C3-0D77-41A2-2669-507CB33E3AF5}"/>
                </a:ext>
              </a:extLst>
            </p:cNvPr>
            <p:cNvSpPr/>
            <p:nvPr/>
          </p:nvSpPr>
          <p:spPr>
            <a:xfrm>
              <a:off x="691147" y="294845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1" name="Google Shape;1750;g2e9d5e95555_0_3112">
              <a:extLst>
                <a:ext uri="{FF2B5EF4-FFF2-40B4-BE49-F238E27FC236}">
                  <a16:creationId xmlns:a16="http://schemas.microsoft.com/office/drawing/2014/main" id="{ED668357-5342-A574-10C2-379399F5FA9C}"/>
                </a:ext>
              </a:extLst>
            </p:cNvPr>
            <p:cNvSpPr/>
            <p:nvPr/>
          </p:nvSpPr>
          <p:spPr>
            <a:xfrm>
              <a:off x="3390216" y="2948456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Кластер </a:t>
              </a:r>
              <a:r>
                <a:rPr lang="en-US" sz="1600" b="0" i="0" u="none" strike="noStrike" cap="none" dirty="0" err="1">
                  <a:latin typeface="VK Sans Display" pitchFamily="2" charset="0"/>
                  <a:ea typeface="Play"/>
                  <a:cs typeface="Play"/>
                  <a:sym typeface="Play"/>
                </a:rPr>
                <a:t>Arenadata</a:t>
              </a:r>
              <a:r>
                <a:rPr lang="en-US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-US" sz="12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Доступна работа </a:t>
              </a:r>
              <a:b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MTU 9000</a:t>
              </a:r>
            </a:p>
          </p:txBody>
        </p:sp>
        <p:sp>
          <p:nvSpPr>
            <p:cNvPr id="12" name="Google Shape;1750;g2e9d5e95555_0_3112">
              <a:extLst>
                <a:ext uri="{FF2B5EF4-FFF2-40B4-BE49-F238E27FC236}">
                  <a16:creationId xmlns:a16="http://schemas.microsoft.com/office/drawing/2014/main" id="{F4461C10-B2BB-84F1-B280-88CEBC485E29}"/>
                </a:ext>
              </a:extLst>
            </p:cNvPr>
            <p:cNvSpPr/>
            <p:nvPr/>
          </p:nvSpPr>
          <p:spPr>
            <a:xfrm>
              <a:off x="691147" y="431469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3" name="Google Shape;1750;g2e9d5e95555_0_3112">
              <a:extLst>
                <a:ext uri="{FF2B5EF4-FFF2-40B4-BE49-F238E27FC236}">
                  <a16:creationId xmlns:a16="http://schemas.microsoft.com/office/drawing/2014/main" id="{50F413CD-8F8C-FAFA-73D8-A50B31777488}"/>
                </a:ext>
              </a:extLst>
            </p:cNvPr>
            <p:cNvSpPr/>
            <p:nvPr/>
          </p:nvSpPr>
          <p:spPr>
            <a:xfrm>
              <a:off x="3390216" y="431469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4" name="Google Shape;1750;g2e9d5e95555_0_3112">
              <a:extLst>
                <a:ext uri="{FF2B5EF4-FFF2-40B4-BE49-F238E27FC236}">
                  <a16:creationId xmlns:a16="http://schemas.microsoft.com/office/drawing/2014/main" id="{E42DC546-54EC-842B-52AD-CB0980D0C39F}"/>
                </a:ext>
              </a:extLst>
            </p:cNvPr>
            <p:cNvSpPr/>
            <p:nvPr/>
          </p:nvSpPr>
          <p:spPr>
            <a:xfrm>
              <a:off x="682331" y="567568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Децентрализованный 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en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DHCP</a:t>
              </a:r>
              <a:endPara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5" name="Google Shape;1750;g2e9d5e95555_0_3112">
              <a:extLst>
                <a:ext uri="{FF2B5EF4-FFF2-40B4-BE49-F238E27FC236}">
                  <a16:creationId xmlns:a16="http://schemas.microsoft.com/office/drawing/2014/main" id="{1D90C22E-5EA0-5629-708B-2BD930B223FD}"/>
                </a:ext>
              </a:extLst>
            </p:cNvPr>
            <p:cNvSpPr/>
            <p:nvPr/>
          </p:nvSpPr>
          <p:spPr>
            <a:xfrm>
              <a:off x="3381400" y="567568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Приватный </a:t>
              </a:r>
              <a:b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DNS</a:t>
              </a:r>
              <a:endParaRPr lang="ru-RU" sz="140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7" name="Google Shape;1750;g2e9d5e95555_0_3112">
            <a:extLst>
              <a:ext uri="{FF2B5EF4-FFF2-40B4-BE49-F238E27FC236}">
                <a16:creationId xmlns:a16="http://schemas.microsoft.com/office/drawing/2014/main" id="{F30389E3-63F3-6C52-C2DE-AC2BEF11FBCE}"/>
              </a:ext>
            </a:extLst>
          </p:cNvPr>
          <p:cNvSpPr/>
          <p:nvPr/>
        </p:nvSpPr>
        <p:spPr>
          <a:xfrm>
            <a:off x="6141193" y="3296746"/>
            <a:ext cx="5391995" cy="2869104"/>
          </a:xfrm>
          <a:prstGeom prst="roundRect">
            <a:avLst>
              <a:gd name="adj" fmla="val 325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Инфраструктура как код (</a:t>
            </a:r>
            <a:r>
              <a:rPr lang="en-US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Ia</a:t>
            </a: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С) </a:t>
            </a: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— </a:t>
            </a:r>
            <a:b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расширение функциональности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Автоконфигурация</a:t>
            </a:r>
            <a:endParaRPr lang="ru-RU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Принятие решений в заданных диапазонах роботами. Например, динамическое увеличение объема памяти или диска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Автомониторинг</a:t>
            </a:r>
            <a:endParaRPr lang="ru-RU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Проверка, валидации и оптимизации инфраструктуры. Масштабирование по итогам проверки, 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en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Event Driven Architecture</a:t>
            </a: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Поддержка событийно-ориентированной архитектуры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04A1F5-00A5-6334-2923-ECBED8FEF9E1}"/>
              </a:ext>
            </a:extLst>
          </p:cNvPr>
          <p:cNvSpPr/>
          <p:nvPr/>
        </p:nvSpPr>
        <p:spPr>
          <a:xfrm>
            <a:off x="-1" y="0"/>
            <a:ext cx="5375211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9" name="Google Shape;1819;g2e9d5e95555_0_3199"/>
          <p:cNvSpPr txBox="1"/>
          <p:nvPr/>
        </p:nvSpPr>
        <p:spPr>
          <a:xfrm>
            <a:off x="145725" y="-2021331"/>
            <a:ext cx="108654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C7FD1-D63C-6F2A-C580-0CFD8DF9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92150"/>
            <a:ext cx="4351867" cy="2031900"/>
          </a:xfrm>
        </p:spPr>
        <p:txBody>
          <a:bodyPr/>
          <a:lstStyle/>
          <a:p>
            <a:r>
              <a:rPr lang="en" sz="3600" dirty="0"/>
              <a:t>SDN </a:t>
            </a:r>
            <a:r>
              <a:rPr lang="en" sz="3600" dirty="0" err="1"/>
              <a:t>Sprut</a:t>
            </a:r>
            <a:r>
              <a:rPr lang="en" sz="3600" dirty="0"/>
              <a:t>: </a:t>
            </a:r>
            <a:br>
              <a:rPr lang="en" sz="3600" dirty="0"/>
            </a:br>
            <a:r>
              <a:rPr lang="ru-RU" sz="3600" dirty="0"/>
              <a:t>нефункциональные </a:t>
            </a:r>
            <a:br>
              <a:rPr lang="en-US" sz="3600" dirty="0"/>
            </a:br>
            <a:r>
              <a:rPr lang="ru-RU" sz="3600" dirty="0"/>
              <a:t>преимущества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7D67D92-CAC6-DFB4-065A-5E1CBC23C6A1}"/>
              </a:ext>
            </a:extLst>
          </p:cNvPr>
          <p:cNvGrpSpPr/>
          <p:nvPr/>
        </p:nvGrpSpPr>
        <p:grpSpPr>
          <a:xfrm>
            <a:off x="6096000" y="692150"/>
            <a:ext cx="5418666" cy="5473700"/>
            <a:chOff x="649300" y="1770924"/>
            <a:chExt cx="3495734" cy="8979014"/>
          </a:xfrm>
        </p:grpSpPr>
        <p:sp>
          <p:nvSpPr>
            <p:cNvPr id="6" name="Google Shape;1750;g2e9d5e95555_0_3112">
              <a:extLst>
                <a:ext uri="{FF2B5EF4-FFF2-40B4-BE49-F238E27FC236}">
                  <a16:creationId xmlns:a16="http://schemas.microsoft.com/office/drawing/2014/main" id="{76EE3854-5E6C-9C02-590F-4499E64DB38D}"/>
                </a:ext>
              </a:extLst>
            </p:cNvPr>
            <p:cNvSpPr/>
            <p:nvPr/>
          </p:nvSpPr>
          <p:spPr>
            <a:xfrm>
              <a:off x="649300" y="1770924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Повышение производительности </a:t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без фактического изменения цены владения</a:t>
              </a:r>
            </a:p>
          </p:txBody>
        </p:sp>
        <p:sp>
          <p:nvSpPr>
            <p:cNvPr id="7" name="Google Shape;1751;g2e9d5e95555_0_3112">
              <a:extLst>
                <a:ext uri="{FF2B5EF4-FFF2-40B4-BE49-F238E27FC236}">
                  <a16:creationId xmlns:a16="http://schemas.microsoft.com/office/drawing/2014/main" id="{DA2E0BB6-23EB-3756-1EC5-1373E788D0F7}"/>
                </a:ext>
              </a:extLst>
            </p:cNvPr>
            <p:cNvSpPr/>
            <p:nvPr/>
          </p:nvSpPr>
          <p:spPr>
            <a:xfrm>
              <a:off x="677334" y="4074077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Повышение производительности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API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UI</a:t>
              </a:r>
            </a:p>
          </p:txBody>
        </p:sp>
        <p:sp>
          <p:nvSpPr>
            <p:cNvPr id="8" name="Google Shape;1752;g2e9d5e95555_0_3112">
              <a:extLst>
                <a:ext uri="{FF2B5EF4-FFF2-40B4-BE49-F238E27FC236}">
                  <a16:creationId xmlns:a16="http://schemas.microsoft.com/office/drawing/2014/main" id="{E9367778-333F-E875-2322-BCF5371D3B8E}"/>
                </a:ext>
              </a:extLst>
            </p:cNvPr>
            <p:cNvSpPr/>
            <p:nvPr/>
          </p:nvSpPr>
          <p:spPr>
            <a:xfrm>
              <a:off x="677334" y="6377230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Быстрое получение нового </a:t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функционала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9" name="Google Shape;1763;g2e9d5e95555_0_3112">
              <a:extLst>
                <a:ext uri="{FF2B5EF4-FFF2-40B4-BE49-F238E27FC236}">
                  <a16:creationId xmlns:a16="http://schemas.microsoft.com/office/drawing/2014/main" id="{8BC7C2A9-DB35-6B0E-603B-A058941EA5B7}"/>
                </a:ext>
              </a:extLst>
            </p:cNvPr>
            <p:cNvSpPr/>
            <p:nvPr/>
          </p:nvSpPr>
          <p:spPr>
            <a:xfrm>
              <a:off x="677334" y="8680383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Рост эффективности обработки данных: скорость, объем, стоимость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56FFB04-E69F-9CFE-9948-048C0499D8C9}"/>
              </a:ext>
            </a:extLst>
          </p:cNvPr>
          <p:cNvGrpSpPr/>
          <p:nvPr/>
        </p:nvGrpSpPr>
        <p:grpSpPr>
          <a:xfrm>
            <a:off x="2813538" y="4114793"/>
            <a:ext cx="2601742" cy="2743207"/>
            <a:chOff x="2823564" y="4114824"/>
            <a:chExt cx="2601742" cy="2743207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4D117E8-6C8D-1AF9-8B88-35A39712D047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4C7E42D-E2D2-8FEE-4800-61C21457C849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9CAE8D0-BA93-4E2E-79B7-94D33E695470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53E3203-D261-05BA-8489-5AD8E4C4708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2e9d5e95555_0_3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</a:rPr>
              <a:t>Сравнение производительности</a:t>
            </a:r>
            <a:endParaRPr sz="3600" dirty="0"/>
          </a:p>
        </p:txBody>
      </p:sp>
      <p:graphicFrame>
        <p:nvGraphicFramePr>
          <p:cNvPr id="1833" name="Google Shape;1833;g2e9d5e95555_0_3159"/>
          <p:cNvGraphicFramePr/>
          <p:nvPr>
            <p:extLst>
              <p:ext uri="{D42A27DB-BD31-4B8C-83A1-F6EECF244321}">
                <p14:modId xmlns:p14="http://schemas.microsoft.com/office/powerpoint/2010/main" val="2573198112"/>
              </p:ext>
            </p:extLst>
          </p:nvPr>
        </p:nvGraphicFramePr>
        <p:xfrm>
          <a:off x="671512" y="1773238"/>
          <a:ext cx="10861676" cy="43926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6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5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Параметр</a:t>
                      </a:r>
                      <a:endParaRPr sz="2000" b="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Sprut</a:t>
                      </a:r>
                      <a:endParaRPr sz="180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Neutron</a:t>
                      </a:r>
                      <a:endParaRPr sz="180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 dirty="0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Ускорение, в %</a:t>
                      </a:r>
                      <a:endParaRPr sz="2000" u="none" strike="noStrike" cap="none" dirty="0">
                        <a:solidFill>
                          <a:schemeClr val="tx2"/>
                        </a:solidFill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Полное создание сети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4s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11,46s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65%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Полное удаление сети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1,99s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15,31s</a:t>
                      </a:r>
                      <a:endParaRPr sz="2400" b="0" u="none" strike="noStrike" cap="none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87%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Загрузка страницы сетей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0,99s</a:t>
                      </a:r>
                      <a:endParaRPr sz="2400" b="0" u="none" strike="noStrike" cap="none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1,44s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31%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7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Массовое удаление</a:t>
                      </a:r>
                      <a:endParaRPr sz="2000" b="0" u="none" strike="noStrike" cap="none"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10,12s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66s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84%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628C50-9EA8-BADA-3947-B575ABEDC39C}"/>
              </a:ext>
            </a:extLst>
          </p:cNvPr>
          <p:cNvGrpSpPr/>
          <p:nvPr/>
        </p:nvGrpSpPr>
        <p:grpSpPr>
          <a:xfrm>
            <a:off x="658814" y="1770118"/>
            <a:ext cx="10874374" cy="4438614"/>
            <a:chOff x="658814" y="1770118"/>
            <a:chExt cx="11697208" cy="4438614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786727D2-A77A-2F1D-2A3F-EA9542BDA1E3}"/>
                </a:ext>
              </a:extLst>
            </p:cNvPr>
            <p:cNvSpPr/>
            <p:nvPr/>
          </p:nvSpPr>
          <p:spPr>
            <a:xfrm>
              <a:off x="658814" y="1770118"/>
              <a:ext cx="3757070" cy="4395732"/>
            </a:xfrm>
            <a:prstGeom prst="roundRect">
              <a:avLst>
                <a:gd name="adj" fmla="val 5773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 бизнес зависит </a:t>
              </a:r>
              <a:b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ИТ-инфраструктуры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Сетевая связанность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Нет связи - стоп-торговля,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стоп-обслуживание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Скорость и задержки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клиенты хотят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быстро</a:t>
              </a:r>
            </a:p>
          </p:txBody>
        </p:sp>
        <p:sp>
          <p:nvSpPr>
            <p:cNvPr id="5" name="Google Shape;1750;g2e9d5e95555_0_3112">
              <a:extLst>
                <a:ext uri="{FF2B5EF4-FFF2-40B4-BE49-F238E27FC236}">
                  <a16:creationId xmlns:a16="http://schemas.microsoft.com/office/drawing/2014/main" id="{0D85C48F-1420-324C-61FC-39FBB135CE6F}"/>
                </a:ext>
              </a:extLst>
            </p:cNvPr>
            <p:cNvSpPr/>
            <p:nvPr/>
          </p:nvSpPr>
          <p:spPr>
            <a:xfrm>
              <a:off x="8598952" y="1813000"/>
              <a:ext cx="3757070" cy="4395732"/>
            </a:xfrm>
            <a:prstGeom prst="roundRect">
              <a:avLst>
                <a:gd name="adj" fmla="val 4496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Связь со всеми зонами доступности</a:t>
              </a:r>
              <a:endParaRPr lang="ru-RU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каналы связи присутствуют во всех зонах доступности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 используете разных операторов связи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ваши каналы связи используются одновременно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Выход из строя одного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из каналов связи не влияет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доступность облака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Производительность сети</a:t>
              </a: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сервисы передают больше данных за единицу времени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35EC874-DE3B-6FD4-5F4E-36EE93402367}"/>
              </a:ext>
            </a:extLst>
          </p:cNvPr>
          <p:cNvGrpSpPr/>
          <p:nvPr/>
        </p:nvGrpSpPr>
        <p:grpSpPr>
          <a:xfrm>
            <a:off x="4349609" y="1770118"/>
            <a:ext cx="3492783" cy="4395732"/>
            <a:chOff x="4349609" y="1770118"/>
            <a:chExt cx="3492783" cy="4266044"/>
          </a:xfrm>
        </p:grpSpPr>
        <p:sp>
          <p:nvSpPr>
            <p:cNvPr id="7" name="Google Shape;1750;g2e9d5e95555_0_3112">
              <a:extLst>
                <a:ext uri="{FF2B5EF4-FFF2-40B4-BE49-F238E27FC236}">
                  <a16:creationId xmlns:a16="http://schemas.microsoft.com/office/drawing/2014/main" id="{870BBEA7-7C37-F9B8-0824-D59F5D428D97}"/>
                </a:ext>
              </a:extLst>
            </p:cNvPr>
            <p:cNvSpPr/>
            <p:nvPr/>
          </p:nvSpPr>
          <p:spPr>
            <a:xfrm>
              <a:off x="4349609" y="3992563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Высокая производительность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обеспечит прирост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скорости сети облака на 40%</a:t>
              </a:r>
            </a:p>
          </p:txBody>
        </p:sp>
        <p:sp>
          <p:nvSpPr>
            <p:cNvPr id="8" name="Google Shape;1750;g2e9d5e95555_0_3112">
              <a:extLst>
                <a:ext uri="{FF2B5EF4-FFF2-40B4-BE49-F238E27FC236}">
                  <a16:creationId xmlns:a16="http://schemas.microsoft.com/office/drawing/2014/main" id="{0021EF1F-D5AC-8FA0-1B2D-775DFB0E8074}"/>
                </a:ext>
              </a:extLst>
            </p:cNvPr>
            <p:cNvSpPr/>
            <p:nvPr/>
          </p:nvSpPr>
          <p:spPr>
            <a:xfrm>
              <a:off x="4349611" y="1770118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Высокая доступность 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Технологии </a:t>
              </a: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гибко «растягивают» и защищают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сбоев ваши нагрузки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51" name="Google Shape;1851;g2ebbb115432_1_80"/>
          <p:cNvSpPr txBox="1"/>
          <p:nvPr/>
        </p:nvSpPr>
        <p:spPr>
          <a:xfrm>
            <a:off x="7600425" y="6858000"/>
            <a:ext cx="27603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CD9B8-EE88-C17D-F4A9-AB6F0F9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SPRUT: </a:t>
            </a:r>
            <a:r>
              <a:rPr lang="ru-RU" sz="3600" dirty="0"/>
              <a:t>непрерывность вашего бизнеса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889729-14EB-5FFA-927E-5146E527FE0C}"/>
              </a:ext>
            </a:extLst>
          </p:cNvPr>
          <p:cNvGrpSpPr/>
          <p:nvPr/>
        </p:nvGrpSpPr>
        <p:grpSpPr>
          <a:xfrm>
            <a:off x="644399" y="1764474"/>
            <a:ext cx="10898301" cy="4401375"/>
            <a:chOff x="644399" y="1764475"/>
            <a:chExt cx="13452635" cy="2432400"/>
          </a:xfrm>
        </p:grpSpPr>
        <p:sp>
          <p:nvSpPr>
            <p:cNvPr id="1856" name="Google Shape;1856;g2e9d5e95555_0_3219"/>
            <p:cNvSpPr/>
            <p:nvPr/>
          </p:nvSpPr>
          <p:spPr>
            <a:xfrm>
              <a:off x="644399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новых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Cloud</a:t>
              </a:r>
            </a:p>
          </p:txBody>
        </p:sp>
        <p:sp>
          <p:nvSpPr>
            <p:cNvPr id="4" name="Google Shape;1856;g2e9d5e95555_0_3219">
              <a:extLst>
                <a:ext uri="{FF2B5EF4-FFF2-40B4-BE49-F238E27FC236}">
                  <a16:creationId xmlns:a16="http://schemas.microsoft.com/office/drawing/2014/main" id="{C8CC6833-4236-A956-6E63-BC13C8595449}"/>
                </a:ext>
              </a:extLst>
            </p:cNvPr>
            <p:cNvSpPr/>
            <p:nvPr/>
          </p:nvSpPr>
          <p:spPr>
            <a:xfrm>
              <a:off x="4053666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всех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5" name="Google Shape;1856;g2e9d5e95555_0_3219">
              <a:extLst>
                <a:ext uri="{FF2B5EF4-FFF2-40B4-BE49-F238E27FC236}">
                  <a16:creationId xmlns:a16="http://schemas.microsoft.com/office/drawing/2014/main" id="{8F3A447B-1265-64C2-08DD-E28A2065124B}"/>
                </a:ext>
              </a:extLst>
            </p:cNvPr>
            <p:cNvSpPr/>
            <p:nvPr/>
          </p:nvSpPr>
          <p:spPr>
            <a:xfrm>
              <a:off x="7424067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Миграция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пользователей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ru-RU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Arial"/>
                <a:sym typeface="Arial"/>
              </a:endParaRPr>
            </a:p>
          </p:txBody>
        </p:sp>
        <p:sp>
          <p:nvSpPr>
            <p:cNvPr id="6" name="Google Shape;1856;g2e9d5e95555_0_3219">
              <a:extLst>
                <a:ext uri="{FF2B5EF4-FFF2-40B4-BE49-F238E27FC236}">
                  <a16:creationId xmlns:a16="http://schemas.microsoft.com/office/drawing/2014/main" id="{FA91AEC9-11E6-9F2D-435D-5473AE3EC3D7}"/>
                </a:ext>
              </a:extLst>
            </p:cNvPr>
            <p:cNvSpPr/>
            <p:nvPr/>
          </p:nvSpPr>
          <p:spPr>
            <a:xfrm>
              <a:off x="10833334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Deprecated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Neutron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66" name="Google Shape;1866;g2e9d5e95555_0_3219"/>
          <p:cNvSpPr txBox="1"/>
          <p:nvPr/>
        </p:nvSpPr>
        <p:spPr>
          <a:xfrm>
            <a:off x="869336" y="5269392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Q1’24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7" name="Google Shape;1867;g2e9d5e95555_0_3219"/>
          <p:cNvSpPr txBox="1"/>
          <p:nvPr/>
        </p:nvSpPr>
        <p:spPr>
          <a:xfrm>
            <a:off x="3635441" y="5269393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8" name="Google Shape;1868;g2e9d5e95555_0_3219"/>
          <p:cNvSpPr txBox="1"/>
          <p:nvPr/>
        </p:nvSpPr>
        <p:spPr>
          <a:xfrm>
            <a:off x="6428355" y="5269392"/>
            <a:ext cx="206083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72" name="Google Shape;1872;g2e9d5e95555_0_3219"/>
          <p:cNvSpPr txBox="1"/>
          <p:nvPr/>
        </p:nvSpPr>
        <p:spPr>
          <a:xfrm>
            <a:off x="9100335" y="5269391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2025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3E180D4-D303-D8AA-B46D-CBD5F9FA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План развития и внедрения </a:t>
            </a: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103CB-3B6E-5D1F-F9B7-C0E98AD9A8C6}"/>
              </a:ext>
            </a:extLst>
          </p:cNvPr>
          <p:cNvSpPr/>
          <p:nvPr/>
        </p:nvSpPr>
        <p:spPr>
          <a:xfrm>
            <a:off x="7117976" y="0"/>
            <a:ext cx="5074024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8" name="Google Shape;1878;g2e9d5e95555_0_3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600" dirty="0"/>
              <a:t>Описание процесса </a:t>
            </a:r>
            <a:br>
              <a:rPr lang="en-US" sz="3600" dirty="0"/>
            </a:br>
            <a:r>
              <a:rPr lang="ru-RU" sz="3600" dirty="0"/>
              <a:t>миграции</a:t>
            </a:r>
            <a:endParaRPr sz="3600" dirty="0"/>
          </a:p>
        </p:txBody>
      </p:sp>
      <p:sp>
        <p:nvSpPr>
          <p:cNvPr id="1879" name="Google Shape;1879;g2e9d5e95555_0_3255"/>
          <p:cNvSpPr txBox="1">
            <a:spLocks noGrp="1"/>
          </p:cNvSpPr>
          <p:nvPr>
            <p:ph type="body" idx="4294967295"/>
          </p:nvPr>
        </p:nvSpPr>
        <p:spPr>
          <a:xfrm>
            <a:off x="677863" y="2028541"/>
            <a:ext cx="6275820" cy="482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1 – Подготовка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Подготовка рабочего окружения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Установка и настройка инструментов</a:t>
            </a:r>
            <a:br>
              <a:rPr lang="ru-RU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2 – Создание SDN </a:t>
            </a:r>
            <a:r>
              <a:rPr lang="ru-RU" sz="1800" b="1" dirty="0" err="1"/>
              <a:t>Sprut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аналогичные ресурсы –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сеть, подсеть, группы безопасности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новые маршрутизатор, VPN </a:t>
            </a:r>
            <a:r>
              <a:rPr lang="ru-RU" dirty="0" err="1">
                <a:solidFill>
                  <a:schemeClr val="tx1"/>
                </a:solidFill>
              </a:rPr>
              <a:t>ipsec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новые Плавающие IP</a:t>
            </a:r>
            <a:br>
              <a:rPr lang="ru-RU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3 – Миграция 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Миграций сетевых портов,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виртуальных машин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Миграция данных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880" name="Google Shape;1880;g2e9d5e95555_0_3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450" y="1305522"/>
            <a:ext cx="4007075" cy="40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657560-9303-F27A-A257-7B8125026F63}"/>
              </a:ext>
            </a:extLst>
          </p:cNvPr>
          <p:cNvSpPr txBox="1"/>
          <p:nvPr/>
        </p:nvSpPr>
        <p:spPr>
          <a:xfrm>
            <a:off x="8109683" y="5451295"/>
            <a:ext cx="3384550" cy="71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VK Sans Display" pitchFamily="2" charset="0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:lc="http://schemas.openxmlformats.org/drawingml/2006/lockedCanvas" textRoundtripDataId="1"/>
                  </a:ext>
                </a:extLst>
              </a:rPr>
              <a:t>Инструмент</a:t>
            </a:r>
            <a:r>
              <a:rPr lang="ru-RU" b="1" dirty="0">
                <a:solidFill>
                  <a:schemeClr val="tx1"/>
                </a:solidFill>
                <a:latin typeface="VK Sans Display" pitchFamily="2" charset="0"/>
              </a:rPr>
              <a:t> миграции</a:t>
            </a: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tx2"/>
                </a:solidFill>
                <a:latin typeface="VK Sans Display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https://github.com/vk-cs/neutron-2-sprut</a:t>
            </a:r>
            <a:r>
              <a:rPr lang="en" sz="1200" dirty="0">
                <a:solidFill>
                  <a:schemeClr val="tx2"/>
                </a:solidFill>
                <a:latin typeface="VK Sans Display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B5E127A-68A7-54FC-1468-83B7DDE91295}"/>
              </a:ext>
            </a:extLst>
          </p:cNvPr>
          <p:cNvGrpSpPr/>
          <p:nvPr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52525"/>
          </a:solidFill>
        </p:grpSpPr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8CB7ECBB-981F-98D9-01E6-4747C2078402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1C0045EC-0DE0-D7D5-C1F4-542201F76E46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BA150979-24B2-5693-689F-688A38D0088A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E00C3C32-7FCD-9F7A-7CA9-7B62F0AA5FED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3B1FBB7-76CB-6373-B8B8-5DEBE6AD42FC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0EF8F820-72DF-D11A-E0B6-B8F1DDA6E91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C133884-FF48-C08B-A577-662B80B9AB94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20D8F0B5-55DB-A08B-5259-28D5401672B5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3A878BBA-00F6-6D56-E45D-DF93AC7CBD9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A9C0E1B2-5362-D459-4462-159F6B4C050C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D113FC-63AB-798E-5852-FDEDB8998039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5652B4AF-1E8D-8280-E5DD-DA75170C90A4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63AEBCE-9069-9720-0C54-E359F2217A43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AEE9368E-54C4-7E4E-7394-2CC117C76106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7DEDCB9F-747B-CA1F-4AC5-B3B68E169E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BBB042E-36CD-4857-7E7C-1040B313DB93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6E5DD269-C05B-D8FD-0DBA-7D5F943EBC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58BA7FF6-FD18-56B4-5329-52976A5F90DD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BFE802E2-0F48-5F37-D46C-CF451C83E820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09F3E639-C260-DD9F-E682-29187C4D16C1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95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776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8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0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2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3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4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6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7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9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0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4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5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796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0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1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3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4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5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6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7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8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9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2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3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4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2" name="Google Shape;111;p1"/>
          <p:cNvSpPr txBox="1"/>
          <p:nvPr/>
        </p:nvSpPr>
        <p:spPr>
          <a:xfrm>
            <a:off x="597231" y="4297625"/>
            <a:ext cx="6982625" cy="161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dirty="0" err="1"/>
              <a:t>Спасибо</a:t>
            </a:r>
            <a:br>
              <a:rPr dirty="0"/>
            </a:b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C2F993-3946-A7EB-9042-8F5E8CBFBF05}"/>
              </a:ext>
            </a:extLst>
          </p:cNvPr>
          <p:cNvGrpSpPr/>
          <p:nvPr/>
        </p:nvGrpSpPr>
        <p:grpSpPr>
          <a:xfrm>
            <a:off x="8758389" y="691848"/>
            <a:ext cx="2770192" cy="2770192"/>
            <a:chOff x="8758389" y="691848"/>
            <a:chExt cx="2770192" cy="2770192"/>
          </a:xfrm>
        </p:grpSpPr>
        <p:sp>
          <p:nvSpPr>
            <p:cNvPr id="34" name="Скругленный прямоугольник 33">
              <a:extLst>
                <a:ext uri="{FF2B5EF4-FFF2-40B4-BE49-F238E27FC236}">
                  <a16:creationId xmlns:a16="http://schemas.microsoft.com/office/drawing/2014/main" id="{7F7C63E1-AA32-6D4F-5810-F0A8CC655413}"/>
                </a:ext>
              </a:extLst>
            </p:cNvPr>
            <p:cNvSpPr/>
            <p:nvPr/>
          </p:nvSpPr>
          <p:spPr>
            <a:xfrm>
              <a:off x="8758389" y="691848"/>
              <a:ext cx="2770192" cy="2770192"/>
            </a:xfrm>
            <a:prstGeom prst="roundRect">
              <a:avLst>
                <a:gd name="adj" fmla="val 142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/>
                </a:solidFill>
                <a:latin typeface="VK Sans Display" pitchFamily="2" charset="0"/>
              </a:endParaRPr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6A0B0DF-D7CF-E28C-0E17-B23386A86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6997" y="871425"/>
              <a:ext cx="2403686" cy="2403686"/>
            </a:xfrm>
            <a:prstGeom prst="rect">
              <a:avLst/>
            </a:prstGeom>
          </p:spPr>
        </p:pic>
      </p:grpSp>
      <p:sp>
        <p:nvSpPr>
          <p:cNvPr id="5" name="Google Shape;111;p1">
            <a:extLst>
              <a:ext uri="{FF2B5EF4-FFF2-40B4-BE49-F238E27FC236}">
                <a16:creationId xmlns:a16="http://schemas.microsoft.com/office/drawing/2014/main" id="{34D89635-2FFA-1DCF-FBDC-F0F59F5456B6}"/>
              </a:ext>
            </a:extLst>
          </p:cNvPr>
          <p:cNvSpPr txBox="1"/>
          <p:nvPr/>
        </p:nvSpPr>
        <p:spPr>
          <a:xfrm>
            <a:off x="677106" y="3036921"/>
            <a:ext cx="6982625" cy="42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lang="ru-RU" sz="2400" dirty="0">
                <a:solidFill>
                  <a:schemeClr val="accent2"/>
                </a:solidFill>
                <a:latin typeface="VK Sans Display" pitchFamily="2" charset="0"/>
              </a:rPr>
              <a:t>Подробнее про архитектуру сервиса</a:t>
            </a:r>
            <a:endParaRPr sz="2400" dirty="0">
              <a:solidFill>
                <a:schemeClr val="accent2"/>
              </a:solidFill>
              <a:latin typeface="VK Sans Display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C5579-CAD0-CB90-BB7B-1AE2BED5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7" y="2993355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" name="Google Shape;1369;g2e9d5e95555_0_2752"/>
          <p:cNvPicPr preferRelativeResize="0"/>
          <p:nvPr/>
        </p:nvPicPr>
        <p:blipFill rotWithShape="1">
          <a:blip r:embed="rId3">
            <a:alphaModFix/>
          </a:blip>
          <a:srcRect r="66481"/>
          <a:stretch/>
        </p:blipFill>
        <p:spPr>
          <a:xfrm>
            <a:off x="8115948" y="0"/>
            <a:ext cx="409510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g2e9d5e95555_0_2752"/>
          <p:cNvSpPr/>
          <p:nvPr/>
        </p:nvSpPr>
        <p:spPr>
          <a:xfrm>
            <a:off x="8115948" y="0"/>
            <a:ext cx="4076100" cy="6858000"/>
          </a:xfrm>
          <a:prstGeom prst="rect">
            <a:avLst/>
          </a:prstGeom>
          <a:solidFill>
            <a:schemeClr val="dk1">
              <a:alpha val="34509"/>
            </a:schemeClr>
          </a:solidFill>
          <a:ln w="12700" cap="flat" cmpd="sng">
            <a:solidFill>
              <a:srgbClr val="00326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2e9d5e95555_0_27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372" name="Google Shape;1372;g2e9d5e95555_0_2752"/>
          <p:cNvSpPr/>
          <p:nvPr/>
        </p:nvSpPr>
        <p:spPr>
          <a:xfrm>
            <a:off x="658813" y="1773238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2e9d5e95555_0_2752"/>
          <p:cNvSpPr/>
          <p:nvPr/>
        </p:nvSpPr>
        <p:spPr>
          <a:xfrm>
            <a:off x="658813" y="3158003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2e9d5e95555_0_2752"/>
          <p:cNvSpPr/>
          <p:nvPr/>
        </p:nvSpPr>
        <p:spPr>
          <a:xfrm>
            <a:off x="658813" y="4562672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g2e9d5e95555_0_2752"/>
          <p:cNvSpPr txBox="1"/>
          <p:nvPr/>
        </p:nvSpPr>
        <p:spPr>
          <a:xfrm>
            <a:off x="1554271" y="1868445"/>
            <a:ext cx="62364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Для чего нужна программно-управляемая сеть – 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SDN?</a:t>
            </a:r>
            <a:endParaRPr sz="18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376" name="Google Shape;1376;g2e9d5e95555_0_2752"/>
          <p:cNvSpPr txBox="1"/>
          <p:nvPr/>
        </p:nvSpPr>
        <p:spPr>
          <a:xfrm>
            <a:off x="1554271" y="3159366"/>
            <a:ext cx="609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</a:t>
            </a:r>
            <a:r>
              <a:rPr lang="ru-RU" sz="18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Функциональность текущего решения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2e9d5e95555_0_2752"/>
          <p:cNvSpPr txBox="1"/>
          <p:nvPr/>
        </p:nvSpPr>
        <p:spPr>
          <a:xfrm>
            <a:off x="1554271" y="4562672"/>
            <a:ext cx="49311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</a:t>
            </a:r>
            <a:r>
              <a:rPr lang="ru-RU" sz="18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Sprut</a:t>
            </a:r>
            <a:endParaRPr sz="18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Причины разработки собственного SDN</a:t>
            </a:r>
            <a:endParaRPr sz="18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Отличительные особенности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План миграции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2e9d5e95555_0_2752"/>
          <p:cNvSpPr txBox="1"/>
          <p:nvPr/>
        </p:nvSpPr>
        <p:spPr>
          <a:xfrm>
            <a:off x="8832849" y="4064078"/>
            <a:ext cx="2700339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-RU" sz="7200" b="0" i="0" u="none" strike="noStrike" cap="none" dirty="0">
                <a:solidFill>
                  <a:schemeClr val="lt1"/>
                </a:solidFill>
                <a:latin typeface="+mj-lt"/>
                <a:ea typeface="Play"/>
                <a:cs typeface="Play"/>
                <a:sym typeface="Play"/>
              </a:rPr>
              <a:t>SDN</a:t>
            </a:r>
            <a:endParaRPr sz="72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379" name="Google Shape;1379;g2e9d5e95555_0_27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314" y="1946735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g2e9d5e95555_0_27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2314" y="3331504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g2e9d5e95555_0_27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0647" y="4741421"/>
            <a:ext cx="2880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e9d5e95555_0_2768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2e9d5e95555_0_2768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2e9d5e95555_0_2768"/>
          <p:cNvSpPr/>
          <p:nvPr/>
        </p:nvSpPr>
        <p:spPr>
          <a:xfrm>
            <a:off x="6153236" y="219636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2e9d5e95555_0_2768"/>
          <p:cNvSpPr/>
          <p:nvPr/>
        </p:nvSpPr>
        <p:spPr>
          <a:xfrm>
            <a:off x="6153236" y="3581125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2e9d5e95555_0_2768"/>
          <p:cNvSpPr/>
          <p:nvPr/>
        </p:nvSpPr>
        <p:spPr>
          <a:xfrm>
            <a:off x="6153236" y="505270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e9d5e95555_0_2768"/>
          <p:cNvSpPr txBox="1"/>
          <p:nvPr/>
        </p:nvSpPr>
        <p:spPr>
          <a:xfrm>
            <a:off x="7142025" y="5077780"/>
            <a:ext cx="41955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Распределенная инфраструктура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на 1000+ серверов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e9d5e95555_0_2768"/>
          <p:cNvSpPr txBox="1"/>
          <p:nvPr/>
        </p:nvSpPr>
        <p:spPr>
          <a:xfrm>
            <a:off x="7142027" y="3598822"/>
            <a:ext cx="43704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Миграция ресурсов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внутри инфраструктуры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e9d5e95555_0_2768"/>
          <p:cNvSpPr txBox="1"/>
          <p:nvPr/>
        </p:nvSpPr>
        <p:spPr>
          <a:xfrm>
            <a:off x="7142027" y="2275937"/>
            <a:ext cx="4370400" cy="3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Быстрая скорость изменений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2e9d5e95555_0_2768"/>
          <p:cNvSpPr txBox="1"/>
          <p:nvPr/>
        </p:nvSpPr>
        <p:spPr>
          <a:xfrm>
            <a:off x="6096000" y="701548"/>
            <a:ext cx="535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tx2"/>
                </a:solidFill>
                <a:latin typeface="+mj-lt"/>
                <a:ea typeface="Play"/>
                <a:cs typeface="Play"/>
                <a:sym typeface="Play"/>
              </a:rPr>
              <a:t>Инструмент управления оверлей-сетями</a:t>
            </a:r>
            <a:endParaRPr sz="1400" b="0" i="0" u="none" strike="noStrike" cap="none" dirty="0">
              <a:solidFill>
                <a:schemeClr val="tx2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e9d5e95555_0_2768"/>
          <p:cNvSpPr txBox="1"/>
          <p:nvPr/>
        </p:nvSpPr>
        <p:spPr>
          <a:xfrm>
            <a:off x="599700" y="2405748"/>
            <a:ext cx="344366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Основа облачной инфраструктуры – за счёт SDN в облаке реализуется маршрутизация, </a:t>
            </a:r>
            <a:r>
              <a:rPr lang="ru-RU" b="0" i="0" u="none" strike="noStrike" cap="none" dirty="0" err="1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firewall</a:t>
            </a: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сетевая связность между сервисами в целом</a:t>
            </a:r>
            <a:endParaRPr sz="12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30140-ECBC-B8D5-242B-F29679EA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Software </a:t>
            </a:r>
            <a:br>
              <a:rPr lang="ru-RU" sz="3600" dirty="0"/>
            </a:br>
            <a:r>
              <a:rPr lang="en" sz="3600" dirty="0"/>
              <a:t>Defined</a:t>
            </a:r>
            <a:br>
              <a:rPr lang="ru-RU" sz="3600" dirty="0"/>
            </a:br>
            <a:r>
              <a:rPr lang="en" sz="3600" dirty="0"/>
              <a:t>Network</a:t>
            </a:r>
            <a:br>
              <a:rPr lang="en" sz="3600" dirty="0"/>
            </a:br>
            <a:endParaRPr lang="ru-RU" sz="3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C8AC3BD-A78E-F6BB-5992-B4A5C3A1BF80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751AE7EC-AB5E-9E32-9565-76404AA23D23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980D6FBC-6595-B495-C1FD-8DA2B42596FF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CD033E6-32D1-D2C9-19F9-B88EC37A73F7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7C7D10A-1A70-E31D-D2C9-3DE81C72E038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2BD347-AFC2-6970-C6F2-8EDDF13E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86" y="2348310"/>
            <a:ext cx="331199" cy="3311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8B1F13-6FC3-042D-1166-362B0681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26" y="3716515"/>
            <a:ext cx="364319" cy="3643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A7612F-2DF0-B093-0D68-178DD44A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625" y="5188090"/>
            <a:ext cx="364319" cy="36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e9d5e95555_0_27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406" name="Google Shape;1406;g2e9d5e95555_0_2796"/>
          <p:cNvSpPr txBox="1"/>
          <p:nvPr/>
        </p:nvSpPr>
        <p:spPr>
          <a:xfrm>
            <a:off x="576183" y="1448113"/>
            <a:ext cx="31989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Сценарии использования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9A0B0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Организация связности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внутри проекта клиента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роутеры, сети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подсети пользователя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Доступ в Интернет, внешние подключения в проект клиента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IP-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address</a:t>
            </a:r>
            <a:r>
              <a:rPr lang="ru-RU" sz="12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-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менеджмент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Настройка правил маршрутизации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g2e9d5e95555_0_2796"/>
          <p:cNvSpPr txBox="1"/>
          <p:nvPr/>
        </p:nvSpPr>
        <p:spPr>
          <a:xfrm>
            <a:off x="587000" y="3992814"/>
            <a:ext cx="3105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Характеристики</a:t>
            </a:r>
            <a:endParaRPr sz="12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9A0B0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Пользователи продукта: 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end-users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облака и вышестоящие продукты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Высокие требования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 надежности продукта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Долгие этапы проработки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внедрения изменений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2e9d5e95555_0_2796"/>
          <p:cNvSpPr/>
          <p:nvPr/>
        </p:nvSpPr>
        <p:spPr>
          <a:xfrm>
            <a:off x="7492225" y="4941201"/>
            <a:ext cx="1123200" cy="448200"/>
          </a:xfrm>
          <a:prstGeom prst="roundRect">
            <a:avLst>
              <a:gd name="adj" fmla="val 20971"/>
            </a:avLst>
          </a:prstGeom>
          <a:solidFill>
            <a:srgbClr val="9D9D9C">
              <a:alpha val="2705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09" name="Google Shape;1409;g2e9d5e95555_0_2796"/>
          <p:cNvSpPr txBox="1"/>
          <p:nvPr/>
        </p:nvSpPr>
        <p:spPr>
          <a:xfrm>
            <a:off x="7563541" y="4951250"/>
            <a:ext cx="1123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Servers</a:t>
            </a:r>
            <a:endParaRPr sz="1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0" name="Google Shape;1410;g2e9d5e95555_0_2796"/>
          <p:cNvSpPr/>
          <p:nvPr/>
        </p:nvSpPr>
        <p:spPr>
          <a:xfrm>
            <a:off x="6266290" y="4941201"/>
            <a:ext cx="1123200" cy="448200"/>
          </a:xfrm>
          <a:prstGeom prst="roundRect">
            <a:avLst>
              <a:gd name="adj" fmla="val 20971"/>
            </a:avLst>
          </a:prstGeom>
          <a:solidFill>
            <a:srgbClr val="ADACB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1" name="Google Shape;1411;g2e9d5e95555_0_2796"/>
          <p:cNvSpPr txBox="1"/>
          <p:nvPr/>
        </p:nvSpPr>
        <p:spPr>
          <a:xfrm>
            <a:off x="6175798" y="5015474"/>
            <a:ext cx="1225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Network</a:t>
            </a:r>
            <a:endParaRPr sz="11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Neutron/Sprut</a:t>
            </a:r>
            <a:endParaRPr sz="11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2" name="Google Shape;1412;g2e9d5e95555_0_2796"/>
          <p:cNvSpPr/>
          <p:nvPr/>
        </p:nvSpPr>
        <p:spPr>
          <a:xfrm>
            <a:off x="8718160" y="4941201"/>
            <a:ext cx="1123200" cy="448200"/>
          </a:xfrm>
          <a:prstGeom prst="roundRect">
            <a:avLst>
              <a:gd name="adj" fmla="val 18286"/>
            </a:avLst>
          </a:prstGeom>
          <a:solidFill>
            <a:srgbClr val="9D9D9C">
              <a:alpha val="2705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3" name="Google Shape;1413;g2e9d5e95555_0_2796"/>
          <p:cNvSpPr txBox="1"/>
          <p:nvPr/>
        </p:nvSpPr>
        <p:spPr>
          <a:xfrm>
            <a:off x="8707730" y="4961119"/>
            <a:ext cx="11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Storage</a:t>
            </a:r>
            <a:endParaRPr sz="1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4" name="Google Shape;1414;g2e9d5e95555_0_2796"/>
          <p:cNvSpPr/>
          <p:nvPr/>
        </p:nvSpPr>
        <p:spPr>
          <a:xfrm>
            <a:off x="4830051" y="4695465"/>
            <a:ext cx="5202900" cy="921900"/>
          </a:xfrm>
          <a:prstGeom prst="roundRect">
            <a:avLst>
              <a:gd name="adj" fmla="val 1536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5" name="Google Shape;1415;g2e9d5e95555_0_2796"/>
          <p:cNvSpPr/>
          <p:nvPr/>
        </p:nvSpPr>
        <p:spPr>
          <a:xfrm>
            <a:off x="10118959" y="1773239"/>
            <a:ext cx="1432500" cy="3844200"/>
          </a:xfrm>
          <a:prstGeom prst="roundRect">
            <a:avLst>
              <a:gd name="adj" fmla="val 12468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6" name="Google Shape;1416;g2e9d5e95555_0_2796"/>
          <p:cNvSpPr/>
          <p:nvPr/>
        </p:nvSpPr>
        <p:spPr>
          <a:xfrm>
            <a:off x="10290204" y="4169989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7" name="Google Shape;1417;g2e9d5e95555_0_2796"/>
          <p:cNvSpPr txBox="1"/>
          <p:nvPr/>
        </p:nvSpPr>
        <p:spPr>
          <a:xfrm>
            <a:off x="10288560" y="4259937"/>
            <a:ext cx="112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IAM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8" name="Google Shape;1418;g2e9d5e95555_0_2796"/>
          <p:cNvSpPr/>
          <p:nvPr/>
        </p:nvSpPr>
        <p:spPr>
          <a:xfrm>
            <a:off x="10290204" y="2980528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9" name="Google Shape;1419;g2e9d5e95555_0_2796"/>
          <p:cNvSpPr/>
          <p:nvPr/>
        </p:nvSpPr>
        <p:spPr>
          <a:xfrm>
            <a:off x="10290204" y="2384257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0" name="Google Shape;1420;g2e9d5e95555_0_2796"/>
          <p:cNvSpPr/>
          <p:nvPr/>
        </p:nvSpPr>
        <p:spPr>
          <a:xfrm>
            <a:off x="10285814" y="4751545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1" name="Google Shape;1421;g2e9d5e95555_0_2796"/>
          <p:cNvSpPr/>
          <p:nvPr/>
        </p:nvSpPr>
        <p:spPr>
          <a:xfrm>
            <a:off x="4842691" y="3161143"/>
            <a:ext cx="5202900" cy="1441500"/>
          </a:xfrm>
          <a:prstGeom prst="roundRect">
            <a:avLst>
              <a:gd name="adj" fmla="val 1332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2" name="Google Shape;1422;g2e9d5e95555_0_2796"/>
          <p:cNvSpPr/>
          <p:nvPr/>
        </p:nvSpPr>
        <p:spPr>
          <a:xfrm>
            <a:off x="8718160" y="3896327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3" name="Google Shape;1423;g2e9d5e95555_0_2796"/>
          <p:cNvSpPr/>
          <p:nvPr/>
        </p:nvSpPr>
        <p:spPr>
          <a:xfrm>
            <a:off x="6296675" y="3884783"/>
            <a:ext cx="1123200" cy="540900"/>
          </a:xfrm>
          <a:prstGeom prst="roundRect">
            <a:avLst>
              <a:gd name="adj" fmla="val 20430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4" name="Google Shape;1424;g2e9d5e95555_0_2796"/>
          <p:cNvSpPr/>
          <p:nvPr/>
        </p:nvSpPr>
        <p:spPr>
          <a:xfrm>
            <a:off x="7493129" y="3884783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5" name="Google Shape;1425;g2e9d5e95555_0_2796"/>
          <p:cNvSpPr/>
          <p:nvPr/>
        </p:nvSpPr>
        <p:spPr>
          <a:xfrm>
            <a:off x="8722691" y="3273961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6" name="Google Shape;1426;g2e9d5e95555_0_2796"/>
          <p:cNvSpPr/>
          <p:nvPr/>
        </p:nvSpPr>
        <p:spPr>
          <a:xfrm>
            <a:off x="6301210" y="3276870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7" name="Google Shape;1427;g2e9d5e95555_0_2796"/>
          <p:cNvSpPr/>
          <p:nvPr/>
        </p:nvSpPr>
        <p:spPr>
          <a:xfrm>
            <a:off x="10285814" y="3581426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8" name="Google Shape;1428;g2e9d5e95555_0_2796"/>
          <p:cNvSpPr/>
          <p:nvPr/>
        </p:nvSpPr>
        <p:spPr>
          <a:xfrm>
            <a:off x="7514502" y="3282164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9" name="Google Shape;1429;g2e9d5e95555_0_2796"/>
          <p:cNvSpPr/>
          <p:nvPr/>
        </p:nvSpPr>
        <p:spPr>
          <a:xfrm>
            <a:off x="4842690" y="1773238"/>
            <a:ext cx="5202900" cy="1302900"/>
          </a:xfrm>
          <a:prstGeom prst="roundRect">
            <a:avLst>
              <a:gd name="adj" fmla="val 1666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0" name="Google Shape;1430;g2e9d5e95555_0_2796"/>
          <p:cNvSpPr/>
          <p:nvPr/>
        </p:nvSpPr>
        <p:spPr>
          <a:xfrm>
            <a:off x="6308412" y="2353499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1" name="Google Shape;1431;g2e9d5e95555_0_2796"/>
          <p:cNvSpPr/>
          <p:nvPr/>
        </p:nvSpPr>
        <p:spPr>
          <a:xfrm>
            <a:off x="7504865" y="2358125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2" name="Google Shape;1432;g2e9d5e95555_0_2796"/>
          <p:cNvSpPr txBox="1"/>
          <p:nvPr/>
        </p:nvSpPr>
        <p:spPr>
          <a:xfrm>
            <a:off x="7414186" y="2422323"/>
            <a:ext cx="127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Операционные системы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2e9d5e95555_0_2796"/>
          <p:cNvSpPr/>
          <p:nvPr/>
        </p:nvSpPr>
        <p:spPr>
          <a:xfrm>
            <a:off x="8737998" y="2367265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4" name="Google Shape;1434;g2e9d5e95555_0_2796"/>
          <p:cNvSpPr txBox="1"/>
          <p:nvPr/>
        </p:nvSpPr>
        <p:spPr>
          <a:xfrm>
            <a:off x="4592533" y="5273335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IaaS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5" name="Google Shape;1435;g2e9d5e95555_0_2796"/>
          <p:cNvSpPr txBox="1"/>
          <p:nvPr/>
        </p:nvSpPr>
        <p:spPr>
          <a:xfrm>
            <a:off x="4596090" y="4784583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PaaS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6" name="Google Shape;1436;g2e9d5e95555_0_2796"/>
          <p:cNvSpPr txBox="1"/>
          <p:nvPr/>
        </p:nvSpPr>
        <p:spPr>
          <a:xfrm>
            <a:off x="4630668" y="2754947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SaaS</a:t>
            </a:r>
            <a:endParaRPr sz="1200" b="1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7" name="Google Shape;1437;g2e9d5e95555_0_2796"/>
          <p:cNvSpPr txBox="1"/>
          <p:nvPr/>
        </p:nvSpPr>
        <p:spPr>
          <a:xfrm>
            <a:off x="10266169" y="1875758"/>
            <a:ext cx="11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Platform</a:t>
            </a: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Services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pic>
        <p:nvPicPr>
          <p:cNvPr id="1438" name="Google Shape;1438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7770" y="2410686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9045" y="4003344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942" y="2223902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7360" y="3672565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942" y="4778476"/>
            <a:ext cx="504000" cy="5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3" name="Google Shape;1443;g2e9d5e95555_0_2796"/>
          <p:cNvCxnSpPr/>
          <p:nvPr/>
        </p:nvCxnSpPr>
        <p:spPr>
          <a:xfrm>
            <a:off x="5940495" y="2957082"/>
            <a:ext cx="0" cy="252300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4" name="Google Shape;1444;g2e9d5e95555_0_2796"/>
          <p:cNvCxnSpPr/>
          <p:nvPr/>
        </p:nvCxnSpPr>
        <p:spPr>
          <a:xfrm>
            <a:off x="5573423" y="4510661"/>
            <a:ext cx="0" cy="94950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5" name="Google Shape;1445;g2e9d5e95555_0_2796"/>
          <p:cNvCxnSpPr/>
          <p:nvPr/>
        </p:nvCxnSpPr>
        <p:spPr>
          <a:xfrm>
            <a:off x="4307411" y="5364924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6" name="Google Shape;1446;g2e9d5e95555_0_2796"/>
          <p:cNvCxnSpPr/>
          <p:nvPr/>
        </p:nvCxnSpPr>
        <p:spPr>
          <a:xfrm>
            <a:off x="4295687" y="4251232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7" name="Google Shape;1447;g2e9d5e95555_0_2796"/>
          <p:cNvCxnSpPr/>
          <p:nvPr/>
        </p:nvCxnSpPr>
        <p:spPr>
          <a:xfrm>
            <a:off x="4295687" y="2832383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pic>
        <p:nvPicPr>
          <p:cNvPr id="1448" name="Google Shape;1448;g2e9d5e95555_0_27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219" y="2540521"/>
            <a:ext cx="963479" cy="16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g2e9d5e95555_0_27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3545" y="2560517"/>
            <a:ext cx="372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g2e9d5e95555_0_27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9924" y="3480666"/>
            <a:ext cx="882001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g2e9d5e95555_0_279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1124" y="3483661"/>
            <a:ext cx="882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g2e9d5e95555_0_27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06277" y="3465513"/>
            <a:ext cx="738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g2e9d5e95555_0_279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74958" y="4084306"/>
            <a:ext cx="990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g2e9d5e95555_0_279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19062" y="4078953"/>
            <a:ext cx="858001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g2e9d5e95555_0_279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787468" y="4083285"/>
            <a:ext cx="990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g2e9d5e95555_0_279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59565" y="2540521"/>
            <a:ext cx="774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g2e9d5e95555_0_279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335987" y="3128737"/>
            <a:ext cx="1008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g2e9d5e95555_0_279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98464" y="3725302"/>
            <a:ext cx="846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g2e9d5e95555_0_279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424361" y="4911997"/>
            <a:ext cx="846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g2e9d5e95555_0_2796"/>
          <p:cNvSpPr/>
          <p:nvPr/>
        </p:nvSpPr>
        <p:spPr>
          <a:xfrm>
            <a:off x="6317711" y="4908629"/>
            <a:ext cx="1123200" cy="540900"/>
          </a:xfrm>
          <a:prstGeom prst="roundRect">
            <a:avLst>
              <a:gd name="adj" fmla="val 20430"/>
            </a:avLst>
          </a:prstGeom>
          <a:solidFill>
            <a:schemeClr val="lt2"/>
          </a:solidFill>
          <a:ln w="28575" cap="flat" cmpd="sng">
            <a:solidFill>
              <a:srgbClr val="E6457A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1" name="Google Shape;1461;g2e9d5e95555_0_2796"/>
          <p:cNvSpPr/>
          <p:nvPr/>
        </p:nvSpPr>
        <p:spPr>
          <a:xfrm>
            <a:off x="7493129" y="4919114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2" name="Google Shape;1462;g2e9d5e95555_0_2796"/>
          <p:cNvSpPr/>
          <p:nvPr/>
        </p:nvSpPr>
        <p:spPr>
          <a:xfrm>
            <a:off x="8722691" y="4919114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pic>
        <p:nvPicPr>
          <p:cNvPr id="1463" name="Google Shape;1463;g2e9d5e95555_0_279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48624" y="5113284"/>
            <a:ext cx="858001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g2e9d5e95555_0_2796"/>
          <p:cNvSpPr txBox="1"/>
          <p:nvPr/>
        </p:nvSpPr>
        <p:spPr>
          <a:xfrm>
            <a:off x="6227793" y="4991012"/>
            <a:ext cx="127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Network </a:t>
            </a:r>
            <a:b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</a:b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Neutron / Sprut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5" name="Google Shape;1465;g2e9d5e95555_0_2796"/>
          <p:cNvSpPr txBox="1"/>
          <p:nvPr/>
        </p:nvSpPr>
        <p:spPr>
          <a:xfrm>
            <a:off x="7414186" y="5055997"/>
            <a:ext cx="1275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Servers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e9d5e95555_0_28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Neutron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grpSp>
        <p:nvGrpSpPr>
          <p:cNvPr id="1471" name="Google Shape;1471;g2e9d5e95555_0_2861"/>
          <p:cNvGrpSpPr/>
          <p:nvPr/>
        </p:nvGrpSpPr>
        <p:grpSpPr>
          <a:xfrm>
            <a:off x="6686355" y="1233416"/>
            <a:ext cx="4846605" cy="3006542"/>
            <a:chOff x="7324777" y="2728917"/>
            <a:chExt cx="4300448" cy="2667739"/>
          </a:xfrm>
        </p:grpSpPr>
        <p:pic>
          <p:nvPicPr>
            <p:cNvPr id="1472" name="Google Shape;1472;g2e9d5e95555_0_28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24777" y="2728917"/>
              <a:ext cx="3804600" cy="2059800"/>
            </a:xfrm>
            <a:prstGeom prst="roundRect">
              <a:avLst>
                <a:gd name="adj" fmla="val 3488"/>
              </a:avLst>
            </a:prstGeom>
            <a:noFill/>
            <a:ln>
              <a:noFill/>
            </a:ln>
          </p:spPr>
        </p:pic>
        <p:pic>
          <p:nvPicPr>
            <p:cNvPr id="1473" name="Google Shape;1473;g2e9d5e95555_0_28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16263" y="3105401"/>
              <a:ext cx="3888900" cy="1923000"/>
            </a:xfrm>
            <a:prstGeom prst="roundRect">
              <a:avLst>
                <a:gd name="adj" fmla="val 4037"/>
              </a:avLst>
            </a:prstGeom>
            <a:noFill/>
            <a:ln>
              <a:noFill/>
            </a:ln>
          </p:spPr>
        </p:pic>
        <p:pic>
          <p:nvPicPr>
            <p:cNvPr id="1474" name="Google Shape;1474;g2e9d5e95555_0_286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36325" y="3452356"/>
              <a:ext cx="3888900" cy="1944300"/>
            </a:xfrm>
            <a:prstGeom prst="roundRect">
              <a:avLst>
                <a:gd name="adj" fmla="val 4175"/>
              </a:avLst>
            </a:prstGeom>
            <a:noFill/>
            <a:ln>
              <a:noFill/>
            </a:ln>
          </p:spPr>
        </p:pic>
      </p:grpSp>
      <p:sp>
        <p:nvSpPr>
          <p:cNvPr id="1475" name="Google Shape;1475;g2e9d5e95555_0_2861"/>
          <p:cNvSpPr txBox="1"/>
          <p:nvPr/>
        </p:nvSpPr>
        <p:spPr>
          <a:xfrm>
            <a:off x="7099715" y="4584723"/>
            <a:ext cx="49281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</a:t>
            </a:r>
            <a:endParaRPr sz="1200" b="0" i="0" u="none" strike="noStrike" cap="none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Развитие за счет community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Документация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Многие заказчики знакомы с решением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Большая кодовая база - 250к строчек кода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19" marR="0" lvl="0" indent="-215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19" marR="0" lvl="0" indent="-209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76" name="Google Shape;1476;g2e9d5e95555_0_2861"/>
          <p:cNvSpPr/>
          <p:nvPr/>
        </p:nvSpPr>
        <p:spPr>
          <a:xfrm>
            <a:off x="679296" y="1552425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g2e9d5e95555_0_2861"/>
          <p:cNvSpPr/>
          <p:nvPr/>
        </p:nvSpPr>
        <p:spPr>
          <a:xfrm>
            <a:off x="679295" y="2660387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g2e9d5e95555_0_2861"/>
          <p:cNvSpPr/>
          <p:nvPr/>
        </p:nvSpPr>
        <p:spPr>
          <a:xfrm>
            <a:off x="678019" y="4482141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g2e9d5e95555_0_2861"/>
          <p:cNvSpPr/>
          <p:nvPr/>
        </p:nvSpPr>
        <p:spPr>
          <a:xfrm>
            <a:off x="6411835" y="4468631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2e9d5e95555_0_2861"/>
          <p:cNvSpPr txBox="1"/>
          <p:nvPr/>
        </p:nvSpPr>
        <p:spPr>
          <a:xfrm>
            <a:off x="1365899" y="1563454"/>
            <a:ext cx="353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полностью интегрированный </a:t>
            </a:r>
            <a:b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 платформой </a:t>
            </a:r>
            <a:r>
              <a:rPr lang="ru-RU" sz="14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Openstack</a:t>
            </a:r>
            <a:endParaRPr sz="14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81" name="Google Shape;1481;g2e9d5e95555_0_2861"/>
          <p:cNvSpPr txBox="1"/>
          <p:nvPr/>
        </p:nvSpPr>
        <p:spPr>
          <a:xfrm>
            <a:off x="1365899" y="2746982"/>
            <a:ext cx="6100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Подключение к облачной платформе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VLAN</a:t>
            </a:r>
            <a:endParaRPr sz="11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Overlay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(GRE, </a:t>
            </a: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VxLAN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</a:t>
            </a: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geneve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sz="11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Flat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Нет поддержки EVPN сетей</a:t>
            </a:r>
            <a:endParaRPr sz="12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82" name="Google Shape;1482;g2e9d5e95555_0_2861"/>
          <p:cNvSpPr txBox="1"/>
          <p:nvPr/>
        </p:nvSpPr>
        <p:spPr>
          <a:xfrm>
            <a:off x="1365899" y="4479144"/>
            <a:ext cx="4730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большой набор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сетевых сервисов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 и распределенные)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pic>
        <p:nvPicPr>
          <p:cNvPr id="1483" name="Google Shape;1483;g2e9d5e95555_0_28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384" y="4637687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Google Shape;1484;g2e9d5e95555_0_28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124" y="2801752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g2e9d5e95555_0_28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9384" y="1702449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g2e9d5e95555_0_28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200" y="4609996"/>
            <a:ext cx="2667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e9d5e95555_0_28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>
                <a:solidFill>
                  <a:schemeClr val="dk1"/>
                </a:solidFill>
                <a:ea typeface="Play"/>
                <a:cs typeface="Play"/>
                <a:sym typeface="Play"/>
              </a:rPr>
              <a:t>Neutron – особенности архитектуры</a:t>
            </a:r>
            <a:endParaRPr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47" name="Google Shape;1547;g2e9d5e95555_0_2881"/>
          <p:cNvSpPr/>
          <p:nvPr/>
        </p:nvSpPr>
        <p:spPr>
          <a:xfrm>
            <a:off x="9271964" y="291813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Агенты не хранят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состояния 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stateless)</a:t>
            </a:r>
          </a:p>
        </p:txBody>
      </p:sp>
      <p:sp>
        <p:nvSpPr>
          <p:cNvPr id="1548" name="Google Shape;1548;g2e9d5e95555_0_2881"/>
          <p:cNvSpPr/>
          <p:nvPr/>
        </p:nvSpPr>
        <p:spPr>
          <a:xfrm>
            <a:off x="9265382" y="1920884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Все общение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через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rabbitmq</a:t>
            </a:r>
            <a:endParaRPr lang="en" sz="1400" b="0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549" name="Google Shape;1549;g2e9d5e95555_0_2881"/>
          <p:cNvSpPr/>
          <p:nvPr/>
        </p:nvSpPr>
        <p:spPr>
          <a:xfrm>
            <a:off x="9265382" y="439945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Переусложненный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Dataplane</a:t>
            </a:r>
            <a:endParaRPr lang="en" sz="1400" b="0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553" name="Google Shape;1553;g2e9d5e95555_0_2881"/>
          <p:cNvSpPr/>
          <p:nvPr/>
        </p:nvSpPr>
        <p:spPr>
          <a:xfrm>
            <a:off x="692040" y="256713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Event-based</a:t>
            </a:r>
            <a:endParaRPr lang="en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общение</a:t>
            </a:r>
          </a:p>
        </p:txBody>
      </p:sp>
      <p:sp>
        <p:nvSpPr>
          <p:cNvPr id="1554" name="Google Shape;1554;g2e9d5e95555_0_2881"/>
          <p:cNvSpPr/>
          <p:nvPr/>
        </p:nvSpPr>
        <p:spPr>
          <a:xfrm>
            <a:off x="692040" y="3963615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Больше функционала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Больше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events</a:t>
            </a:r>
            <a:endParaRPr lang="en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" name="Shape 3">
            <a:extLst>
              <a:ext uri="{FF2B5EF4-FFF2-40B4-BE49-F238E27FC236}">
                <a16:creationId xmlns:a16="http://schemas.microsoft.com/office/drawing/2014/main" id="{8E12709B-54CF-144C-F9D2-307C23B67560}"/>
              </a:ext>
            </a:extLst>
          </p:cNvPr>
          <p:cNvSpPr/>
          <p:nvPr/>
        </p:nvSpPr>
        <p:spPr>
          <a:xfrm>
            <a:off x="3335689" y="5007908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51" name="Image 5" descr=" ">
            <a:extLst>
              <a:ext uri="{FF2B5EF4-FFF2-40B4-BE49-F238E27FC236}">
                <a16:creationId xmlns:a16="http://schemas.microsoft.com/office/drawing/2014/main" id="{EE1DB457-958F-91D1-1EA5-CCE41D5C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75" y="5246014"/>
            <a:ext cx="968372" cy="281758"/>
          </a:xfrm>
          <a:prstGeom prst="rect">
            <a:avLst/>
          </a:prstGeom>
        </p:spPr>
      </p:pic>
      <p:sp>
        <p:nvSpPr>
          <p:cNvPr id="52" name="Text 4">
            <a:extLst>
              <a:ext uri="{FF2B5EF4-FFF2-40B4-BE49-F238E27FC236}">
                <a16:creationId xmlns:a16="http://schemas.microsoft.com/office/drawing/2014/main" id="{317413BD-2EF6-CCC6-F697-E1D5FB43D82F}"/>
              </a:ext>
            </a:extLst>
          </p:cNvPr>
          <p:cNvSpPr/>
          <p:nvPr/>
        </p:nvSpPr>
        <p:spPr>
          <a:xfrm>
            <a:off x="5896186" y="5290989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53" name="Image 7" descr=" ">
            <a:extLst>
              <a:ext uri="{FF2B5EF4-FFF2-40B4-BE49-F238E27FC236}">
                <a16:creationId xmlns:a16="http://schemas.microsoft.com/office/drawing/2014/main" id="{F8E1229C-9019-3867-435D-1F36E8895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303" y="5246014"/>
            <a:ext cx="1055684" cy="281758"/>
          </a:xfrm>
          <a:prstGeom prst="rect">
            <a:avLst/>
          </a:prstGeom>
        </p:spPr>
      </p:pic>
      <p:sp>
        <p:nvSpPr>
          <p:cNvPr id="54" name="Text 6">
            <a:extLst>
              <a:ext uri="{FF2B5EF4-FFF2-40B4-BE49-F238E27FC236}">
                <a16:creationId xmlns:a16="http://schemas.microsoft.com/office/drawing/2014/main" id="{5AECC313-2C1A-BA65-959E-F65A8A25789F}"/>
              </a:ext>
            </a:extLst>
          </p:cNvPr>
          <p:cNvSpPr/>
          <p:nvPr/>
        </p:nvSpPr>
        <p:spPr>
          <a:xfrm>
            <a:off x="6937979" y="5290989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55" name="Shape 8">
            <a:extLst>
              <a:ext uri="{FF2B5EF4-FFF2-40B4-BE49-F238E27FC236}">
                <a16:creationId xmlns:a16="http://schemas.microsoft.com/office/drawing/2014/main" id="{CA23816A-5508-C729-39E1-E9A97D2C373C}"/>
              </a:ext>
            </a:extLst>
          </p:cNvPr>
          <p:cNvSpPr/>
          <p:nvPr/>
        </p:nvSpPr>
        <p:spPr>
          <a:xfrm>
            <a:off x="3335689" y="4087233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56" name="Image 9" descr=" ">
            <a:extLst>
              <a:ext uri="{FF2B5EF4-FFF2-40B4-BE49-F238E27FC236}">
                <a16:creationId xmlns:a16="http://schemas.microsoft.com/office/drawing/2014/main" id="{2A08B966-180C-4997-94FE-95EFDD62D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770" y="4620885"/>
            <a:ext cx="400525" cy="629098"/>
          </a:xfrm>
          <a:prstGeom prst="rect">
            <a:avLst/>
          </a:prstGeom>
        </p:spPr>
      </p:pic>
      <p:pic>
        <p:nvPicPr>
          <p:cNvPr id="57" name="Image 10" descr=" ">
            <a:extLst>
              <a:ext uri="{FF2B5EF4-FFF2-40B4-BE49-F238E27FC236}">
                <a16:creationId xmlns:a16="http://schemas.microsoft.com/office/drawing/2014/main" id="{E66E90AC-BCB6-3FB6-3DF0-8929CBA5E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5428" y="4643519"/>
            <a:ext cx="871414" cy="612845"/>
          </a:xfrm>
          <a:prstGeom prst="rect">
            <a:avLst/>
          </a:prstGeom>
        </p:spPr>
      </p:pic>
      <p:sp>
        <p:nvSpPr>
          <p:cNvPr id="58" name="Shape 19">
            <a:extLst>
              <a:ext uri="{FF2B5EF4-FFF2-40B4-BE49-F238E27FC236}">
                <a16:creationId xmlns:a16="http://schemas.microsoft.com/office/drawing/2014/main" id="{EFD8674C-6F4D-FE59-7BB7-5040896387C6}"/>
              </a:ext>
            </a:extLst>
          </p:cNvPr>
          <p:cNvSpPr/>
          <p:nvPr/>
        </p:nvSpPr>
        <p:spPr>
          <a:xfrm>
            <a:off x="3335689" y="2245883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59" name="Shape 20">
            <a:extLst>
              <a:ext uri="{FF2B5EF4-FFF2-40B4-BE49-F238E27FC236}">
                <a16:creationId xmlns:a16="http://schemas.microsoft.com/office/drawing/2014/main" id="{5B632EFA-A32D-C446-FFFC-35E55E68DFAD}"/>
              </a:ext>
            </a:extLst>
          </p:cNvPr>
          <p:cNvSpPr/>
          <p:nvPr/>
        </p:nvSpPr>
        <p:spPr>
          <a:xfrm>
            <a:off x="3335689" y="3166558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60" name="Text 22">
            <a:extLst>
              <a:ext uri="{FF2B5EF4-FFF2-40B4-BE49-F238E27FC236}">
                <a16:creationId xmlns:a16="http://schemas.microsoft.com/office/drawing/2014/main" id="{D3C5F9F8-61B5-A0C4-0249-E00A9DE3D176}"/>
              </a:ext>
            </a:extLst>
          </p:cNvPr>
          <p:cNvSpPr/>
          <p:nvPr/>
        </p:nvSpPr>
        <p:spPr>
          <a:xfrm rot="16200000">
            <a:off x="3307908" y="5208124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>
              <a:solidFill>
                <a:schemeClr val="accent6"/>
              </a:solidFill>
            </a:endParaRPr>
          </a:p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>
              <a:solidFill>
                <a:schemeClr val="accent6"/>
              </a:solidFill>
            </a:endParaRPr>
          </a:p>
        </p:txBody>
      </p:sp>
      <p:sp>
        <p:nvSpPr>
          <p:cNvPr id="61" name="Text 24">
            <a:extLst>
              <a:ext uri="{FF2B5EF4-FFF2-40B4-BE49-F238E27FC236}">
                <a16:creationId xmlns:a16="http://schemas.microsoft.com/office/drawing/2014/main" id="{ECF0FC8C-78BC-257B-8A27-DEDFFAF507B7}"/>
              </a:ext>
            </a:extLst>
          </p:cNvPr>
          <p:cNvSpPr/>
          <p:nvPr/>
        </p:nvSpPr>
        <p:spPr>
          <a:xfrm rot="16200000">
            <a:off x="3367399" y="3431942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>
              <a:solidFill>
                <a:schemeClr val="accent6"/>
              </a:solidFill>
            </a:endParaRPr>
          </a:p>
        </p:txBody>
      </p:sp>
      <p:sp>
        <p:nvSpPr>
          <p:cNvPr id="62" name="Text 26">
            <a:extLst>
              <a:ext uri="{FF2B5EF4-FFF2-40B4-BE49-F238E27FC236}">
                <a16:creationId xmlns:a16="http://schemas.microsoft.com/office/drawing/2014/main" id="{56B14770-649C-6099-6D27-F6D860E6A549}"/>
              </a:ext>
            </a:extLst>
          </p:cNvPr>
          <p:cNvSpPr/>
          <p:nvPr/>
        </p:nvSpPr>
        <p:spPr>
          <a:xfrm rot="16200000">
            <a:off x="3706766" y="3431942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>
              <a:solidFill>
                <a:schemeClr val="accent6"/>
              </a:solidFill>
            </a:endParaRPr>
          </a:p>
        </p:txBody>
      </p:sp>
      <p:pic>
        <p:nvPicPr>
          <p:cNvPr id="63" name="Image 15" descr=" ">
            <a:extLst>
              <a:ext uri="{FF2B5EF4-FFF2-40B4-BE49-F238E27FC236}">
                <a16:creationId xmlns:a16="http://schemas.microsoft.com/office/drawing/2014/main" id="{ED24A1B1-2D84-8FD4-0721-20DFA0C98E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7924" y="2783605"/>
            <a:ext cx="116902" cy="1851271"/>
          </a:xfrm>
          <a:prstGeom prst="rect">
            <a:avLst/>
          </a:prstGeom>
        </p:spPr>
      </p:pic>
      <p:pic>
        <p:nvPicPr>
          <p:cNvPr id="1472" name="Image 17" descr=" ">
            <a:extLst>
              <a:ext uri="{FF2B5EF4-FFF2-40B4-BE49-F238E27FC236}">
                <a16:creationId xmlns:a16="http://schemas.microsoft.com/office/drawing/2014/main" id="{E54CB49C-AD6A-441C-89FD-DCE376A8F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0672" y="2783605"/>
            <a:ext cx="116902" cy="1851271"/>
          </a:xfrm>
          <a:prstGeom prst="rect">
            <a:avLst/>
          </a:prstGeom>
        </p:spPr>
      </p:pic>
      <p:pic>
        <p:nvPicPr>
          <p:cNvPr id="1473" name="Image 18" descr=" ">
            <a:extLst>
              <a:ext uri="{FF2B5EF4-FFF2-40B4-BE49-F238E27FC236}">
                <a16:creationId xmlns:a16="http://schemas.microsoft.com/office/drawing/2014/main" id="{E26D6E03-3420-4548-552A-2051574F4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97924" y="4747976"/>
            <a:ext cx="116902" cy="896865"/>
          </a:xfrm>
          <a:prstGeom prst="rect">
            <a:avLst/>
          </a:prstGeom>
        </p:spPr>
      </p:pic>
      <p:sp>
        <p:nvSpPr>
          <p:cNvPr id="1474" name="Text 28">
            <a:extLst>
              <a:ext uri="{FF2B5EF4-FFF2-40B4-BE49-F238E27FC236}">
                <a16:creationId xmlns:a16="http://schemas.microsoft.com/office/drawing/2014/main" id="{DCE55165-13BB-2EE4-83A3-506A60D58144}"/>
              </a:ext>
            </a:extLst>
          </p:cNvPr>
          <p:cNvSpPr/>
          <p:nvPr/>
        </p:nvSpPr>
        <p:spPr>
          <a:xfrm rot="21600000">
            <a:off x="7481171" y="2497746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1475" name="Image 21" descr=" ">
            <a:extLst>
              <a:ext uri="{FF2B5EF4-FFF2-40B4-BE49-F238E27FC236}">
                <a16:creationId xmlns:a16="http://schemas.microsoft.com/office/drawing/2014/main" id="{DEF1F236-C113-E04D-6C33-FE8A7419BE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2802" y="2408588"/>
            <a:ext cx="428624" cy="428590"/>
          </a:xfrm>
          <a:prstGeom prst="rect">
            <a:avLst/>
          </a:prstGeom>
        </p:spPr>
      </p:pic>
      <p:sp>
        <p:nvSpPr>
          <p:cNvPr id="1476" name="Text 31">
            <a:extLst>
              <a:ext uri="{FF2B5EF4-FFF2-40B4-BE49-F238E27FC236}">
                <a16:creationId xmlns:a16="http://schemas.microsoft.com/office/drawing/2014/main" id="{7CFDF38E-B377-6AFC-BE19-4D952C141BF2}"/>
              </a:ext>
            </a:extLst>
          </p:cNvPr>
          <p:cNvSpPr/>
          <p:nvPr/>
        </p:nvSpPr>
        <p:spPr>
          <a:xfrm>
            <a:off x="7550488" y="2761778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1477" name="Text 33">
            <a:extLst>
              <a:ext uri="{FF2B5EF4-FFF2-40B4-BE49-F238E27FC236}">
                <a16:creationId xmlns:a16="http://schemas.microsoft.com/office/drawing/2014/main" id="{5E40EA89-4834-5FC9-6D1B-7BA02F8DB93D}"/>
              </a:ext>
            </a:extLst>
          </p:cNvPr>
          <p:cNvSpPr/>
          <p:nvPr/>
        </p:nvSpPr>
        <p:spPr>
          <a:xfrm>
            <a:off x="7971174" y="3682454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1478" name="Text 35">
            <a:extLst>
              <a:ext uri="{FF2B5EF4-FFF2-40B4-BE49-F238E27FC236}">
                <a16:creationId xmlns:a16="http://schemas.microsoft.com/office/drawing/2014/main" id="{FC50CC8A-05AF-9B7A-DBA4-93F67AA1CC5C}"/>
              </a:ext>
            </a:extLst>
          </p:cNvPr>
          <p:cNvSpPr/>
          <p:nvPr/>
        </p:nvSpPr>
        <p:spPr>
          <a:xfrm>
            <a:off x="8110079" y="4603129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1479" name="Text 37">
            <a:extLst>
              <a:ext uri="{FF2B5EF4-FFF2-40B4-BE49-F238E27FC236}">
                <a16:creationId xmlns:a16="http://schemas.microsoft.com/office/drawing/2014/main" id="{0E966EA1-E2FE-2FE2-2251-CBC3C1C22029}"/>
              </a:ext>
            </a:extLst>
          </p:cNvPr>
          <p:cNvSpPr/>
          <p:nvPr/>
        </p:nvSpPr>
        <p:spPr>
          <a:xfrm>
            <a:off x="7939424" y="5523804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1480" name="Image 24" descr=" ">
            <a:extLst>
              <a:ext uri="{FF2B5EF4-FFF2-40B4-BE49-F238E27FC236}">
                <a16:creationId xmlns:a16="http://schemas.microsoft.com/office/drawing/2014/main" id="{F432E2A0-948C-508D-97FF-04E65BF4A5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6935" y="3341169"/>
            <a:ext cx="3282146" cy="404780"/>
          </a:xfrm>
          <a:prstGeom prst="rect">
            <a:avLst/>
          </a:prstGeom>
        </p:spPr>
      </p:pic>
      <p:sp>
        <p:nvSpPr>
          <p:cNvPr id="1481" name="Text 39">
            <a:extLst>
              <a:ext uri="{FF2B5EF4-FFF2-40B4-BE49-F238E27FC236}">
                <a16:creationId xmlns:a16="http://schemas.microsoft.com/office/drawing/2014/main" id="{128E97C4-EF1A-3EF4-1532-0AF5F9D00834}"/>
              </a:ext>
            </a:extLst>
          </p:cNvPr>
          <p:cNvSpPr/>
          <p:nvPr/>
        </p:nvSpPr>
        <p:spPr>
          <a:xfrm>
            <a:off x="5474838" y="3345137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1482" name="Image 25" descr=" ">
            <a:extLst>
              <a:ext uri="{FF2B5EF4-FFF2-40B4-BE49-F238E27FC236}">
                <a16:creationId xmlns:a16="http://schemas.microsoft.com/office/drawing/2014/main" id="{6B7A6747-7065-F4FB-9C38-977EF317FB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6935" y="4265812"/>
            <a:ext cx="670717" cy="396843"/>
          </a:xfrm>
          <a:prstGeom prst="rect">
            <a:avLst/>
          </a:prstGeom>
        </p:spPr>
      </p:pic>
      <p:sp>
        <p:nvSpPr>
          <p:cNvPr id="1483" name="Text 40">
            <a:extLst>
              <a:ext uri="{FF2B5EF4-FFF2-40B4-BE49-F238E27FC236}">
                <a16:creationId xmlns:a16="http://schemas.microsoft.com/office/drawing/2014/main" id="{26394C74-B0ED-F649-FCE9-9CCAFC0BBF8B}"/>
              </a:ext>
            </a:extLst>
          </p:cNvPr>
          <p:cNvSpPr/>
          <p:nvPr/>
        </p:nvSpPr>
        <p:spPr>
          <a:xfrm>
            <a:off x="4578565" y="4310788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1484" name="Image 28" descr=" ">
            <a:extLst>
              <a:ext uri="{FF2B5EF4-FFF2-40B4-BE49-F238E27FC236}">
                <a16:creationId xmlns:a16="http://schemas.microsoft.com/office/drawing/2014/main" id="{04EE3D88-932F-0CF9-E93F-AF685DC822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6935" y="2424462"/>
            <a:ext cx="972341" cy="396843"/>
          </a:xfrm>
          <a:prstGeom prst="rect">
            <a:avLst/>
          </a:prstGeom>
        </p:spPr>
      </p:pic>
      <p:sp>
        <p:nvSpPr>
          <p:cNvPr id="1485" name="Text 43">
            <a:extLst>
              <a:ext uri="{FF2B5EF4-FFF2-40B4-BE49-F238E27FC236}">
                <a16:creationId xmlns:a16="http://schemas.microsoft.com/office/drawing/2014/main" id="{1BC8DEA3-226B-685B-63A2-1C72471ED112}"/>
              </a:ext>
            </a:extLst>
          </p:cNvPr>
          <p:cNvSpPr/>
          <p:nvPr/>
        </p:nvSpPr>
        <p:spPr>
          <a:xfrm>
            <a:off x="4687706" y="2469438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1486" name="Image 34" descr=" ">
            <a:extLst>
              <a:ext uri="{FF2B5EF4-FFF2-40B4-BE49-F238E27FC236}">
                <a16:creationId xmlns:a16="http://schemas.microsoft.com/office/drawing/2014/main" id="{583E8ECC-7387-4B4C-B62A-24B00E4C27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0713" y="2424462"/>
            <a:ext cx="972341" cy="396843"/>
          </a:xfrm>
          <a:prstGeom prst="rect">
            <a:avLst/>
          </a:prstGeom>
        </p:spPr>
      </p:pic>
      <p:sp>
        <p:nvSpPr>
          <p:cNvPr id="1487" name="Text 49">
            <a:extLst>
              <a:ext uri="{FF2B5EF4-FFF2-40B4-BE49-F238E27FC236}">
                <a16:creationId xmlns:a16="http://schemas.microsoft.com/office/drawing/2014/main" id="{AE458454-6AFA-8CCA-B833-1D0163A3F56E}"/>
              </a:ext>
            </a:extLst>
          </p:cNvPr>
          <p:cNvSpPr/>
          <p:nvPr/>
        </p:nvSpPr>
        <p:spPr>
          <a:xfrm>
            <a:off x="5789030" y="2469438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1488" name="Image 36" descr=" ">
            <a:extLst>
              <a:ext uri="{FF2B5EF4-FFF2-40B4-BE49-F238E27FC236}">
                <a16:creationId xmlns:a16="http://schemas.microsoft.com/office/drawing/2014/main" id="{802E958D-006C-8F01-4621-91D133DDF9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46936" y="5246014"/>
            <a:ext cx="1051715" cy="281758"/>
          </a:xfrm>
          <a:prstGeom prst="rect">
            <a:avLst/>
          </a:prstGeom>
        </p:spPr>
      </p:pic>
      <p:sp>
        <p:nvSpPr>
          <p:cNvPr id="1489" name="Text 51">
            <a:extLst>
              <a:ext uri="{FF2B5EF4-FFF2-40B4-BE49-F238E27FC236}">
                <a16:creationId xmlns:a16="http://schemas.microsoft.com/office/drawing/2014/main" id="{58AD596F-4F94-678A-6B50-59D9C741DB1A}"/>
              </a:ext>
            </a:extLst>
          </p:cNvPr>
          <p:cNvSpPr/>
          <p:nvPr/>
        </p:nvSpPr>
        <p:spPr>
          <a:xfrm>
            <a:off x="4834548" y="5290989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1490" name="Image 38" descr=" ">
            <a:extLst>
              <a:ext uri="{FF2B5EF4-FFF2-40B4-BE49-F238E27FC236}">
                <a16:creationId xmlns:a16="http://schemas.microsoft.com/office/drawing/2014/main" id="{46561BAD-9FC8-1EB6-F716-6A38E59A9A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0057" y="4265812"/>
            <a:ext cx="670717" cy="396843"/>
          </a:xfrm>
          <a:prstGeom prst="rect">
            <a:avLst/>
          </a:prstGeom>
        </p:spPr>
      </p:pic>
      <p:sp>
        <p:nvSpPr>
          <p:cNvPr id="1491" name="Text 53">
            <a:extLst>
              <a:ext uri="{FF2B5EF4-FFF2-40B4-BE49-F238E27FC236}">
                <a16:creationId xmlns:a16="http://schemas.microsoft.com/office/drawing/2014/main" id="{3816B108-29BB-DFCF-5F74-A30735CAFA7A}"/>
              </a:ext>
            </a:extLst>
          </p:cNvPr>
          <p:cNvSpPr/>
          <p:nvPr/>
        </p:nvSpPr>
        <p:spPr>
          <a:xfrm>
            <a:off x="5479468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1" name="Image 39" descr=" ">
            <a:extLst>
              <a:ext uri="{FF2B5EF4-FFF2-40B4-BE49-F238E27FC236}">
                <a16:creationId xmlns:a16="http://schemas.microsoft.com/office/drawing/2014/main" id="{8311175F-E381-6F07-3C6D-4094746027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93179" y="4265812"/>
            <a:ext cx="670717" cy="396843"/>
          </a:xfrm>
          <a:prstGeom prst="rect">
            <a:avLst/>
          </a:prstGeom>
        </p:spPr>
      </p:pic>
      <p:sp>
        <p:nvSpPr>
          <p:cNvPr id="1562" name="Text 54">
            <a:extLst>
              <a:ext uri="{FF2B5EF4-FFF2-40B4-BE49-F238E27FC236}">
                <a16:creationId xmlns:a16="http://schemas.microsoft.com/office/drawing/2014/main" id="{99A08616-0215-19D1-D9BC-7DFBBE3A46BD}"/>
              </a:ext>
            </a:extLst>
          </p:cNvPr>
          <p:cNvSpPr/>
          <p:nvPr/>
        </p:nvSpPr>
        <p:spPr>
          <a:xfrm>
            <a:off x="6352591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3" name="Image 40" descr=" ">
            <a:extLst>
              <a:ext uri="{FF2B5EF4-FFF2-40B4-BE49-F238E27FC236}">
                <a16:creationId xmlns:a16="http://schemas.microsoft.com/office/drawing/2014/main" id="{A626D6E5-937C-1821-E968-9E336EE11E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66301" y="4265812"/>
            <a:ext cx="670717" cy="396843"/>
          </a:xfrm>
          <a:prstGeom prst="rect">
            <a:avLst/>
          </a:prstGeom>
        </p:spPr>
      </p:pic>
      <p:sp>
        <p:nvSpPr>
          <p:cNvPr id="1564" name="Text 55">
            <a:extLst>
              <a:ext uri="{FF2B5EF4-FFF2-40B4-BE49-F238E27FC236}">
                <a16:creationId xmlns:a16="http://schemas.microsoft.com/office/drawing/2014/main" id="{9AE192F1-0494-D70D-8F23-ACF8BEC6615C}"/>
              </a:ext>
            </a:extLst>
          </p:cNvPr>
          <p:cNvSpPr/>
          <p:nvPr/>
        </p:nvSpPr>
        <p:spPr>
          <a:xfrm>
            <a:off x="7225713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5" name="Image 41" descr=" ">
            <a:extLst>
              <a:ext uri="{FF2B5EF4-FFF2-40B4-BE49-F238E27FC236}">
                <a16:creationId xmlns:a16="http://schemas.microsoft.com/office/drawing/2014/main" id="{F8B02A7E-A48F-C5EC-428A-2434B5CB6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28175" y="3745948"/>
            <a:ext cx="58451" cy="515896"/>
          </a:xfrm>
          <a:prstGeom prst="rect">
            <a:avLst/>
          </a:prstGeom>
        </p:spPr>
      </p:pic>
      <p:pic>
        <p:nvPicPr>
          <p:cNvPr id="1566" name="Image 42" descr=" ">
            <a:extLst>
              <a:ext uri="{FF2B5EF4-FFF2-40B4-BE49-F238E27FC236}">
                <a16:creationId xmlns:a16="http://schemas.microsoft.com/office/drawing/2014/main" id="{D862726C-CB54-183F-A4F0-D57B228240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6924" y="4662655"/>
            <a:ext cx="58451" cy="587327"/>
          </a:xfrm>
          <a:prstGeom prst="rect">
            <a:avLst/>
          </a:prstGeom>
        </p:spPr>
      </p:pic>
      <p:pic>
        <p:nvPicPr>
          <p:cNvPr id="1567" name="Image 43" descr=" ">
            <a:extLst>
              <a:ext uri="{FF2B5EF4-FFF2-40B4-BE49-F238E27FC236}">
                <a16:creationId xmlns:a16="http://schemas.microsoft.com/office/drawing/2014/main" id="{C042BF45-FDC0-0049-22D7-9992E46AA5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55052" y="3745948"/>
            <a:ext cx="58451" cy="515896"/>
          </a:xfrm>
          <a:prstGeom prst="rect">
            <a:avLst/>
          </a:prstGeom>
        </p:spPr>
      </p:pic>
      <p:pic>
        <p:nvPicPr>
          <p:cNvPr id="1568" name="Image 44" descr=" ">
            <a:extLst>
              <a:ext uri="{FF2B5EF4-FFF2-40B4-BE49-F238E27FC236}">
                <a16:creationId xmlns:a16="http://schemas.microsoft.com/office/drawing/2014/main" id="{833FC83E-6EE9-1FC1-1EAB-220A49F8E8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5052" y="4662655"/>
            <a:ext cx="58451" cy="587327"/>
          </a:xfrm>
          <a:prstGeom prst="rect">
            <a:avLst/>
          </a:prstGeom>
        </p:spPr>
      </p:pic>
      <p:pic>
        <p:nvPicPr>
          <p:cNvPr id="1569" name="Image 49" descr=" ">
            <a:extLst>
              <a:ext uri="{FF2B5EF4-FFF2-40B4-BE49-F238E27FC236}">
                <a16:creationId xmlns:a16="http://schemas.microsoft.com/office/drawing/2014/main" id="{F4C28A8A-F68A-CC3C-5091-17BCAA3D8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74419" y="3745948"/>
            <a:ext cx="58451" cy="515896"/>
          </a:xfrm>
          <a:prstGeom prst="rect">
            <a:avLst/>
          </a:prstGeom>
        </p:spPr>
      </p:pic>
      <p:pic>
        <p:nvPicPr>
          <p:cNvPr id="1570" name="Image 50" descr=" ">
            <a:extLst>
              <a:ext uri="{FF2B5EF4-FFF2-40B4-BE49-F238E27FC236}">
                <a16:creationId xmlns:a16="http://schemas.microsoft.com/office/drawing/2014/main" id="{E1F5C6F7-535D-B05B-446B-7DDA4E8F07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01418" y="4662655"/>
            <a:ext cx="58451" cy="587327"/>
          </a:xfrm>
          <a:prstGeom prst="rect">
            <a:avLst/>
          </a:prstGeom>
        </p:spPr>
      </p:pic>
      <p:pic>
        <p:nvPicPr>
          <p:cNvPr id="1571" name="Image 53" descr=" ">
            <a:extLst>
              <a:ext uri="{FF2B5EF4-FFF2-40B4-BE49-F238E27FC236}">
                <a16:creationId xmlns:a16="http://schemas.microsoft.com/office/drawing/2014/main" id="{486901FA-9456-EA0B-6FA7-28E87CC5F7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01297" y="3745948"/>
            <a:ext cx="58451" cy="515896"/>
          </a:xfrm>
          <a:prstGeom prst="rect">
            <a:avLst/>
          </a:prstGeom>
        </p:spPr>
      </p:pic>
      <p:pic>
        <p:nvPicPr>
          <p:cNvPr id="1572" name="Image 54" descr=" ">
            <a:extLst>
              <a:ext uri="{FF2B5EF4-FFF2-40B4-BE49-F238E27FC236}">
                <a16:creationId xmlns:a16="http://schemas.microsoft.com/office/drawing/2014/main" id="{FD621747-22B1-1D4F-3F4F-BDFBE5E17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49642" y="2821305"/>
            <a:ext cx="58451" cy="515896"/>
          </a:xfrm>
          <a:prstGeom prst="rect">
            <a:avLst/>
          </a:prstGeom>
        </p:spPr>
      </p:pic>
      <p:pic>
        <p:nvPicPr>
          <p:cNvPr id="1573" name="Image 55" descr=" ">
            <a:extLst>
              <a:ext uri="{FF2B5EF4-FFF2-40B4-BE49-F238E27FC236}">
                <a16:creationId xmlns:a16="http://schemas.microsoft.com/office/drawing/2014/main" id="{68598A00-8555-80C8-F4BE-93123756F9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63054" y="2593660"/>
            <a:ext cx="496092" cy="58447"/>
          </a:xfrm>
          <a:prstGeom prst="rect">
            <a:avLst/>
          </a:prstGeom>
        </p:spPr>
      </p:pic>
      <p:pic>
        <p:nvPicPr>
          <p:cNvPr id="1574" name="Image 56" descr=" ">
            <a:extLst>
              <a:ext uri="{FF2B5EF4-FFF2-40B4-BE49-F238E27FC236}">
                <a16:creationId xmlns:a16="http://schemas.microsoft.com/office/drawing/2014/main" id="{4712F0FA-A0F2-763B-F418-FA5A93417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8891" y="4662655"/>
            <a:ext cx="58451" cy="587327"/>
          </a:xfrm>
          <a:prstGeom prst="rect">
            <a:avLst/>
          </a:prstGeom>
        </p:spPr>
      </p:pic>
      <p:cxnSp>
        <p:nvCxnSpPr>
          <p:cNvPr id="1580" name="Google Shape;1496;g2e9d5e95555_0_2881">
            <a:extLst>
              <a:ext uri="{FF2B5EF4-FFF2-40B4-BE49-F238E27FC236}">
                <a16:creationId xmlns:a16="http://schemas.microsoft.com/office/drawing/2014/main" id="{7AAD88AE-D917-58E0-D77D-B09AD1397D96}"/>
              </a:ext>
            </a:extLst>
          </p:cNvPr>
          <p:cNvCxnSpPr/>
          <p:nvPr/>
        </p:nvCxnSpPr>
        <p:spPr>
          <a:xfrm rot="10800000" flipH="1">
            <a:off x="2965989" y="3038163"/>
            <a:ext cx="618900" cy="15060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1" name="Google Shape;1497;g2e9d5e95555_0_2881">
            <a:extLst>
              <a:ext uri="{FF2B5EF4-FFF2-40B4-BE49-F238E27FC236}">
                <a16:creationId xmlns:a16="http://schemas.microsoft.com/office/drawing/2014/main" id="{1BA357A9-BA19-2DA4-BEF0-93ADC1E20C53}"/>
              </a:ext>
            </a:extLst>
          </p:cNvPr>
          <p:cNvCxnSpPr/>
          <p:nvPr/>
        </p:nvCxnSpPr>
        <p:spPr>
          <a:xfrm rot="10800000" flipH="1">
            <a:off x="2976137" y="4051192"/>
            <a:ext cx="599100" cy="171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2" name="Google Shape;1550;g2e9d5e95555_0_2881">
            <a:extLst>
              <a:ext uri="{FF2B5EF4-FFF2-40B4-BE49-F238E27FC236}">
                <a16:creationId xmlns:a16="http://schemas.microsoft.com/office/drawing/2014/main" id="{DA9EDAD3-FB49-E297-0B23-1B250BDEA8F4}"/>
              </a:ext>
            </a:extLst>
          </p:cNvPr>
          <p:cNvCxnSpPr>
            <a:cxnSpLocks/>
          </p:cNvCxnSpPr>
          <p:nvPr/>
        </p:nvCxnSpPr>
        <p:spPr>
          <a:xfrm flipH="1">
            <a:off x="7872632" y="2626577"/>
            <a:ext cx="1480966" cy="862138"/>
          </a:xfrm>
          <a:prstGeom prst="straightConnector1">
            <a:avLst/>
          </a:prstGeom>
          <a:noFill/>
          <a:ln w="22225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3" name="Google Shape;1551;g2e9d5e95555_0_2881">
            <a:extLst>
              <a:ext uri="{FF2B5EF4-FFF2-40B4-BE49-F238E27FC236}">
                <a16:creationId xmlns:a16="http://schemas.microsoft.com/office/drawing/2014/main" id="{21B0D3C8-EE01-1706-007B-5ACFE2A05608}"/>
              </a:ext>
            </a:extLst>
          </p:cNvPr>
          <p:cNvCxnSpPr>
            <a:cxnSpLocks/>
          </p:cNvCxnSpPr>
          <p:nvPr/>
        </p:nvCxnSpPr>
        <p:spPr>
          <a:xfrm flipH="1">
            <a:off x="7860711" y="3618758"/>
            <a:ext cx="2082894" cy="96056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4" name="Google Shape;1552;g2e9d5e95555_0_2881">
            <a:extLst>
              <a:ext uri="{FF2B5EF4-FFF2-40B4-BE49-F238E27FC236}">
                <a16:creationId xmlns:a16="http://schemas.microsoft.com/office/drawing/2014/main" id="{656F753E-F5C3-6A2F-BF7D-DCAC77AC48E7}"/>
              </a:ext>
            </a:extLst>
          </p:cNvPr>
          <p:cNvCxnSpPr>
            <a:cxnSpLocks/>
          </p:cNvCxnSpPr>
          <p:nvPr/>
        </p:nvCxnSpPr>
        <p:spPr>
          <a:xfrm flipH="1">
            <a:off x="7905374" y="4750452"/>
            <a:ext cx="1360008" cy="606678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2e9d5e95555_0_29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Требования к 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66" name="Google Shape;1566;g2e9d5e95555_0_2954"/>
          <p:cNvSpPr txBox="1"/>
          <p:nvPr/>
        </p:nvSpPr>
        <p:spPr>
          <a:xfrm>
            <a:off x="1289813" y="1746623"/>
            <a:ext cx="2199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Поддержка масштабирования инсталляции,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рост облака 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2e9d5e95555_0_2954"/>
          <p:cNvSpPr/>
          <p:nvPr/>
        </p:nvSpPr>
        <p:spPr>
          <a:xfrm>
            <a:off x="684159" y="1799294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2e9d5e95555_0_2954"/>
          <p:cNvSpPr/>
          <p:nvPr/>
        </p:nvSpPr>
        <p:spPr>
          <a:xfrm>
            <a:off x="684159" y="323515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g2e9d5e95555_0_2954"/>
          <p:cNvSpPr txBox="1"/>
          <p:nvPr/>
        </p:nvSpPr>
        <p:spPr>
          <a:xfrm>
            <a:off x="4649015" y="1743742"/>
            <a:ext cx="219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Гибкость интеграции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 инфраструктурой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VK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Cloud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или заказчика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g2e9d5e95555_0_2954"/>
          <p:cNvSpPr/>
          <p:nvPr/>
        </p:nvSpPr>
        <p:spPr>
          <a:xfrm>
            <a:off x="4043363" y="178039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g2e9d5e95555_0_2954"/>
          <p:cNvSpPr/>
          <p:nvPr/>
        </p:nvSpPr>
        <p:spPr>
          <a:xfrm>
            <a:off x="4043369" y="322041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g2e9d5e95555_0_2954"/>
          <p:cNvSpPr/>
          <p:nvPr/>
        </p:nvSpPr>
        <p:spPr>
          <a:xfrm>
            <a:off x="7588701" y="1785678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2e9d5e95555_0_2954"/>
          <p:cNvSpPr txBox="1"/>
          <p:nvPr/>
        </p:nvSpPr>
        <p:spPr>
          <a:xfrm>
            <a:off x="8221067" y="1743742"/>
            <a:ext cx="225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Обеспечение необходимого SLA продуктов платформы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g2e9d5e95555_0_2954"/>
          <p:cNvSpPr txBox="1"/>
          <p:nvPr/>
        </p:nvSpPr>
        <p:spPr>
          <a:xfrm>
            <a:off x="1318607" y="3199565"/>
            <a:ext cx="197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Сокращение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Time-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to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-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market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реализации запросов пользователей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g2e9d5e95555_0_2954"/>
          <p:cNvSpPr txBox="1"/>
          <p:nvPr/>
        </p:nvSpPr>
        <p:spPr>
          <a:xfrm>
            <a:off x="4724941" y="3233467"/>
            <a:ext cx="166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Независимость от комьюнити</a:t>
            </a:r>
            <a:endParaRPr sz="16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576" name="Google Shape;1576;g2e9d5e95555_0_29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65" y="1936437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g2e9d5e95555_0_29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4659" y="337044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g2e9d5e95555_0_29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865" y="3385191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g2e9d5e95555_0_29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41517" y="1942130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g2e9d5e95555_0_29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84634" y="1930602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g2e9d5e95555_0_2954"/>
          <p:cNvSpPr txBox="1"/>
          <p:nvPr/>
        </p:nvSpPr>
        <p:spPr>
          <a:xfrm>
            <a:off x="8221072" y="3193337"/>
            <a:ext cx="225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g2e9d5e95555_0_2954"/>
          <p:cNvSpPr/>
          <p:nvPr/>
        </p:nvSpPr>
        <p:spPr>
          <a:xfrm>
            <a:off x="7600227" y="3226687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3" name="Google Shape;1583;g2e9d5e95555_0_29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09063" y="3349505"/>
            <a:ext cx="308575" cy="30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6F3805C-D66E-74E0-122E-B4FB57AF8A53}"/>
              </a:ext>
            </a:extLst>
          </p:cNvPr>
          <p:cNvGrpSpPr/>
          <p:nvPr/>
        </p:nvGrpSpPr>
        <p:grpSpPr>
          <a:xfrm>
            <a:off x="333518" y="5486405"/>
            <a:ext cx="11858482" cy="1371601"/>
            <a:chOff x="333518" y="5486405"/>
            <a:chExt cx="11858482" cy="1371601"/>
          </a:xfrm>
        </p:grpSpPr>
        <p:sp>
          <p:nvSpPr>
            <p:cNvPr id="3" name="Полилиния 12">
              <a:extLst>
                <a:ext uri="{FF2B5EF4-FFF2-40B4-BE49-F238E27FC236}">
                  <a16:creationId xmlns:a16="http://schemas.microsoft.com/office/drawing/2014/main" id="{50FF6254-5A42-23A1-E795-58878B4A2FD1}"/>
                </a:ext>
              </a:extLst>
            </p:cNvPr>
            <p:cNvSpPr/>
            <p:nvPr/>
          </p:nvSpPr>
          <p:spPr>
            <a:xfrm>
              <a:off x="9590252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4" name="Полилиния 13">
              <a:extLst>
                <a:ext uri="{FF2B5EF4-FFF2-40B4-BE49-F238E27FC236}">
                  <a16:creationId xmlns:a16="http://schemas.microsoft.com/office/drawing/2014/main" id="{0FD25E71-7F8F-503F-7BB2-16F3E7EF1158}"/>
                </a:ext>
              </a:extLst>
            </p:cNvPr>
            <p:cNvSpPr/>
            <p:nvPr/>
          </p:nvSpPr>
          <p:spPr>
            <a:xfrm>
              <a:off x="1112949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20" y="8621"/>
                    <a:pt x="13294" y="16198"/>
                    <a:pt x="21600" y="21600"/>
                  </a:cubicBezTo>
                  <a:lnTo>
                    <a:pt x="13792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5" name="Полилиния 12">
              <a:extLst>
                <a:ext uri="{FF2B5EF4-FFF2-40B4-BE49-F238E27FC236}">
                  <a16:creationId xmlns:a16="http://schemas.microsoft.com/office/drawing/2014/main" id="{689A9E1D-F6D8-5D54-CB79-AAE2F281B13B}"/>
                </a:ext>
              </a:extLst>
            </p:cNvPr>
            <p:cNvSpPr/>
            <p:nvPr/>
          </p:nvSpPr>
          <p:spPr>
            <a:xfrm>
              <a:off x="804955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6" name="Полилиния 12">
              <a:extLst>
                <a:ext uri="{FF2B5EF4-FFF2-40B4-BE49-F238E27FC236}">
                  <a16:creationId xmlns:a16="http://schemas.microsoft.com/office/drawing/2014/main" id="{4D164D8E-DDE1-0DB8-4C1C-C0E9AEAA6BC4}"/>
                </a:ext>
              </a:extLst>
            </p:cNvPr>
            <p:cNvSpPr/>
            <p:nvPr/>
          </p:nvSpPr>
          <p:spPr>
            <a:xfrm>
              <a:off x="650884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7" name="Полилиния 12">
              <a:extLst>
                <a:ext uri="{FF2B5EF4-FFF2-40B4-BE49-F238E27FC236}">
                  <a16:creationId xmlns:a16="http://schemas.microsoft.com/office/drawing/2014/main" id="{1CE631AC-CC05-EDC6-8513-DF136EDBC41A}"/>
                </a:ext>
              </a:extLst>
            </p:cNvPr>
            <p:cNvSpPr/>
            <p:nvPr/>
          </p:nvSpPr>
          <p:spPr>
            <a:xfrm>
              <a:off x="496814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8" name="Полилиния 12">
              <a:extLst>
                <a:ext uri="{FF2B5EF4-FFF2-40B4-BE49-F238E27FC236}">
                  <a16:creationId xmlns:a16="http://schemas.microsoft.com/office/drawing/2014/main" id="{696BB706-4E10-B992-40B0-42CF2A6AAEEF}"/>
                </a:ext>
              </a:extLst>
            </p:cNvPr>
            <p:cNvSpPr/>
            <p:nvPr/>
          </p:nvSpPr>
          <p:spPr>
            <a:xfrm>
              <a:off x="341492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9" name="Полилиния 12">
              <a:extLst>
                <a:ext uri="{FF2B5EF4-FFF2-40B4-BE49-F238E27FC236}">
                  <a16:creationId xmlns:a16="http://schemas.microsoft.com/office/drawing/2014/main" id="{C6759B51-7C1B-A4BC-6666-A70562C6A8B0}"/>
                </a:ext>
              </a:extLst>
            </p:cNvPr>
            <p:cNvSpPr/>
            <p:nvPr/>
          </p:nvSpPr>
          <p:spPr>
            <a:xfrm>
              <a:off x="187421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94979FDB-F82F-DA0C-0AA9-4B8D828E8E07}"/>
                </a:ext>
              </a:extLst>
            </p:cNvPr>
            <p:cNvSpPr/>
            <p:nvPr/>
          </p:nvSpPr>
          <p:spPr>
            <a:xfrm>
              <a:off x="33351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ebbb115432_1_123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g2ebbb115432_1_123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2ebbb115432_1_123"/>
          <p:cNvSpPr/>
          <p:nvPr/>
        </p:nvSpPr>
        <p:spPr>
          <a:xfrm>
            <a:off x="6096000" y="692150"/>
            <a:ext cx="5418666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Переработка существующего SDN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3" name="Google Shape;1593;g2ebbb115432_1_123"/>
          <p:cNvSpPr txBox="1"/>
          <p:nvPr/>
        </p:nvSpPr>
        <p:spPr>
          <a:xfrm>
            <a:off x="6102534" y="1343672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со стороны продукта в изменении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архитектуры и развитии функциональности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2ebbb115432_1_123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4747866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dirty="0">
                <a:solidFill>
                  <a:schemeClr val="dk1"/>
                </a:solidFill>
              </a:rPr>
              <a:t>Варианты развития</a:t>
            </a: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</a:t>
            </a:r>
            <a:b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</a:b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95" name="Google Shape;1595;g2ebbb115432_1_123"/>
          <p:cNvSpPr/>
          <p:nvPr/>
        </p:nvSpPr>
        <p:spPr>
          <a:xfrm>
            <a:off x="6088047" y="2431428"/>
            <a:ext cx="5425200" cy="72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Замена существующего SDN: 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Tungsten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Fabric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/ Open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Contrail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OVN </a:t>
            </a:r>
            <a:endParaRPr sz="12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6" name="Google Shape;1596;g2ebbb115432_1_123"/>
          <p:cNvSpPr txBox="1"/>
          <p:nvPr/>
        </p:nvSpPr>
        <p:spPr>
          <a:xfrm>
            <a:off x="6102534" y="3266269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Аналогичные проблемы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+ время на интеграцию продукта с облаком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2ebbb115432_1_123"/>
          <p:cNvSpPr/>
          <p:nvPr/>
        </p:nvSpPr>
        <p:spPr>
          <a:xfrm>
            <a:off x="6102534" y="4383764"/>
            <a:ext cx="5430654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собственного SDN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8" name="Google Shape;1598;g2ebbb115432_1_123"/>
          <p:cNvSpPr txBox="1"/>
          <p:nvPr/>
        </p:nvSpPr>
        <p:spPr>
          <a:xfrm>
            <a:off x="6088047" y="5060206"/>
            <a:ext cx="468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Возможность реализовать все требования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 dirty="0">
                <a:solidFill>
                  <a:schemeClr val="hlink"/>
                </a:solidFill>
                <a:latin typeface="VK Sans Display" pitchFamily="2" charset="0"/>
                <a:ea typeface="Play"/>
                <a:cs typeface="Play"/>
                <a:sym typeface="Play"/>
                <a:hlinkClick r:id="rId3"/>
              </a:rPr>
              <a:t>https://habr.com/ru/companies/vk/articles/763760/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35BDEE-39BC-BED5-EAC1-A1560E25A20F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D269E94-6220-AC38-BA39-8AB000673715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2B2AC6E-323D-5DB4-1C1D-5CE9A9402C58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6A5504C2-21CA-5D1D-87C7-E3D0BC0A6201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2AB722D-B618-892C-FDDB-27732F47946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Google Shape;1589;g2ebbb115432_1_123">
            <a:extLst>
              <a:ext uri="{FF2B5EF4-FFF2-40B4-BE49-F238E27FC236}">
                <a16:creationId xmlns:a16="http://schemas.microsoft.com/office/drawing/2014/main" id="{D55BC743-E670-E48A-3201-97F91911504D}"/>
              </a:ext>
            </a:extLst>
          </p:cNvPr>
          <p:cNvSpPr txBox="1"/>
          <p:nvPr/>
        </p:nvSpPr>
        <p:spPr>
          <a:xfrm>
            <a:off x="677334" y="1770045"/>
            <a:ext cx="4825500" cy="70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не соответствует</a:t>
            </a:r>
            <a:b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всем требованиям к SDN</a:t>
            </a:r>
            <a:endParaRPr sz="2000" b="0" i="0" u="none" strike="noStrike" cap="none" dirty="0">
              <a:solidFill>
                <a:schemeClr val="tx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8" name="Google Shape;1591;g2ebbb115432_1_123">
            <a:extLst>
              <a:ext uri="{FF2B5EF4-FFF2-40B4-BE49-F238E27FC236}">
                <a16:creationId xmlns:a16="http://schemas.microsoft.com/office/drawing/2014/main" id="{9CB8D554-BAC0-BD3F-557C-520AACBD2CFB}"/>
              </a:ext>
            </a:extLst>
          </p:cNvPr>
          <p:cNvSpPr txBox="1"/>
          <p:nvPr/>
        </p:nvSpPr>
        <p:spPr>
          <a:xfrm>
            <a:off x="677334" y="2819402"/>
            <a:ext cx="3965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Архитектура трудно масштабируемая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по добавлении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новой функциональности –добавить либо сложно, либо невозможно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Из-за особенности архитектуры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сложно справляется с большим перестроением сети (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фулсинк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lang="ru-RU" sz="2000" b="0" i="0" u="none" strike="noStrike" cap="none" dirty="0">
              <a:solidFill>
                <a:srgbClr val="535353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94417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" name="Shape 1"/>
          <p:cNvSpPr/>
          <p:nvPr/>
        </p:nvSpPr>
        <p:spPr>
          <a:xfrm>
            <a:off x="6294417" y="3544084"/>
            <a:ext cx="5302233" cy="583359"/>
          </a:xfrm>
          <a:prstGeom prst="roundRect">
            <a:avLst>
              <a:gd name="adj" fmla="val 20571"/>
            </a:avLst>
          </a:prstGeom>
          <a:solidFill>
            <a:srgbClr val="EBF4F9"/>
          </a:solidFill>
          <a:ln/>
        </p:spPr>
      </p:sp>
      <p:sp>
        <p:nvSpPr>
          <p:cNvPr id="7" name="Shape 2"/>
          <p:cNvSpPr/>
          <p:nvPr/>
        </p:nvSpPr>
        <p:spPr>
          <a:xfrm>
            <a:off x="6294417" y="1532092"/>
            <a:ext cx="5302233" cy="1218307"/>
          </a:xfrm>
          <a:prstGeom prst="roundRect">
            <a:avLst>
              <a:gd name="adj" fmla="val 9850"/>
            </a:avLst>
          </a:prstGeom>
          <a:solidFill>
            <a:srgbClr val="EBF4F9"/>
          </a:solidFill>
          <a:ln/>
        </p:spPr>
      </p:sp>
      <p:sp>
        <p:nvSpPr>
          <p:cNvPr id="10" name="Shape 3"/>
          <p:cNvSpPr/>
          <p:nvPr/>
        </p:nvSpPr>
        <p:spPr>
          <a:xfrm>
            <a:off x="595311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11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97" y="4532223"/>
            <a:ext cx="968372" cy="28175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3155808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3" name="Image 6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03" y="4532223"/>
            <a:ext cx="968372" cy="281758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8854914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5" name="Image 7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25" y="4532223"/>
            <a:ext cx="1055684" cy="281758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4197601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pic>
        <p:nvPicPr>
          <p:cNvPr id="17" name="Image 8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031" y="4532223"/>
            <a:ext cx="1055684" cy="281758"/>
          </a:xfrm>
          <a:prstGeom prst="rect">
            <a:avLst/>
          </a:prstGeom>
        </p:spPr>
      </p:pic>
      <p:sp>
        <p:nvSpPr>
          <p:cNvPr id="18" name="Text 7"/>
          <p:cNvSpPr/>
          <p:nvPr/>
        </p:nvSpPr>
        <p:spPr>
          <a:xfrm>
            <a:off x="9896708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19" name="Shape 8"/>
          <p:cNvSpPr/>
          <p:nvPr/>
        </p:nvSpPr>
        <p:spPr>
          <a:xfrm>
            <a:off x="595311" y="337344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20" name="Image 9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392" y="3907094"/>
            <a:ext cx="400525" cy="629098"/>
          </a:xfrm>
          <a:prstGeom prst="rect">
            <a:avLst/>
          </a:prstGeom>
        </p:spPr>
      </p:pic>
      <p:sp>
        <p:nvSpPr>
          <p:cNvPr id="23" name="Text 9"/>
          <p:cNvSpPr/>
          <p:nvPr/>
        </p:nvSpPr>
        <p:spPr>
          <a:xfrm>
            <a:off x="846793" y="5435701"/>
            <a:ext cx="4542881" cy="70902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Ушли от Event-based общения между компонентами SDN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Убрали брокер сообщений Rabbitmq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Агенты Neutron не хранят состояния, агенты Sprut хранят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Оптимизировали архитектуру DataPlane</a:t>
            </a:r>
            <a:endParaRPr lang="en-US" sz="1000" dirty="0"/>
          </a:p>
        </p:txBody>
      </p:sp>
      <p:sp>
        <p:nvSpPr>
          <p:cNvPr id="24" name="Text 10"/>
          <p:cNvSpPr/>
          <p:nvPr/>
        </p:nvSpPr>
        <p:spPr>
          <a:xfrm>
            <a:off x="6518870" y="5433055"/>
            <a:ext cx="5745408" cy="8757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Микросервисная архитектура приложения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Архитектура готова к горизонтальному масштабированию инсталляции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Self-healing сетевых NFV-сущностей сервисов </a:t>
            </a:r>
            <a:r>
              <a:rPr lang="en-US" sz="1000" dirty="0" err="1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клиентов</a:t>
            </a: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 </a:t>
            </a:r>
            <a:b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</a:b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(Neutron есть для некоторых сервисов НА)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Использование ЗКУ</a:t>
            </a:r>
            <a:endParaRPr lang="en-US" sz="1000" dirty="0"/>
          </a:p>
        </p:txBody>
      </p:sp>
      <p:sp>
        <p:nvSpPr>
          <p:cNvPr id="25" name="Shape 11"/>
          <p:cNvSpPr/>
          <p:nvPr/>
        </p:nvSpPr>
        <p:spPr>
          <a:xfrm>
            <a:off x="668200" y="554549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6" name="Shape 12"/>
          <p:cNvSpPr/>
          <p:nvPr/>
        </p:nvSpPr>
        <p:spPr>
          <a:xfrm>
            <a:off x="6340276" y="553888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7" name="Shape 13"/>
          <p:cNvSpPr/>
          <p:nvPr/>
        </p:nvSpPr>
        <p:spPr>
          <a:xfrm>
            <a:off x="668200" y="570820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8" name="Shape 14"/>
          <p:cNvSpPr/>
          <p:nvPr/>
        </p:nvSpPr>
        <p:spPr>
          <a:xfrm>
            <a:off x="6340276" y="5709522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9" name="Shape 15"/>
          <p:cNvSpPr/>
          <p:nvPr/>
        </p:nvSpPr>
        <p:spPr>
          <a:xfrm>
            <a:off x="668200" y="5870905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0" name="Shape 16"/>
          <p:cNvSpPr/>
          <p:nvPr/>
        </p:nvSpPr>
        <p:spPr>
          <a:xfrm>
            <a:off x="6340276" y="588016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1" name="Shape 17"/>
          <p:cNvSpPr/>
          <p:nvPr/>
        </p:nvSpPr>
        <p:spPr>
          <a:xfrm>
            <a:off x="668200" y="6045516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2" name="Shape 18"/>
          <p:cNvSpPr/>
          <p:nvPr/>
        </p:nvSpPr>
        <p:spPr>
          <a:xfrm>
            <a:off x="6340276" y="619367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3" name="Shape 19"/>
          <p:cNvSpPr/>
          <p:nvPr/>
        </p:nvSpPr>
        <p:spPr>
          <a:xfrm>
            <a:off x="595311" y="153209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34" name="Image 1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4418" y="1532092"/>
            <a:ext cx="2452679" cy="515896"/>
          </a:xfrm>
          <a:prstGeom prst="rect">
            <a:avLst/>
          </a:prstGeom>
        </p:spPr>
      </p:pic>
      <p:pic>
        <p:nvPicPr>
          <p:cNvPr id="35" name="Image 1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4722" y="1532092"/>
            <a:ext cx="2801928" cy="1218307"/>
          </a:xfrm>
          <a:prstGeom prst="rect">
            <a:avLst/>
          </a:prstGeom>
        </p:spPr>
      </p:pic>
      <p:pic>
        <p:nvPicPr>
          <p:cNvPr id="36" name="Image 14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94418" y="2087671"/>
            <a:ext cx="2452679" cy="2039772"/>
          </a:xfrm>
          <a:prstGeom prst="rect">
            <a:avLst/>
          </a:prstGeom>
        </p:spPr>
      </p:pic>
      <p:sp>
        <p:nvSpPr>
          <p:cNvPr id="37" name="Shape 20"/>
          <p:cNvSpPr/>
          <p:nvPr/>
        </p:nvSpPr>
        <p:spPr>
          <a:xfrm>
            <a:off x="595311" y="245276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8" name="Shape 21"/>
          <p:cNvSpPr/>
          <p:nvPr/>
        </p:nvSpPr>
        <p:spPr>
          <a:xfrm>
            <a:off x="6294417" y="2917073"/>
            <a:ext cx="5302233" cy="460338"/>
          </a:xfrm>
          <a:prstGeom prst="roundRect">
            <a:avLst>
              <a:gd name="adj" fmla="val 26069"/>
            </a:avLst>
          </a:prstGeom>
          <a:solidFill>
            <a:srgbClr val="EBF4F9"/>
          </a:solidFill>
          <a:ln/>
        </p:spPr>
      </p:sp>
      <p:sp>
        <p:nvSpPr>
          <p:cNvPr id="39" name="Text 22"/>
          <p:cNvSpPr/>
          <p:nvPr/>
        </p:nvSpPr>
        <p:spPr>
          <a:xfrm rot="16200000">
            <a:off x="567530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0" name="Text 23"/>
          <p:cNvSpPr/>
          <p:nvPr/>
        </p:nvSpPr>
        <p:spPr>
          <a:xfrm rot="16200000">
            <a:off x="6266636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1" name="Text 24"/>
          <p:cNvSpPr/>
          <p:nvPr/>
        </p:nvSpPr>
        <p:spPr>
          <a:xfrm rot="16200000">
            <a:off x="627021" y="2718151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/>
          </a:p>
        </p:txBody>
      </p:sp>
      <p:sp>
        <p:nvSpPr>
          <p:cNvPr id="42" name="Text 25"/>
          <p:cNvSpPr/>
          <p:nvPr/>
        </p:nvSpPr>
        <p:spPr>
          <a:xfrm rot="16200000">
            <a:off x="6162735" y="3148304"/>
            <a:ext cx="841372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Target State</a:t>
            </a:r>
            <a:endParaRPr lang="en-US" sz="1125" dirty="0"/>
          </a:p>
        </p:txBody>
      </p:sp>
      <p:sp>
        <p:nvSpPr>
          <p:cNvPr id="43" name="Text 26"/>
          <p:cNvSpPr/>
          <p:nvPr/>
        </p:nvSpPr>
        <p:spPr>
          <a:xfrm rot="16200000">
            <a:off x="966388" y="2718151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sp>
        <p:nvSpPr>
          <p:cNvPr id="44" name="Text 27"/>
          <p:cNvSpPr/>
          <p:nvPr/>
        </p:nvSpPr>
        <p:spPr>
          <a:xfrm rot="16200000">
            <a:off x="6665494" y="4547596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pic>
        <p:nvPicPr>
          <p:cNvPr id="45" name="Image 15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546" y="2069814"/>
            <a:ext cx="116902" cy="1851271"/>
          </a:xfrm>
          <a:prstGeom prst="rect">
            <a:avLst/>
          </a:prstGeom>
        </p:spPr>
      </p:pic>
      <p:pic>
        <p:nvPicPr>
          <p:cNvPr id="46" name="Image 16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6652" y="2544041"/>
            <a:ext cx="116902" cy="1377044"/>
          </a:xfrm>
          <a:prstGeom prst="rect">
            <a:avLst/>
          </a:prstGeom>
        </p:spPr>
      </p:pic>
      <p:pic>
        <p:nvPicPr>
          <p:cNvPr id="47" name="Image 17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0294" y="2069814"/>
            <a:ext cx="116902" cy="1851271"/>
          </a:xfrm>
          <a:prstGeom prst="rect">
            <a:avLst/>
          </a:prstGeom>
        </p:spPr>
      </p:pic>
      <p:pic>
        <p:nvPicPr>
          <p:cNvPr id="48" name="Image 18" descr=" 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7546" y="4034185"/>
            <a:ext cx="116902" cy="896865"/>
          </a:xfrm>
          <a:prstGeom prst="rect">
            <a:avLst/>
          </a:prstGeom>
        </p:spPr>
      </p:pic>
      <p:pic>
        <p:nvPicPr>
          <p:cNvPr id="49" name="Image 19" descr=" 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56652" y="4032201"/>
            <a:ext cx="116902" cy="1023854"/>
          </a:xfrm>
          <a:prstGeom prst="rect">
            <a:avLst/>
          </a:prstGeom>
        </p:spPr>
      </p:pic>
      <p:pic>
        <p:nvPicPr>
          <p:cNvPr id="50" name="Image 20" descr=" 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69401" y="4024264"/>
            <a:ext cx="116903" cy="1023854"/>
          </a:xfrm>
          <a:prstGeom prst="rect">
            <a:avLst/>
          </a:prstGeom>
        </p:spPr>
      </p:pic>
      <p:sp>
        <p:nvSpPr>
          <p:cNvPr id="51" name="Text 28"/>
          <p:cNvSpPr/>
          <p:nvPr/>
        </p:nvSpPr>
        <p:spPr>
          <a:xfrm rot="21600000">
            <a:off x="4740793" y="1783955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2" name="Image 21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62424" y="1694797"/>
            <a:ext cx="428624" cy="428590"/>
          </a:xfrm>
          <a:prstGeom prst="rect">
            <a:avLst/>
          </a:prstGeom>
        </p:spPr>
      </p:pic>
      <p:sp>
        <p:nvSpPr>
          <p:cNvPr id="53" name="Text 29"/>
          <p:cNvSpPr/>
          <p:nvPr/>
        </p:nvSpPr>
        <p:spPr>
          <a:xfrm rot="21600000">
            <a:off x="7310020" y="2505745"/>
            <a:ext cx="47228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38"/>
              </a:lnSpc>
            </a:pPr>
            <a:r>
              <a:rPr lang="en-US" sz="938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 SQL</a:t>
            </a:r>
            <a:endParaRPr lang="en-US" sz="938" dirty="0"/>
          </a:p>
        </p:txBody>
      </p:sp>
      <p:pic>
        <p:nvPicPr>
          <p:cNvPr id="54" name="Image 22" descr=" 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89789" y="2214661"/>
            <a:ext cx="309561" cy="309537"/>
          </a:xfrm>
          <a:prstGeom prst="rect">
            <a:avLst/>
          </a:prstGeom>
        </p:spPr>
      </p:pic>
      <p:sp>
        <p:nvSpPr>
          <p:cNvPr id="55" name="Text 30"/>
          <p:cNvSpPr/>
          <p:nvPr/>
        </p:nvSpPr>
        <p:spPr>
          <a:xfrm rot="21600000">
            <a:off x="10812961" y="2156987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6" name="Image 23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4184" y="1726545"/>
            <a:ext cx="428624" cy="428590"/>
          </a:xfrm>
          <a:prstGeom prst="rect">
            <a:avLst/>
          </a:prstGeom>
        </p:spPr>
      </p:pic>
      <p:sp>
        <p:nvSpPr>
          <p:cNvPr id="57" name="Text 31"/>
          <p:cNvSpPr/>
          <p:nvPr/>
        </p:nvSpPr>
        <p:spPr>
          <a:xfrm>
            <a:off x="4810110" y="2047987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8" name="Text 32"/>
          <p:cNvSpPr/>
          <p:nvPr/>
        </p:nvSpPr>
        <p:spPr>
          <a:xfrm>
            <a:off x="10509216" y="2512293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9" name="Text 33"/>
          <p:cNvSpPr/>
          <p:nvPr/>
        </p:nvSpPr>
        <p:spPr>
          <a:xfrm>
            <a:off x="5230796" y="2968663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0" name="Text 34"/>
          <p:cNvSpPr/>
          <p:nvPr/>
        </p:nvSpPr>
        <p:spPr>
          <a:xfrm>
            <a:off x="10929902" y="3139305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1" name="Text 35"/>
          <p:cNvSpPr/>
          <p:nvPr/>
        </p:nvSpPr>
        <p:spPr>
          <a:xfrm>
            <a:off x="5369701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2" name="Text 36"/>
          <p:cNvSpPr/>
          <p:nvPr/>
        </p:nvSpPr>
        <p:spPr>
          <a:xfrm>
            <a:off x="11068808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3" name="Text 37"/>
          <p:cNvSpPr/>
          <p:nvPr/>
        </p:nvSpPr>
        <p:spPr>
          <a:xfrm>
            <a:off x="5199046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sp>
        <p:nvSpPr>
          <p:cNvPr id="64" name="Text 38"/>
          <p:cNvSpPr/>
          <p:nvPr/>
        </p:nvSpPr>
        <p:spPr>
          <a:xfrm>
            <a:off x="10898152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65" name="Image 24" descr=" 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06557" y="2627378"/>
            <a:ext cx="3282146" cy="404780"/>
          </a:xfrm>
          <a:prstGeom prst="rect">
            <a:avLst/>
          </a:prstGeom>
        </p:spPr>
      </p:pic>
      <p:sp>
        <p:nvSpPr>
          <p:cNvPr id="66" name="Text 39"/>
          <p:cNvSpPr/>
          <p:nvPr/>
        </p:nvSpPr>
        <p:spPr>
          <a:xfrm>
            <a:off x="2734460" y="2631346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67" name="Image 25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06557" y="3552021"/>
            <a:ext cx="670717" cy="396843"/>
          </a:xfrm>
          <a:prstGeom prst="rect">
            <a:avLst/>
          </a:prstGeom>
        </p:spPr>
      </p:pic>
      <p:sp>
        <p:nvSpPr>
          <p:cNvPr id="68" name="Text 40"/>
          <p:cNvSpPr/>
          <p:nvPr/>
        </p:nvSpPr>
        <p:spPr>
          <a:xfrm>
            <a:off x="1838187" y="3596997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69" name="Image 26" descr=" 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38195" y="3635358"/>
            <a:ext cx="952497" cy="396843"/>
          </a:xfrm>
          <a:prstGeom prst="rect">
            <a:avLst/>
          </a:prstGeom>
        </p:spPr>
      </p:pic>
      <p:sp>
        <p:nvSpPr>
          <p:cNvPr id="70" name="Text 41"/>
          <p:cNvSpPr/>
          <p:nvPr/>
        </p:nvSpPr>
        <p:spPr>
          <a:xfrm>
            <a:off x="7638496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SND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1" name="Image 27" descr=" 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63094" y="3635358"/>
            <a:ext cx="1059653" cy="396843"/>
          </a:xfrm>
          <a:prstGeom prst="rect">
            <a:avLst/>
          </a:prstGeom>
        </p:spPr>
      </p:pic>
      <p:sp>
        <p:nvSpPr>
          <p:cNvPr id="72" name="Text 42"/>
          <p:cNvSpPr/>
          <p:nvPr/>
        </p:nvSpPr>
        <p:spPr>
          <a:xfrm>
            <a:off x="10116973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3" name="Image 28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06557" y="1710671"/>
            <a:ext cx="972341" cy="396843"/>
          </a:xfrm>
          <a:prstGeom prst="rect">
            <a:avLst/>
          </a:prstGeom>
        </p:spPr>
      </p:pic>
      <p:sp>
        <p:nvSpPr>
          <p:cNvPr id="74" name="Text 43"/>
          <p:cNvSpPr/>
          <p:nvPr/>
        </p:nvSpPr>
        <p:spPr>
          <a:xfrm>
            <a:off x="1947328" y="1755647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5" name="Image 29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89728" y="1591618"/>
            <a:ext cx="809622" cy="396843"/>
          </a:xfrm>
          <a:prstGeom prst="rect">
            <a:avLst/>
          </a:prstGeom>
        </p:spPr>
      </p:pic>
      <p:sp>
        <p:nvSpPr>
          <p:cNvPr id="76" name="Text 44"/>
          <p:cNvSpPr/>
          <p:nvPr/>
        </p:nvSpPr>
        <p:spPr>
          <a:xfrm>
            <a:off x="7049139" y="1636594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7" name="Image 30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01573" y="2226566"/>
            <a:ext cx="809622" cy="396843"/>
          </a:xfrm>
          <a:prstGeom prst="rect">
            <a:avLst/>
          </a:prstGeom>
        </p:spPr>
      </p:pic>
      <p:sp>
        <p:nvSpPr>
          <p:cNvPr id="78" name="Text 45"/>
          <p:cNvSpPr/>
          <p:nvPr/>
        </p:nvSpPr>
        <p:spPr>
          <a:xfrm>
            <a:off x="6664171" y="2271542"/>
            <a:ext cx="284426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9" name="Image 31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73975" y="2226566"/>
            <a:ext cx="809622" cy="396843"/>
          </a:xfrm>
          <a:prstGeom prst="rect">
            <a:avLst/>
          </a:prstGeom>
        </p:spPr>
      </p:pic>
      <p:sp>
        <p:nvSpPr>
          <p:cNvPr id="80" name="Text 46"/>
          <p:cNvSpPr/>
          <p:nvPr/>
        </p:nvSpPr>
        <p:spPr>
          <a:xfrm>
            <a:off x="7985761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1" name="Image 32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1591618"/>
            <a:ext cx="809622" cy="396843"/>
          </a:xfrm>
          <a:prstGeom prst="rect">
            <a:avLst/>
          </a:prstGeom>
        </p:spPr>
      </p:pic>
      <p:sp>
        <p:nvSpPr>
          <p:cNvPr id="82" name="Text 47"/>
          <p:cNvSpPr/>
          <p:nvPr/>
        </p:nvSpPr>
        <p:spPr>
          <a:xfrm>
            <a:off x="9718114" y="1636594"/>
            <a:ext cx="27252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83" name="Image 33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2226566"/>
            <a:ext cx="809622" cy="396843"/>
          </a:xfrm>
          <a:prstGeom prst="rect">
            <a:avLst/>
          </a:prstGeom>
        </p:spPr>
      </p:pic>
      <p:sp>
        <p:nvSpPr>
          <p:cNvPr id="84" name="Text 48"/>
          <p:cNvSpPr/>
          <p:nvPr/>
        </p:nvSpPr>
        <p:spPr>
          <a:xfrm>
            <a:off x="9561349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5" name="Image 34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50335" y="1710671"/>
            <a:ext cx="972341" cy="396843"/>
          </a:xfrm>
          <a:prstGeom prst="rect">
            <a:avLst/>
          </a:prstGeom>
        </p:spPr>
      </p:pic>
      <p:sp>
        <p:nvSpPr>
          <p:cNvPr id="86" name="Text 49"/>
          <p:cNvSpPr/>
          <p:nvPr/>
        </p:nvSpPr>
        <p:spPr>
          <a:xfrm>
            <a:off x="3048652" y="1755647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7" name="Image 35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8881" y="1591618"/>
            <a:ext cx="809622" cy="396843"/>
          </a:xfrm>
          <a:prstGeom prst="rect">
            <a:avLst/>
          </a:prstGeom>
        </p:spPr>
      </p:pic>
      <p:sp>
        <p:nvSpPr>
          <p:cNvPr id="88" name="Text 50"/>
          <p:cNvSpPr/>
          <p:nvPr/>
        </p:nvSpPr>
        <p:spPr>
          <a:xfrm>
            <a:off x="7975839" y="1636594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Sprut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9" name="Image 36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06558" y="4532223"/>
            <a:ext cx="1051715" cy="281758"/>
          </a:xfrm>
          <a:prstGeom prst="rect">
            <a:avLst/>
          </a:prstGeom>
        </p:spPr>
      </p:pic>
      <p:sp>
        <p:nvSpPr>
          <p:cNvPr id="90" name="Text 51"/>
          <p:cNvSpPr/>
          <p:nvPr/>
        </p:nvSpPr>
        <p:spPr>
          <a:xfrm>
            <a:off x="2094170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1" name="Image 37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405664" y="4532223"/>
            <a:ext cx="1051715" cy="281758"/>
          </a:xfrm>
          <a:prstGeom prst="rect">
            <a:avLst/>
          </a:prstGeom>
        </p:spPr>
      </p:pic>
      <p:sp>
        <p:nvSpPr>
          <p:cNvPr id="92" name="Text 52"/>
          <p:cNvSpPr/>
          <p:nvPr/>
        </p:nvSpPr>
        <p:spPr>
          <a:xfrm>
            <a:off x="7793277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3" name="Image 38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79679" y="3552021"/>
            <a:ext cx="670717" cy="396843"/>
          </a:xfrm>
          <a:prstGeom prst="rect">
            <a:avLst/>
          </a:prstGeom>
        </p:spPr>
      </p:pic>
      <p:sp>
        <p:nvSpPr>
          <p:cNvPr id="94" name="Text 53"/>
          <p:cNvSpPr/>
          <p:nvPr/>
        </p:nvSpPr>
        <p:spPr>
          <a:xfrm>
            <a:off x="2739090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5" name="Image 39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52801" y="3552021"/>
            <a:ext cx="670717" cy="396843"/>
          </a:xfrm>
          <a:prstGeom prst="rect">
            <a:avLst/>
          </a:prstGeom>
        </p:spPr>
      </p:pic>
      <p:sp>
        <p:nvSpPr>
          <p:cNvPr id="96" name="Text 54"/>
          <p:cNvSpPr/>
          <p:nvPr/>
        </p:nvSpPr>
        <p:spPr>
          <a:xfrm>
            <a:off x="3612213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7" name="Image 40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25923" y="3552021"/>
            <a:ext cx="670717" cy="396843"/>
          </a:xfrm>
          <a:prstGeom prst="rect">
            <a:avLst/>
          </a:prstGeom>
        </p:spPr>
      </p:pic>
      <p:sp>
        <p:nvSpPr>
          <p:cNvPr id="98" name="Text 55"/>
          <p:cNvSpPr/>
          <p:nvPr/>
        </p:nvSpPr>
        <p:spPr>
          <a:xfrm>
            <a:off x="4485335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09" name="Image 51" descr=" 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568504" y="1760817"/>
            <a:ext cx="885028" cy="58446"/>
          </a:xfrm>
          <a:prstGeom prst="rect">
            <a:avLst/>
          </a:prstGeom>
        </p:spPr>
      </p:pic>
      <p:pic>
        <p:nvPicPr>
          <p:cNvPr id="114" name="Image 56" descr=" 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58513" y="3948864"/>
            <a:ext cx="58451" cy="587327"/>
          </a:xfrm>
          <a:prstGeom prst="rect">
            <a:avLst/>
          </a:prstGeom>
        </p:spPr>
      </p:pic>
      <p:sp>
        <p:nvSpPr>
          <p:cNvPr id="115" name="Text 56"/>
          <p:cNvSpPr/>
          <p:nvPr/>
        </p:nvSpPr>
        <p:spPr>
          <a:xfrm>
            <a:off x="6905603" y="2943529"/>
            <a:ext cx="5013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SDN</a:t>
            </a:r>
            <a:endParaRPr lang="en-US" sz="1625" dirty="0"/>
          </a:p>
        </p:txBody>
      </p:sp>
      <p:sp>
        <p:nvSpPr>
          <p:cNvPr id="116" name="Text 57"/>
          <p:cNvSpPr/>
          <p:nvPr/>
        </p:nvSpPr>
        <p:spPr>
          <a:xfrm>
            <a:off x="6397604" y="1549288"/>
            <a:ext cx="284426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FF3985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APP</a:t>
            </a:r>
            <a:endParaRPr lang="en-US" sz="1000" dirty="0"/>
          </a:p>
        </p:txBody>
      </p:sp>
      <p:sp>
        <p:nvSpPr>
          <p:cNvPr id="117" name="Text 58"/>
          <p:cNvSpPr/>
          <p:nvPr/>
        </p:nvSpPr>
        <p:spPr>
          <a:xfrm>
            <a:off x="8913784" y="1549288"/>
            <a:ext cx="300301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1000" dirty="0"/>
          </a:p>
        </p:txBody>
      </p:sp>
      <p:sp>
        <p:nvSpPr>
          <p:cNvPr id="118" name="Text 59"/>
          <p:cNvSpPr/>
          <p:nvPr/>
        </p:nvSpPr>
        <p:spPr>
          <a:xfrm>
            <a:off x="7500913" y="2943529"/>
            <a:ext cx="592665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HTPP</a:t>
            </a:r>
            <a:endParaRPr lang="en-US" sz="1625" dirty="0"/>
          </a:p>
        </p:txBody>
      </p:sp>
      <p:sp>
        <p:nvSpPr>
          <p:cNvPr id="119" name="Text 60"/>
          <p:cNvSpPr/>
          <p:nvPr/>
        </p:nvSpPr>
        <p:spPr>
          <a:xfrm>
            <a:off x="8187505" y="2943529"/>
            <a:ext cx="5648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REST</a:t>
            </a:r>
            <a:endParaRPr lang="en-US" sz="1625" dirty="0"/>
          </a:p>
        </p:txBody>
      </p:sp>
      <p:sp>
        <p:nvSpPr>
          <p:cNvPr id="120" name="Text 61"/>
          <p:cNvSpPr/>
          <p:nvPr/>
        </p:nvSpPr>
        <p:spPr>
          <a:xfrm>
            <a:off x="8846315" y="2943529"/>
            <a:ext cx="394228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API</a:t>
            </a:r>
            <a:endParaRPr lang="en-US" sz="1625" dirty="0"/>
          </a:p>
        </p:txBody>
      </p:sp>
      <p:pic>
        <p:nvPicPr>
          <p:cNvPr id="121" name="Image 0" descr=" ">
            <a:extLst>
              <a:ext uri="{FF2B5EF4-FFF2-40B4-BE49-F238E27FC236}">
                <a16:creationId xmlns:a16="http://schemas.microsoft.com/office/drawing/2014/main" id="{F3F1A4F4-DFB4-D27B-5335-C28C80DFDA5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460146" y="4032201"/>
            <a:ext cx="58452" cy="503990"/>
          </a:xfrm>
          <a:prstGeom prst="rect">
            <a:avLst/>
          </a:prstGeom>
        </p:spPr>
      </p:pic>
      <p:pic>
        <p:nvPicPr>
          <p:cNvPr id="122" name="Image 1" descr=" ">
            <a:extLst>
              <a:ext uri="{FF2B5EF4-FFF2-40B4-BE49-F238E27FC236}">
                <a16:creationId xmlns:a16="http://schemas.microsoft.com/office/drawing/2014/main" id="{DA28A6D2-F8D9-6495-6F7C-E5617A16B91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306688" y="4028620"/>
            <a:ext cx="1053426" cy="519487"/>
          </a:xfrm>
          <a:prstGeom prst="rect">
            <a:avLst/>
          </a:prstGeom>
        </p:spPr>
      </p:pic>
      <p:pic>
        <p:nvPicPr>
          <p:cNvPr id="123" name="Image 2" descr=" ">
            <a:extLst>
              <a:ext uri="{FF2B5EF4-FFF2-40B4-BE49-F238E27FC236}">
                <a16:creationId xmlns:a16="http://schemas.microsoft.com/office/drawing/2014/main" id="{D2B667C4-9E8C-F336-0998-C56C355F828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231160" y="3996646"/>
            <a:ext cx="1818799" cy="556675"/>
          </a:xfrm>
          <a:prstGeom prst="rect">
            <a:avLst/>
          </a:prstGeom>
        </p:spPr>
      </p:pic>
      <p:pic>
        <p:nvPicPr>
          <p:cNvPr id="124" name="Image 3" descr=" ">
            <a:extLst>
              <a:ext uri="{FF2B5EF4-FFF2-40B4-BE49-F238E27FC236}">
                <a16:creationId xmlns:a16="http://schemas.microsoft.com/office/drawing/2014/main" id="{9B251904-35DB-3966-3855-A1D3E495666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95029" y="1774221"/>
            <a:ext cx="667405" cy="139730"/>
          </a:xfrm>
          <a:prstGeom prst="rect">
            <a:avLst/>
          </a:prstGeom>
        </p:spPr>
      </p:pic>
      <p:pic>
        <p:nvPicPr>
          <p:cNvPr id="125" name="Image 4" descr=" ">
            <a:extLst>
              <a:ext uri="{FF2B5EF4-FFF2-40B4-BE49-F238E27FC236}">
                <a16:creationId xmlns:a16="http://schemas.microsoft.com/office/drawing/2014/main" id="{AF7407D0-E2B9-5686-157F-85E40DE3AA4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229457" y="2058219"/>
            <a:ext cx="632978" cy="370227"/>
          </a:xfrm>
          <a:prstGeom prst="rect">
            <a:avLst/>
          </a:prstGeom>
        </p:spPr>
      </p:pic>
      <p:pic>
        <p:nvPicPr>
          <p:cNvPr id="126" name="Image 10" descr=" ">
            <a:extLst>
              <a:ext uri="{FF2B5EF4-FFF2-40B4-BE49-F238E27FC236}">
                <a16:creationId xmlns:a16="http://schemas.microsoft.com/office/drawing/2014/main" id="{5F9BDF9A-65BB-15AB-67D6-020E5A92201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675050" y="3929728"/>
            <a:ext cx="871414" cy="612845"/>
          </a:xfrm>
          <a:prstGeom prst="rect">
            <a:avLst/>
          </a:prstGeom>
        </p:spPr>
      </p:pic>
      <p:pic>
        <p:nvPicPr>
          <p:cNvPr id="127" name="Image 41" descr=" ">
            <a:extLst>
              <a:ext uri="{FF2B5EF4-FFF2-40B4-BE49-F238E27FC236}">
                <a16:creationId xmlns:a16="http://schemas.microsoft.com/office/drawing/2014/main" id="{5C5954B8-F560-8EFA-A37D-2753E79F651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887797" y="3032157"/>
            <a:ext cx="58451" cy="515896"/>
          </a:xfrm>
          <a:prstGeom prst="rect">
            <a:avLst/>
          </a:prstGeom>
        </p:spPr>
      </p:pic>
      <p:pic>
        <p:nvPicPr>
          <p:cNvPr id="128" name="Image 42" descr=" ">
            <a:extLst>
              <a:ext uri="{FF2B5EF4-FFF2-40B4-BE49-F238E27FC236}">
                <a16:creationId xmlns:a16="http://schemas.microsoft.com/office/drawing/2014/main" id="{8810F0D0-5032-800F-E9C3-238DA2FB900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46546" y="3948864"/>
            <a:ext cx="58451" cy="587327"/>
          </a:xfrm>
          <a:prstGeom prst="rect">
            <a:avLst/>
          </a:prstGeom>
        </p:spPr>
      </p:pic>
      <p:pic>
        <p:nvPicPr>
          <p:cNvPr id="129" name="Image 43" descr=" ">
            <a:extLst>
              <a:ext uri="{FF2B5EF4-FFF2-40B4-BE49-F238E27FC236}">
                <a16:creationId xmlns:a16="http://schemas.microsoft.com/office/drawing/2014/main" id="{44FBA894-176F-0A23-9AEA-F672ACE436C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14674" y="3032157"/>
            <a:ext cx="58451" cy="515896"/>
          </a:xfrm>
          <a:prstGeom prst="rect">
            <a:avLst/>
          </a:prstGeom>
        </p:spPr>
      </p:pic>
      <p:pic>
        <p:nvPicPr>
          <p:cNvPr id="130" name="Image 44" descr=" ">
            <a:extLst>
              <a:ext uri="{FF2B5EF4-FFF2-40B4-BE49-F238E27FC236}">
                <a16:creationId xmlns:a16="http://schemas.microsoft.com/office/drawing/2014/main" id="{9A08AF49-7136-44D6-5999-9E4AF5F5B3E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014674" y="3948864"/>
            <a:ext cx="58451" cy="587327"/>
          </a:xfrm>
          <a:prstGeom prst="rect">
            <a:avLst/>
          </a:prstGeom>
        </p:spPr>
      </p:pic>
      <p:pic>
        <p:nvPicPr>
          <p:cNvPr id="131" name="Image 45" descr=" ">
            <a:extLst>
              <a:ext uri="{FF2B5EF4-FFF2-40B4-BE49-F238E27FC236}">
                <a16:creationId xmlns:a16="http://schemas.microsoft.com/office/drawing/2014/main" id="{8381F9D8-625C-9AE8-D62E-5A054B92027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785218" y="4032201"/>
            <a:ext cx="58451" cy="503990"/>
          </a:xfrm>
          <a:prstGeom prst="rect">
            <a:avLst/>
          </a:prstGeom>
        </p:spPr>
      </p:pic>
      <p:pic>
        <p:nvPicPr>
          <p:cNvPr id="132" name="Image 46" descr=" ">
            <a:extLst>
              <a:ext uri="{FF2B5EF4-FFF2-40B4-BE49-F238E27FC236}">
                <a16:creationId xmlns:a16="http://schemas.microsoft.com/office/drawing/2014/main" id="{29B3F002-81A7-A7C0-6174-52C53174D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11196" y="2395764"/>
            <a:ext cx="182562" cy="58447"/>
          </a:xfrm>
          <a:prstGeom prst="rect">
            <a:avLst/>
          </a:prstGeom>
        </p:spPr>
      </p:pic>
      <p:pic>
        <p:nvPicPr>
          <p:cNvPr id="133" name="Image 47" descr=" ">
            <a:extLst>
              <a:ext uri="{FF2B5EF4-FFF2-40B4-BE49-F238E27FC236}">
                <a16:creationId xmlns:a16="http://schemas.microsoft.com/office/drawing/2014/main" id="{5A5F8D8B-ECC7-61BE-7ECC-5E79132E285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691413" y="2395764"/>
            <a:ext cx="182562" cy="58447"/>
          </a:xfrm>
          <a:prstGeom prst="rect">
            <a:avLst/>
          </a:prstGeom>
        </p:spPr>
      </p:pic>
      <p:pic>
        <p:nvPicPr>
          <p:cNvPr id="134" name="Image 48" descr=" ">
            <a:extLst>
              <a:ext uri="{FF2B5EF4-FFF2-40B4-BE49-F238E27FC236}">
                <a16:creationId xmlns:a16="http://schemas.microsoft.com/office/drawing/2014/main" id="{C28EB8B4-D0B9-F600-FE85-8AE0FF33E8B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8047155" y="2623409"/>
            <a:ext cx="58451" cy="1015917"/>
          </a:xfrm>
          <a:prstGeom prst="rect">
            <a:avLst/>
          </a:prstGeom>
        </p:spPr>
      </p:pic>
      <p:pic>
        <p:nvPicPr>
          <p:cNvPr id="135" name="Image 49" descr=" ">
            <a:extLst>
              <a:ext uri="{FF2B5EF4-FFF2-40B4-BE49-F238E27FC236}">
                <a16:creationId xmlns:a16="http://schemas.microsoft.com/office/drawing/2014/main" id="{E5F82F6F-2F35-622E-49CE-6952B689870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634041" y="3032157"/>
            <a:ext cx="58451" cy="515896"/>
          </a:xfrm>
          <a:prstGeom prst="rect">
            <a:avLst/>
          </a:prstGeom>
        </p:spPr>
      </p:pic>
      <p:pic>
        <p:nvPicPr>
          <p:cNvPr id="136" name="Image 50" descr=" ">
            <a:extLst>
              <a:ext uri="{FF2B5EF4-FFF2-40B4-BE49-F238E27FC236}">
                <a16:creationId xmlns:a16="http://schemas.microsoft.com/office/drawing/2014/main" id="{17436156-084C-6F3F-09AC-970AA141A5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761040" y="3948864"/>
            <a:ext cx="58451" cy="587327"/>
          </a:xfrm>
          <a:prstGeom prst="rect">
            <a:avLst/>
          </a:prstGeom>
        </p:spPr>
      </p:pic>
      <p:pic>
        <p:nvPicPr>
          <p:cNvPr id="137" name="Image 52" descr=" ">
            <a:extLst>
              <a:ext uri="{FF2B5EF4-FFF2-40B4-BE49-F238E27FC236}">
                <a16:creationId xmlns:a16="http://schemas.microsoft.com/office/drawing/2014/main" id="{AE3F686A-2437-8805-A583-3FFA3086E1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064351" y="1984650"/>
            <a:ext cx="810731" cy="259120"/>
          </a:xfrm>
          <a:prstGeom prst="rect">
            <a:avLst/>
          </a:prstGeom>
        </p:spPr>
      </p:pic>
      <p:pic>
        <p:nvPicPr>
          <p:cNvPr id="138" name="Image 53" descr=" ">
            <a:extLst>
              <a:ext uri="{FF2B5EF4-FFF2-40B4-BE49-F238E27FC236}">
                <a16:creationId xmlns:a16="http://schemas.microsoft.com/office/drawing/2014/main" id="{ADEC23BE-063E-C7B9-C876-ED8E8827C10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760919" y="3032157"/>
            <a:ext cx="58451" cy="515896"/>
          </a:xfrm>
          <a:prstGeom prst="rect">
            <a:avLst/>
          </a:prstGeom>
        </p:spPr>
      </p:pic>
      <p:pic>
        <p:nvPicPr>
          <p:cNvPr id="139" name="Image 54" descr=" ">
            <a:extLst>
              <a:ext uri="{FF2B5EF4-FFF2-40B4-BE49-F238E27FC236}">
                <a16:creationId xmlns:a16="http://schemas.microsoft.com/office/drawing/2014/main" id="{B9CB593B-B098-E46D-ECE1-5D5356545DD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209264" y="2107514"/>
            <a:ext cx="58451" cy="515896"/>
          </a:xfrm>
          <a:prstGeom prst="rect">
            <a:avLst/>
          </a:prstGeom>
        </p:spPr>
      </p:pic>
      <p:pic>
        <p:nvPicPr>
          <p:cNvPr id="140" name="Image 55" descr=" ">
            <a:extLst>
              <a:ext uri="{FF2B5EF4-FFF2-40B4-BE49-F238E27FC236}">
                <a16:creationId xmlns:a16="http://schemas.microsoft.com/office/drawing/2014/main" id="{0B24D7DD-C339-C555-3460-5EEE88494B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722676" y="1879869"/>
            <a:ext cx="496092" cy="58447"/>
          </a:xfrm>
          <a:prstGeom prst="rect">
            <a:avLst/>
          </a:prstGeom>
        </p:spPr>
      </p:pic>
      <p:sp>
        <p:nvSpPr>
          <p:cNvPr id="141" name="Google Shape;1604;g2e9d5e95555_0_2994">
            <a:extLst>
              <a:ext uri="{FF2B5EF4-FFF2-40B4-BE49-F238E27FC236}">
                <a16:creationId xmlns:a16="http://schemas.microsoft.com/office/drawing/2014/main" id="{0FA0B18F-AF27-29CB-51D0-699A90D4C4B3}"/>
              </a:ext>
            </a:extLst>
          </p:cNvPr>
          <p:cNvSpPr txBox="1">
            <a:spLocks/>
          </p:cNvSpPr>
          <p:nvPr/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Play"/>
              <a:buNone/>
            </a:pP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Neutron </a:t>
            </a:r>
            <a:r>
              <a:rPr lang="en" sz="3600" dirty="0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en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r>
              <a:rPr lang="en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– </a:t>
            </a:r>
            <a:r>
              <a:rPr lang="ru-RU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архитектурные отличия</a:t>
            </a:r>
            <a:endParaRPr lang="ru-RU" dirty="0"/>
          </a:p>
        </p:txBody>
      </p:sp>
      <p:sp>
        <p:nvSpPr>
          <p:cNvPr id="142" name="Google Shape;1717;g2e9d5e95555_0_2994">
            <a:extLst>
              <a:ext uri="{FF2B5EF4-FFF2-40B4-BE49-F238E27FC236}">
                <a16:creationId xmlns:a16="http://schemas.microsoft.com/office/drawing/2014/main" id="{A6479C68-D2E7-91BE-FAB8-DC14FF7FFED1}"/>
              </a:ext>
            </a:extLst>
          </p:cNvPr>
          <p:cNvSpPr/>
          <p:nvPr/>
        </p:nvSpPr>
        <p:spPr>
          <a:xfrm>
            <a:off x="4837230" y="5545625"/>
            <a:ext cx="1163220" cy="44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онтентные">
  <a:themeElements>
    <a:clrScheme name="Пользовательские 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00E9FF"/>
      </a:accent2>
      <a:accent3>
        <a:srgbClr val="00D3E2"/>
      </a:accent3>
      <a:accent4>
        <a:srgbClr val="A6A6A6"/>
      </a:accent4>
      <a:accent5>
        <a:srgbClr val="000000"/>
      </a:accent5>
      <a:accent6>
        <a:srgbClr val="FF3785"/>
      </a:accent6>
      <a:hlink>
        <a:srgbClr val="0077FF"/>
      </a:hlink>
      <a:folHlink>
        <a:srgbClr val="00E9FF"/>
      </a:folHlink>
    </a:clrScheme>
    <a:fontScheme name="VK 2020">
      <a:majorFont>
        <a:latin typeface="VK Sans Display Medium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F Pro Text Light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smtClean="0"/>
        </a:defPPr>
      </a:lstStyle>
    </a:txDef>
  </a:objectDefaults>
  <a:extraClrSchemeLst/>
  <a:custClrLst>
    <a:custClr name="VK1">
      <a:srgbClr val="397ECC"/>
    </a:custClr>
    <a:custClr name="VK2">
      <a:srgbClr val="EE5C44"/>
    </a:custClr>
    <a:custClr name="VK3">
      <a:srgbClr val="F8C246"/>
    </a:custClr>
    <a:custClr name="VK4">
      <a:srgbClr val="E6457A"/>
    </a:custClr>
    <a:custClr name="VK5">
      <a:srgbClr val="EB4250"/>
    </a:custClr>
    <a:custClr name="VK6">
      <a:srgbClr val="EE5959"/>
    </a:custClr>
    <a:custClr name="VK7">
      <a:srgbClr val="FAEBEB"/>
    </a:custClr>
    <a:custClr name="VK8">
      <a:srgbClr val="52B34B"/>
    </a:custClr>
    <a:custClr name="VK9">
      <a:srgbClr val="65DA65"/>
    </a:custClr>
    <a:custClr name="VK10">
      <a:srgbClr val="63B9BA"/>
    </a:custClr>
    <a:custClr name="VK11">
      <a:srgbClr val="7A3AC0"/>
    </a:custClr>
    <a:custClr name="VK12">
      <a:srgbClr val="A997F9"/>
    </a:custClr>
    <a:custClr name="VK13">
      <a:srgbClr val="F4E7C3"/>
    </a:custClr>
    <a:custClr name="VK14">
      <a:srgbClr val="A99670"/>
    </a:custClr>
  </a:custClrLst>
  <a:extLst>
    <a:ext uri="{05A4C25C-085E-4340-85A3-A5531E510DB2}">
      <thm15:themeFamily xmlns:thm15="http://schemas.microsoft.com/office/thememl/2012/main" name="VK Cloud Шаблон [Нередактируемый]" id="{549D4D6A-23B2-E745-99B0-56DF39ABBE0F}" vid="{793BF0AE-DE32-2D4B-8FC2-F2E64270D0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Контентные</Template>
  <TotalTime>61</TotalTime>
  <Words>1102</Words>
  <Application>Microsoft Macintosh PowerPoint</Application>
  <PresentationFormat>Широкоэкранный</PresentationFormat>
  <Paragraphs>321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Play</vt:lpstr>
      <vt:lpstr>SF Pro Text Light</vt:lpstr>
      <vt:lpstr>TT Commons</vt:lpstr>
      <vt:lpstr>VK Sans Display</vt:lpstr>
      <vt:lpstr>VK Sans Display DemiBold</vt:lpstr>
      <vt:lpstr>VK Sans Display Medium</vt:lpstr>
      <vt:lpstr>VK Sans Display Regular</vt:lpstr>
      <vt:lpstr>Контентные</vt:lpstr>
      <vt:lpstr>Миграция на SDN Sprut</vt:lpstr>
      <vt:lpstr>SDN</vt:lpstr>
      <vt:lpstr>Software  Defined Network </vt:lpstr>
      <vt:lpstr>SDN</vt:lpstr>
      <vt:lpstr>Neutron</vt:lpstr>
      <vt:lpstr>Neutron – особенности архитектуры</vt:lpstr>
      <vt:lpstr>Требования к SDN в VK Cloud</vt:lpstr>
      <vt:lpstr>Варианты развития  SDN в VK Cloud</vt:lpstr>
      <vt:lpstr>Презентация PowerPoint</vt:lpstr>
      <vt:lpstr>Neutron vs Sprut</vt:lpstr>
      <vt:lpstr>Особенности  архитектуры SDN Sprut</vt:lpstr>
      <vt:lpstr>SDN Sprut: функциональные преимущества</vt:lpstr>
      <vt:lpstr>SDN Sprut:  нефункциональные  преимущества</vt:lpstr>
      <vt:lpstr>Сравнение производительности</vt:lpstr>
      <vt:lpstr>SPRUT: непрерывность вашего бизнеса</vt:lpstr>
      <vt:lpstr>План развития и внедрения SDN Sprut</vt:lpstr>
      <vt:lpstr>Описание процесса  миграции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Миграция на SDN Sprut</dc:title>
  <dc:creator>a.gubareva</dc:creator>
  <cp:lastModifiedBy>Stanislav Starkov</cp:lastModifiedBy>
  <cp:revision>3</cp:revision>
  <dcterms:created xsi:type="dcterms:W3CDTF">2024-07-23T10:26:59Z</dcterms:created>
  <dcterms:modified xsi:type="dcterms:W3CDTF">2024-08-21T05:34:16Z</dcterms:modified>
</cp:coreProperties>
</file>