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132738399" r:id="rId2"/>
    <p:sldId id="258" r:id="rId3"/>
    <p:sldId id="263" r:id="rId4"/>
    <p:sldId id="2132738451" r:id="rId5"/>
    <p:sldId id="265" r:id="rId6"/>
    <p:sldId id="270" r:id="rId7"/>
    <p:sldId id="271" r:id="rId8"/>
    <p:sldId id="272" r:id="rId9"/>
    <p:sldId id="28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7A84D-A527-023F-9D7C-889C5C58AB21}" name="Alexander Bychuk" initials="AB" userId="S::Alexander.Bychuk@kaspersky.com::55a9de79-d0ad-4b3f-b810-0f2283448d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ян" initials="" lastIdx="1" clrIdx="0"/>
  <p:cmAuthor id="2" name="Kirill DeLam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E9F5FA"/>
    <a:srgbClr val="212121"/>
    <a:srgbClr val="0077FF"/>
    <a:srgbClr val="C7F3F8"/>
    <a:srgbClr val="00D3E3"/>
    <a:srgbClr val="00EAFF"/>
    <a:srgbClr val="252525"/>
    <a:srgbClr val="7DECF8"/>
    <a:srgbClr val="E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0"/>
    <p:restoredTop sz="95934"/>
  </p:normalViewPr>
  <p:slideViewPr>
    <p:cSldViewPr snapToGrid="0" snapToObjects="1" showGuides="1">
      <p:cViewPr varScale="1">
        <p:scale>
          <a:sx n="106" d="100"/>
          <a:sy n="106" d="100"/>
        </p:scale>
        <p:origin x="184" y="624"/>
      </p:cViewPr>
      <p:guideLst>
        <p:guide orient="horz" pos="2183"/>
        <p:guide pos="3817"/>
        <p:guide pos="2547"/>
        <p:guide orient="horz" pos="777"/>
      </p:guideLst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e9d5e95555_0_2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4" name="Google Shape;1384;g2e9d5e95555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ebbb11543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6" name="Google Shape;1586;g2ebbb11543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9d5e95555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0" name="Google Shape;1720;g2e9d5e95555_0_3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1" name="Google Shape;1721;g2e9d5e95555_0_3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ebbb115432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6" name="Google Shape;1836;g2ebbb11543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e9d5e95555_0_3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2e9d5e95555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e9d5e95555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5" name="Google Shape;1875;g2e9d5e95555_0_3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g2e9d5e95555_0_3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964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2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актои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bg1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1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22658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>
              <a:alpha val="99000"/>
            </a:srgbClr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— ключевая мысль слайда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171652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  <a:lvl2pPr>
              <a:defRPr lang="ru-RU" dirty="0">
                <a:latin typeface="VK Sans Display" pitchFamily="2" charset="0"/>
              </a:defRPr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8EE0EA62-D1DB-197B-17C5-E0DE17E5C8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588865"/>
            <a:ext cx="3384000" cy="3576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495E1B3-84D7-FF87-D750-3CB105B89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800371"/>
            <a:ext cx="5418667" cy="4365480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059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B13ADDF8-13E5-2393-CF62-649B7B0A83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46702" y="2075229"/>
            <a:ext cx="6172706" cy="41255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7608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B87E4-90D6-9BAC-BFAC-B2EB8126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" y="0"/>
            <a:ext cx="12192014" cy="6858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DCBCAA-163C-28F1-46AD-7017AD4C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CB89D-E7EE-2DBA-6FE4-CDB9194147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1C7AD0D0-6111-F3C1-08F8-5FCA87A2D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1466BF26-5A99-4BA0-054F-5E4B1C68E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07E0830E-1F2C-2DC9-0881-6235FECCC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94714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8E5ED20-3E14-46C4-6B92-087B620C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30142F-E549-6C8A-4361-B0F4482A0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3F475A60-2868-7195-A575-FFABE0EDC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831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BA2BE-D08C-B882-058E-590688C45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910"/>
          <a:stretch/>
        </p:blipFill>
        <p:spPr>
          <a:xfrm>
            <a:off x="2350640" y="-9819"/>
            <a:ext cx="9837444" cy="6858008"/>
          </a:xfrm>
          <a:prstGeom prst="rect">
            <a:avLst/>
          </a:prstGeom>
        </p:spPr>
      </p:pic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9EF6E-4774-AC07-49AA-1FDE3FAFE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20808-A107-0360-6B4F-1262E2A860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" name="Заголовок 7">
            <a:extLst>
              <a:ext uri="{FF2B5EF4-FFF2-40B4-BE49-F238E27FC236}">
                <a16:creationId xmlns:a16="http://schemas.microsoft.com/office/drawing/2014/main" id="{BFD01486-C95E-6B42-CA3E-3FFDFDD1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2B8EE357-311A-FDAD-1339-E92E28F10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3418216D-8D4F-9F0E-F3AD-FD25BED96C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208730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81EE2E5-C31B-EEAE-7518-6128CD106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50ECE-F788-26DC-82F8-3E709D0407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3" name="Заголовок 7">
            <a:extLst>
              <a:ext uri="{FF2B5EF4-FFF2-40B4-BE49-F238E27FC236}">
                <a16:creationId xmlns:a16="http://schemas.microsoft.com/office/drawing/2014/main" id="{FB202101-83FB-F3CA-9BD6-3E84E9D93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555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 userDrawn="1"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490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781C3C05-E398-0CE3-08C8-65BA16A77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раздела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421F1C-5BAD-C83E-2D94-204EF3BDDDE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EE75A3D-51EC-7E3A-853C-3B9CA065482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1D0FE73-8E3A-B307-3768-A5670C2258B3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99961D2-9F55-1491-DAE8-6E55C1FE1DDF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873EB99-726F-1C3E-9E0C-7B0F864A5BD1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A935D6E-AD7B-7E75-A0EB-5658D2A47FCF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6D3FD5D-6364-B807-C234-7581756F9420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DBB01BE-B2C5-EB41-2CE5-983A45F0DEC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AB3E993-CB89-8FBE-7687-FFF384C19E48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666A523-5C4A-E2C2-F2A4-0DC370E4DF9F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E51E6E2-B97E-7D96-0101-EC0ED1C2B425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C7155C1-9A51-5CC8-FB78-D818F115BF54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53AF466A-EA1B-D0E0-2FC1-08748AAFABD3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B89F57A-392A-871C-5D5F-E09B1D55DA34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199806-8FAE-7603-624C-0432519BDBDD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8D4ABEBB-CA3D-286A-96AF-7FB3A206E8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4E7AD2C-FC64-6BE2-56A4-7B75C1DCAC54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65CDB3AB-0A06-F9A1-00C5-F29681D8A0C4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3AB114-97EC-11D8-ED3E-0EFB00411ECF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51D751DA-C3C1-2514-C80D-E25DF9A98DCE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C3C1F6F-94A4-A6FD-7C39-70BFD552756E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48E78963-7F92-CB8A-4FED-7D8FA3B26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7107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43363" y="0"/>
            <a:ext cx="8148637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0304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1_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9d5e95555_0_3931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2e9d5e95555_0_3931"/>
          <p:cNvSpPr txBox="1">
            <a:spLocks noGrp="1"/>
          </p:cNvSpPr>
          <p:nvPr>
            <p:ph type="body" idx="1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g2e9d5e95555_0_39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38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0"/>
            <a:ext cx="4043362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51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7141D29-68FB-141E-6203-601F7A7B3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D25A303-E0C4-E19F-83A0-3C3CA897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8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88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  <a:latin typeface="VK Sans Display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8" r:id="rId2"/>
    <p:sldLayoutId id="2147483762" r:id="rId3"/>
    <p:sldLayoutId id="2147483811" r:id="rId4"/>
    <p:sldLayoutId id="2147483812" r:id="rId5"/>
    <p:sldLayoutId id="2147483704" r:id="rId6"/>
    <p:sldLayoutId id="2147483808" r:id="rId7"/>
    <p:sldLayoutId id="2147483810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57" r:id="rId14"/>
    <p:sldLayoutId id="2147483710" r:id="rId15"/>
    <p:sldLayoutId id="2147483807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7" r:id="rId24"/>
    <p:sldLayoutId id="2147483729" r:id="rId25"/>
    <p:sldLayoutId id="2147483740" r:id="rId26"/>
    <p:sldLayoutId id="2147483730" r:id="rId27"/>
    <p:sldLayoutId id="2147483731" r:id="rId28"/>
    <p:sldLayoutId id="2147483732" r:id="rId29"/>
    <p:sldLayoutId id="2147483735" r:id="rId30"/>
    <p:sldLayoutId id="2147483739" r:id="rId31"/>
    <p:sldLayoutId id="2147483770" r:id="rId32"/>
    <p:sldLayoutId id="2147483802" r:id="rId33"/>
    <p:sldLayoutId id="2147483798" r:id="rId34"/>
    <p:sldLayoutId id="2147483813" r:id="rId35"/>
    <p:sldLayoutId id="2147483814" r:id="rId36"/>
    <p:sldLayoutId id="2147483766" r:id="rId37"/>
    <p:sldLayoutId id="2147483737" r:id="rId38"/>
    <p:sldLayoutId id="2147483809" r:id="rId39"/>
    <p:sldLayoutId id="2147483815" r:id="rId40"/>
    <p:sldLayoutId id="2147483816" r:id="rId41"/>
    <p:sldLayoutId id="2147483817" r:id="rId4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VK Sans Display" pitchFamily="2" charset="0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2pPr>
      <a:lvl3pPr marL="441325" indent="-17145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3pPr>
      <a:lvl4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884" userDrawn="1">
          <p15:clr>
            <a:srgbClr val="FDE53C"/>
          </p15:clr>
        </p15:guide>
        <p15:guide id="17" pos="5133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6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k/articles/76376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svg"/><Relationship Id="rId42" Type="http://schemas.openxmlformats.org/officeDocument/2006/relationships/image" Target="../media/image49.svg"/><Relationship Id="rId47" Type="http://schemas.openxmlformats.org/officeDocument/2006/relationships/image" Target="../media/image54.png"/><Relationship Id="rId50" Type="http://schemas.openxmlformats.org/officeDocument/2006/relationships/image" Target="../media/image57.sv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sv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sv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svg"/><Relationship Id="rId5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svg"/><Relationship Id="rId56" Type="http://schemas.openxmlformats.org/officeDocument/2006/relationships/image" Target="../media/image63.svg"/><Relationship Id="rId8" Type="http://schemas.openxmlformats.org/officeDocument/2006/relationships/image" Target="../media/image15.sv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svg"/><Relationship Id="rId46" Type="http://schemas.openxmlformats.org/officeDocument/2006/relationships/image" Target="../media/image53.svg"/><Relationship Id="rId59" Type="http://schemas.openxmlformats.org/officeDocument/2006/relationships/image" Target="../media/image66.png"/><Relationship Id="rId20" Type="http://schemas.openxmlformats.org/officeDocument/2006/relationships/image" Target="../media/image27.svg"/><Relationship Id="rId41" Type="http://schemas.openxmlformats.org/officeDocument/2006/relationships/image" Target="../media/image48.png"/><Relationship Id="rId54" Type="http://schemas.openxmlformats.org/officeDocument/2006/relationships/image" Target="../media/image61.sv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sv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sv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svg"/><Relationship Id="rId31" Type="http://schemas.openxmlformats.org/officeDocument/2006/relationships/image" Target="../media/image38.png"/><Relationship Id="rId44" Type="http://schemas.openxmlformats.org/officeDocument/2006/relationships/image" Target="../media/image51.svg"/><Relationship Id="rId52" Type="http://schemas.openxmlformats.org/officeDocument/2006/relationships/image" Target="../media/image59.svg"/><Relationship Id="rId60" Type="http://schemas.openxmlformats.org/officeDocument/2006/relationships/image" Target="../media/image6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k-cs/neutron-2-spru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289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8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309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98D396-C84A-7589-59F5-C004B34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0" y="3035262"/>
            <a:ext cx="6421292" cy="609398"/>
          </a:xfrm>
        </p:spPr>
        <p:txBody>
          <a:bodyPr/>
          <a:lstStyle/>
          <a:p>
            <a:r>
              <a:rPr lang="ru-RU" dirty="0"/>
              <a:t>Миграция на </a:t>
            </a:r>
            <a:r>
              <a:rPr lang="en" dirty="0"/>
              <a:t>SDN </a:t>
            </a:r>
            <a:r>
              <a:rPr lang="en" dirty="0" err="1"/>
              <a:t>Sprut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F9D88-EC53-8846-3F3B-2E122C7F7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CCC4D1-0E25-3EA1-95D4-E85DC62DA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9d5e95555_0_2768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2e9d5e95555_0_2768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2e9d5e95555_0_2768"/>
          <p:cNvSpPr/>
          <p:nvPr/>
        </p:nvSpPr>
        <p:spPr>
          <a:xfrm>
            <a:off x="6153236" y="219636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e9d5e95555_0_2768"/>
          <p:cNvSpPr/>
          <p:nvPr/>
        </p:nvSpPr>
        <p:spPr>
          <a:xfrm>
            <a:off x="6153236" y="3581125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e9d5e95555_0_2768"/>
          <p:cNvSpPr/>
          <p:nvPr/>
        </p:nvSpPr>
        <p:spPr>
          <a:xfrm>
            <a:off x="6153236" y="505270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e9d5e95555_0_2768"/>
          <p:cNvSpPr txBox="1"/>
          <p:nvPr/>
        </p:nvSpPr>
        <p:spPr>
          <a:xfrm>
            <a:off x="7142025" y="5077780"/>
            <a:ext cx="41955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Распределенная инфраструктура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на 1000+ серверов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e9d5e95555_0_2768"/>
          <p:cNvSpPr txBox="1"/>
          <p:nvPr/>
        </p:nvSpPr>
        <p:spPr>
          <a:xfrm>
            <a:off x="7142027" y="3598822"/>
            <a:ext cx="43704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Миграция ресурсов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внутри инфраструктуры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e9d5e95555_0_2768"/>
          <p:cNvSpPr txBox="1"/>
          <p:nvPr/>
        </p:nvSpPr>
        <p:spPr>
          <a:xfrm>
            <a:off x="7142027" y="2275937"/>
            <a:ext cx="4370400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Быстрая скорость изменений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e9d5e95555_0_2768"/>
          <p:cNvSpPr txBox="1"/>
          <p:nvPr/>
        </p:nvSpPr>
        <p:spPr>
          <a:xfrm>
            <a:off x="6096000" y="701548"/>
            <a:ext cx="535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tx2"/>
                </a:solidFill>
                <a:latin typeface="+mj-lt"/>
                <a:ea typeface="Play"/>
                <a:cs typeface="Play"/>
                <a:sym typeface="Play"/>
              </a:rPr>
              <a:t>Инструмент управления оверлей-сетями</a:t>
            </a:r>
            <a:endParaRPr sz="1400" b="0" i="0" u="none" strike="noStrike" cap="none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e9d5e95555_0_2768"/>
          <p:cNvSpPr txBox="1"/>
          <p:nvPr/>
        </p:nvSpPr>
        <p:spPr>
          <a:xfrm>
            <a:off x="599700" y="2405748"/>
            <a:ext cx="34436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Основа облачной инфраструктуры – за счёт SDN в облаке реализуется маршрутизация, </a:t>
            </a:r>
            <a:r>
              <a:rPr lang="ru-RU" b="0" i="0" u="none" strike="noStrike" cap="none" dirty="0" err="1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firewall</a:t>
            </a: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сетевая связность между сервисами в целом</a:t>
            </a:r>
            <a:endParaRPr sz="12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30140-ECBC-B8D5-242B-F29679E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Software </a:t>
            </a:r>
            <a:br>
              <a:rPr lang="ru-RU" sz="3600" dirty="0"/>
            </a:br>
            <a:r>
              <a:rPr lang="en" sz="3600" dirty="0"/>
              <a:t>Defined</a:t>
            </a:r>
            <a:br>
              <a:rPr lang="ru-RU" sz="3600" dirty="0"/>
            </a:br>
            <a:r>
              <a:rPr lang="en" sz="3600" dirty="0"/>
              <a:t>Network</a:t>
            </a:r>
            <a:br>
              <a:rPr lang="en" sz="3600" dirty="0"/>
            </a:br>
            <a:endParaRPr lang="ru-RU" sz="3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C8AC3BD-A78E-F6BB-5992-B4A5C3A1BF80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51AE7EC-AB5E-9E32-9565-76404AA23D23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980D6FBC-6595-B495-C1FD-8DA2B42596FF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CD033E6-32D1-D2C9-19F9-B88EC37A73F7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7C7D10A-1A70-E31D-D2C9-3DE81C72E038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2BD347-AFC2-6970-C6F2-8EDDF13E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6" y="2348310"/>
            <a:ext cx="331199" cy="331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B1F13-6FC3-042D-1166-362B0681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26" y="3716515"/>
            <a:ext cx="364319" cy="36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A7612F-2DF0-B093-0D68-178DD44A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25" y="5188090"/>
            <a:ext cx="364319" cy="364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ebbb115432_1_123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ebbb115432_1_123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ebbb115432_1_123"/>
          <p:cNvSpPr/>
          <p:nvPr/>
        </p:nvSpPr>
        <p:spPr>
          <a:xfrm>
            <a:off x="6096000" y="692150"/>
            <a:ext cx="5418666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Переработка существующего SDN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3" name="Google Shape;1593;g2ebbb115432_1_123"/>
          <p:cNvSpPr txBox="1"/>
          <p:nvPr/>
        </p:nvSpPr>
        <p:spPr>
          <a:xfrm>
            <a:off x="6102534" y="1343672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со стороны продукта в изменении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архитектуры и развитии функциональности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ebbb115432_1_123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4747866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dirty="0">
                <a:solidFill>
                  <a:schemeClr val="dk1"/>
                </a:solidFill>
              </a:rPr>
              <a:t>Варианты развития</a:t>
            </a: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b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</a:b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95" name="Google Shape;1595;g2ebbb115432_1_123"/>
          <p:cNvSpPr/>
          <p:nvPr/>
        </p:nvSpPr>
        <p:spPr>
          <a:xfrm>
            <a:off x="6088047" y="2431428"/>
            <a:ext cx="5425200" cy="72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Замена существующего SDN: 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Tungsten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Fabric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/ Open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Contrail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OVN </a:t>
            </a:r>
            <a:endParaRPr sz="12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6" name="Google Shape;1596;g2ebbb115432_1_123"/>
          <p:cNvSpPr txBox="1"/>
          <p:nvPr/>
        </p:nvSpPr>
        <p:spPr>
          <a:xfrm>
            <a:off x="6102534" y="3266269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Аналогичные проблемы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+ время на интеграцию продукта с облаком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ebbb115432_1_123"/>
          <p:cNvSpPr/>
          <p:nvPr/>
        </p:nvSpPr>
        <p:spPr>
          <a:xfrm>
            <a:off x="6102534" y="4383764"/>
            <a:ext cx="5430654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собственного SDN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8" name="Google Shape;1598;g2ebbb115432_1_123"/>
          <p:cNvSpPr txBox="1"/>
          <p:nvPr/>
        </p:nvSpPr>
        <p:spPr>
          <a:xfrm>
            <a:off x="6088047" y="5060206"/>
            <a:ext cx="468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Возможность реализовать все требования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 dirty="0">
                <a:solidFill>
                  <a:schemeClr val="hlink"/>
                </a:solidFill>
                <a:latin typeface="VK Sans Display" pitchFamily="2" charset="0"/>
                <a:ea typeface="Play"/>
                <a:cs typeface="Play"/>
                <a:sym typeface="Play"/>
                <a:hlinkClick r:id="rId3"/>
              </a:rPr>
              <a:t>https://habr.com/ru/companies/vk/articles/763760/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35BDEE-39BC-BED5-EAC1-A1560E25A20F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D269E94-6220-AC38-BA39-8AB000673715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2B2AC6E-323D-5DB4-1C1D-5CE9A9402C58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6A5504C2-21CA-5D1D-87C7-E3D0BC0A6201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2AB722D-B618-892C-FDDB-27732F47946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Google Shape;1589;g2ebbb115432_1_123">
            <a:extLst>
              <a:ext uri="{FF2B5EF4-FFF2-40B4-BE49-F238E27FC236}">
                <a16:creationId xmlns:a16="http://schemas.microsoft.com/office/drawing/2014/main" id="{D55BC743-E670-E48A-3201-97F91911504D}"/>
              </a:ext>
            </a:extLst>
          </p:cNvPr>
          <p:cNvSpPr txBox="1"/>
          <p:nvPr/>
        </p:nvSpPr>
        <p:spPr>
          <a:xfrm>
            <a:off x="677334" y="1770045"/>
            <a:ext cx="4825500" cy="7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не соответствует</a:t>
            </a:r>
            <a:b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всем требованиям к SDN</a:t>
            </a:r>
            <a:endParaRPr sz="2000" b="0" i="0" u="none" strike="noStrike" cap="none" dirty="0">
              <a:solidFill>
                <a:schemeClr val="tx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8" name="Google Shape;1591;g2ebbb115432_1_123">
            <a:extLst>
              <a:ext uri="{FF2B5EF4-FFF2-40B4-BE49-F238E27FC236}">
                <a16:creationId xmlns:a16="http://schemas.microsoft.com/office/drawing/2014/main" id="{9CB8D554-BAC0-BD3F-557C-520AACBD2CFB}"/>
              </a:ext>
            </a:extLst>
          </p:cNvPr>
          <p:cNvSpPr txBox="1"/>
          <p:nvPr/>
        </p:nvSpPr>
        <p:spPr>
          <a:xfrm>
            <a:off x="677334" y="2819402"/>
            <a:ext cx="3965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Архитектура трудно масштабируемая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по добавлении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новой функциональности –добавить либо сложно, либо невозможно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Из-за особенности архитектуры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сложно справляется с большим перестроением сети (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фулсинк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lang="ru-RU" sz="2000" b="0" i="0" u="none" strike="noStrike" cap="none" dirty="0">
              <a:solidFill>
                <a:srgbClr val="535353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4417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" name="Shape 1"/>
          <p:cNvSpPr/>
          <p:nvPr/>
        </p:nvSpPr>
        <p:spPr>
          <a:xfrm>
            <a:off x="6294417" y="3544084"/>
            <a:ext cx="5302233" cy="583359"/>
          </a:xfrm>
          <a:prstGeom prst="roundRect">
            <a:avLst>
              <a:gd name="adj" fmla="val 20571"/>
            </a:avLst>
          </a:prstGeom>
          <a:solidFill>
            <a:srgbClr val="EBF4F9"/>
          </a:solidFill>
          <a:ln/>
        </p:spPr>
      </p:sp>
      <p:sp>
        <p:nvSpPr>
          <p:cNvPr id="7" name="Shape 2"/>
          <p:cNvSpPr/>
          <p:nvPr/>
        </p:nvSpPr>
        <p:spPr>
          <a:xfrm>
            <a:off x="6294417" y="1532092"/>
            <a:ext cx="5302233" cy="1218307"/>
          </a:xfrm>
          <a:prstGeom prst="roundRect">
            <a:avLst>
              <a:gd name="adj" fmla="val 9850"/>
            </a:avLst>
          </a:prstGeom>
          <a:solidFill>
            <a:srgbClr val="EBF4F9"/>
          </a:solidFill>
          <a:ln/>
        </p:spPr>
      </p:sp>
      <p:sp>
        <p:nvSpPr>
          <p:cNvPr id="10" name="Shape 3"/>
          <p:cNvSpPr/>
          <p:nvPr/>
        </p:nvSpPr>
        <p:spPr>
          <a:xfrm>
            <a:off x="595311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7" y="4532223"/>
            <a:ext cx="968372" cy="28175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3155808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3" name="Image 6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03" y="4532223"/>
            <a:ext cx="968372" cy="28175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8854914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5" name="Image 7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5" y="4532223"/>
            <a:ext cx="1055684" cy="281758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4197601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pic>
        <p:nvPicPr>
          <p:cNvPr id="17" name="Image 8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31" y="4532223"/>
            <a:ext cx="1055684" cy="281758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9896708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19" name="Shape 8"/>
          <p:cNvSpPr/>
          <p:nvPr/>
        </p:nvSpPr>
        <p:spPr>
          <a:xfrm>
            <a:off x="595311" y="337344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20" name="Image 9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92" y="3907094"/>
            <a:ext cx="400525" cy="629098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846793" y="5435701"/>
            <a:ext cx="4542881" cy="70902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Ушли от Event-based общения между компонентами SDN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Убрали брокер сообщений Rabbitmq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Агенты Neutron не хранят состояния, агенты Sprut хранят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Оптимизировали архитектуру DataPlane</a:t>
            </a:r>
            <a:endParaRPr lang="en-US" sz="1000" dirty="0"/>
          </a:p>
        </p:txBody>
      </p:sp>
      <p:sp>
        <p:nvSpPr>
          <p:cNvPr id="24" name="Text 10"/>
          <p:cNvSpPr/>
          <p:nvPr/>
        </p:nvSpPr>
        <p:spPr>
          <a:xfrm>
            <a:off x="6518870" y="5433055"/>
            <a:ext cx="5745408" cy="875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Микросервисная архитектура приложения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Архитектура готова к горизонтальному масштабированию инсталляции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Self-healing сетевых NFV-сущностей сервисов </a:t>
            </a:r>
            <a:r>
              <a:rPr lang="en-US" sz="1000" dirty="0" err="1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клиентов</a:t>
            </a: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 </a:t>
            </a:r>
            <a:b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</a:b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(Neutron есть для некоторых сервисов НА)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Использование ЗКУ</a:t>
            </a:r>
            <a:endParaRPr lang="en-US" sz="1000" dirty="0"/>
          </a:p>
        </p:txBody>
      </p:sp>
      <p:sp>
        <p:nvSpPr>
          <p:cNvPr id="25" name="Shape 11"/>
          <p:cNvSpPr/>
          <p:nvPr/>
        </p:nvSpPr>
        <p:spPr>
          <a:xfrm>
            <a:off x="668200" y="554549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6" name="Shape 12"/>
          <p:cNvSpPr/>
          <p:nvPr/>
        </p:nvSpPr>
        <p:spPr>
          <a:xfrm>
            <a:off x="6340276" y="553888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7" name="Shape 13"/>
          <p:cNvSpPr/>
          <p:nvPr/>
        </p:nvSpPr>
        <p:spPr>
          <a:xfrm>
            <a:off x="668200" y="570820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8" name="Shape 14"/>
          <p:cNvSpPr/>
          <p:nvPr/>
        </p:nvSpPr>
        <p:spPr>
          <a:xfrm>
            <a:off x="6340276" y="5709522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9" name="Shape 15"/>
          <p:cNvSpPr/>
          <p:nvPr/>
        </p:nvSpPr>
        <p:spPr>
          <a:xfrm>
            <a:off x="668200" y="5870905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0" name="Shape 16"/>
          <p:cNvSpPr/>
          <p:nvPr/>
        </p:nvSpPr>
        <p:spPr>
          <a:xfrm>
            <a:off x="6340276" y="588016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1" name="Shape 17"/>
          <p:cNvSpPr/>
          <p:nvPr/>
        </p:nvSpPr>
        <p:spPr>
          <a:xfrm>
            <a:off x="668200" y="6045516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2" name="Shape 18"/>
          <p:cNvSpPr/>
          <p:nvPr/>
        </p:nvSpPr>
        <p:spPr>
          <a:xfrm>
            <a:off x="6340276" y="619367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3" name="Shape 19"/>
          <p:cNvSpPr/>
          <p:nvPr/>
        </p:nvSpPr>
        <p:spPr>
          <a:xfrm>
            <a:off x="595311" y="153209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34" name="Image 1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418" y="1532092"/>
            <a:ext cx="2452679" cy="515896"/>
          </a:xfrm>
          <a:prstGeom prst="rect">
            <a:avLst/>
          </a:prstGeom>
        </p:spPr>
      </p:pic>
      <p:pic>
        <p:nvPicPr>
          <p:cNvPr id="35" name="Image 1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4722" y="1532092"/>
            <a:ext cx="2801928" cy="1218307"/>
          </a:xfrm>
          <a:prstGeom prst="rect">
            <a:avLst/>
          </a:prstGeom>
        </p:spPr>
      </p:pic>
      <p:pic>
        <p:nvPicPr>
          <p:cNvPr id="36" name="Image 1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418" y="2087671"/>
            <a:ext cx="2452679" cy="2039772"/>
          </a:xfrm>
          <a:prstGeom prst="rect">
            <a:avLst/>
          </a:prstGeom>
        </p:spPr>
      </p:pic>
      <p:sp>
        <p:nvSpPr>
          <p:cNvPr id="37" name="Shape 20"/>
          <p:cNvSpPr/>
          <p:nvPr/>
        </p:nvSpPr>
        <p:spPr>
          <a:xfrm>
            <a:off x="595311" y="245276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8" name="Shape 21"/>
          <p:cNvSpPr/>
          <p:nvPr/>
        </p:nvSpPr>
        <p:spPr>
          <a:xfrm>
            <a:off x="6294417" y="2917073"/>
            <a:ext cx="5302233" cy="460338"/>
          </a:xfrm>
          <a:prstGeom prst="roundRect">
            <a:avLst>
              <a:gd name="adj" fmla="val 26069"/>
            </a:avLst>
          </a:prstGeom>
          <a:solidFill>
            <a:srgbClr val="EBF4F9"/>
          </a:solidFill>
          <a:ln/>
        </p:spPr>
      </p:sp>
      <p:sp>
        <p:nvSpPr>
          <p:cNvPr id="39" name="Text 22"/>
          <p:cNvSpPr/>
          <p:nvPr/>
        </p:nvSpPr>
        <p:spPr>
          <a:xfrm rot="16200000">
            <a:off x="567530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0" name="Text 23"/>
          <p:cNvSpPr/>
          <p:nvPr/>
        </p:nvSpPr>
        <p:spPr>
          <a:xfrm rot="16200000">
            <a:off x="6266636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1" name="Text 24"/>
          <p:cNvSpPr/>
          <p:nvPr/>
        </p:nvSpPr>
        <p:spPr>
          <a:xfrm rot="16200000">
            <a:off x="627021" y="2718151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 rot="16200000">
            <a:off x="6162735" y="3148304"/>
            <a:ext cx="841372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Target State</a:t>
            </a:r>
            <a:endParaRPr lang="en-US" sz="1125" dirty="0"/>
          </a:p>
        </p:txBody>
      </p:sp>
      <p:sp>
        <p:nvSpPr>
          <p:cNvPr id="43" name="Text 26"/>
          <p:cNvSpPr/>
          <p:nvPr/>
        </p:nvSpPr>
        <p:spPr>
          <a:xfrm rot="16200000">
            <a:off x="966388" y="2718151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sp>
        <p:nvSpPr>
          <p:cNvPr id="44" name="Text 27"/>
          <p:cNvSpPr/>
          <p:nvPr/>
        </p:nvSpPr>
        <p:spPr>
          <a:xfrm rot="16200000">
            <a:off x="6665494" y="4547596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pic>
        <p:nvPicPr>
          <p:cNvPr id="45" name="Image 1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546" y="2069814"/>
            <a:ext cx="116902" cy="1851271"/>
          </a:xfrm>
          <a:prstGeom prst="rect">
            <a:avLst/>
          </a:prstGeom>
        </p:spPr>
      </p:pic>
      <p:pic>
        <p:nvPicPr>
          <p:cNvPr id="46" name="Image 1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6652" y="2544041"/>
            <a:ext cx="116902" cy="1377044"/>
          </a:xfrm>
          <a:prstGeom prst="rect">
            <a:avLst/>
          </a:prstGeom>
        </p:spPr>
      </p:pic>
      <p:pic>
        <p:nvPicPr>
          <p:cNvPr id="47" name="Image 1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94" y="2069814"/>
            <a:ext cx="116902" cy="1851271"/>
          </a:xfrm>
          <a:prstGeom prst="rect">
            <a:avLst/>
          </a:prstGeom>
        </p:spPr>
      </p:pic>
      <p:pic>
        <p:nvPicPr>
          <p:cNvPr id="48" name="Image 18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46" y="4034185"/>
            <a:ext cx="116902" cy="896865"/>
          </a:xfrm>
          <a:prstGeom prst="rect">
            <a:avLst/>
          </a:prstGeom>
        </p:spPr>
      </p:pic>
      <p:pic>
        <p:nvPicPr>
          <p:cNvPr id="49" name="Image 19" descr=" 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6652" y="4032201"/>
            <a:ext cx="116902" cy="1023854"/>
          </a:xfrm>
          <a:prstGeom prst="rect">
            <a:avLst/>
          </a:prstGeom>
        </p:spPr>
      </p:pic>
      <p:pic>
        <p:nvPicPr>
          <p:cNvPr id="50" name="Image 20" descr=" 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9401" y="4024264"/>
            <a:ext cx="116903" cy="1023854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 rot="21600000">
            <a:off x="4740793" y="1783955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2" name="Image 21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2424" y="1694797"/>
            <a:ext cx="428624" cy="428590"/>
          </a:xfrm>
          <a:prstGeom prst="rect">
            <a:avLst/>
          </a:prstGeom>
        </p:spPr>
      </p:pic>
      <p:sp>
        <p:nvSpPr>
          <p:cNvPr id="53" name="Text 29"/>
          <p:cNvSpPr/>
          <p:nvPr/>
        </p:nvSpPr>
        <p:spPr>
          <a:xfrm rot="21600000">
            <a:off x="7310020" y="2505745"/>
            <a:ext cx="47228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38"/>
              </a:lnSpc>
            </a:pPr>
            <a:r>
              <a:rPr lang="en-US" sz="938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 SQL</a:t>
            </a:r>
            <a:endParaRPr lang="en-US" sz="938" dirty="0"/>
          </a:p>
        </p:txBody>
      </p:sp>
      <p:pic>
        <p:nvPicPr>
          <p:cNvPr id="54" name="Image 22" descr=" 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89789" y="2214661"/>
            <a:ext cx="309561" cy="309537"/>
          </a:xfrm>
          <a:prstGeom prst="rect">
            <a:avLst/>
          </a:prstGeom>
        </p:spPr>
      </p:pic>
      <p:sp>
        <p:nvSpPr>
          <p:cNvPr id="55" name="Text 30"/>
          <p:cNvSpPr/>
          <p:nvPr/>
        </p:nvSpPr>
        <p:spPr>
          <a:xfrm rot="21600000">
            <a:off x="10812961" y="2156987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6" name="Image 23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4184" y="1726545"/>
            <a:ext cx="428624" cy="428590"/>
          </a:xfrm>
          <a:prstGeom prst="rect">
            <a:avLst/>
          </a:prstGeom>
        </p:spPr>
      </p:pic>
      <p:sp>
        <p:nvSpPr>
          <p:cNvPr id="57" name="Text 31"/>
          <p:cNvSpPr/>
          <p:nvPr/>
        </p:nvSpPr>
        <p:spPr>
          <a:xfrm>
            <a:off x="4810110" y="2047987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8" name="Text 32"/>
          <p:cNvSpPr/>
          <p:nvPr/>
        </p:nvSpPr>
        <p:spPr>
          <a:xfrm>
            <a:off x="10509216" y="2512293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9" name="Text 33"/>
          <p:cNvSpPr/>
          <p:nvPr/>
        </p:nvSpPr>
        <p:spPr>
          <a:xfrm>
            <a:off x="5230796" y="2968663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0" name="Text 34"/>
          <p:cNvSpPr/>
          <p:nvPr/>
        </p:nvSpPr>
        <p:spPr>
          <a:xfrm>
            <a:off x="10929902" y="3139305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1" name="Text 35"/>
          <p:cNvSpPr/>
          <p:nvPr/>
        </p:nvSpPr>
        <p:spPr>
          <a:xfrm>
            <a:off x="5369701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2" name="Text 36"/>
          <p:cNvSpPr/>
          <p:nvPr/>
        </p:nvSpPr>
        <p:spPr>
          <a:xfrm>
            <a:off x="11068808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3" name="Text 37"/>
          <p:cNvSpPr/>
          <p:nvPr/>
        </p:nvSpPr>
        <p:spPr>
          <a:xfrm>
            <a:off x="5199046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sp>
        <p:nvSpPr>
          <p:cNvPr id="64" name="Text 38"/>
          <p:cNvSpPr/>
          <p:nvPr/>
        </p:nvSpPr>
        <p:spPr>
          <a:xfrm>
            <a:off x="10898152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65" name="Image 24" descr=" 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6557" y="2627378"/>
            <a:ext cx="3282146" cy="404780"/>
          </a:xfrm>
          <a:prstGeom prst="rect">
            <a:avLst/>
          </a:prstGeom>
        </p:spPr>
      </p:pic>
      <p:sp>
        <p:nvSpPr>
          <p:cNvPr id="66" name="Text 39"/>
          <p:cNvSpPr/>
          <p:nvPr/>
        </p:nvSpPr>
        <p:spPr>
          <a:xfrm>
            <a:off x="2734460" y="2631346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67" name="Image 25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06557" y="3552021"/>
            <a:ext cx="670717" cy="396843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838187" y="3596997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69" name="Image 26" descr=" 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38195" y="3635358"/>
            <a:ext cx="952497" cy="396843"/>
          </a:xfrm>
          <a:prstGeom prst="rect">
            <a:avLst/>
          </a:prstGeom>
        </p:spPr>
      </p:pic>
      <p:sp>
        <p:nvSpPr>
          <p:cNvPr id="70" name="Text 41"/>
          <p:cNvSpPr/>
          <p:nvPr/>
        </p:nvSpPr>
        <p:spPr>
          <a:xfrm>
            <a:off x="7638496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SND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1" name="Image 27" descr=" 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3094" y="3635358"/>
            <a:ext cx="1059653" cy="396843"/>
          </a:xfrm>
          <a:prstGeom prst="rect">
            <a:avLst/>
          </a:prstGeom>
        </p:spPr>
      </p:pic>
      <p:sp>
        <p:nvSpPr>
          <p:cNvPr id="72" name="Text 42"/>
          <p:cNvSpPr/>
          <p:nvPr/>
        </p:nvSpPr>
        <p:spPr>
          <a:xfrm>
            <a:off x="10116973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3" name="Image 28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06557" y="1710671"/>
            <a:ext cx="972341" cy="396843"/>
          </a:xfrm>
          <a:prstGeom prst="rect">
            <a:avLst/>
          </a:prstGeom>
        </p:spPr>
      </p:pic>
      <p:sp>
        <p:nvSpPr>
          <p:cNvPr id="74" name="Text 43"/>
          <p:cNvSpPr/>
          <p:nvPr/>
        </p:nvSpPr>
        <p:spPr>
          <a:xfrm>
            <a:off x="1947328" y="1755647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5" name="Image 29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89728" y="1591618"/>
            <a:ext cx="809622" cy="396843"/>
          </a:xfrm>
          <a:prstGeom prst="rect">
            <a:avLst/>
          </a:prstGeom>
        </p:spPr>
      </p:pic>
      <p:sp>
        <p:nvSpPr>
          <p:cNvPr id="76" name="Text 44"/>
          <p:cNvSpPr/>
          <p:nvPr/>
        </p:nvSpPr>
        <p:spPr>
          <a:xfrm>
            <a:off x="7049139" y="1636594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7" name="Image 30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01573" y="2226566"/>
            <a:ext cx="809622" cy="396843"/>
          </a:xfrm>
          <a:prstGeom prst="rect">
            <a:avLst/>
          </a:prstGeom>
        </p:spPr>
      </p:pic>
      <p:sp>
        <p:nvSpPr>
          <p:cNvPr id="78" name="Text 45"/>
          <p:cNvSpPr/>
          <p:nvPr/>
        </p:nvSpPr>
        <p:spPr>
          <a:xfrm>
            <a:off x="6664171" y="2271542"/>
            <a:ext cx="284426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9" name="Image 31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73975" y="2226566"/>
            <a:ext cx="809622" cy="396843"/>
          </a:xfrm>
          <a:prstGeom prst="rect">
            <a:avLst/>
          </a:prstGeom>
        </p:spPr>
      </p:pic>
      <p:sp>
        <p:nvSpPr>
          <p:cNvPr id="80" name="Text 46"/>
          <p:cNvSpPr/>
          <p:nvPr/>
        </p:nvSpPr>
        <p:spPr>
          <a:xfrm>
            <a:off x="7985761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1" name="Image 32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1591618"/>
            <a:ext cx="809622" cy="396843"/>
          </a:xfrm>
          <a:prstGeom prst="rect">
            <a:avLst/>
          </a:prstGeom>
        </p:spPr>
      </p:pic>
      <p:sp>
        <p:nvSpPr>
          <p:cNvPr id="82" name="Text 47"/>
          <p:cNvSpPr/>
          <p:nvPr/>
        </p:nvSpPr>
        <p:spPr>
          <a:xfrm>
            <a:off x="9718114" y="1636594"/>
            <a:ext cx="27252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83" name="Image 33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2226566"/>
            <a:ext cx="809622" cy="396843"/>
          </a:xfrm>
          <a:prstGeom prst="rect">
            <a:avLst/>
          </a:prstGeom>
        </p:spPr>
      </p:pic>
      <p:sp>
        <p:nvSpPr>
          <p:cNvPr id="84" name="Text 48"/>
          <p:cNvSpPr/>
          <p:nvPr/>
        </p:nvSpPr>
        <p:spPr>
          <a:xfrm>
            <a:off x="9561349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5" name="Image 34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50335" y="1710671"/>
            <a:ext cx="972341" cy="396843"/>
          </a:xfrm>
          <a:prstGeom prst="rect">
            <a:avLst/>
          </a:prstGeom>
        </p:spPr>
      </p:pic>
      <p:sp>
        <p:nvSpPr>
          <p:cNvPr id="86" name="Text 49"/>
          <p:cNvSpPr/>
          <p:nvPr/>
        </p:nvSpPr>
        <p:spPr>
          <a:xfrm>
            <a:off x="3048652" y="1755647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7" name="Image 35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8881" y="1591618"/>
            <a:ext cx="809622" cy="396843"/>
          </a:xfrm>
          <a:prstGeom prst="rect">
            <a:avLst/>
          </a:prstGeom>
        </p:spPr>
      </p:pic>
      <p:sp>
        <p:nvSpPr>
          <p:cNvPr id="88" name="Text 50"/>
          <p:cNvSpPr/>
          <p:nvPr/>
        </p:nvSpPr>
        <p:spPr>
          <a:xfrm>
            <a:off x="7975839" y="1636594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Sprut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9" name="Image 36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06558" y="4532223"/>
            <a:ext cx="1051715" cy="281758"/>
          </a:xfrm>
          <a:prstGeom prst="rect">
            <a:avLst/>
          </a:prstGeom>
        </p:spPr>
      </p:pic>
      <p:sp>
        <p:nvSpPr>
          <p:cNvPr id="90" name="Text 51"/>
          <p:cNvSpPr/>
          <p:nvPr/>
        </p:nvSpPr>
        <p:spPr>
          <a:xfrm>
            <a:off x="2094170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1" name="Image 37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05664" y="4532223"/>
            <a:ext cx="1051715" cy="281758"/>
          </a:xfrm>
          <a:prstGeom prst="rect">
            <a:avLst/>
          </a:prstGeom>
        </p:spPr>
      </p:pic>
      <p:sp>
        <p:nvSpPr>
          <p:cNvPr id="92" name="Text 52"/>
          <p:cNvSpPr/>
          <p:nvPr/>
        </p:nvSpPr>
        <p:spPr>
          <a:xfrm>
            <a:off x="7793277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3" name="Image 38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9679" y="3552021"/>
            <a:ext cx="670717" cy="396843"/>
          </a:xfrm>
          <a:prstGeom prst="rect">
            <a:avLst/>
          </a:prstGeom>
        </p:spPr>
      </p:pic>
      <p:sp>
        <p:nvSpPr>
          <p:cNvPr id="94" name="Text 53"/>
          <p:cNvSpPr/>
          <p:nvPr/>
        </p:nvSpPr>
        <p:spPr>
          <a:xfrm>
            <a:off x="2739090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5" name="Image 39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2801" y="3552021"/>
            <a:ext cx="670717" cy="396843"/>
          </a:xfrm>
          <a:prstGeom prst="rect">
            <a:avLst/>
          </a:prstGeom>
        </p:spPr>
      </p:pic>
      <p:sp>
        <p:nvSpPr>
          <p:cNvPr id="96" name="Text 54"/>
          <p:cNvSpPr/>
          <p:nvPr/>
        </p:nvSpPr>
        <p:spPr>
          <a:xfrm>
            <a:off x="3612213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7" name="Image 40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5923" y="3552021"/>
            <a:ext cx="670717" cy="396843"/>
          </a:xfrm>
          <a:prstGeom prst="rect">
            <a:avLst/>
          </a:prstGeom>
        </p:spPr>
      </p:pic>
      <p:sp>
        <p:nvSpPr>
          <p:cNvPr id="98" name="Text 55"/>
          <p:cNvSpPr/>
          <p:nvPr/>
        </p:nvSpPr>
        <p:spPr>
          <a:xfrm>
            <a:off x="4485335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09" name="Image 51" descr=" 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568504" y="1760817"/>
            <a:ext cx="885028" cy="58446"/>
          </a:xfrm>
          <a:prstGeom prst="rect">
            <a:avLst/>
          </a:prstGeom>
        </p:spPr>
      </p:pic>
      <p:pic>
        <p:nvPicPr>
          <p:cNvPr id="114" name="Image 56" descr=" 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58513" y="3948864"/>
            <a:ext cx="58451" cy="587327"/>
          </a:xfrm>
          <a:prstGeom prst="rect">
            <a:avLst/>
          </a:prstGeom>
        </p:spPr>
      </p:pic>
      <p:sp>
        <p:nvSpPr>
          <p:cNvPr id="115" name="Text 56"/>
          <p:cNvSpPr/>
          <p:nvPr/>
        </p:nvSpPr>
        <p:spPr>
          <a:xfrm>
            <a:off x="6905603" y="2943529"/>
            <a:ext cx="5013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SDN</a:t>
            </a:r>
            <a:endParaRPr lang="en-US" sz="1625" dirty="0"/>
          </a:p>
        </p:txBody>
      </p:sp>
      <p:sp>
        <p:nvSpPr>
          <p:cNvPr id="116" name="Text 57"/>
          <p:cNvSpPr/>
          <p:nvPr/>
        </p:nvSpPr>
        <p:spPr>
          <a:xfrm>
            <a:off x="6397604" y="1549288"/>
            <a:ext cx="284426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FF3985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APP</a:t>
            </a:r>
            <a:endParaRPr lang="en-US" sz="1000" dirty="0"/>
          </a:p>
        </p:txBody>
      </p:sp>
      <p:sp>
        <p:nvSpPr>
          <p:cNvPr id="117" name="Text 58"/>
          <p:cNvSpPr/>
          <p:nvPr/>
        </p:nvSpPr>
        <p:spPr>
          <a:xfrm>
            <a:off x="8913784" y="1549288"/>
            <a:ext cx="300301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1000" dirty="0"/>
          </a:p>
        </p:txBody>
      </p:sp>
      <p:sp>
        <p:nvSpPr>
          <p:cNvPr id="118" name="Text 59"/>
          <p:cNvSpPr/>
          <p:nvPr/>
        </p:nvSpPr>
        <p:spPr>
          <a:xfrm>
            <a:off x="7500913" y="2943529"/>
            <a:ext cx="592665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HTPP</a:t>
            </a:r>
            <a:endParaRPr lang="en-US" sz="1625" dirty="0"/>
          </a:p>
        </p:txBody>
      </p:sp>
      <p:sp>
        <p:nvSpPr>
          <p:cNvPr id="119" name="Text 60"/>
          <p:cNvSpPr/>
          <p:nvPr/>
        </p:nvSpPr>
        <p:spPr>
          <a:xfrm>
            <a:off x="8187505" y="2943529"/>
            <a:ext cx="5648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REST</a:t>
            </a:r>
            <a:endParaRPr lang="en-US" sz="1625" dirty="0"/>
          </a:p>
        </p:txBody>
      </p:sp>
      <p:sp>
        <p:nvSpPr>
          <p:cNvPr id="120" name="Text 61"/>
          <p:cNvSpPr/>
          <p:nvPr/>
        </p:nvSpPr>
        <p:spPr>
          <a:xfrm>
            <a:off x="8846315" y="2943529"/>
            <a:ext cx="394228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API</a:t>
            </a:r>
            <a:endParaRPr lang="en-US" sz="1625" dirty="0"/>
          </a:p>
        </p:txBody>
      </p:sp>
      <p:pic>
        <p:nvPicPr>
          <p:cNvPr id="121" name="Image 0" descr=" ">
            <a:extLst>
              <a:ext uri="{FF2B5EF4-FFF2-40B4-BE49-F238E27FC236}">
                <a16:creationId xmlns:a16="http://schemas.microsoft.com/office/drawing/2014/main" id="{F3F1A4F4-DFB4-D27B-5335-C28C80DFDA5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0146" y="4032201"/>
            <a:ext cx="58452" cy="503990"/>
          </a:xfrm>
          <a:prstGeom prst="rect">
            <a:avLst/>
          </a:prstGeom>
        </p:spPr>
      </p:pic>
      <p:pic>
        <p:nvPicPr>
          <p:cNvPr id="122" name="Image 1" descr=" ">
            <a:extLst>
              <a:ext uri="{FF2B5EF4-FFF2-40B4-BE49-F238E27FC236}">
                <a16:creationId xmlns:a16="http://schemas.microsoft.com/office/drawing/2014/main" id="{DA28A6D2-F8D9-6495-6F7C-E5617A16B9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06688" y="4028620"/>
            <a:ext cx="1053426" cy="519487"/>
          </a:xfrm>
          <a:prstGeom prst="rect">
            <a:avLst/>
          </a:prstGeom>
        </p:spPr>
      </p:pic>
      <p:pic>
        <p:nvPicPr>
          <p:cNvPr id="123" name="Image 2" descr=" ">
            <a:extLst>
              <a:ext uri="{FF2B5EF4-FFF2-40B4-BE49-F238E27FC236}">
                <a16:creationId xmlns:a16="http://schemas.microsoft.com/office/drawing/2014/main" id="{D2B667C4-9E8C-F336-0998-C56C355F82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231160" y="3996646"/>
            <a:ext cx="1818799" cy="556675"/>
          </a:xfrm>
          <a:prstGeom prst="rect">
            <a:avLst/>
          </a:prstGeom>
        </p:spPr>
      </p:pic>
      <p:pic>
        <p:nvPicPr>
          <p:cNvPr id="124" name="Image 3" descr=" ">
            <a:extLst>
              <a:ext uri="{FF2B5EF4-FFF2-40B4-BE49-F238E27FC236}">
                <a16:creationId xmlns:a16="http://schemas.microsoft.com/office/drawing/2014/main" id="{9B251904-35DB-3966-3855-A1D3E495666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95029" y="1774221"/>
            <a:ext cx="667405" cy="139730"/>
          </a:xfrm>
          <a:prstGeom prst="rect">
            <a:avLst/>
          </a:prstGeom>
        </p:spPr>
      </p:pic>
      <p:pic>
        <p:nvPicPr>
          <p:cNvPr id="125" name="Image 4" descr=" ">
            <a:extLst>
              <a:ext uri="{FF2B5EF4-FFF2-40B4-BE49-F238E27FC236}">
                <a16:creationId xmlns:a16="http://schemas.microsoft.com/office/drawing/2014/main" id="{AF7407D0-E2B9-5686-157F-85E40DE3AA4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229457" y="2058219"/>
            <a:ext cx="632978" cy="370227"/>
          </a:xfrm>
          <a:prstGeom prst="rect">
            <a:avLst/>
          </a:prstGeom>
        </p:spPr>
      </p:pic>
      <p:pic>
        <p:nvPicPr>
          <p:cNvPr id="126" name="Image 10" descr=" ">
            <a:extLst>
              <a:ext uri="{FF2B5EF4-FFF2-40B4-BE49-F238E27FC236}">
                <a16:creationId xmlns:a16="http://schemas.microsoft.com/office/drawing/2014/main" id="{5F9BDF9A-65BB-15AB-67D6-020E5A92201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675050" y="3929728"/>
            <a:ext cx="871414" cy="612845"/>
          </a:xfrm>
          <a:prstGeom prst="rect">
            <a:avLst/>
          </a:prstGeom>
        </p:spPr>
      </p:pic>
      <p:pic>
        <p:nvPicPr>
          <p:cNvPr id="127" name="Image 41" descr=" ">
            <a:extLst>
              <a:ext uri="{FF2B5EF4-FFF2-40B4-BE49-F238E27FC236}">
                <a16:creationId xmlns:a16="http://schemas.microsoft.com/office/drawing/2014/main" id="{5C5954B8-F560-8EFA-A37D-2753E79F651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887797" y="3032157"/>
            <a:ext cx="58451" cy="515896"/>
          </a:xfrm>
          <a:prstGeom prst="rect">
            <a:avLst/>
          </a:prstGeom>
        </p:spPr>
      </p:pic>
      <p:pic>
        <p:nvPicPr>
          <p:cNvPr id="128" name="Image 42" descr=" ">
            <a:extLst>
              <a:ext uri="{FF2B5EF4-FFF2-40B4-BE49-F238E27FC236}">
                <a16:creationId xmlns:a16="http://schemas.microsoft.com/office/drawing/2014/main" id="{8810F0D0-5032-800F-E9C3-238DA2FB900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46546" y="3948864"/>
            <a:ext cx="58451" cy="587327"/>
          </a:xfrm>
          <a:prstGeom prst="rect">
            <a:avLst/>
          </a:prstGeom>
        </p:spPr>
      </p:pic>
      <p:pic>
        <p:nvPicPr>
          <p:cNvPr id="129" name="Image 43" descr=" ">
            <a:extLst>
              <a:ext uri="{FF2B5EF4-FFF2-40B4-BE49-F238E27FC236}">
                <a16:creationId xmlns:a16="http://schemas.microsoft.com/office/drawing/2014/main" id="{44FBA894-176F-0A23-9AEA-F672ACE436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14674" y="3032157"/>
            <a:ext cx="58451" cy="515896"/>
          </a:xfrm>
          <a:prstGeom prst="rect">
            <a:avLst/>
          </a:prstGeom>
        </p:spPr>
      </p:pic>
      <p:pic>
        <p:nvPicPr>
          <p:cNvPr id="130" name="Image 44" descr=" ">
            <a:extLst>
              <a:ext uri="{FF2B5EF4-FFF2-40B4-BE49-F238E27FC236}">
                <a16:creationId xmlns:a16="http://schemas.microsoft.com/office/drawing/2014/main" id="{9A08AF49-7136-44D6-5999-9E4AF5F5B3E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14674" y="3948864"/>
            <a:ext cx="58451" cy="587327"/>
          </a:xfrm>
          <a:prstGeom prst="rect">
            <a:avLst/>
          </a:prstGeom>
        </p:spPr>
      </p:pic>
      <p:pic>
        <p:nvPicPr>
          <p:cNvPr id="131" name="Image 45" descr=" ">
            <a:extLst>
              <a:ext uri="{FF2B5EF4-FFF2-40B4-BE49-F238E27FC236}">
                <a16:creationId xmlns:a16="http://schemas.microsoft.com/office/drawing/2014/main" id="{8381F9D8-625C-9AE8-D62E-5A054B92027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85218" y="4032201"/>
            <a:ext cx="58451" cy="503990"/>
          </a:xfrm>
          <a:prstGeom prst="rect">
            <a:avLst/>
          </a:prstGeom>
        </p:spPr>
      </p:pic>
      <p:pic>
        <p:nvPicPr>
          <p:cNvPr id="132" name="Image 46" descr=" ">
            <a:extLst>
              <a:ext uri="{FF2B5EF4-FFF2-40B4-BE49-F238E27FC236}">
                <a16:creationId xmlns:a16="http://schemas.microsoft.com/office/drawing/2014/main" id="{29B3F002-81A7-A7C0-6174-52C53174D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11196" y="2395764"/>
            <a:ext cx="182562" cy="58447"/>
          </a:xfrm>
          <a:prstGeom prst="rect">
            <a:avLst/>
          </a:prstGeom>
        </p:spPr>
      </p:pic>
      <p:pic>
        <p:nvPicPr>
          <p:cNvPr id="133" name="Image 47" descr=" ">
            <a:extLst>
              <a:ext uri="{FF2B5EF4-FFF2-40B4-BE49-F238E27FC236}">
                <a16:creationId xmlns:a16="http://schemas.microsoft.com/office/drawing/2014/main" id="{5A5F8D8B-ECC7-61BE-7ECC-5E79132E285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691413" y="2395764"/>
            <a:ext cx="182562" cy="58447"/>
          </a:xfrm>
          <a:prstGeom prst="rect">
            <a:avLst/>
          </a:prstGeom>
        </p:spPr>
      </p:pic>
      <p:pic>
        <p:nvPicPr>
          <p:cNvPr id="134" name="Image 48" descr=" ">
            <a:extLst>
              <a:ext uri="{FF2B5EF4-FFF2-40B4-BE49-F238E27FC236}">
                <a16:creationId xmlns:a16="http://schemas.microsoft.com/office/drawing/2014/main" id="{C28EB8B4-D0B9-F600-FE85-8AE0FF33E8B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047155" y="2623409"/>
            <a:ext cx="58451" cy="1015917"/>
          </a:xfrm>
          <a:prstGeom prst="rect">
            <a:avLst/>
          </a:prstGeom>
        </p:spPr>
      </p:pic>
      <p:pic>
        <p:nvPicPr>
          <p:cNvPr id="135" name="Image 49" descr=" ">
            <a:extLst>
              <a:ext uri="{FF2B5EF4-FFF2-40B4-BE49-F238E27FC236}">
                <a16:creationId xmlns:a16="http://schemas.microsoft.com/office/drawing/2014/main" id="{E5F82F6F-2F35-622E-49CE-6952B689870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34041" y="3032157"/>
            <a:ext cx="58451" cy="515896"/>
          </a:xfrm>
          <a:prstGeom prst="rect">
            <a:avLst/>
          </a:prstGeom>
        </p:spPr>
      </p:pic>
      <p:pic>
        <p:nvPicPr>
          <p:cNvPr id="136" name="Image 50" descr=" ">
            <a:extLst>
              <a:ext uri="{FF2B5EF4-FFF2-40B4-BE49-F238E27FC236}">
                <a16:creationId xmlns:a16="http://schemas.microsoft.com/office/drawing/2014/main" id="{17436156-084C-6F3F-09AC-970AA141A5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761040" y="3948864"/>
            <a:ext cx="58451" cy="587327"/>
          </a:xfrm>
          <a:prstGeom prst="rect">
            <a:avLst/>
          </a:prstGeom>
        </p:spPr>
      </p:pic>
      <p:pic>
        <p:nvPicPr>
          <p:cNvPr id="137" name="Image 52" descr=" ">
            <a:extLst>
              <a:ext uri="{FF2B5EF4-FFF2-40B4-BE49-F238E27FC236}">
                <a16:creationId xmlns:a16="http://schemas.microsoft.com/office/drawing/2014/main" id="{AE3F686A-2437-8805-A583-3FFA3086E1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064351" y="1984650"/>
            <a:ext cx="810731" cy="259120"/>
          </a:xfrm>
          <a:prstGeom prst="rect">
            <a:avLst/>
          </a:prstGeom>
        </p:spPr>
      </p:pic>
      <p:pic>
        <p:nvPicPr>
          <p:cNvPr id="138" name="Image 53" descr=" ">
            <a:extLst>
              <a:ext uri="{FF2B5EF4-FFF2-40B4-BE49-F238E27FC236}">
                <a16:creationId xmlns:a16="http://schemas.microsoft.com/office/drawing/2014/main" id="{ADEC23BE-063E-C7B9-C876-ED8E8827C1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760919" y="3032157"/>
            <a:ext cx="58451" cy="515896"/>
          </a:xfrm>
          <a:prstGeom prst="rect">
            <a:avLst/>
          </a:prstGeom>
        </p:spPr>
      </p:pic>
      <p:pic>
        <p:nvPicPr>
          <p:cNvPr id="139" name="Image 54" descr=" ">
            <a:extLst>
              <a:ext uri="{FF2B5EF4-FFF2-40B4-BE49-F238E27FC236}">
                <a16:creationId xmlns:a16="http://schemas.microsoft.com/office/drawing/2014/main" id="{B9CB593B-B098-E46D-ECE1-5D5356545DD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09264" y="2107514"/>
            <a:ext cx="58451" cy="515896"/>
          </a:xfrm>
          <a:prstGeom prst="rect">
            <a:avLst/>
          </a:prstGeom>
        </p:spPr>
      </p:pic>
      <p:pic>
        <p:nvPicPr>
          <p:cNvPr id="140" name="Image 55" descr=" ">
            <a:extLst>
              <a:ext uri="{FF2B5EF4-FFF2-40B4-BE49-F238E27FC236}">
                <a16:creationId xmlns:a16="http://schemas.microsoft.com/office/drawing/2014/main" id="{0B24D7DD-C339-C555-3460-5EEE88494B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722676" y="1879869"/>
            <a:ext cx="496092" cy="58447"/>
          </a:xfrm>
          <a:prstGeom prst="rect">
            <a:avLst/>
          </a:prstGeom>
        </p:spPr>
      </p:pic>
      <p:sp>
        <p:nvSpPr>
          <p:cNvPr id="141" name="Google Shape;1604;g2e9d5e95555_0_2994">
            <a:extLst>
              <a:ext uri="{FF2B5EF4-FFF2-40B4-BE49-F238E27FC236}">
                <a16:creationId xmlns:a16="http://schemas.microsoft.com/office/drawing/2014/main" id="{0FA0B18F-AF27-29CB-51D0-699A90D4C4B3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Play"/>
              <a:buNone/>
            </a:pP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Neutron </a:t>
            </a:r>
            <a:r>
              <a:rPr lang="en" sz="3600" dirty="0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en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r>
              <a:rPr lang="en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– </a:t>
            </a:r>
            <a:r>
              <a:rPr lang="ru-RU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архитектурные отличия</a:t>
            </a:r>
            <a:endParaRPr lang="ru-RU" dirty="0"/>
          </a:p>
        </p:txBody>
      </p:sp>
      <p:sp>
        <p:nvSpPr>
          <p:cNvPr id="142" name="Google Shape;1717;g2e9d5e95555_0_2994">
            <a:extLst>
              <a:ext uri="{FF2B5EF4-FFF2-40B4-BE49-F238E27FC236}">
                <a16:creationId xmlns:a16="http://schemas.microsoft.com/office/drawing/2014/main" id="{A6479C68-D2E7-91BE-FAB8-DC14FF7FFED1}"/>
              </a:ext>
            </a:extLst>
          </p:cNvPr>
          <p:cNvSpPr/>
          <p:nvPr/>
        </p:nvSpPr>
        <p:spPr>
          <a:xfrm>
            <a:off x="4837230" y="5545625"/>
            <a:ext cx="1163220" cy="4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9d5e95555_0_3132"/>
          <p:cNvSpPr/>
          <p:nvPr/>
        </p:nvSpPr>
        <p:spPr>
          <a:xfrm>
            <a:off x="634469" y="1700834"/>
            <a:ext cx="10898700" cy="775800"/>
          </a:xfrm>
          <a:prstGeom prst="roundRect">
            <a:avLst>
              <a:gd name="adj" fmla="val 2300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4" name="Google Shape;1724;g2e9d5e95555_0_3132"/>
          <p:cNvSpPr/>
          <p:nvPr/>
        </p:nvSpPr>
        <p:spPr>
          <a:xfrm>
            <a:off x="634469" y="2536592"/>
            <a:ext cx="10898700" cy="832200"/>
          </a:xfrm>
          <a:prstGeom prst="roundRect">
            <a:avLst>
              <a:gd name="adj" fmla="val 1907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5" name="Google Shape;1725;g2e9d5e95555_0_3132"/>
          <p:cNvSpPr/>
          <p:nvPr/>
        </p:nvSpPr>
        <p:spPr>
          <a:xfrm>
            <a:off x="634469" y="3424458"/>
            <a:ext cx="10898700" cy="1546800"/>
          </a:xfrm>
          <a:prstGeom prst="roundRect">
            <a:avLst>
              <a:gd name="adj" fmla="val 12911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6" name="Google Shape;1726;g2e9d5e95555_0_3132"/>
          <p:cNvSpPr/>
          <p:nvPr/>
        </p:nvSpPr>
        <p:spPr>
          <a:xfrm>
            <a:off x="634475" y="5035550"/>
            <a:ext cx="10898700" cy="775800"/>
          </a:xfrm>
          <a:prstGeom prst="roundRect">
            <a:avLst>
              <a:gd name="adj" fmla="val 1122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7" name="Google Shape;1727;g2e9d5e95555_0_3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Neutron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endParaRPr dirty="0">
              <a:solidFill>
                <a:srgbClr val="0C0C0C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728" name="Google Shape;1728;g2e9d5e95555_0_3132"/>
          <p:cNvSpPr txBox="1"/>
          <p:nvPr/>
        </p:nvSpPr>
        <p:spPr>
          <a:xfrm>
            <a:off x="4923075" y="2653650"/>
            <a:ext cx="3330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Arial"/>
                <a:cs typeface="Arial"/>
                <a:sym typeface="Arial"/>
              </a:rPr>
              <a:t>Существуют функциональные ограничения платформой - </a:t>
            </a: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дорогая и долгая разработка новых сервисов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e9d5e95555_0_3132"/>
          <p:cNvSpPr txBox="1"/>
          <p:nvPr/>
        </p:nvSpPr>
        <p:spPr>
          <a:xfrm>
            <a:off x="5126922" y="1781761"/>
            <a:ext cx="30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Кастомизированный  OpenSource продукт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e9d5e95555_0_3132"/>
          <p:cNvSpPr txBox="1"/>
          <p:nvPr/>
        </p:nvSpPr>
        <p:spPr>
          <a:xfrm>
            <a:off x="8538490" y="1779692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Первый в РФ SDN  собственной разработки. Быстрая, более надежная разработка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e9d5e95555_0_3132"/>
          <p:cNvSpPr txBox="1"/>
          <p:nvPr/>
        </p:nvSpPr>
        <p:spPr>
          <a:xfrm>
            <a:off x="5119014" y="3477236"/>
            <a:ext cx="32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(стандартные)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2" name="Google Shape;1732;g2e9d5e95555_0_3132"/>
          <p:cNvSpPr txBox="1"/>
          <p:nvPr/>
        </p:nvSpPr>
        <p:spPr>
          <a:xfrm>
            <a:off x="8452250" y="3428875"/>
            <a:ext cx="31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Сервисы Neutron +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Продвинутые  маршрутизаторы </a:t>
            </a:r>
            <a:b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(с поддержкой  динамической маршрутизации)</a:t>
            </a:r>
            <a:endParaRPr sz="1400" b="1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Direct Connect - подключение к облаку через выделенные каналы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Общие сети - объединение по сети проектов клиентов в одном регионе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3" name="Google Shape;1733;g2e9d5e95555_0_3132"/>
          <p:cNvSpPr txBox="1"/>
          <p:nvPr/>
        </p:nvSpPr>
        <p:spPr>
          <a:xfrm>
            <a:off x="5126921" y="5052090"/>
            <a:ext cx="35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4" name="Google Shape;1734;g2e9d5e95555_0_3132"/>
          <p:cNvSpPr txBox="1"/>
          <p:nvPr/>
        </p:nvSpPr>
        <p:spPr>
          <a:xfrm>
            <a:off x="8509546" y="5409787"/>
            <a:ext cx="30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Ускорение сети до 34%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5" name="Google Shape;1735;g2e9d5e95555_0_3132"/>
          <p:cNvSpPr txBox="1"/>
          <p:nvPr/>
        </p:nvSpPr>
        <p:spPr>
          <a:xfrm>
            <a:off x="5119013" y="121375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 Neutron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6" name="Google Shape;1736;g2e9d5e95555_0_3132"/>
          <p:cNvSpPr txBox="1"/>
          <p:nvPr/>
        </p:nvSpPr>
        <p:spPr>
          <a:xfrm>
            <a:off x="8372237" y="1185427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Sprut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7" name="Google Shape;1737;g2e9d5e95555_0_3132"/>
          <p:cNvSpPr txBox="1"/>
          <p:nvPr/>
        </p:nvSpPr>
        <p:spPr>
          <a:xfrm>
            <a:off x="1345436" y="5155264"/>
            <a:ext cx="269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8" name="Google Shape;1738;g2e9d5e95555_0_3132"/>
          <p:cNvSpPr txBox="1"/>
          <p:nvPr/>
        </p:nvSpPr>
        <p:spPr>
          <a:xfrm>
            <a:off x="1345417" y="1845305"/>
            <a:ext cx="35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Разработка SDN</a:t>
            </a: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9" name="Google Shape;1739;g2e9d5e95555_0_3132"/>
          <p:cNvSpPr txBox="1"/>
          <p:nvPr/>
        </p:nvSpPr>
        <p:spPr>
          <a:xfrm>
            <a:off x="1345417" y="2655501"/>
            <a:ext cx="329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новой функциональности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2e9d5e95555_0_3132"/>
          <p:cNvSpPr txBox="1"/>
          <p:nvPr/>
        </p:nvSpPr>
        <p:spPr>
          <a:xfrm>
            <a:off x="1343124" y="3567775"/>
            <a:ext cx="307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большой набор сетевых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741" name="Google Shape;1741;g2e9d5e95555_0_3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1" y="3686276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2e9d5e95555_0_3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642" y="277699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g2e9d5e95555_0_3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02" y="195600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2e9d5e95555_0_3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321" y="526712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2e9d5e95555_0_3132"/>
          <p:cNvSpPr txBox="1"/>
          <p:nvPr/>
        </p:nvSpPr>
        <p:spPr>
          <a:xfrm>
            <a:off x="8669015" y="2629480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Быстрая, более надежная разработка - нет ограничений при добавлении новых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628C50-9EA8-BADA-3947-B575ABEDC39C}"/>
              </a:ext>
            </a:extLst>
          </p:cNvPr>
          <p:cNvGrpSpPr/>
          <p:nvPr/>
        </p:nvGrpSpPr>
        <p:grpSpPr>
          <a:xfrm>
            <a:off x="658814" y="1770118"/>
            <a:ext cx="10874374" cy="4438614"/>
            <a:chOff x="658814" y="1770118"/>
            <a:chExt cx="11697208" cy="4438614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786727D2-A77A-2F1D-2A3F-EA9542BDA1E3}"/>
                </a:ext>
              </a:extLst>
            </p:cNvPr>
            <p:cNvSpPr/>
            <p:nvPr/>
          </p:nvSpPr>
          <p:spPr>
            <a:xfrm>
              <a:off x="658814" y="1770118"/>
              <a:ext cx="3757070" cy="4395732"/>
            </a:xfrm>
            <a:prstGeom prst="roundRect">
              <a:avLst>
                <a:gd name="adj" fmla="val 5773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 бизнес зависит </a:t>
              </a:r>
              <a:b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ИТ-инфраструктуры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Сетевая связанность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Нет связи - стоп-торговля,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стоп-обслуживание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Скорость и задержки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клиенты хотят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быстро</a:t>
              </a:r>
            </a:p>
          </p:txBody>
        </p:sp>
        <p:sp>
          <p:nvSpPr>
            <p:cNvPr id="5" name="Google Shape;1750;g2e9d5e95555_0_3112">
              <a:extLst>
                <a:ext uri="{FF2B5EF4-FFF2-40B4-BE49-F238E27FC236}">
                  <a16:creationId xmlns:a16="http://schemas.microsoft.com/office/drawing/2014/main" id="{0D85C48F-1420-324C-61FC-39FBB135CE6F}"/>
                </a:ext>
              </a:extLst>
            </p:cNvPr>
            <p:cNvSpPr/>
            <p:nvPr/>
          </p:nvSpPr>
          <p:spPr>
            <a:xfrm>
              <a:off x="8598952" y="1813000"/>
              <a:ext cx="3757070" cy="4395732"/>
            </a:xfrm>
            <a:prstGeom prst="roundRect">
              <a:avLst>
                <a:gd name="adj" fmla="val 4496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Связь со всеми зонами доступности</a:t>
              </a:r>
              <a:endParaRPr lang="ru-RU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каналы связи присутствуют во всех зонах доступности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 используете разных операторов связи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ваши каналы связи используются одновременно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Выход из строя одного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из каналов связи не влияет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доступность облака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Производительность сети</a:t>
              </a: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сервисы передают больше данных за единицу времени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35EC874-DE3B-6FD4-5F4E-36EE93402367}"/>
              </a:ext>
            </a:extLst>
          </p:cNvPr>
          <p:cNvGrpSpPr/>
          <p:nvPr/>
        </p:nvGrpSpPr>
        <p:grpSpPr>
          <a:xfrm>
            <a:off x="4349609" y="1770118"/>
            <a:ext cx="3492783" cy="4395732"/>
            <a:chOff x="4349609" y="1770118"/>
            <a:chExt cx="3492783" cy="4266044"/>
          </a:xfrm>
        </p:grpSpPr>
        <p:sp>
          <p:nvSpPr>
            <p:cNvPr id="7" name="Google Shape;1750;g2e9d5e95555_0_3112">
              <a:extLst>
                <a:ext uri="{FF2B5EF4-FFF2-40B4-BE49-F238E27FC236}">
                  <a16:creationId xmlns:a16="http://schemas.microsoft.com/office/drawing/2014/main" id="{870BBEA7-7C37-F9B8-0824-D59F5D428D97}"/>
                </a:ext>
              </a:extLst>
            </p:cNvPr>
            <p:cNvSpPr/>
            <p:nvPr/>
          </p:nvSpPr>
          <p:spPr>
            <a:xfrm>
              <a:off x="4349609" y="3992563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Высокая производительность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обеспечит прирост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скорости сети облака на 40%</a:t>
              </a:r>
            </a:p>
          </p:txBody>
        </p:sp>
        <p:sp>
          <p:nvSpPr>
            <p:cNvPr id="8" name="Google Shape;1750;g2e9d5e95555_0_3112">
              <a:extLst>
                <a:ext uri="{FF2B5EF4-FFF2-40B4-BE49-F238E27FC236}">
                  <a16:creationId xmlns:a16="http://schemas.microsoft.com/office/drawing/2014/main" id="{0021EF1F-D5AC-8FA0-1B2D-775DFB0E8074}"/>
                </a:ext>
              </a:extLst>
            </p:cNvPr>
            <p:cNvSpPr/>
            <p:nvPr/>
          </p:nvSpPr>
          <p:spPr>
            <a:xfrm>
              <a:off x="4349611" y="1770118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Высокая доступность 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Технологии </a:t>
              </a: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гибко «растягивают» и защищают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сбоев ваши нагрузки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51" name="Google Shape;1851;g2ebbb115432_1_80"/>
          <p:cNvSpPr txBox="1"/>
          <p:nvPr/>
        </p:nvSpPr>
        <p:spPr>
          <a:xfrm>
            <a:off x="7600425" y="6858000"/>
            <a:ext cx="276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D9B8-EE88-C17D-F4A9-AB6F0F9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SPRUT: </a:t>
            </a:r>
            <a:r>
              <a:rPr lang="ru-RU" sz="3600" dirty="0"/>
              <a:t>непрерывность вашего бизнеса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889729-14EB-5FFA-927E-5146E527FE0C}"/>
              </a:ext>
            </a:extLst>
          </p:cNvPr>
          <p:cNvGrpSpPr/>
          <p:nvPr/>
        </p:nvGrpSpPr>
        <p:grpSpPr>
          <a:xfrm>
            <a:off x="644399" y="1764474"/>
            <a:ext cx="10898301" cy="4401375"/>
            <a:chOff x="644399" y="1764475"/>
            <a:chExt cx="13452635" cy="2432400"/>
          </a:xfrm>
        </p:grpSpPr>
        <p:sp>
          <p:nvSpPr>
            <p:cNvPr id="1856" name="Google Shape;1856;g2e9d5e95555_0_3219"/>
            <p:cNvSpPr/>
            <p:nvPr/>
          </p:nvSpPr>
          <p:spPr>
            <a:xfrm>
              <a:off x="644399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новых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Cloud</a:t>
              </a:r>
            </a:p>
          </p:txBody>
        </p:sp>
        <p:sp>
          <p:nvSpPr>
            <p:cNvPr id="4" name="Google Shape;1856;g2e9d5e95555_0_3219">
              <a:extLst>
                <a:ext uri="{FF2B5EF4-FFF2-40B4-BE49-F238E27FC236}">
                  <a16:creationId xmlns:a16="http://schemas.microsoft.com/office/drawing/2014/main" id="{C8CC6833-4236-A956-6E63-BC13C8595449}"/>
                </a:ext>
              </a:extLst>
            </p:cNvPr>
            <p:cNvSpPr/>
            <p:nvPr/>
          </p:nvSpPr>
          <p:spPr>
            <a:xfrm>
              <a:off x="4053666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всех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5" name="Google Shape;1856;g2e9d5e95555_0_3219">
              <a:extLst>
                <a:ext uri="{FF2B5EF4-FFF2-40B4-BE49-F238E27FC236}">
                  <a16:creationId xmlns:a16="http://schemas.microsoft.com/office/drawing/2014/main" id="{8F3A447B-1265-64C2-08DD-E28A2065124B}"/>
                </a:ext>
              </a:extLst>
            </p:cNvPr>
            <p:cNvSpPr/>
            <p:nvPr/>
          </p:nvSpPr>
          <p:spPr>
            <a:xfrm>
              <a:off x="7424067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Миграция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пользователей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ru-RU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Arial"/>
                <a:sym typeface="Arial"/>
              </a:endParaRPr>
            </a:p>
          </p:txBody>
        </p:sp>
        <p:sp>
          <p:nvSpPr>
            <p:cNvPr id="6" name="Google Shape;1856;g2e9d5e95555_0_3219">
              <a:extLst>
                <a:ext uri="{FF2B5EF4-FFF2-40B4-BE49-F238E27FC236}">
                  <a16:creationId xmlns:a16="http://schemas.microsoft.com/office/drawing/2014/main" id="{FA91AEC9-11E6-9F2D-435D-5473AE3EC3D7}"/>
                </a:ext>
              </a:extLst>
            </p:cNvPr>
            <p:cNvSpPr/>
            <p:nvPr/>
          </p:nvSpPr>
          <p:spPr>
            <a:xfrm>
              <a:off x="10833334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Deprecated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Neutron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66" name="Google Shape;1866;g2e9d5e95555_0_3219"/>
          <p:cNvSpPr txBox="1"/>
          <p:nvPr/>
        </p:nvSpPr>
        <p:spPr>
          <a:xfrm>
            <a:off x="869336" y="5269392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Q1’24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7" name="Google Shape;1867;g2e9d5e95555_0_3219"/>
          <p:cNvSpPr txBox="1"/>
          <p:nvPr/>
        </p:nvSpPr>
        <p:spPr>
          <a:xfrm>
            <a:off x="3635441" y="5269393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8" name="Google Shape;1868;g2e9d5e95555_0_3219"/>
          <p:cNvSpPr txBox="1"/>
          <p:nvPr/>
        </p:nvSpPr>
        <p:spPr>
          <a:xfrm>
            <a:off x="6428355" y="5269392"/>
            <a:ext cx="206083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72" name="Google Shape;1872;g2e9d5e95555_0_3219"/>
          <p:cNvSpPr txBox="1"/>
          <p:nvPr/>
        </p:nvSpPr>
        <p:spPr>
          <a:xfrm>
            <a:off x="9100335" y="5269391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2025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E180D4-D303-D8AA-B46D-CBD5F9FA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План развития и внедрения </a:t>
            </a: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3C316A0E-EAE8-8ED6-31CC-4144F406FAB6}"/>
              </a:ext>
            </a:extLst>
          </p:cNvPr>
          <p:cNvGrpSpPr/>
          <p:nvPr/>
        </p:nvGrpSpPr>
        <p:grpSpPr>
          <a:xfrm>
            <a:off x="0" y="5486465"/>
            <a:ext cx="11858482" cy="1371601"/>
            <a:chOff x="333518" y="5486405"/>
            <a:chExt cx="11858482" cy="1371601"/>
          </a:xfrm>
        </p:grpSpPr>
        <p:sp>
          <p:nvSpPr>
            <p:cNvPr id="8" name="Полилиния 12">
              <a:extLst>
                <a:ext uri="{FF2B5EF4-FFF2-40B4-BE49-F238E27FC236}">
                  <a16:creationId xmlns:a16="http://schemas.microsoft.com/office/drawing/2014/main" id="{FC503899-7582-B3DE-07E8-30CDD4159347}"/>
                </a:ext>
              </a:extLst>
            </p:cNvPr>
            <p:cNvSpPr/>
            <p:nvPr/>
          </p:nvSpPr>
          <p:spPr>
            <a:xfrm>
              <a:off x="9590252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A6D13E07-1D6F-0118-FA12-B0DA5DB31291}"/>
                </a:ext>
              </a:extLst>
            </p:cNvPr>
            <p:cNvSpPr/>
            <p:nvPr/>
          </p:nvSpPr>
          <p:spPr>
            <a:xfrm>
              <a:off x="1112949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20" y="8621"/>
                    <a:pt x="13294" y="16198"/>
                    <a:pt x="21600" y="21600"/>
                  </a:cubicBezTo>
                  <a:lnTo>
                    <a:pt x="13792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8BD436E1-F395-6B58-B154-DEE12C2288DF}"/>
                </a:ext>
              </a:extLst>
            </p:cNvPr>
            <p:cNvSpPr/>
            <p:nvPr/>
          </p:nvSpPr>
          <p:spPr>
            <a:xfrm>
              <a:off x="804955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1" name="Полилиния 12">
              <a:extLst>
                <a:ext uri="{FF2B5EF4-FFF2-40B4-BE49-F238E27FC236}">
                  <a16:creationId xmlns:a16="http://schemas.microsoft.com/office/drawing/2014/main" id="{A13F0875-984F-AB62-F444-F17991C84AF4}"/>
                </a:ext>
              </a:extLst>
            </p:cNvPr>
            <p:cNvSpPr/>
            <p:nvPr/>
          </p:nvSpPr>
          <p:spPr>
            <a:xfrm>
              <a:off x="650884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3A1B8093-0D7B-D79C-B64B-584CD5F0FB92}"/>
                </a:ext>
              </a:extLst>
            </p:cNvPr>
            <p:cNvSpPr/>
            <p:nvPr/>
          </p:nvSpPr>
          <p:spPr>
            <a:xfrm>
              <a:off x="496814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F30795-F335-0498-36CF-35268F8A1365}"/>
                </a:ext>
              </a:extLst>
            </p:cNvPr>
            <p:cNvSpPr/>
            <p:nvPr/>
          </p:nvSpPr>
          <p:spPr>
            <a:xfrm>
              <a:off x="341492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3BAAA5E0-DC73-9444-E61C-67F243499224}"/>
                </a:ext>
              </a:extLst>
            </p:cNvPr>
            <p:cNvSpPr/>
            <p:nvPr/>
          </p:nvSpPr>
          <p:spPr>
            <a:xfrm>
              <a:off x="187421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5" name="Полилиния 12">
              <a:extLst>
                <a:ext uri="{FF2B5EF4-FFF2-40B4-BE49-F238E27FC236}">
                  <a16:creationId xmlns:a16="http://schemas.microsoft.com/office/drawing/2014/main" id="{6A624BAB-08CC-B49D-B34F-C71C5BD44BEC}"/>
                </a:ext>
              </a:extLst>
            </p:cNvPr>
            <p:cNvSpPr/>
            <p:nvPr/>
          </p:nvSpPr>
          <p:spPr>
            <a:xfrm>
              <a:off x="33351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103CB-3B6E-5D1F-F9B7-C0E98AD9A8C6}"/>
              </a:ext>
            </a:extLst>
          </p:cNvPr>
          <p:cNvSpPr/>
          <p:nvPr/>
        </p:nvSpPr>
        <p:spPr>
          <a:xfrm>
            <a:off x="6187857" y="0"/>
            <a:ext cx="6004143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8" name="Google Shape;1878;g2e9d5e95555_0_3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4800" dirty="0"/>
              <a:t>Описание </a:t>
            </a:r>
            <a:br>
              <a:rPr lang="en-US" sz="4800" dirty="0"/>
            </a:br>
            <a:r>
              <a:rPr lang="ru-RU" sz="4800" dirty="0"/>
              <a:t>процесса </a:t>
            </a:r>
            <a:br>
              <a:rPr lang="en-US" sz="4800" dirty="0"/>
            </a:br>
            <a:r>
              <a:rPr lang="ru-RU" sz="4800" dirty="0"/>
              <a:t>миграции</a:t>
            </a:r>
            <a:endParaRPr sz="4800" dirty="0"/>
          </a:p>
        </p:txBody>
      </p:sp>
      <p:pic>
        <p:nvPicPr>
          <p:cNvPr id="1880" name="Google Shape;1880;g2e9d5e95555_0_3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390" y="1014270"/>
            <a:ext cx="4007075" cy="40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57560-9303-F27A-A257-7B8125026F63}"/>
              </a:ext>
            </a:extLst>
          </p:cNvPr>
          <p:cNvSpPr txBox="1"/>
          <p:nvPr/>
        </p:nvSpPr>
        <p:spPr>
          <a:xfrm>
            <a:off x="7494466" y="5343530"/>
            <a:ext cx="3384550" cy="71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VK Sans Display" pitchFamily="2" charset="0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Инструмент</a:t>
            </a:r>
            <a:r>
              <a:rPr lang="ru-RU" b="1" dirty="0">
                <a:solidFill>
                  <a:schemeClr val="tx1"/>
                </a:solidFill>
                <a:latin typeface="VK Sans Display" pitchFamily="2" charset="0"/>
              </a:rPr>
              <a:t> миграции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tx2"/>
                </a:solidFill>
                <a:latin typeface="VK Sans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https://github.com/vk-cs/neutron-2-sprut</a:t>
            </a:r>
            <a:r>
              <a:rPr lang="en" sz="1200" dirty="0">
                <a:solidFill>
                  <a:schemeClr val="tx2"/>
                </a:solidFill>
                <a:latin typeface="VK Sans Display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77841-566B-B37B-1FC0-7731CC6046CF}"/>
              </a:ext>
            </a:extLst>
          </p:cNvPr>
          <p:cNvSpPr txBox="1"/>
          <p:nvPr/>
        </p:nvSpPr>
        <p:spPr>
          <a:xfrm>
            <a:off x="575734" y="3173865"/>
            <a:ext cx="61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VK Sans Display" pitchFamily="2" charset="0"/>
              </a:rPr>
              <a:t>Полная версия презентации с описанием</a:t>
            </a:r>
            <a:r>
              <a:rPr lang="en-US" sz="2000" dirty="0">
                <a:latin typeface="VK Sans Display" pitchFamily="2" charset="0"/>
              </a:rPr>
              <a:t>,</a:t>
            </a:r>
            <a:br>
              <a:rPr lang="en-US" sz="2000" dirty="0">
                <a:latin typeface="VK Sans Display" pitchFamily="2" charset="0"/>
              </a:rPr>
            </a:br>
            <a:r>
              <a:rPr lang="ru-RU" sz="2000" dirty="0">
                <a:latin typeface="VK Sans Display" pitchFamily="2" charset="0"/>
              </a:rPr>
              <a:t>что такое </a:t>
            </a:r>
            <a:r>
              <a:rPr lang="en" sz="2000" dirty="0">
                <a:latin typeface="VK Sans Display" pitchFamily="2" charset="0"/>
              </a:rPr>
              <a:t>SDN </a:t>
            </a:r>
            <a:r>
              <a:rPr lang="en" sz="2000" dirty="0" err="1">
                <a:latin typeface="VK Sans Display" pitchFamily="2" charset="0"/>
              </a:rPr>
              <a:t>Sprut</a:t>
            </a:r>
            <a:r>
              <a:rPr lang="en" sz="2000" dirty="0">
                <a:latin typeface="VK Sans Display" pitchFamily="2" charset="0"/>
              </a:rPr>
              <a:t>, </a:t>
            </a:r>
            <a:r>
              <a:rPr lang="ru-RU" sz="2000" dirty="0">
                <a:latin typeface="VK Sans Display" pitchFamily="2" charset="0"/>
              </a:rPr>
              <a:t>его техническими преимуществами доступна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B5E127A-68A7-54FC-1468-83B7DDE91295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52525"/>
          </a:solidFill>
        </p:grpSpPr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8CB7ECBB-981F-98D9-01E6-4747C2078402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1C0045EC-0DE0-D7D5-C1F4-542201F76E46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BA150979-24B2-5693-689F-688A38D0088A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E00C3C32-7FCD-9F7A-7CA9-7B62F0AA5FED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3B1FBB7-76CB-6373-B8B8-5DEBE6AD42FC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0EF8F820-72DF-D11A-E0B6-B8F1DDA6E91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C133884-FF48-C08B-A577-662B80B9AB94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20D8F0B5-55DB-A08B-5259-28D5401672B5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3A878BBA-00F6-6D56-E45D-DF93AC7CBD9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A9C0E1B2-5362-D459-4462-159F6B4C050C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D113FC-63AB-798E-5852-FDEDB8998039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5652B4AF-1E8D-8280-E5DD-DA75170C90A4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63AEBCE-9069-9720-0C54-E359F2217A43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AEE9368E-54C4-7E4E-7394-2CC117C76106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7DEDCB9F-747B-CA1F-4AC5-B3B68E169E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BBB042E-36CD-4857-7E7C-1040B313DB93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6E5DD269-C05B-D8FD-0DBA-7D5F943EBC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58BA7FF6-FD18-56B4-5329-52976A5F90DD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BFE802E2-0F48-5F37-D46C-CF451C83E820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09F3E639-C260-DD9F-E682-29187C4D16C1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95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776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5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796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0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3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4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7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2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3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4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2" name="Google Shape;111;p1"/>
          <p:cNvSpPr txBox="1"/>
          <p:nvPr/>
        </p:nvSpPr>
        <p:spPr>
          <a:xfrm>
            <a:off x="597231" y="4297625"/>
            <a:ext cx="6982625" cy="16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dirty="0" err="1"/>
              <a:t>Спасибо</a:t>
            </a:r>
            <a:br>
              <a:rPr dirty="0"/>
            </a:b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C2F993-3946-A7EB-9042-8F5E8CBFBF05}"/>
              </a:ext>
            </a:extLst>
          </p:cNvPr>
          <p:cNvGrpSpPr/>
          <p:nvPr/>
        </p:nvGrpSpPr>
        <p:grpSpPr>
          <a:xfrm>
            <a:off x="8758389" y="691848"/>
            <a:ext cx="2770192" cy="2770192"/>
            <a:chOff x="8758389" y="691848"/>
            <a:chExt cx="2770192" cy="2770192"/>
          </a:xfrm>
        </p:grpSpPr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7F7C63E1-AA32-6D4F-5810-F0A8CC655413}"/>
                </a:ext>
              </a:extLst>
            </p:cNvPr>
            <p:cNvSpPr/>
            <p:nvPr/>
          </p:nvSpPr>
          <p:spPr>
            <a:xfrm>
              <a:off x="8758389" y="691848"/>
              <a:ext cx="2770192" cy="2770192"/>
            </a:xfrm>
            <a:prstGeom prst="roundRect">
              <a:avLst>
                <a:gd name="adj" fmla="val 142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  <a:latin typeface="VK Sans Display" pitchFamily="2" charset="0"/>
              </a:endParaRP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6A0B0DF-D7CF-E28C-0E17-B23386A86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997" y="871425"/>
              <a:ext cx="2403686" cy="2403686"/>
            </a:xfrm>
            <a:prstGeom prst="rect">
              <a:avLst/>
            </a:prstGeom>
          </p:spPr>
        </p:pic>
      </p:grpSp>
      <p:sp>
        <p:nvSpPr>
          <p:cNvPr id="5" name="Google Shape;111;p1">
            <a:extLst>
              <a:ext uri="{FF2B5EF4-FFF2-40B4-BE49-F238E27FC236}">
                <a16:creationId xmlns:a16="http://schemas.microsoft.com/office/drawing/2014/main" id="{34D89635-2FFA-1DCF-FBDC-F0F59F5456B6}"/>
              </a:ext>
            </a:extLst>
          </p:cNvPr>
          <p:cNvSpPr txBox="1"/>
          <p:nvPr/>
        </p:nvSpPr>
        <p:spPr>
          <a:xfrm>
            <a:off x="677106" y="3036921"/>
            <a:ext cx="6982625" cy="42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lang="ru-RU" sz="2400" dirty="0">
                <a:solidFill>
                  <a:schemeClr val="accent2"/>
                </a:solidFill>
                <a:latin typeface="VK Sans Display" pitchFamily="2" charset="0"/>
              </a:rPr>
              <a:t>Подробнее про архитектуру сервиса</a:t>
            </a:r>
            <a:endParaRPr sz="2400" dirty="0">
              <a:solidFill>
                <a:schemeClr val="accent2"/>
              </a:solidFill>
              <a:latin typeface="VK Sans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579-CAD0-CB90-BB7B-1AE2BED5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7" y="2993355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онтентные">
  <a:themeElements>
    <a:clrScheme name="Пользовательские 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00E9FF"/>
      </a:accent2>
      <a:accent3>
        <a:srgbClr val="00D3E2"/>
      </a:accent3>
      <a:accent4>
        <a:srgbClr val="A6A6A6"/>
      </a:accent4>
      <a:accent5>
        <a:srgbClr val="000000"/>
      </a:accent5>
      <a:accent6>
        <a:srgbClr val="FF3785"/>
      </a:accent6>
      <a:hlink>
        <a:srgbClr val="0077FF"/>
      </a:hlink>
      <a:folHlink>
        <a:srgbClr val="00E9FF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Cloud Шаблон [Нередактируемый]" id="{549D4D6A-23B2-E745-99B0-56DF39ABBE0F}" vid="{793BF0AE-DE32-2D4B-8FC2-F2E64270D0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Контентные</Template>
  <TotalTime>63</TotalTime>
  <Words>584</Words>
  <Application>Microsoft Macintosh PowerPoint</Application>
  <PresentationFormat>Широкоэкранный</PresentationFormat>
  <Paragraphs>153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Play</vt:lpstr>
      <vt:lpstr>SF Pro Text Light</vt:lpstr>
      <vt:lpstr>TT Commons</vt:lpstr>
      <vt:lpstr>VK Sans Display</vt:lpstr>
      <vt:lpstr>VK Sans Display DemiBold</vt:lpstr>
      <vt:lpstr>VK Sans Display Medium</vt:lpstr>
      <vt:lpstr>VK Sans Display Regular</vt:lpstr>
      <vt:lpstr>Контентные</vt:lpstr>
      <vt:lpstr>Миграция на SDN Sprut</vt:lpstr>
      <vt:lpstr>Software  Defined Network </vt:lpstr>
      <vt:lpstr>Варианты развития  SDN в VK Cloud</vt:lpstr>
      <vt:lpstr>Презентация PowerPoint</vt:lpstr>
      <vt:lpstr>Neutron vs Sprut</vt:lpstr>
      <vt:lpstr>SPRUT: непрерывность вашего бизнеса</vt:lpstr>
      <vt:lpstr>План развития и внедрения SDN Sprut</vt:lpstr>
      <vt:lpstr>Описание  процесса  миграции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 SDN Sprut</dc:title>
  <dc:creator>a.gubareva</dc:creator>
  <cp:lastModifiedBy>Stanislav Starkov</cp:lastModifiedBy>
  <cp:revision>5</cp:revision>
  <dcterms:created xsi:type="dcterms:W3CDTF">2024-07-23T10:26:59Z</dcterms:created>
  <dcterms:modified xsi:type="dcterms:W3CDTF">2024-08-21T05:35:03Z</dcterms:modified>
</cp:coreProperties>
</file>