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0"/>
  </p:notesMasterIdLst>
  <p:sldIdLst>
    <p:sldId id="2132738399" r:id="rId2"/>
    <p:sldId id="257" r:id="rId3"/>
    <p:sldId id="258" r:id="rId4"/>
    <p:sldId id="259" r:id="rId5"/>
    <p:sldId id="260" r:id="rId6"/>
    <p:sldId id="261" r:id="rId7"/>
    <p:sldId id="2132738450" r:id="rId8"/>
    <p:sldId id="263" r:id="rId9"/>
    <p:sldId id="213273845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2547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E77A84D-A527-023F-9D7C-889C5C58AB21}" name="Alexander Bychuk" initials="AB" userId="S::Alexander.Bychuk@kaspersky.com::55a9de79-d0ad-4b3f-b810-0f2283448d3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Костян" initials="" lastIdx="1" clrIdx="0"/>
  <p:cmAuthor id="2" name="Kirill DeLami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4F9"/>
    <a:srgbClr val="E9F5FA"/>
    <a:srgbClr val="212121"/>
    <a:srgbClr val="0077FF"/>
    <a:srgbClr val="C7F3F8"/>
    <a:srgbClr val="00D3E3"/>
    <a:srgbClr val="00EAFF"/>
    <a:srgbClr val="252525"/>
    <a:srgbClr val="7DECF8"/>
    <a:srgbClr val="ED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7"/>
    <p:restoredTop sz="95934"/>
  </p:normalViewPr>
  <p:slideViewPr>
    <p:cSldViewPr snapToGrid="0" snapToObjects="1" showGuides="1">
      <p:cViewPr>
        <p:scale>
          <a:sx n="43" d="100"/>
          <a:sy n="43" d="100"/>
        </p:scale>
        <p:origin x="1128" y="1536"/>
      </p:cViewPr>
      <p:guideLst>
        <p:guide orient="horz" pos="2183"/>
        <p:guide pos="3817"/>
        <p:guide pos="2547"/>
        <p:guide orient="horz" pos="777"/>
      </p:guideLst>
    </p:cSldViewPr>
  </p:slideViewPr>
  <p:outlineViewPr>
    <p:cViewPr>
      <p:scale>
        <a:sx n="33" d="100"/>
        <a:sy n="33" d="100"/>
      </p:scale>
      <p:origin x="0" y="-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C727B-68B7-6148-93A0-F6B6EA8E8875}" type="datetimeFigureOut">
              <a:rPr lang="ru-RU" smtClean="0"/>
              <a:t>23.07.2024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3F7D6-CB3D-674B-937F-620C52CD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9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e9d5e95555_0_27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7" name="Google Shape;1367;g2e9d5e95555_0_2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2e9d5e95555_0_3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8" name="Google Shape;1748;g2e9d5e95555_0_3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2ebbb115432_1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9" name="Google Shape;1769;g2ebbb11543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2e9d5e95555_0_3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9" name="Google Shape;1809;g2e9d5e95555_0_3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2e9d5e95555_0_3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0" name="Google Shape;1830;g2e9d5e95555_0_3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2ebbb115432_1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6" name="Google Shape;1836;g2ebbb115432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2e9d5e95555_0_3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4" name="Google Shape;1854;g2e9d5e95555_0_3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2e9d5e95555_0_3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5" name="Google Shape;1875;g2e9d5e95555_0_3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6" name="Google Shape;1876;g2e9d5e95555_0_32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e9d5e95555_0_27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4" name="Google Shape;1384;g2e9d5e95555_0_2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2e9d5e95555_0_2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2" name="Google Shape;1402;g2e9d5e95555_0_27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3" name="Google Shape;1403;g2e9d5e95555_0_27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2e9d5e95555_0_28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8" name="Google Shape;1468;g2e9d5e95555_0_2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2e9d5e95555_0_2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9" name="Google Shape;1489;g2e9d5e95555_0_28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0" name="Google Shape;1490;g2e9d5e95555_0_28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2e9d5e95555_0_29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3" name="Google Shape;1563;g2e9d5e95555_0_2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2ebbb115432_1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6" name="Google Shape;1586;g2ebbb115432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e9d5e95555_0_3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0" name="Google Shape;1720;g2e9d5e95555_0_3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1" name="Google Shape;1721;g2e9d5e95555_0_3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39641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68BC43-A0EA-2640-92C8-A83C3C0DB36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58813" y="1773238"/>
            <a:ext cx="10874375" cy="44479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37E7F-40AD-5149-98E4-38551143E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C18D3D36-B394-FA4D-A40B-0FEB3D5AF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447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2 строки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BEACB4-8163-3E40-BF64-24FF99F4889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11901" y="692150"/>
            <a:ext cx="5208586" cy="55451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61399616-6E49-8E44-8C89-A3666C96B1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040889"/>
            <a:ext cx="5424487" cy="41598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3AF0A0D2-84CC-344E-B015-430C5FC9D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A971A-57C4-6343-8BDB-405151F309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1832780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>
            <a:extLst>
              <a:ext uri="{FF2B5EF4-FFF2-40B4-BE49-F238E27FC236}">
                <a16:creationId xmlns:a16="http://schemas.microsoft.com/office/drawing/2014/main" id="{A9426BBD-A776-444D-B36C-4238DF4DCB3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77334" y="1773238"/>
            <a:ext cx="5317065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CB2A238B-52D5-314D-828E-2A8FE49A990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7604" y="1773238"/>
            <a:ext cx="5317062" cy="4427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14F15-239B-C248-A014-C6BD3EB2E9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0" name="Нижний колонтитул 2">
            <a:extLst>
              <a:ext uri="{FF2B5EF4-FFF2-40B4-BE49-F238E27FC236}">
                <a16:creationId xmlns:a16="http://schemas.microsoft.com/office/drawing/2014/main" id="{9B37AD88-5570-DA46-8C1C-B8ED3572A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714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2">
            <a:extLst>
              <a:ext uri="{FF2B5EF4-FFF2-40B4-BE49-F238E27FC236}">
                <a16:creationId xmlns:a16="http://schemas.microsoft.com/office/drawing/2014/main" id="{2122BA3E-4A40-5E4B-BD71-5F8C8E5AA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692151"/>
            <a:ext cx="5437188" cy="550862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3DAE1-F094-1A41-AC85-CC27A78472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165527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FF5B35A-DAF3-3E4F-A984-4FE26107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152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+ текст в 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2">
            <a:extLst>
              <a:ext uri="{FF2B5EF4-FFF2-40B4-BE49-F238E27FC236}">
                <a16:creationId xmlns:a16="http://schemas.microsoft.com/office/drawing/2014/main" id="{CE65941D-C389-5B4D-A763-47A56D7D50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7334" y="1773238"/>
            <a:ext cx="5304365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2122BA3E-4A40-5E4B-BD71-5F8C8E5AA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8824" y="1773239"/>
            <a:ext cx="5304364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3DAE1-F094-1A41-AC85-CC27A78472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FF5B35A-DAF3-3E4F-A984-4FE26107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58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актои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D528D5E-3BE6-8334-3246-988128C558BE}"/>
              </a:ext>
            </a:extLst>
          </p:cNvPr>
          <p:cNvGrpSpPr/>
          <p:nvPr userDrawn="1"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rgbClr val="EBF4F9"/>
          </a:solidFill>
        </p:grpSpPr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6FE0ED83-FF49-42BF-ED94-843F6531B12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1025B1CF-02BE-3F32-2389-A89AA12FA076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8409062-21BC-2632-4C07-D10806544C39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0807175-A027-A3BE-0DD7-DFD604AE9EC6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070CEFA-320B-6CC0-D0BD-1052AE615E7E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DE9AE618-0CF0-8CA8-2AF0-B274DC7466C7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ABFB45E-FF7A-42F6-94A2-6D8FE53C4268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CE8A6B2-B4AE-6D2F-8FF7-9AA9FE2E72DD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C351D055-6FB2-85E0-A61D-3636EDA96D29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D5F65EA-35A2-B99E-1980-2A71DE8EBC77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9537CE2-04DE-EA8F-C38D-5629A63BFC89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649715DF-B6FC-E811-F8B1-86471E68D8EC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6115344-8B09-B6A9-6FA0-E54242E23C37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285BDF54-418D-599A-114D-4CA8B8AA3960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B8E150A3-E9BE-CB1D-90A5-458408F27FCD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9FE6B2D3-BCC3-BE9C-07FD-4F17651861C5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577F7EB3-4BA2-C78B-7C8A-BA546B51BB69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3BB4A21A-19FD-D53C-C952-C1E96F096EC2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11B67161-9F7B-C40B-5283-948906C62C26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5B95E61C-8146-F54C-8830-8A6E0089DE72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2" name="Текст 8">
            <a:extLst>
              <a:ext uri="{FF2B5EF4-FFF2-40B4-BE49-F238E27FC236}">
                <a16:creationId xmlns:a16="http://schemas.microsoft.com/office/drawing/2014/main" id="{138EA146-EFC4-BC46-B652-2B6E60138A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363180"/>
            <a:ext cx="10224000" cy="5252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ACBEC698-5D83-A94F-A145-EFF18FED9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E106DC70-DE67-F141-BF3F-4BA1D1F1C1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1773238"/>
            <a:ext cx="10223999" cy="2407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700" b="0" i="0">
                <a:solidFill>
                  <a:schemeClr val="tx2"/>
                </a:solidFill>
                <a:latin typeface="VK Sans Display Medium" pitchFamily="2" charset="0"/>
              </a:defRPr>
            </a:lvl1pPr>
            <a:lvl2pPr>
              <a:defRPr sz="18000">
                <a:latin typeface="TT Commons" pitchFamily="2" charset="-52"/>
              </a:defRPr>
            </a:lvl2pPr>
            <a:lvl3pPr>
              <a:defRPr sz="18000">
                <a:latin typeface="TT Commons" pitchFamily="2" charset="-52"/>
              </a:defRPr>
            </a:lvl3pPr>
            <a:lvl4pPr>
              <a:defRPr sz="18000">
                <a:latin typeface="TT Commons" pitchFamily="2" charset="-52"/>
              </a:defRPr>
            </a:lvl4pPr>
            <a:lvl5pPr>
              <a:defRPr sz="18000">
                <a:latin typeface="TT Commons" pitchFamily="2" charset="-52"/>
              </a:defRPr>
            </a:lvl5pPr>
          </a:lstStyle>
          <a:p>
            <a:pPr lvl="0"/>
            <a:r>
              <a:rPr lang="ru-RU" dirty="0"/>
              <a:t>70 МЛН</a:t>
            </a:r>
          </a:p>
        </p:txBody>
      </p:sp>
    </p:spTree>
    <p:extLst>
      <p:ext uri="{BB962C8B-B14F-4D97-AF65-F5344CB8AC3E}">
        <p14:creationId xmlns:p14="http://schemas.microsoft.com/office/powerpoint/2010/main" val="4117345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фактоид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D528D5E-3BE6-8334-3246-988128C558BE}"/>
              </a:ext>
            </a:extLst>
          </p:cNvPr>
          <p:cNvGrpSpPr/>
          <p:nvPr userDrawn="1"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chemeClr val="bg1"/>
          </a:solidFill>
        </p:grpSpPr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6FE0ED83-FF49-42BF-ED94-843F6531B12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1025B1CF-02BE-3F32-2389-A89AA12FA076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8409062-21BC-2632-4C07-D10806544C39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0807175-A027-A3BE-0DD7-DFD604AE9EC6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070CEFA-320B-6CC0-D0BD-1052AE615E7E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DE9AE618-0CF0-8CA8-2AF0-B274DC7466C7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ABFB45E-FF7A-42F6-94A2-6D8FE53C4268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CE8A6B2-B4AE-6D2F-8FF7-9AA9FE2E72DD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C351D055-6FB2-85E0-A61D-3636EDA96D29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D5F65EA-35A2-B99E-1980-2A71DE8EBC77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9537CE2-04DE-EA8F-C38D-5629A63BFC89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649715DF-B6FC-E811-F8B1-86471E68D8EC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6115344-8B09-B6A9-6FA0-E54242E23C37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285BDF54-418D-599A-114D-4CA8B8AA3960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B8E150A3-E9BE-CB1D-90A5-458408F27FCD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9FE6B2D3-BCC3-BE9C-07FD-4F17651861C5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577F7EB3-4BA2-C78B-7C8A-BA546B51BB69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3BB4A21A-19FD-D53C-C952-C1E96F096EC2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11B67161-9F7B-C40B-5283-948906C62C26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5B95E61C-8146-F54C-8830-8A6E0089DE72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2" name="Текст 8">
            <a:extLst>
              <a:ext uri="{FF2B5EF4-FFF2-40B4-BE49-F238E27FC236}">
                <a16:creationId xmlns:a16="http://schemas.microsoft.com/office/drawing/2014/main" id="{138EA146-EFC4-BC46-B652-2B6E60138A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363180"/>
            <a:ext cx="10224000" cy="5252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ACBEC698-5D83-A94F-A145-EFF18FED9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E106DC70-DE67-F141-BF3F-4BA1D1F1C1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1773238"/>
            <a:ext cx="10223999" cy="24070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700" b="0" i="0">
                <a:solidFill>
                  <a:schemeClr val="tx1"/>
                </a:solidFill>
                <a:latin typeface="VK Sans Display Medium" pitchFamily="2" charset="0"/>
              </a:defRPr>
            </a:lvl1pPr>
            <a:lvl2pPr>
              <a:defRPr sz="18000">
                <a:latin typeface="TT Commons" pitchFamily="2" charset="-52"/>
              </a:defRPr>
            </a:lvl2pPr>
            <a:lvl3pPr>
              <a:defRPr sz="18000">
                <a:latin typeface="TT Commons" pitchFamily="2" charset="-52"/>
              </a:defRPr>
            </a:lvl3pPr>
            <a:lvl4pPr>
              <a:defRPr sz="18000">
                <a:latin typeface="TT Commons" pitchFamily="2" charset="-52"/>
              </a:defRPr>
            </a:lvl4pPr>
            <a:lvl5pPr>
              <a:defRPr sz="18000">
                <a:latin typeface="TT Commons" pitchFamily="2" charset="-52"/>
              </a:defRPr>
            </a:lvl5pPr>
          </a:lstStyle>
          <a:p>
            <a:pPr lvl="0"/>
            <a:r>
              <a:rPr lang="ru-RU" dirty="0"/>
              <a:t>70 МЛН</a:t>
            </a:r>
          </a:p>
        </p:txBody>
      </p:sp>
    </p:spTree>
    <p:extLst>
      <p:ext uri="{BB962C8B-B14F-4D97-AF65-F5344CB8AC3E}">
        <p14:creationId xmlns:p14="http://schemas.microsoft.com/office/powerpoint/2010/main" val="2265890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B944C61-111D-4A5C-A99C-DC3F4AB6485C}"/>
              </a:ext>
            </a:extLst>
          </p:cNvPr>
          <p:cNvGrpSpPr/>
          <p:nvPr userDrawn="1"/>
        </p:nvGrpSpPr>
        <p:grpSpPr>
          <a:xfrm>
            <a:off x="7156015" y="0"/>
            <a:ext cx="5016892" cy="6858000"/>
            <a:chOff x="7127683" y="0"/>
            <a:chExt cx="5045224" cy="6896730"/>
          </a:xfrm>
          <a:solidFill>
            <a:srgbClr val="EBF4F9">
              <a:alpha val="99000"/>
            </a:srgbClr>
          </a:solidFill>
        </p:grpSpPr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B067637-9874-1FA1-4501-61A76F355ECE}"/>
                </a:ext>
              </a:extLst>
            </p:cNvPr>
            <p:cNvSpPr/>
            <p:nvPr/>
          </p:nvSpPr>
          <p:spPr>
            <a:xfrm>
              <a:off x="7127683" y="0"/>
              <a:ext cx="1181730" cy="1379149"/>
            </a:xfrm>
            <a:custGeom>
              <a:avLst/>
              <a:gdLst>
                <a:gd name="connsiteX0" fmla="*/ 301638 w 675557"/>
                <a:gd name="connsiteY0" fmla="*/ 0 h 788415"/>
                <a:gd name="connsiteX1" fmla="*/ 675557 w 675557"/>
                <a:gd name="connsiteY1" fmla="*/ 788415 h 788415"/>
                <a:gd name="connsiteX2" fmla="*/ 301650 w 675557"/>
                <a:gd name="connsiteY2" fmla="*/ 788415 h 788415"/>
                <a:gd name="connsiteX3" fmla="*/ 0 w 675557"/>
                <a:gd name="connsiteY3" fmla="*/ 0 h 788415"/>
                <a:gd name="connsiteX4" fmla="*/ 301638 w 675557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5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E1D243BD-2069-7ED3-B8A5-F7A84EEB1700}"/>
                </a:ext>
              </a:extLst>
            </p:cNvPr>
            <p:cNvSpPr/>
            <p:nvPr/>
          </p:nvSpPr>
          <p:spPr>
            <a:xfrm>
              <a:off x="7127683" y="1379410"/>
              <a:ext cx="1181730" cy="1379144"/>
            </a:xfrm>
            <a:custGeom>
              <a:avLst/>
              <a:gdLst>
                <a:gd name="connsiteX0" fmla="*/ 301638 w 675557"/>
                <a:gd name="connsiteY0" fmla="*/ 0 h 788412"/>
                <a:gd name="connsiteX1" fmla="*/ 675557 w 675557"/>
                <a:gd name="connsiteY1" fmla="*/ 788413 h 788412"/>
                <a:gd name="connsiteX2" fmla="*/ 301650 w 675557"/>
                <a:gd name="connsiteY2" fmla="*/ 788413 h 788412"/>
                <a:gd name="connsiteX3" fmla="*/ 0 w 675557"/>
                <a:gd name="connsiteY3" fmla="*/ 0 h 788412"/>
                <a:gd name="connsiteX4" fmla="*/ 301638 w 675557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2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506A11F-C5CC-8DDC-6226-744E6E60BA92}"/>
                </a:ext>
              </a:extLst>
            </p:cNvPr>
            <p:cNvSpPr/>
            <p:nvPr/>
          </p:nvSpPr>
          <p:spPr>
            <a:xfrm>
              <a:off x="7127683" y="275875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033D9057-2F57-64B7-15DD-9666E597DB67}"/>
                </a:ext>
              </a:extLst>
            </p:cNvPr>
            <p:cNvSpPr/>
            <p:nvPr/>
          </p:nvSpPr>
          <p:spPr>
            <a:xfrm>
              <a:off x="7127683" y="4138225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6D3921C3-7297-8DCF-0C3E-0DCB67D959BD}"/>
                </a:ext>
              </a:extLst>
            </p:cNvPr>
            <p:cNvSpPr/>
            <p:nvPr/>
          </p:nvSpPr>
          <p:spPr>
            <a:xfrm>
              <a:off x="7127683" y="5517577"/>
              <a:ext cx="1181730" cy="1379153"/>
            </a:xfrm>
            <a:custGeom>
              <a:avLst/>
              <a:gdLst>
                <a:gd name="connsiteX0" fmla="*/ 301638 w 675557"/>
                <a:gd name="connsiteY0" fmla="*/ 0 h 788417"/>
                <a:gd name="connsiteX1" fmla="*/ 675557 w 675557"/>
                <a:gd name="connsiteY1" fmla="*/ 788417 h 788417"/>
                <a:gd name="connsiteX2" fmla="*/ 301650 w 675557"/>
                <a:gd name="connsiteY2" fmla="*/ 788417 h 788417"/>
                <a:gd name="connsiteX3" fmla="*/ 0 w 675557"/>
                <a:gd name="connsiteY3" fmla="*/ 0 h 788417"/>
                <a:gd name="connsiteX4" fmla="*/ 301638 w 675557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7" h="78841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D8490FBE-966F-46B9-1599-CF793AD91701}"/>
                </a:ext>
              </a:extLst>
            </p:cNvPr>
            <p:cNvSpPr/>
            <p:nvPr/>
          </p:nvSpPr>
          <p:spPr>
            <a:xfrm>
              <a:off x="8415451" y="0"/>
              <a:ext cx="1181725" cy="1379149"/>
            </a:xfrm>
            <a:custGeom>
              <a:avLst/>
              <a:gdLst>
                <a:gd name="connsiteX0" fmla="*/ 301641 w 675554"/>
                <a:gd name="connsiteY0" fmla="*/ 0 h 788415"/>
                <a:gd name="connsiteX1" fmla="*/ 675554 w 675554"/>
                <a:gd name="connsiteY1" fmla="*/ 788415 h 788415"/>
                <a:gd name="connsiteX2" fmla="*/ 301651 w 675554"/>
                <a:gd name="connsiteY2" fmla="*/ 788415 h 788415"/>
                <a:gd name="connsiteX3" fmla="*/ 0 w 675554"/>
                <a:gd name="connsiteY3" fmla="*/ 0 h 788415"/>
                <a:gd name="connsiteX4" fmla="*/ 301641 w 675554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5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F4831897-0D13-E217-7659-2B7CE808BEB2}"/>
                </a:ext>
              </a:extLst>
            </p:cNvPr>
            <p:cNvSpPr/>
            <p:nvPr/>
          </p:nvSpPr>
          <p:spPr>
            <a:xfrm>
              <a:off x="8415451" y="1379410"/>
              <a:ext cx="1181725" cy="1379144"/>
            </a:xfrm>
            <a:custGeom>
              <a:avLst/>
              <a:gdLst>
                <a:gd name="connsiteX0" fmla="*/ 301641 w 675554"/>
                <a:gd name="connsiteY0" fmla="*/ 0 h 788412"/>
                <a:gd name="connsiteX1" fmla="*/ 675554 w 675554"/>
                <a:gd name="connsiteY1" fmla="*/ 788413 h 788412"/>
                <a:gd name="connsiteX2" fmla="*/ 301651 w 675554"/>
                <a:gd name="connsiteY2" fmla="*/ 788413 h 788412"/>
                <a:gd name="connsiteX3" fmla="*/ 0 w 675554"/>
                <a:gd name="connsiteY3" fmla="*/ 0 h 788412"/>
                <a:gd name="connsiteX4" fmla="*/ 301641 w 675554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2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F0759491-F98B-C448-3521-5C355735A0AA}"/>
                </a:ext>
              </a:extLst>
            </p:cNvPr>
            <p:cNvSpPr/>
            <p:nvPr/>
          </p:nvSpPr>
          <p:spPr>
            <a:xfrm>
              <a:off x="8415451" y="275875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5A9B28C5-8B09-D2AB-06A5-66B7C9A47A96}"/>
                </a:ext>
              </a:extLst>
            </p:cNvPr>
            <p:cNvSpPr/>
            <p:nvPr/>
          </p:nvSpPr>
          <p:spPr>
            <a:xfrm>
              <a:off x="8415451" y="4138225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F7219B22-52FB-CF1F-F679-7BFF82654205}"/>
                </a:ext>
              </a:extLst>
            </p:cNvPr>
            <p:cNvSpPr/>
            <p:nvPr/>
          </p:nvSpPr>
          <p:spPr>
            <a:xfrm>
              <a:off x="8415451" y="5517577"/>
              <a:ext cx="1181725" cy="1379153"/>
            </a:xfrm>
            <a:custGeom>
              <a:avLst/>
              <a:gdLst>
                <a:gd name="connsiteX0" fmla="*/ 301641 w 675554"/>
                <a:gd name="connsiteY0" fmla="*/ 0 h 788417"/>
                <a:gd name="connsiteX1" fmla="*/ 675554 w 675554"/>
                <a:gd name="connsiteY1" fmla="*/ 788417 h 788417"/>
                <a:gd name="connsiteX2" fmla="*/ 301651 w 675554"/>
                <a:gd name="connsiteY2" fmla="*/ 788417 h 788417"/>
                <a:gd name="connsiteX3" fmla="*/ 0 w 675554"/>
                <a:gd name="connsiteY3" fmla="*/ 0 h 788417"/>
                <a:gd name="connsiteX4" fmla="*/ 301641 w 675554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4" h="788417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03821265-B762-6815-826E-FD9EFAB99391}"/>
                </a:ext>
              </a:extLst>
            </p:cNvPr>
            <p:cNvSpPr/>
            <p:nvPr/>
          </p:nvSpPr>
          <p:spPr>
            <a:xfrm>
              <a:off x="9703321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1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E249282-5C8A-0C4E-EC84-0A22659E0301}"/>
                </a:ext>
              </a:extLst>
            </p:cNvPr>
            <p:cNvSpPr/>
            <p:nvPr/>
          </p:nvSpPr>
          <p:spPr>
            <a:xfrm>
              <a:off x="9703321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1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D1E80D39-CB68-74B9-D47A-5F005A9751DA}"/>
                </a:ext>
              </a:extLst>
            </p:cNvPr>
            <p:cNvSpPr/>
            <p:nvPr/>
          </p:nvSpPr>
          <p:spPr>
            <a:xfrm>
              <a:off x="9703321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5EE579C-CC55-DBCF-616C-185CB6D5F1D2}"/>
                </a:ext>
              </a:extLst>
            </p:cNvPr>
            <p:cNvSpPr/>
            <p:nvPr/>
          </p:nvSpPr>
          <p:spPr>
            <a:xfrm>
              <a:off x="9703321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3FCA1AE8-F127-5A43-4CF1-D0DE90F78B83}"/>
                </a:ext>
              </a:extLst>
            </p:cNvPr>
            <p:cNvSpPr/>
            <p:nvPr/>
          </p:nvSpPr>
          <p:spPr>
            <a:xfrm>
              <a:off x="9703321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1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8D94D3D2-F2D7-B183-223C-F40344AEF72F}"/>
                </a:ext>
              </a:extLst>
            </p:cNvPr>
            <p:cNvSpPr/>
            <p:nvPr/>
          </p:nvSpPr>
          <p:spPr>
            <a:xfrm>
              <a:off x="10991187" y="0"/>
              <a:ext cx="1181720" cy="1379149"/>
            </a:xfrm>
            <a:custGeom>
              <a:avLst/>
              <a:gdLst>
                <a:gd name="connsiteX0" fmla="*/ 301638 w 675551"/>
                <a:gd name="connsiteY0" fmla="*/ 0 h 788415"/>
                <a:gd name="connsiteX1" fmla="*/ 675552 w 675551"/>
                <a:gd name="connsiteY1" fmla="*/ 788415 h 788415"/>
                <a:gd name="connsiteX2" fmla="*/ 301648 w 675551"/>
                <a:gd name="connsiteY2" fmla="*/ 788415 h 788415"/>
                <a:gd name="connsiteX3" fmla="*/ 0 w 675551"/>
                <a:gd name="connsiteY3" fmla="*/ 0 h 788415"/>
                <a:gd name="connsiteX4" fmla="*/ 301638 w 675551"/>
                <a:gd name="connsiteY4" fmla="*/ 0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5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24750039-8975-D385-3756-3958A017A17D}"/>
                </a:ext>
              </a:extLst>
            </p:cNvPr>
            <p:cNvSpPr/>
            <p:nvPr/>
          </p:nvSpPr>
          <p:spPr>
            <a:xfrm>
              <a:off x="10991187" y="1379410"/>
              <a:ext cx="1181720" cy="1379144"/>
            </a:xfrm>
            <a:custGeom>
              <a:avLst/>
              <a:gdLst>
                <a:gd name="connsiteX0" fmla="*/ 301638 w 675551"/>
                <a:gd name="connsiteY0" fmla="*/ 0 h 788412"/>
                <a:gd name="connsiteX1" fmla="*/ 675552 w 675551"/>
                <a:gd name="connsiteY1" fmla="*/ 788413 h 788412"/>
                <a:gd name="connsiteX2" fmla="*/ 301648 w 675551"/>
                <a:gd name="connsiteY2" fmla="*/ 788413 h 788412"/>
                <a:gd name="connsiteX3" fmla="*/ 0 w 675551"/>
                <a:gd name="connsiteY3" fmla="*/ 0 h 788412"/>
                <a:gd name="connsiteX4" fmla="*/ 301638 w 675551"/>
                <a:gd name="connsiteY4" fmla="*/ 0 h 78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2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C0C0C657-D45F-159C-97D9-94BC1DC1667C}"/>
                </a:ext>
              </a:extLst>
            </p:cNvPr>
            <p:cNvSpPr/>
            <p:nvPr/>
          </p:nvSpPr>
          <p:spPr>
            <a:xfrm>
              <a:off x="10991187" y="275875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365A4A85-31AC-876C-1F08-17CE8FA3A3AB}"/>
                </a:ext>
              </a:extLst>
            </p:cNvPr>
            <p:cNvSpPr/>
            <p:nvPr/>
          </p:nvSpPr>
          <p:spPr>
            <a:xfrm>
              <a:off x="10991187" y="4138225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948B54E4-B652-B875-B41E-C687159F521E}"/>
                </a:ext>
              </a:extLst>
            </p:cNvPr>
            <p:cNvSpPr/>
            <p:nvPr/>
          </p:nvSpPr>
          <p:spPr>
            <a:xfrm>
              <a:off x="10991187" y="5517577"/>
              <a:ext cx="1181720" cy="1379153"/>
            </a:xfrm>
            <a:custGeom>
              <a:avLst/>
              <a:gdLst>
                <a:gd name="connsiteX0" fmla="*/ 301638 w 675551"/>
                <a:gd name="connsiteY0" fmla="*/ 0 h 788417"/>
                <a:gd name="connsiteX1" fmla="*/ 675552 w 675551"/>
                <a:gd name="connsiteY1" fmla="*/ 788417 h 788417"/>
                <a:gd name="connsiteX2" fmla="*/ 301648 w 675551"/>
                <a:gd name="connsiteY2" fmla="*/ 788417 h 788417"/>
                <a:gd name="connsiteX3" fmla="*/ 0 w 675551"/>
                <a:gd name="connsiteY3" fmla="*/ 0 h 788417"/>
                <a:gd name="connsiteX4" fmla="*/ 301638 w 675551"/>
                <a:gd name="connsiteY4" fmla="*/ 0 h 78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51" h="788417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Текст 3">
            <a:extLst>
              <a:ext uri="{FF2B5EF4-FFF2-40B4-BE49-F238E27FC236}">
                <a16:creationId xmlns:a16="http://schemas.microsoft.com/office/drawing/2014/main" id="{F7EAD2F7-5211-8640-B7E3-216463581D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2853" y="3878709"/>
            <a:ext cx="8131144" cy="1767119"/>
          </a:xfrm>
          <a:prstGeom prst="rect">
            <a:avLst/>
          </a:prstGeo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15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8" name="Текст 34">
            <a:extLst>
              <a:ext uri="{FF2B5EF4-FFF2-40B4-BE49-F238E27FC236}">
                <a16:creationId xmlns:a16="http://schemas.microsoft.com/office/drawing/2014/main" id="{275431F4-A8EB-C14C-8D63-F3CF1DEBF2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2852" y="5715426"/>
            <a:ext cx="8131144" cy="4853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7E3A65D9-9480-5442-AA8E-A0C6FD9124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1514" y="1045518"/>
            <a:ext cx="8131144" cy="1767119"/>
          </a:xfrm>
          <a:prstGeom prst="rect">
            <a:avLst/>
          </a:prstGeom>
        </p:spPr>
        <p:txBody>
          <a:bodyPr lIns="0" t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15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2" name="Текст 34">
            <a:extLst>
              <a:ext uri="{FF2B5EF4-FFF2-40B4-BE49-F238E27FC236}">
                <a16:creationId xmlns:a16="http://schemas.microsoft.com/office/drawing/2014/main" id="{50A7AAC4-BD42-4F48-B29C-562325155C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1513" y="2882235"/>
            <a:ext cx="8131144" cy="4853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24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0" name="Нижний колонтитул 2">
            <a:extLst>
              <a:ext uri="{FF2B5EF4-FFF2-40B4-BE49-F238E27FC236}">
                <a16:creationId xmlns:a16="http://schemas.microsoft.com/office/drawing/2014/main" id="{9FD49CA2-9CEC-FD4D-A162-B7A2D2E27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247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2">
            <a:extLst>
              <a:ext uri="{FF2B5EF4-FFF2-40B4-BE49-F238E27FC236}">
                <a16:creationId xmlns:a16="http://schemas.microsoft.com/office/drawing/2014/main" id="{598F9B43-B4FF-604A-856B-6F166A2798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1773238"/>
            <a:ext cx="5135728" cy="44275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9FF0FDE-D0C3-104B-96FD-AC1E14EC8D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55854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Заголовок — ключевая мысль слайда</a:t>
            </a:r>
          </a:p>
        </p:txBody>
      </p:sp>
      <p:sp>
        <p:nvSpPr>
          <p:cNvPr id="15" name="Нижний колонтитул 2">
            <a:extLst>
              <a:ext uri="{FF2B5EF4-FFF2-40B4-BE49-F238E27FC236}">
                <a16:creationId xmlns:a16="http://schemas.microsoft.com/office/drawing/2014/main" id="{01A28A39-3502-FF4D-9D08-FCEB0174D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75179072-2D34-6C4A-8FD4-F04D3A0FA4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7339" y="3864033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2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9" name="Текст 34">
            <a:extLst>
              <a:ext uri="{FF2B5EF4-FFF2-40B4-BE49-F238E27FC236}">
                <a16:creationId xmlns:a16="http://schemas.microsoft.com/office/drawing/2014/main" id="{0BEFE399-95CA-7444-879C-F39DA5B8DF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7338" y="5058095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069E1489-AF9B-9B41-852A-0C747395A0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1773238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1" i="0">
                <a:solidFill>
                  <a:schemeClr val="tx2"/>
                </a:solidFill>
                <a:latin typeface="VK Sans Display DemiBold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1" name="Текст 34">
            <a:extLst>
              <a:ext uri="{FF2B5EF4-FFF2-40B4-BE49-F238E27FC236}">
                <a16:creationId xmlns:a16="http://schemas.microsoft.com/office/drawing/2014/main" id="{55FDFEC3-4201-6A48-A41E-50C16F5CBF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2967300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678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фактои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2">
            <a:extLst>
              <a:ext uri="{FF2B5EF4-FFF2-40B4-BE49-F238E27FC236}">
                <a16:creationId xmlns:a16="http://schemas.microsoft.com/office/drawing/2014/main" id="{CC560E50-F65F-D34C-9DA2-1AF7DACA0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9DE78278-6FD7-A541-8836-A712566C45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7339" y="3864033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8" name="Текст 34">
            <a:extLst>
              <a:ext uri="{FF2B5EF4-FFF2-40B4-BE49-F238E27FC236}">
                <a16:creationId xmlns:a16="http://schemas.microsoft.com/office/drawing/2014/main" id="{A8CA0E34-8A10-A842-B668-29DECF37D3B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7338" y="5058095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E51FE869-5CD3-2643-B61B-81412402B7B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1773238"/>
            <a:ext cx="5417327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0" name="Текст 34">
            <a:extLst>
              <a:ext uri="{FF2B5EF4-FFF2-40B4-BE49-F238E27FC236}">
                <a16:creationId xmlns:a16="http://schemas.microsoft.com/office/drawing/2014/main" id="{41B6C28E-C27C-E540-9FC3-68797F0F37B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6000" y="2967300"/>
            <a:ext cx="5417327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99C1330-4D5D-1C47-ACEE-9517C4FCB7F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0012" y="3864033"/>
            <a:ext cx="5239525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2" name="Текст 34">
            <a:extLst>
              <a:ext uri="{FF2B5EF4-FFF2-40B4-BE49-F238E27FC236}">
                <a16:creationId xmlns:a16="http://schemas.microsoft.com/office/drawing/2014/main" id="{308124FC-6D74-4744-83CB-B1D802B334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0011" y="5058095"/>
            <a:ext cx="5239525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FF81206D-5CD2-F94C-910E-935B5F260B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673" y="1773238"/>
            <a:ext cx="5239525" cy="1080000"/>
          </a:xfrm>
          <a:prstGeom prst="rect">
            <a:avLst/>
          </a:prstGeom>
        </p:spPr>
        <p:txBody>
          <a:bodyPr lIns="0" t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8800" b="0" i="0">
                <a:solidFill>
                  <a:schemeClr val="tx1"/>
                </a:solidFill>
                <a:latin typeface="VK Sans Display Medium" pitchFamily="2" charset="0"/>
              </a:defRPr>
            </a:lvl1pPr>
          </a:lstStyle>
          <a:p>
            <a:pPr lvl="0"/>
            <a:r>
              <a:rPr lang="ru-RU" dirty="0"/>
              <a:t>140 МЛН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4" name="Текст 34">
            <a:extLst>
              <a:ext uri="{FF2B5EF4-FFF2-40B4-BE49-F238E27FC236}">
                <a16:creationId xmlns:a16="http://schemas.microsoft.com/office/drawing/2014/main" id="{D269ED19-FCBA-C046-93F1-0E630222B8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673" y="2967300"/>
            <a:ext cx="5239525" cy="3566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1800" dirty="0">
                <a:latin typeface="+mj-lt"/>
              </a:defRPr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513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F7ABA-9207-F14B-ABD3-93944D691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171652" cy="644241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E5408C-4056-F34C-9874-98FB37FC1B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3363" y="692150"/>
            <a:ext cx="7489825" cy="5508625"/>
          </a:xfrm>
        </p:spPr>
        <p:txBody>
          <a:bodyPr>
            <a:normAutofit/>
          </a:bodyPr>
          <a:lstStyle>
            <a:lvl1pPr marL="457200" indent="-457200">
              <a:buClr>
                <a:srgbClr val="0077FF"/>
              </a:buClr>
              <a:buFont typeface="+mj-lt"/>
              <a:buAutoNum type="arabicPeriod"/>
              <a:defRPr sz="2000">
                <a:solidFill>
                  <a:schemeClr val="tx1"/>
                </a:solidFill>
                <a:latin typeface="+mj-lt"/>
              </a:defRPr>
            </a:lvl1pPr>
            <a:lvl2pPr marL="846138" indent="-317500">
              <a:buClr>
                <a:srgbClr val="0077FF"/>
              </a:buClr>
              <a:tabLst/>
              <a:defRPr sz="1200">
                <a:solidFill>
                  <a:schemeClr val="tx1"/>
                </a:solidFill>
              </a:defRPr>
            </a:lvl2pPr>
            <a:lvl3pPr marL="1208088" indent="-287338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/>
              <a:defRPr sz="1100">
                <a:solidFill>
                  <a:schemeClr val="tx1"/>
                </a:solidFill>
              </a:defRPr>
            </a:lvl3pPr>
            <a:lvl4pPr marL="1440000">
              <a:buClr>
                <a:schemeClr val="tx2">
                  <a:lumMod val="40000"/>
                  <a:lumOff val="60000"/>
                </a:schemeClr>
              </a:buClr>
              <a:defRPr sz="1000">
                <a:latin typeface="VK Sans Display" pitchFamily="2" charset="0"/>
              </a:defRPr>
            </a:lvl4pPr>
          </a:lstStyle>
          <a:p>
            <a:pPr lvl="0"/>
            <a:r>
              <a:rPr lang="ru-RU" dirty="0"/>
              <a:t>Раскройте содержание презентации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3F11BB92-6739-9747-9A25-62A73717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273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фактоида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4">
            <a:extLst>
              <a:ext uri="{FF2B5EF4-FFF2-40B4-BE49-F238E27FC236}">
                <a16:creationId xmlns:a16="http://schemas.microsoft.com/office/drawing/2014/main" id="{66C8302A-BF65-0F4D-9B62-9520B49215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5018" y="617220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18" name="Текст 34">
            <a:extLst>
              <a:ext uri="{FF2B5EF4-FFF2-40B4-BE49-F238E27FC236}">
                <a16:creationId xmlns:a16="http://schemas.microsoft.com/office/drawing/2014/main" id="{87F1DCF1-F07D-CA41-9067-50A97E91C1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5017" y="1620441"/>
            <a:ext cx="2779200" cy="4985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4457AEB8-8272-6341-9E94-51663A50DD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8" y="2680786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1417%</a:t>
            </a:r>
          </a:p>
        </p:txBody>
      </p:sp>
      <p:sp>
        <p:nvSpPr>
          <p:cNvPr id="20" name="Текст 34">
            <a:extLst>
              <a:ext uri="{FF2B5EF4-FFF2-40B4-BE49-F238E27FC236}">
                <a16:creationId xmlns:a16="http://schemas.microsoft.com/office/drawing/2014/main" id="{E1BAAD02-4AA3-904C-8576-4CD382C4053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45017" y="3684008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CF677041-6CDF-624E-A657-517EB8DEADF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24464" y="617220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22" name="Текст 34">
            <a:extLst>
              <a:ext uri="{FF2B5EF4-FFF2-40B4-BE49-F238E27FC236}">
                <a16:creationId xmlns:a16="http://schemas.microsoft.com/office/drawing/2014/main" id="{14B49514-DF4C-E24E-92C6-03A177997E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24463" y="1620442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257586B4-BDF0-2347-9674-C4578BF7129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24465" y="2680786"/>
            <a:ext cx="2779200" cy="9243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698%</a:t>
            </a:r>
          </a:p>
        </p:txBody>
      </p:sp>
      <p:sp>
        <p:nvSpPr>
          <p:cNvPr id="24" name="Текст 34">
            <a:extLst>
              <a:ext uri="{FF2B5EF4-FFF2-40B4-BE49-F238E27FC236}">
                <a16:creationId xmlns:a16="http://schemas.microsoft.com/office/drawing/2014/main" id="{E25C2558-241E-2C49-9CEF-5C16B7CEF78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24463" y="3684008"/>
            <a:ext cx="2779200" cy="498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2" name="Текст 34">
            <a:extLst>
              <a:ext uri="{FF2B5EF4-FFF2-40B4-BE49-F238E27FC236}">
                <a16:creationId xmlns:a16="http://schemas.microsoft.com/office/drawing/2014/main" id="{A49FD218-5350-2B4E-86CE-B6A63EEF2D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8348" y="2495796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14" name="Нижний колонтитул 2">
            <a:extLst>
              <a:ext uri="{FF2B5EF4-FFF2-40B4-BE49-F238E27FC236}">
                <a16:creationId xmlns:a16="http://schemas.microsoft.com/office/drawing/2014/main" id="{A22F06EC-4FA5-3A40-AFD1-16BC39319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2F6104A-53A0-B043-9BB6-35D53B38E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87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42810753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4">
            <a:extLst>
              <a:ext uri="{FF2B5EF4-FFF2-40B4-BE49-F238E27FC236}">
                <a16:creationId xmlns:a16="http://schemas.microsoft.com/office/drawing/2014/main" id="{00831EC7-EA82-FD41-A9E0-A22A0E0153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5020" y="617220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26" name="Текст 34">
            <a:extLst>
              <a:ext uri="{FF2B5EF4-FFF2-40B4-BE49-F238E27FC236}">
                <a16:creationId xmlns:a16="http://schemas.microsoft.com/office/drawing/2014/main" id="{E705B6C0-4359-034E-80DE-E3A2B83720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5020" y="145276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CCBD9900-17CC-E646-B050-F04823142E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75766" y="617220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196%</a:t>
            </a:r>
          </a:p>
        </p:txBody>
      </p:sp>
      <p:sp>
        <p:nvSpPr>
          <p:cNvPr id="28" name="Текст 34">
            <a:extLst>
              <a:ext uri="{FF2B5EF4-FFF2-40B4-BE49-F238E27FC236}">
                <a16:creationId xmlns:a16="http://schemas.microsoft.com/office/drawing/2014/main" id="{B4E7C76A-A9B0-7143-96AA-177476A1F3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75766" y="145276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9" name="Текст 4">
            <a:extLst>
              <a:ext uri="{FF2B5EF4-FFF2-40B4-BE49-F238E27FC236}">
                <a16:creationId xmlns:a16="http://schemas.microsoft.com/office/drawing/2014/main" id="{B4C54B2F-AB0D-B04C-8C8A-757F8656AB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45020" y="2293322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1811%</a:t>
            </a:r>
          </a:p>
        </p:txBody>
      </p:sp>
      <p:sp>
        <p:nvSpPr>
          <p:cNvPr id="30" name="Текст 34">
            <a:extLst>
              <a:ext uri="{FF2B5EF4-FFF2-40B4-BE49-F238E27FC236}">
                <a16:creationId xmlns:a16="http://schemas.microsoft.com/office/drawing/2014/main" id="{2BC3E87B-2691-A24F-A916-280AD4B103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45020" y="3128871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B3CA084A-762B-9B46-8B94-1927D613E63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766" y="2293322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119%</a:t>
            </a:r>
          </a:p>
        </p:txBody>
      </p:sp>
      <p:sp>
        <p:nvSpPr>
          <p:cNvPr id="32" name="Текст 34">
            <a:extLst>
              <a:ext uri="{FF2B5EF4-FFF2-40B4-BE49-F238E27FC236}">
                <a16:creationId xmlns:a16="http://schemas.microsoft.com/office/drawing/2014/main" id="{B18B253A-C2DB-2349-909E-9DB4EE5513D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766" y="3128872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DAADEFB6-10C9-1847-9389-F07457C019C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45020" y="3971489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1412%</a:t>
            </a:r>
          </a:p>
        </p:txBody>
      </p:sp>
      <p:sp>
        <p:nvSpPr>
          <p:cNvPr id="34" name="Текст 34">
            <a:extLst>
              <a:ext uri="{FF2B5EF4-FFF2-40B4-BE49-F238E27FC236}">
                <a16:creationId xmlns:a16="http://schemas.microsoft.com/office/drawing/2014/main" id="{0CDAD404-030A-934A-8851-B3C6383A0B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45020" y="480703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A223E09C-B85C-654E-95F0-69EDC2B290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75766" y="3971489"/>
            <a:ext cx="2484000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135%</a:t>
            </a:r>
          </a:p>
        </p:txBody>
      </p:sp>
      <p:sp>
        <p:nvSpPr>
          <p:cNvPr id="36" name="Текст 34">
            <a:extLst>
              <a:ext uri="{FF2B5EF4-FFF2-40B4-BE49-F238E27FC236}">
                <a16:creationId xmlns:a16="http://schemas.microsoft.com/office/drawing/2014/main" id="{95021F1D-C872-E641-951C-AEABDAD5D3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75766" y="4807039"/>
            <a:ext cx="2484000" cy="597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16" name="Текст 34">
            <a:extLst>
              <a:ext uri="{FF2B5EF4-FFF2-40B4-BE49-F238E27FC236}">
                <a16:creationId xmlns:a16="http://schemas.microsoft.com/office/drawing/2014/main" id="{04E00712-D90A-3A4F-82CA-46794E17AF9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1513" y="2496201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9D9DB7F6-938F-9749-B6D5-9F240B61A9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172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21" name="Нижний колонтитул 2">
            <a:extLst>
              <a:ext uri="{FF2B5EF4-FFF2-40B4-BE49-F238E27FC236}">
                <a16:creationId xmlns:a16="http://schemas.microsoft.com/office/drawing/2014/main" id="{3B5EDCCD-9349-5E42-89F0-F5A1AE5D1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957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4">
            <a:extLst>
              <a:ext uri="{FF2B5EF4-FFF2-40B4-BE49-F238E27FC236}">
                <a16:creationId xmlns:a16="http://schemas.microsoft.com/office/drawing/2014/main" id="{F7C4007B-40AC-1540-83F9-30A6118277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42973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1" name="Текст 34">
            <a:extLst>
              <a:ext uri="{FF2B5EF4-FFF2-40B4-BE49-F238E27FC236}">
                <a16:creationId xmlns:a16="http://schemas.microsoft.com/office/drawing/2014/main" id="{C27B8AE7-54C9-234E-BAE9-0EFF0EC46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2973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1D622398-9BDF-CE47-A04B-4DB3D5B350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5993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3" name="Текст 34">
            <a:extLst>
              <a:ext uri="{FF2B5EF4-FFF2-40B4-BE49-F238E27FC236}">
                <a16:creationId xmlns:a16="http://schemas.microsoft.com/office/drawing/2014/main" id="{13D9284D-37D3-C648-9A7F-042D63906E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95993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3EC23FA8-1F2B-BE43-A0CD-F5F53EDB40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5338" y="621775"/>
            <a:ext cx="1764000" cy="806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25" name="Текст 34">
            <a:extLst>
              <a:ext uri="{FF2B5EF4-FFF2-40B4-BE49-F238E27FC236}">
                <a16:creationId xmlns:a16="http://schemas.microsoft.com/office/drawing/2014/main" id="{0F95475C-D35E-2E43-8C4D-C152B9F39B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45338" y="143976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526E1EC0-5595-DE45-B19D-FD4A0774E9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42973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39" name="Текст 34">
            <a:extLst>
              <a:ext uri="{FF2B5EF4-FFF2-40B4-BE49-F238E27FC236}">
                <a16:creationId xmlns:a16="http://schemas.microsoft.com/office/drawing/2014/main" id="{24FA1F76-56BB-524E-8B52-CB0542379B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42973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47B63853-5B25-9745-9967-BF249BF6A8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99668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1" name="Текст 34">
            <a:extLst>
              <a:ext uri="{FF2B5EF4-FFF2-40B4-BE49-F238E27FC236}">
                <a16:creationId xmlns:a16="http://schemas.microsoft.com/office/drawing/2014/main" id="{E07865DA-C45F-424D-9846-0143E1BDAA7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99668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FC8E81BF-5327-5E4A-A8E7-E0A8B6C1FEB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52688" y="2524164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3" name="Текст 34">
            <a:extLst>
              <a:ext uri="{FF2B5EF4-FFF2-40B4-BE49-F238E27FC236}">
                <a16:creationId xmlns:a16="http://schemas.microsoft.com/office/drawing/2014/main" id="{BF75EB22-B195-874B-87C8-6277CE8CC1C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52688" y="3335807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4" name="Текст 4">
            <a:extLst>
              <a:ext uri="{FF2B5EF4-FFF2-40B4-BE49-F238E27FC236}">
                <a16:creationId xmlns:a16="http://schemas.microsoft.com/office/drawing/2014/main" id="{5D302B44-7A78-414C-931E-D858FFF88C2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42973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5" name="Текст 34">
            <a:extLst>
              <a:ext uri="{FF2B5EF4-FFF2-40B4-BE49-F238E27FC236}">
                <a16:creationId xmlns:a16="http://schemas.microsoft.com/office/drawing/2014/main" id="{D70533C3-E41E-4646-B1C6-CCAEC1E5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42973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6" name="Текст 4">
            <a:extLst>
              <a:ext uri="{FF2B5EF4-FFF2-40B4-BE49-F238E27FC236}">
                <a16:creationId xmlns:a16="http://schemas.microsoft.com/office/drawing/2014/main" id="{FF9CB53E-DCF1-3043-B0BF-067932E1268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95993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7" name="Текст 34">
            <a:extLst>
              <a:ext uri="{FF2B5EF4-FFF2-40B4-BE49-F238E27FC236}">
                <a16:creationId xmlns:a16="http://schemas.microsoft.com/office/drawing/2014/main" id="{F3B3C7F7-CD50-0345-B335-68D8AC6A3A4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5993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E773229-A9A5-984A-AF65-8228095701D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45338" y="4348797"/>
            <a:ext cx="1764000" cy="7963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latin typeface="+mj-lt"/>
              </a:defRPr>
            </a:lvl1pPr>
          </a:lstStyle>
          <a:p>
            <a:pPr lvl="0"/>
            <a:r>
              <a:rPr lang="ru-RU" dirty="0"/>
              <a:t>100%</a:t>
            </a:r>
          </a:p>
        </p:txBody>
      </p:sp>
      <p:sp>
        <p:nvSpPr>
          <p:cNvPr id="49" name="Текст 34">
            <a:extLst>
              <a:ext uri="{FF2B5EF4-FFF2-40B4-BE49-F238E27FC236}">
                <a16:creationId xmlns:a16="http://schemas.microsoft.com/office/drawing/2014/main" id="{5761D7E3-E47A-D84E-8EC2-47EB98A99FF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45338" y="5157265"/>
            <a:ext cx="1764000" cy="60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9" name="Текст 34">
            <a:extLst>
              <a:ext uri="{FF2B5EF4-FFF2-40B4-BE49-F238E27FC236}">
                <a16:creationId xmlns:a16="http://schemas.microsoft.com/office/drawing/2014/main" id="{FADED89C-B30C-474F-9963-33B23617261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1513" y="2487267"/>
            <a:ext cx="3384000" cy="1110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719B10F6-AC59-6D43-AFFA-CBDD12D09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3366029" cy="1601172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30" name="Нижний колонтитул 2">
            <a:extLst>
              <a:ext uri="{FF2B5EF4-FFF2-40B4-BE49-F238E27FC236}">
                <a16:creationId xmlns:a16="http://schemas.microsoft.com/office/drawing/2014/main" id="{6004F66E-69A1-984B-B186-DF7D3DB8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1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фактоид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4">
            <a:extLst>
              <a:ext uri="{FF2B5EF4-FFF2-40B4-BE49-F238E27FC236}">
                <a16:creationId xmlns:a16="http://schemas.microsoft.com/office/drawing/2014/main" id="{8CDA6E9D-D9FE-6440-B66F-B9CA59326A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1513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29" name="Текст 34">
            <a:extLst>
              <a:ext uri="{FF2B5EF4-FFF2-40B4-BE49-F238E27FC236}">
                <a16:creationId xmlns:a16="http://schemas.microsoft.com/office/drawing/2014/main" id="{FE29BD04-EB1C-FA40-94AA-1B4AFCEB28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1513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6E75009D-A8F7-1C44-A515-609AE4B2D62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33450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31" name="Текст 34">
            <a:extLst>
              <a:ext uri="{FF2B5EF4-FFF2-40B4-BE49-F238E27FC236}">
                <a16:creationId xmlns:a16="http://schemas.microsoft.com/office/drawing/2014/main" id="{21D10D7E-E911-4C44-9BCF-3E4A0D5A61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33450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DF029F45-879C-FF4A-8017-AE7377D480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95388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1431%</a:t>
            </a:r>
          </a:p>
        </p:txBody>
      </p:sp>
      <p:sp>
        <p:nvSpPr>
          <p:cNvPr id="33" name="Текст 34">
            <a:extLst>
              <a:ext uri="{FF2B5EF4-FFF2-40B4-BE49-F238E27FC236}">
                <a16:creationId xmlns:a16="http://schemas.microsoft.com/office/drawing/2014/main" id="{DB228E60-38E7-654A-84CC-EBFEF83E1D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95388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36F11711-DBC8-2247-9A38-4F5A190AB3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57326" y="2052229"/>
            <a:ext cx="2575861" cy="76041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479%</a:t>
            </a:r>
          </a:p>
        </p:txBody>
      </p:sp>
      <p:sp>
        <p:nvSpPr>
          <p:cNvPr id="35" name="Текст 34">
            <a:extLst>
              <a:ext uri="{FF2B5EF4-FFF2-40B4-BE49-F238E27FC236}">
                <a16:creationId xmlns:a16="http://schemas.microsoft.com/office/drawing/2014/main" id="{16FD6355-F454-2F4D-8268-578D2E7F8C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57326" y="2947811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8970462A-D5A2-9C42-B351-A822FC8BA14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1513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1817%</a:t>
            </a:r>
          </a:p>
        </p:txBody>
      </p:sp>
      <p:sp>
        <p:nvSpPr>
          <p:cNvPr id="37" name="Текст 34">
            <a:extLst>
              <a:ext uri="{FF2B5EF4-FFF2-40B4-BE49-F238E27FC236}">
                <a16:creationId xmlns:a16="http://schemas.microsoft.com/office/drawing/2014/main" id="{6955A764-C93D-B340-8522-00D99B01C3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1513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1" name="Текст 4">
            <a:extLst>
              <a:ext uri="{FF2B5EF4-FFF2-40B4-BE49-F238E27FC236}">
                <a16:creationId xmlns:a16="http://schemas.microsoft.com/office/drawing/2014/main" id="{3B6F0302-CC80-2440-8C53-216CE749CF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3450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898%</a:t>
            </a:r>
          </a:p>
        </p:txBody>
      </p:sp>
      <p:sp>
        <p:nvSpPr>
          <p:cNvPr id="52" name="Текст 34">
            <a:extLst>
              <a:ext uri="{FF2B5EF4-FFF2-40B4-BE49-F238E27FC236}">
                <a16:creationId xmlns:a16="http://schemas.microsoft.com/office/drawing/2014/main" id="{BEF6B95A-23EF-3B4F-B6D7-F144CE38576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33450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3" name="Текст 4">
            <a:extLst>
              <a:ext uri="{FF2B5EF4-FFF2-40B4-BE49-F238E27FC236}">
                <a16:creationId xmlns:a16="http://schemas.microsoft.com/office/drawing/2014/main" id="{0D6EDB34-E0E2-FD49-A17E-141D03EDE5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5388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413%</a:t>
            </a:r>
          </a:p>
        </p:txBody>
      </p:sp>
      <p:sp>
        <p:nvSpPr>
          <p:cNvPr id="54" name="Текст 34">
            <a:extLst>
              <a:ext uri="{FF2B5EF4-FFF2-40B4-BE49-F238E27FC236}">
                <a16:creationId xmlns:a16="http://schemas.microsoft.com/office/drawing/2014/main" id="{841A889F-3944-AF4B-8D31-72E5B5402AD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5388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55" name="Текст 4">
            <a:extLst>
              <a:ext uri="{FF2B5EF4-FFF2-40B4-BE49-F238E27FC236}">
                <a16:creationId xmlns:a16="http://schemas.microsoft.com/office/drawing/2014/main" id="{B82E010C-AB8A-E54A-81F5-F69442D5126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57326" y="4142061"/>
            <a:ext cx="2575861" cy="7604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sz="5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379%</a:t>
            </a:r>
          </a:p>
        </p:txBody>
      </p:sp>
      <p:sp>
        <p:nvSpPr>
          <p:cNvPr id="56" name="Текст 34">
            <a:extLst>
              <a:ext uri="{FF2B5EF4-FFF2-40B4-BE49-F238E27FC236}">
                <a16:creationId xmlns:a16="http://schemas.microsoft.com/office/drawing/2014/main" id="{71EC8D80-9DDF-EC4E-B15A-A5681C7E03B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57326" y="5031926"/>
            <a:ext cx="2575861" cy="6284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кратко опишите </a:t>
            </a:r>
            <a:r>
              <a:rPr lang="ru-RU" dirty="0" err="1"/>
              <a:t>фактоиды</a:t>
            </a:r>
            <a:endParaRPr lang="ru-RU" dirty="0"/>
          </a:p>
        </p:txBody>
      </p:sp>
      <p:sp>
        <p:nvSpPr>
          <p:cNvPr id="20" name="Нижний колонтитул 2">
            <a:extLst>
              <a:ext uri="{FF2B5EF4-FFF2-40B4-BE49-F238E27FC236}">
                <a16:creationId xmlns:a16="http://schemas.microsoft.com/office/drawing/2014/main" id="{16461753-2BB8-6C4B-A147-F16A769B0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AA45DE1E-3882-C345-89BF-8E02B93DC6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68554" cy="628404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</p:spTree>
    <p:extLst>
      <p:ext uri="{BB962C8B-B14F-4D97-AF65-F5344CB8AC3E}">
        <p14:creationId xmlns:p14="http://schemas.microsoft.com/office/powerpoint/2010/main" val="209959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скриншот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6B939B2E-B6BB-D04B-8511-1F5FCBD3580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692150"/>
            <a:ext cx="5437187" cy="55086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Объект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5D818D37-95CD-A54D-A873-58443763E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FE5B93B5-05A2-2544-8F22-44097F5E2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0C9B590D-4781-8D49-93CD-C4866F089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99941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C33ADE9E-ECB7-1F4A-B46F-CAD9E158F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4" y="167981"/>
            <a:ext cx="4663017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C41E022A-C37A-A847-906F-26B820785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008DFEA-A24A-E34D-83B0-932D8C25F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6658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C41E022A-C37A-A847-906F-26B820785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0171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2008DFEA-A24A-E34D-83B0-932D8C25F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4351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20793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фото +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692151"/>
            <a:ext cx="5437188" cy="4182176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7CF3EB50-A7E7-6C46-A2E6-243B3089735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6000" y="5147214"/>
            <a:ext cx="5449888" cy="3528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sz="1800" dirty="0">
                <a:latin typeface="VK Sans Display" pitchFamily="2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Заголовок</a:t>
            </a:r>
          </a:p>
        </p:txBody>
      </p:sp>
      <p:sp>
        <p:nvSpPr>
          <p:cNvPr id="20" name="Текст 5">
            <a:extLst>
              <a:ext uri="{FF2B5EF4-FFF2-40B4-BE49-F238E27FC236}">
                <a16:creationId xmlns:a16="http://schemas.microsoft.com/office/drawing/2014/main" id="{4567ABE6-665B-9A42-BA9A-9F11583EB5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5553075"/>
            <a:ext cx="5449888" cy="6842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b="0" i="0" dirty="0">
                <a:latin typeface="VK Sans Display" pitchFamily="2" charset="0"/>
              </a:defRPr>
            </a:lvl1pPr>
          </a:lstStyle>
          <a:p>
            <a:pPr lvl="0"/>
            <a:r>
              <a:rPr lang="ru-RU" dirty="0"/>
              <a:t>Кратко сформулируйте главную мысль</a:t>
            </a:r>
          </a:p>
        </p:txBody>
      </p:sp>
      <p:sp>
        <p:nvSpPr>
          <p:cNvPr id="8" name="Нижний колонтитул 2">
            <a:extLst>
              <a:ext uri="{FF2B5EF4-FFF2-40B4-BE49-F238E27FC236}">
                <a16:creationId xmlns:a16="http://schemas.microsoft.com/office/drawing/2014/main" id="{B1EB5948-9BFD-2F46-B73E-B5E2C7775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7AFCF1EF-72D2-5E40-B289-9BC8691CA1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4663017" cy="1081088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B1C268A2-11C7-314A-802D-ADB67A88E2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4" y="2018599"/>
            <a:ext cx="4649786" cy="4182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9593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в кру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2">
            <a:extLst>
              <a:ext uri="{FF2B5EF4-FFF2-40B4-BE49-F238E27FC236}">
                <a16:creationId xmlns:a16="http://schemas.microsoft.com/office/drawing/2014/main" id="{F9FB253E-BC12-EF4D-B1C5-E0D144591D2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608083" y="1773237"/>
            <a:ext cx="3156225" cy="3156225"/>
          </a:xfrm>
          <a:prstGeom prst="ellipse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7FE8B859-2299-5046-96BF-81805B7C82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0350" y="2201188"/>
            <a:ext cx="4891856" cy="10634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Напишите основную мысль</a:t>
            </a:r>
          </a:p>
        </p:txBody>
      </p:sp>
      <p:sp>
        <p:nvSpPr>
          <p:cNvPr id="9" name="Текст 34">
            <a:extLst>
              <a:ext uri="{FF2B5EF4-FFF2-40B4-BE49-F238E27FC236}">
                <a16:creationId xmlns:a16="http://schemas.microsoft.com/office/drawing/2014/main" id="{808739EF-D4B6-B847-B487-DF6967A6EF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7598" y="3441164"/>
            <a:ext cx="4894515" cy="1172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ru-RU" b="0" i="0" dirty="0">
                <a:latin typeface="VK Sans Display" pitchFamily="2" charset="0"/>
              </a:defRPr>
            </a:lvl1pPr>
            <a:lvl2pPr>
              <a:defRPr lang="ru-RU" dirty="0">
                <a:latin typeface="VK Sans Display" pitchFamily="2" charset="0"/>
              </a:defRPr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marL="228600" lvl="1" indent="-228600">
              <a:buClr>
                <a:schemeClr val="tx2"/>
              </a:buClr>
            </a:pPr>
            <a:r>
              <a:rPr lang="ru-RU" dirty="0"/>
              <a:t>Уровень 2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4850B24A-5604-CA43-BD24-FD32EA3B8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92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сообщест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Рисунок 33">
            <a:extLst>
              <a:ext uri="{FF2B5EF4-FFF2-40B4-BE49-F238E27FC236}">
                <a16:creationId xmlns:a16="http://schemas.microsoft.com/office/drawing/2014/main" id="{BBAF255A-528F-DA45-AF05-D9145BE2537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49730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3" name="Рисунок 34">
            <a:extLst>
              <a:ext uri="{FF2B5EF4-FFF2-40B4-BE49-F238E27FC236}">
                <a16:creationId xmlns:a16="http://schemas.microsoft.com/office/drawing/2014/main" id="{1EDE53BF-9384-3F44-82B0-7B4197259CA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950627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4" name="Рисунок 36">
            <a:extLst>
              <a:ext uri="{FF2B5EF4-FFF2-40B4-BE49-F238E27FC236}">
                <a16:creationId xmlns:a16="http://schemas.microsoft.com/office/drawing/2014/main" id="{F503805D-CC61-4B4D-B49F-78197D7A20C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511197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5" name="Рисунок 37">
            <a:extLst>
              <a:ext uri="{FF2B5EF4-FFF2-40B4-BE49-F238E27FC236}">
                <a16:creationId xmlns:a16="http://schemas.microsoft.com/office/drawing/2014/main" id="{E93B7ABF-4CFB-FA42-9B9B-75CABB82988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112094" y="800100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1" name="Рисунок 33">
            <a:extLst>
              <a:ext uri="{FF2B5EF4-FFF2-40B4-BE49-F238E27FC236}">
                <a16:creationId xmlns:a16="http://schemas.microsoft.com/office/drawing/2014/main" id="{7A427DD4-5B81-304C-919B-55BDBFB3D87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49730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2" name="Рисунок 34">
            <a:extLst>
              <a:ext uri="{FF2B5EF4-FFF2-40B4-BE49-F238E27FC236}">
                <a16:creationId xmlns:a16="http://schemas.microsoft.com/office/drawing/2014/main" id="{03E6AF83-D8AB-454C-B7B3-C87A5186172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950627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3" name="Рисунок 36">
            <a:extLst>
              <a:ext uri="{FF2B5EF4-FFF2-40B4-BE49-F238E27FC236}">
                <a16:creationId xmlns:a16="http://schemas.microsoft.com/office/drawing/2014/main" id="{13680196-7687-714E-8022-5F67BEF30A1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511197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4" name="Рисунок 37">
            <a:extLst>
              <a:ext uri="{FF2B5EF4-FFF2-40B4-BE49-F238E27FC236}">
                <a16:creationId xmlns:a16="http://schemas.microsoft.com/office/drawing/2014/main" id="{53AC095F-4507-4F45-9C37-54381333B0A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112094" y="2248639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5" name="Рисунок 33">
            <a:extLst>
              <a:ext uri="{FF2B5EF4-FFF2-40B4-BE49-F238E27FC236}">
                <a16:creationId xmlns:a16="http://schemas.microsoft.com/office/drawing/2014/main" id="{59D5525B-D102-F14E-8C3E-AD24F02476E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349730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6" name="Рисунок 34">
            <a:extLst>
              <a:ext uri="{FF2B5EF4-FFF2-40B4-BE49-F238E27FC236}">
                <a16:creationId xmlns:a16="http://schemas.microsoft.com/office/drawing/2014/main" id="{E67FE9E2-B71C-754D-A9E1-AFAF246534D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950627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7" name="Рисунок 36">
            <a:extLst>
              <a:ext uri="{FF2B5EF4-FFF2-40B4-BE49-F238E27FC236}">
                <a16:creationId xmlns:a16="http://schemas.microsoft.com/office/drawing/2014/main" id="{18086737-6CCB-9B45-A255-FAC9F39E7F3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511197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8" name="Рисунок 37">
            <a:extLst>
              <a:ext uri="{FF2B5EF4-FFF2-40B4-BE49-F238E27FC236}">
                <a16:creationId xmlns:a16="http://schemas.microsoft.com/office/drawing/2014/main" id="{678A69C8-A077-EF40-8F97-585A2980BEA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112094" y="3697178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69" name="Рисунок 33">
            <a:extLst>
              <a:ext uri="{FF2B5EF4-FFF2-40B4-BE49-F238E27FC236}">
                <a16:creationId xmlns:a16="http://schemas.microsoft.com/office/drawing/2014/main" id="{E51881C8-D566-D84E-B796-2173EC5D1AE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49730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0" name="Рисунок 34">
            <a:extLst>
              <a:ext uri="{FF2B5EF4-FFF2-40B4-BE49-F238E27FC236}">
                <a16:creationId xmlns:a16="http://schemas.microsoft.com/office/drawing/2014/main" id="{0E1B4231-F022-9844-925D-6A061371AEE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950627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1" name="Рисунок 36">
            <a:extLst>
              <a:ext uri="{FF2B5EF4-FFF2-40B4-BE49-F238E27FC236}">
                <a16:creationId xmlns:a16="http://schemas.microsoft.com/office/drawing/2014/main" id="{BD94CEF0-B973-3D41-BB44-217626631550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511197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72" name="Рисунок 37">
            <a:extLst>
              <a:ext uri="{FF2B5EF4-FFF2-40B4-BE49-F238E27FC236}">
                <a16:creationId xmlns:a16="http://schemas.microsoft.com/office/drawing/2014/main" id="{1928F8B3-07EC-A04D-8249-008477FB2A1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112094" y="5145716"/>
            <a:ext cx="1091571" cy="1091571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rgbClr val="EBF4F9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F Pro Text Light" pitchFamily="2" charset="0"/>
              </a:defRPr>
            </a:lvl1pPr>
          </a:lstStyle>
          <a:p>
            <a:r>
              <a:rPr lang="ru-RU" dirty="0"/>
              <a:t>Рису-нок</a:t>
            </a:r>
          </a:p>
        </p:txBody>
      </p:sp>
      <p:sp>
        <p:nvSpPr>
          <p:cNvPr id="21" name="Нижний колонтитул 2">
            <a:extLst>
              <a:ext uri="{FF2B5EF4-FFF2-40B4-BE49-F238E27FC236}">
                <a16:creationId xmlns:a16="http://schemas.microsoft.com/office/drawing/2014/main" id="{B5BF75A2-2D65-E947-9AA6-564933496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9" name="Заголовок 2">
            <a:extLst>
              <a:ext uri="{FF2B5EF4-FFF2-40B4-BE49-F238E27FC236}">
                <a16:creationId xmlns:a16="http://schemas.microsoft.com/office/drawing/2014/main" id="{6A07793F-F8F3-7A47-BBDB-26ADE0E1B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49"/>
            <a:ext cx="3366029" cy="170815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2" name="Текст 34">
            <a:extLst>
              <a:ext uri="{FF2B5EF4-FFF2-40B4-BE49-F238E27FC236}">
                <a16:creationId xmlns:a16="http://schemas.microsoft.com/office/drawing/2014/main" id="{8EE0EA62-D1DB-197B-17C5-E0DE17E5C89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71513" y="2588865"/>
            <a:ext cx="3384000" cy="35769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</p:spTree>
    <p:extLst>
      <p:ext uri="{BB962C8B-B14F-4D97-AF65-F5344CB8AC3E}">
        <p14:creationId xmlns:p14="http://schemas.microsoft.com/office/powerpoint/2010/main" val="127977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02D26E4A-0B0F-A33D-01D9-CE78474194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12125" y="0"/>
            <a:ext cx="4079875" cy="68580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F7ABA-9207-F14B-ABD3-93944D691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5418666" cy="644241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3F11BB92-6739-9747-9A25-62A737177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9495E1B3-84D7-FF87-D750-3CB105B890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1800371"/>
            <a:ext cx="5418667" cy="4365480"/>
          </a:xfrm>
        </p:spPr>
        <p:txBody>
          <a:bodyPr>
            <a:normAutofit/>
          </a:bodyPr>
          <a:lstStyle>
            <a:lvl1pPr marL="457200" indent="-457200">
              <a:buClr>
                <a:srgbClr val="0077FF"/>
              </a:buClr>
              <a:buFont typeface="+mj-lt"/>
              <a:buAutoNum type="arabicPeriod"/>
              <a:defRPr sz="2000">
                <a:solidFill>
                  <a:schemeClr val="tx1"/>
                </a:solidFill>
                <a:latin typeface="+mj-lt"/>
              </a:defRPr>
            </a:lvl1pPr>
            <a:lvl2pPr marL="846138" indent="-317500">
              <a:buClr>
                <a:srgbClr val="0077FF"/>
              </a:buClr>
              <a:tabLst/>
              <a:defRPr sz="1200">
                <a:solidFill>
                  <a:schemeClr val="tx1"/>
                </a:solidFill>
              </a:defRPr>
            </a:lvl2pPr>
            <a:lvl3pPr marL="1208088" indent="-287338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/>
              <a:defRPr sz="1100">
                <a:solidFill>
                  <a:schemeClr val="tx1"/>
                </a:solidFill>
              </a:defRPr>
            </a:lvl3pPr>
            <a:lvl4pPr marL="1440000">
              <a:buClr>
                <a:schemeClr val="tx2">
                  <a:lumMod val="40000"/>
                  <a:lumOff val="60000"/>
                </a:schemeClr>
              </a:buClr>
              <a:defRPr sz="1000">
                <a:latin typeface="VK Sans Display" pitchFamily="2" charset="0"/>
              </a:defRPr>
            </a:lvl4pPr>
          </a:lstStyle>
          <a:p>
            <a:pPr lvl="0"/>
            <a:r>
              <a:rPr lang="ru-RU" dirty="0"/>
              <a:t>Раскройте содержание презентации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30599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6617A05-57B0-D444-8882-A7FCC5FC028A}"/>
              </a:ext>
            </a:extLst>
          </p:cNvPr>
          <p:cNvSpPr txBox="1"/>
          <p:nvPr userDrawn="1"/>
        </p:nvSpPr>
        <p:spPr>
          <a:xfrm>
            <a:off x="3013869" y="-1049149"/>
            <a:ext cx="2058988" cy="4478149"/>
          </a:xfrm>
          <a:prstGeom prst="rect">
            <a:avLst/>
          </a:prstGeom>
          <a:noFill/>
        </p:spPr>
        <p:txBody>
          <a:bodyPr wrap="square" tIns="0" rtlCol="0" anchor="t">
            <a:spAutoFit/>
          </a:bodyPr>
          <a:lstStyle/>
          <a:p>
            <a:r>
              <a:rPr lang="ru-RU" sz="28800" b="1" i="0" dirty="0">
                <a:solidFill>
                  <a:schemeClr val="bg1"/>
                </a:solidFill>
                <a:latin typeface="VK Sans Display DemiBold" pitchFamily="2" charset="0"/>
              </a:rPr>
              <a:t>«</a:t>
            </a:r>
          </a:p>
        </p:txBody>
      </p:sp>
      <p:sp>
        <p:nvSpPr>
          <p:cNvPr id="9" name="Текст 43">
            <a:extLst>
              <a:ext uri="{FF2B5EF4-FFF2-40B4-BE49-F238E27FC236}">
                <a16:creationId xmlns:a16="http://schemas.microsoft.com/office/drawing/2014/main" id="{9BE4D7FE-BCEB-8846-AABB-259936AF80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46702" y="711409"/>
            <a:ext cx="6199186" cy="10618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ru-RU" sz="36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ru-RU" dirty="0"/>
              <a:t>Цитата: </a:t>
            </a:r>
            <a:br>
              <a:rPr lang="ru-RU" dirty="0"/>
            </a:br>
            <a:r>
              <a:rPr lang="ru-RU" dirty="0"/>
              <a:t>ключевая мысль</a:t>
            </a:r>
          </a:p>
        </p:txBody>
      </p:sp>
      <p:sp>
        <p:nvSpPr>
          <p:cNvPr id="11" name="Рисунок 33">
            <a:extLst>
              <a:ext uri="{FF2B5EF4-FFF2-40B4-BE49-F238E27FC236}">
                <a16:creationId xmlns:a16="http://schemas.microsoft.com/office/drawing/2014/main" id="{FBD9F727-FC09-AA44-B9B5-4ECE7511EC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71513" y="800101"/>
            <a:ext cx="3370771" cy="3371552"/>
          </a:xfrm>
          <a:custGeom>
            <a:avLst/>
            <a:gdLst>
              <a:gd name="connsiteX0" fmla="*/ 434760 w 869520"/>
              <a:gd name="connsiteY0" fmla="*/ 0 h 849060"/>
              <a:gd name="connsiteX1" fmla="*/ 869520 w 869520"/>
              <a:gd name="connsiteY1" fmla="*/ 424530 h 849060"/>
              <a:gd name="connsiteX2" fmla="*/ 434760 w 869520"/>
              <a:gd name="connsiteY2" fmla="*/ 849060 h 849060"/>
              <a:gd name="connsiteX3" fmla="*/ 0 w 869520"/>
              <a:gd name="connsiteY3" fmla="*/ 424530 h 849060"/>
              <a:gd name="connsiteX4" fmla="*/ 434760 w 869520"/>
              <a:gd name="connsiteY4" fmla="*/ 0 h 84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9520" h="849060">
                <a:moveTo>
                  <a:pt x="434760" y="0"/>
                </a:moveTo>
                <a:cubicBezTo>
                  <a:pt x="674871" y="0"/>
                  <a:pt x="869520" y="190069"/>
                  <a:pt x="869520" y="424530"/>
                </a:cubicBezTo>
                <a:cubicBezTo>
                  <a:pt x="869520" y="658991"/>
                  <a:pt x="674871" y="849060"/>
                  <a:pt x="434760" y="849060"/>
                </a:cubicBezTo>
                <a:cubicBezTo>
                  <a:pt x="194649" y="849060"/>
                  <a:pt x="0" y="658991"/>
                  <a:pt x="0" y="424530"/>
                </a:cubicBezTo>
                <a:cubicBezTo>
                  <a:pt x="0" y="190069"/>
                  <a:pt x="194649" y="0"/>
                  <a:pt x="43476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14" name="Name + Surname">
            <a:extLst>
              <a:ext uri="{FF2B5EF4-FFF2-40B4-BE49-F238E27FC236}">
                <a16:creationId xmlns:a16="http://schemas.microsoft.com/office/drawing/2014/main" id="{7F5F4B3E-5E28-5B42-8D95-CC4B33106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2592" y="4580422"/>
            <a:ext cx="3372026" cy="8882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en-US" sz="2400" dirty="0">
                <a:solidFill>
                  <a:schemeClr val="accent1"/>
                </a:solidFill>
                <a:latin typeface="VK Sans Display" pitchFamily="2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Имя </a:t>
            </a:r>
            <a:br>
              <a:rPr lang="en-US" dirty="0"/>
            </a:br>
            <a:r>
              <a:rPr lang="ru-RU" dirty="0"/>
              <a:t>и фамилия</a:t>
            </a:r>
            <a:endParaRPr lang="en-US" dirty="0"/>
          </a:p>
        </p:txBody>
      </p:sp>
      <p:sp>
        <p:nvSpPr>
          <p:cNvPr id="16" name="Position">
            <a:extLst>
              <a:ext uri="{FF2B5EF4-FFF2-40B4-BE49-F238E27FC236}">
                <a16:creationId xmlns:a16="http://schemas.microsoft.com/office/drawing/2014/main" id="{448EE364-91E2-BC4B-A39F-EDB604B1AD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592" y="5490168"/>
            <a:ext cx="3370771" cy="7106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ctr">
              <a:defRPr lang="en-US" b="0" i="0" dirty="0">
                <a:latin typeface="VK Sans Display" pitchFamily="2" charset="0"/>
              </a:defRPr>
            </a:lvl1pPr>
          </a:lstStyle>
          <a:p>
            <a:pPr lvl="0"/>
            <a:r>
              <a:rPr lang="ru-RU" dirty="0"/>
              <a:t>Название должности</a:t>
            </a:r>
            <a:endParaRPr lang="en-US" dirty="0"/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D07C4804-0BF7-6940-B206-CA538C7C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  <p:sp>
        <p:nvSpPr>
          <p:cNvPr id="2" name="Текст 34">
            <a:extLst>
              <a:ext uri="{FF2B5EF4-FFF2-40B4-BE49-F238E27FC236}">
                <a16:creationId xmlns:a16="http://schemas.microsoft.com/office/drawing/2014/main" id="{B13ADDF8-13E5-2393-CF62-649B7B0A83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346702" y="2075229"/>
            <a:ext cx="6172706" cy="41255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  <a:lvl2pPr>
              <a:defRPr lang="ru-RU" dirty="0"/>
            </a:lvl2pPr>
          </a:lstStyle>
          <a:p>
            <a:pPr lvl="0"/>
            <a:r>
              <a:rPr lang="ru-RU" dirty="0"/>
              <a:t>Опишите кратко идеи, подтверждающие основную мысль слайда</a:t>
            </a:r>
          </a:p>
          <a:p>
            <a:pPr lvl="1"/>
            <a:r>
              <a:rPr lang="ru-RU" dirty="0"/>
              <a:t>Уровень 2</a:t>
            </a:r>
          </a:p>
        </p:txBody>
      </p:sp>
    </p:spTree>
    <p:extLst>
      <p:ext uri="{BB962C8B-B14F-4D97-AF65-F5344CB8AC3E}">
        <p14:creationId xmlns:p14="http://schemas.microsoft.com/office/powerpoint/2010/main" val="668728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без фото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43">
            <a:extLst>
              <a:ext uri="{FF2B5EF4-FFF2-40B4-BE49-F238E27FC236}">
                <a16:creationId xmlns:a16="http://schemas.microsoft.com/office/drawing/2014/main" id="{9BE4D7FE-BCEB-8846-AABB-259936AF80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59150" y="692151"/>
            <a:ext cx="8174038" cy="16096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ru-RU" sz="44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ru-RU" dirty="0"/>
              <a:t>Цитата: </a:t>
            </a:r>
            <a:br>
              <a:rPr lang="ru-RU" dirty="0"/>
            </a:br>
            <a:r>
              <a:rPr lang="ru-RU" dirty="0"/>
              <a:t>ключевая мысль</a:t>
            </a:r>
          </a:p>
        </p:txBody>
      </p:sp>
      <p:sp>
        <p:nvSpPr>
          <p:cNvPr id="14" name="Name + Surname">
            <a:extLst>
              <a:ext uri="{FF2B5EF4-FFF2-40B4-BE49-F238E27FC236}">
                <a16:creationId xmlns:a16="http://schemas.microsoft.com/office/drawing/2014/main" id="{7F5F4B3E-5E28-5B42-8D95-CC4B33106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9150" y="5738829"/>
            <a:ext cx="8200516" cy="4619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dirty="0">
                <a:solidFill>
                  <a:schemeClr val="tx2"/>
                </a:solidFill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5" name="Body Text">
            <a:extLst>
              <a:ext uri="{FF2B5EF4-FFF2-40B4-BE49-F238E27FC236}">
                <a16:creationId xmlns:a16="http://schemas.microsoft.com/office/drawing/2014/main" id="{652868F7-DC0A-7E43-AB22-D7A2C4D81E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66814" y="2459421"/>
            <a:ext cx="8174038" cy="1609617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 marL="0" indent="0">
              <a:lnSpc>
                <a:spcPct val="110000"/>
              </a:lnSpc>
              <a:buNone/>
              <a:defRPr sz="2400" b="0" i="0">
                <a:solidFill>
                  <a:schemeClr val="tx1"/>
                </a:solidFill>
                <a:latin typeface="+mj-lt"/>
              </a:defRPr>
            </a:lvl1pPr>
            <a:lvl2pPr marL="228600" indent="-228600">
              <a:lnSpc>
                <a:spcPct val="110000"/>
              </a:lnSpc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110000"/>
              </a:lnSpc>
              <a:defRPr sz="1800">
                <a:latin typeface="+mj-lt"/>
              </a:defRPr>
            </a:lvl3pPr>
          </a:lstStyle>
          <a:p>
            <a:pPr lvl="0"/>
            <a:r>
              <a:rPr lang="ru-RU" dirty="0"/>
              <a:t>Опишите кратко идеи, </a:t>
            </a:r>
            <a:br>
              <a:rPr lang="ru-RU" dirty="0"/>
            </a:br>
            <a:r>
              <a:rPr lang="ru-RU" dirty="0"/>
              <a:t>подтверждающие основную мысль слайда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9603D-3461-EE46-98B7-7067B67CBB22}"/>
              </a:ext>
            </a:extLst>
          </p:cNvPr>
          <p:cNvSpPr txBox="1"/>
          <p:nvPr userDrawn="1"/>
        </p:nvSpPr>
        <p:spPr>
          <a:xfrm>
            <a:off x="544512" y="-1049150"/>
            <a:ext cx="2058988" cy="4478149"/>
          </a:xfrm>
          <a:prstGeom prst="rect">
            <a:avLst/>
          </a:prstGeom>
          <a:noFill/>
        </p:spPr>
        <p:txBody>
          <a:bodyPr wrap="square" tIns="0" rtlCol="0" anchor="t">
            <a:spAutoFit/>
          </a:bodyPr>
          <a:lstStyle/>
          <a:p>
            <a:r>
              <a:rPr lang="ru-RU" sz="28800" b="1" i="0" dirty="0">
                <a:solidFill>
                  <a:schemeClr val="bg1"/>
                </a:solidFill>
                <a:latin typeface="VK Sans Display DemiBold" pitchFamily="2" charset="0"/>
              </a:rPr>
              <a:t>«</a:t>
            </a:r>
          </a:p>
        </p:txBody>
      </p:sp>
      <p:sp>
        <p:nvSpPr>
          <p:cNvPr id="17" name="Нижний колонтитул 2">
            <a:extLst>
              <a:ext uri="{FF2B5EF4-FFF2-40B4-BE49-F238E27FC236}">
                <a16:creationId xmlns:a16="http://schemas.microsoft.com/office/drawing/2014/main" id="{D07C4804-0BF7-6940-B206-CA538C7C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73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776089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B87E4-90D6-9BAC-BFAC-B2EB812656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" y="0"/>
            <a:ext cx="12192014" cy="685800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DCBCAA-163C-28F1-46AD-7017AD4C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813" y="6168444"/>
            <a:ext cx="1555289" cy="3550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BCB89D-E7EE-2DBA-6FE4-CDB9194147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5817" y="702089"/>
            <a:ext cx="2490420" cy="550978"/>
          </a:xfrm>
          <a:prstGeom prst="rect">
            <a:avLst/>
          </a:prstGeom>
        </p:spPr>
      </p:pic>
      <p:sp>
        <p:nvSpPr>
          <p:cNvPr id="3" name="Заголовок 7">
            <a:extLst>
              <a:ext uri="{FF2B5EF4-FFF2-40B4-BE49-F238E27FC236}">
                <a16:creationId xmlns:a16="http://schemas.microsoft.com/office/drawing/2014/main" id="{1C7AD0D0-6111-F3C1-08F8-5FCA87A2D7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3035262"/>
            <a:ext cx="642129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Название презентации в одну или две строки</a:t>
            </a:r>
          </a:p>
        </p:txBody>
      </p:sp>
      <p:sp>
        <p:nvSpPr>
          <p:cNvPr id="4" name="Текст 14">
            <a:extLst>
              <a:ext uri="{FF2B5EF4-FFF2-40B4-BE49-F238E27FC236}">
                <a16:creationId xmlns:a16="http://schemas.microsoft.com/office/drawing/2014/main" id="{1466BF26-5A99-4BA0-054F-5E4B1C68E1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1773238"/>
            <a:ext cx="3616325" cy="32519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5" name="Текст 14">
            <a:extLst>
              <a:ext uri="{FF2B5EF4-FFF2-40B4-BE49-F238E27FC236}">
                <a16:creationId xmlns:a16="http://schemas.microsoft.com/office/drawing/2014/main" id="{07E0830E-1F2C-2DC9-0881-6235FECCCC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1512" y="5119279"/>
            <a:ext cx="2036955" cy="527122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1"/>
            <a:r>
              <a:rPr lang="ru-RU" dirty="0"/>
              <a:t>Имя Фамилия, должность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3947148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EE1A035-5595-0B4B-D708-3A0DAA44FF8C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rgbClr val="21212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5BCE5DC4-B704-8633-88F9-1E2B58A53CF6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A8B6701-9B6D-E0B7-6CD9-EEF9B37283AE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E926FF1E-F9AF-0DF1-7E7C-3A7AD14ADFCB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BD06CA-6E17-AC66-33CC-0FC3EB3E8A67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C41CB05B-C993-B53E-EC88-B6B03F5E2CAA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F8DD155C-D7E6-BAEE-EFD1-D60E801B7F58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AB3C41D1-D082-E341-2C17-EFC0F406384E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8401FF3-DB95-EA08-8B73-06291BE2826C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1E09453-A0CD-E3C1-6FC8-EAE8DEA7BE17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64170D0-22D4-2DC4-30BD-559BD657C257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3452814B-CC19-B17A-9E31-EA3C5BAADBA3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287ED01C-8EBD-CE7C-C35B-B624EB8AA992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D98FB32-DFDA-2E2E-9FBA-81579DDAD389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94829BC2-0454-323F-170A-8C4F07EB3BEE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2705A3FE-46B4-5AC7-8ECA-326F05D85BFD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88A46A0-DABF-F1E3-7C47-5C34201D166C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063F523-EB83-A451-7BD2-8C6F47515280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CF304DB-1904-9C59-C217-A8ACBD4C96F0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0BAA61D-8A49-8782-BB8F-0C1C288AE966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624E4-9C87-602D-D412-83070AE17276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8E5ED20-3E14-46C4-6B92-087B620CED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813" y="6168444"/>
            <a:ext cx="1555289" cy="35508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A30142F-E549-6C8A-4361-B0F4482A05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5817" y="702089"/>
            <a:ext cx="2490420" cy="550978"/>
          </a:xfrm>
          <a:prstGeom prst="rect">
            <a:avLst/>
          </a:prstGeom>
        </p:spPr>
      </p:pic>
      <p:sp>
        <p:nvSpPr>
          <p:cNvPr id="24" name="Заголовок 7">
            <a:extLst>
              <a:ext uri="{FF2B5EF4-FFF2-40B4-BE49-F238E27FC236}">
                <a16:creationId xmlns:a16="http://schemas.microsoft.com/office/drawing/2014/main" id="{3F475A60-2868-7195-A575-FFABE0EDC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106" y="4114706"/>
            <a:ext cx="6421292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868315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5BA2BE-D08C-B882-058E-590688C45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910"/>
          <a:stretch/>
        </p:blipFill>
        <p:spPr>
          <a:xfrm>
            <a:off x="2350640" y="-9819"/>
            <a:ext cx="9837444" cy="6858008"/>
          </a:xfrm>
          <a:prstGeom prst="rect">
            <a:avLst/>
          </a:prstGeom>
        </p:spPr>
      </p:pic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89EF6E-4774-AC07-49AA-1FDE3FAFED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865" y="6163082"/>
            <a:ext cx="1555288" cy="3550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720808-A107-0360-6B4F-1262E2A860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5817" y="702089"/>
            <a:ext cx="2484911" cy="550978"/>
          </a:xfrm>
          <a:prstGeom prst="rect">
            <a:avLst/>
          </a:prstGeom>
        </p:spPr>
      </p:pic>
      <p:sp>
        <p:nvSpPr>
          <p:cNvPr id="2" name="Заголовок 7">
            <a:extLst>
              <a:ext uri="{FF2B5EF4-FFF2-40B4-BE49-F238E27FC236}">
                <a16:creationId xmlns:a16="http://schemas.microsoft.com/office/drawing/2014/main" id="{BFD01486-C95E-6B42-CA3E-3FFDFDD1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3035262"/>
            <a:ext cx="642129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Название презентации в одну или две строки</a:t>
            </a:r>
          </a:p>
        </p:txBody>
      </p:sp>
      <p:sp>
        <p:nvSpPr>
          <p:cNvPr id="3" name="Текст 14">
            <a:extLst>
              <a:ext uri="{FF2B5EF4-FFF2-40B4-BE49-F238E27FC236}">
                <a16:creationId xmlns:a16="http://schemas.microsoft.com/office/drawing/2014/main" id="{2B8EE357-311A-FDAD-1339-E92E28F104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513" y="1773238"/>
            <a:ext cx="3616325" cy="325193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5" name="Текст 14">
            <a:extLst>
              <a:ext uri="{FF2B5EF4-FFF2-40B4-BE49-F238E27FC236}">
                <a16:creationId xmlns:a16="http://schemas.microsoft.com/office/drawing/2014/main" id="{3418216D-8D4F-9F0E-F3AD-FD25BED96C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1512" y="5119279"/>
            <a:ext cx="2036955" cy="527122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  <a:latin typeface="VK Sans Display" pitchFamily="2" charset="0"/>
              </a:defRPr>
            </a:lvl1pPr>
            <a:lvl2pPr marL="0" indent="0">
              <a:buNone/>
              <a:defRPr>
                <a:solidFill>
                  <a:schemeClr val="tx1"/>
                </a:solidFill>
                <a:latin typeface="VK Sans Display" pitchFamily="2" charset="0"/>
              </a:defRPr>
            </a:lvl2pPr>
            <a:lvl3pPr>
              <a:defRPr>
                <a:solidFill>
                  <a:schemeClr val="bg1"/>
                </a:solidFill>
                <a:latin typeface="VK Sans Display" pitchFamily="2" charset="0"/>
              </a:defRPr>
            </a:lvl3pPr>
            <a:lvl4pPr>
              <a:defRPr>
                <a:solidFill>
                  <a:schemeClr val="bg1"/>
                </a:solidFill>
                <a:latin typeface="VK Sans Display" pitchFamily="2" charset="0"/>
              </a:defRPr>
            </a:lvl4pPr>
            <a:lvl5pPr>
              <a:defRPr>
                <a:solidFill>
                  <a:schemeClr val="bg1"/>
                </a:solidFill>
                <a:latin typeface="VK Sans Display" pitchFamily="2" charset="0"/>
              </a:defRPr>
            </a:lvl5pPr>
          </a:lstStyle>
          <a:p>
            <a:pPr lvl="1"/>
            <a:r>
              <a:rPr lang="ru-RU" dirty="0"/>
              <a:t>Имя Фамилия, должность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208730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5"/>
          <p:cNvGrpSpPr/>
          <p:nvPr userDrawn="1"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97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Группа 25"/>
          <p:cNvGrpSpPr/>
          <p:nvPr userDrawn="1"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117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EE1A035-5595-0B4B-D708-3A0DAA44FF8C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chemeClr val="bg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5BCE5DC4-B704-8633-88F9-1E2B58A53CF6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A8B6701-9B6D-E0B7-6CD9-EEF9B37283AE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E926FF1E-F9AF-0DF1-7E7C-3A7AD14ADFCB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BD06CA-6E17-AC66-33CC-0FC3EB3E8A67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C41CB05B-C993-B53E-EC88-B6B03F5E2CAA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F8DD155C-D7E6-BAEE-EFD1-D60E801B7F58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AB3C41D1-D082-E341-2C17-EFC0F406384E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8401FF3-DB95-EA08-8B73-06291BE2826C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1E09453-A0CD-E3C1-6FC8-EAE8DEA7BE17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64170D0-22D4-2DC4-30BD-559BD657C257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3452814B-CC19-B17A-9E31-EA3C5BAADBA3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287ED01C-8EBD-CE7C-C35B-B624EB8AA992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D98FB32-DFDA-2E2E-9FBA-81579DDAD389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94829BC2-0454-323F-170A-8C4F07EB3BEE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2705A3FE-46B4-5AC7-8ECA-326F05D85BFD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88A46A0-DABF-F1E3-7C47-5C34201D166C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063F523-EB83-A451-7BD2-8C6F47515280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CF304DB-1904-9C59-C217-A8ACBD4C96F0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0BAA61D-8A49-8782-BB8F-0C1C288AE966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624E4-9C87-602D-D412-83070AE17276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81EE2E5-C31B-EEAE-7518-6128CD1060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865" y="6163082"/>
            <a:ext cx="1555288" cy="35508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AC50ECE-F788-26DC-82F8-3E709D0407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5817" y="702089"/>
            <a:ext cx="2484911" cy="550978"/>
          </a:xfrm>
          <a:prstGeom prst="rect">
            <a:avLst/>
          </a:prstGeom>
        </p:spPr>
      </p:pic>
      <p:sp>
        <p:nvSpPr>
          <p:cNvPr id="23" name="Заголовок 7">
            <a:extLst>
              <a:ext uri="{FF2B5EF4-FFF2-40B4-BE49-F238E27FC236}">
                <a16:creationId xmlns:a16="http://schemas.microsoft.com/office/drawing/2014/main" id="{FB202101-83FB-F3CA-9BD6-3E84E9D932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106" y="4114706"/>
            <a:ext cx="6421292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Спасибо </a:t>
            </a:r>
            <a:br>
              <a:rPr lang="ru-RU" dirty="0"/>
            </a:br>
            <a:r>
              <a:rPr lang="ru-RU" dirty="0"/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745552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7">
            <a:extLst>
              <a:ext uri="{FF2B5EF4-FFF2-40B4-BE49-F238E27FC236}">
                <a16:creationId xmlns:a16="http://schemas.microsoft.com/office/drawing/2014/main" id="{2621BAE2-07D9-514A-9985-E8FEC1442A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1206463"/>
            <a:ext cx="462137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FC759CC-1CE0-0ECB-636A-38777513651B}"/>
              </a:ext>
            </a:extLst>
          </p:cNvPr>
          <p:cNvGrpSpPr/>
          <p:nvPr userDrawn="1"/>
        </p:nvGrpSpPr>
        <p:grpSpPr>
          <a:xfrm>
            <a:off x="7066328" y="0"/>
            <a:ext cx="5103281" cy="6858000"/>
            <a:chOff x="13297154" y="-2797570"/>
            <a:chExt cx="2934215" cy="3943120"/>
          </a:xfrm>
          <a:solidFill>
            <a:srgbClr val="21212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17D0AE3-958C-123B-A53F-7A6B906FB52D}"/>
                </a:ext>
              </a:extLst>
            </p:cNvPr>
            <p:cNvSpPr/>
            <p:nvPr/>
          </p:nvSpPr>
          <p:spPr>
            <a:xfrm>
              <a:off x="13297154" y="-2797533"/>
              <a:ext cx="856878" cy="985643"/>
            </a:xfrm>
            <a:custGeom>
              <a:avLst/>
              <a:gdLst>
                <a:gd name="connsiteX0" fmla="*/ 590265 w 856878"/>
                <a:gd name="connsiteY0" fmla="*/ 0 h 985643"/>
                <a:gd name="connsiteX1" fmla="*/ 0 w 856878"/>
                <a:gd name="connsiteY1" fmla="*/ 985644 h 985643"/>
                <a:gd name="connsiteX2" fmla="*/ 383751 w 856878"/>
                <a:gd name="connsiteY2" fmla="*/ 985644 h 985643"/>
                <a:gd name="connsiteX3" fmla="*/ 856879 w 856878"/>
                <a:gd name="connsiteY3" fmla="*/ 0 h 985643"/>
                <a:gd name="connsiteX4" fmla="*/ 590265 w 856878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3">
                  <a:moveTo>
                    <a:pt x="590265" y="0"/>
                  </a:moveTo>
                  <a:cubicBezTo>
                    <a:pt x="518255" y="397020"/>
                    <a:pt x="302990" y="744093"/>
                    <a:pt x="0" y="985644"/>
                  </a:cubicBezTo>
                  <a:lnTo>
                    <a:pt x="383751" y="985644"/>
                  </a:lnTo>
                  <a:cubicBezTo>
                    <a:pt x="629236" y="716613"/>
                    <a:pt x="798378" y="376622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0734BE0-81FD-8C4B-0101-377442737582}"/>
                </a:ext>
              </a:extLst>
            </p:cNvPr>
            <p:cNvSpPr/>
            <p:nvPr/>
          </p:nvSpPr>
          <p:spPr>
            <a:xfrm>
              <a:off x="13297154" y="-1811708"/>
              <a:ext cx="856878" cy="985645"/>
            </a:xfrm>
            <a:custGeom>
              <a:avLst/>
              <a:gdLst>
                <a:gd name="connsiteX0" fmla="*/ 590265 w 856878"/>
                <a:gd name="connsiteY0" fmla="*/ 0 h 985645"/>
                <a:gd name="connsiteX1" fmla="*/ 0 w 856878"/>
                <a:gd name="connsiteY1" fmla="*/ 985645 h 985645"/>
                <a:gd name="connsiteX2" fmla="*/ 383751 w 856878"/>
                <a:gd name="connsiteY2" fmla="*/ 985645 h 985645"/>
                <a:gd name="connsiteX3" fmla="*/ 856879 w 856878"/>
                <a:gd name="connsiteY3" fmla="*/ 0 h 985645"/>
                <a:gd name="connsiteX4" fmla="*/ 590265 w 856878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0"/>
                  </a:moveTo>
                  <a:cubicBezTo>
                    <a:pt x="518255" y="397026"/>
                    <a:pt x="302990" y="744095"/>
                    <a:pt x="0" y="985645"/>
                  </a:cubicBezTo>
                  <a:lnTo>
                    <a:pt x="383751" y="985645"/>
                  </a:lnTo>
                  <a:cubicBezTo>
                    <a:pt x="629236" y="716618"/>
                    <a:pt x="798378" y="376621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25C015D-07E9-6E0E-424E-8A6EC657052B}"/>
                </a:ext>
              </a:extLst>
            </p:cNvPr>
            <p:cNvSpPr/>
            <p:nvPr/>
          </p:nvSpPr>
          <p:spPr>
            <a:xfrm>
              <a:off x="13297154" y="-826063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5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0BB360F9-EB72-8467-9F42-AA0DDC5E06B9}"/>
                </a:ext>
              </a:extLst>
            </p:cNvPr>
            <p:cNvSpPr/>
            <p:nvPr/>
          </p:nvSpPr>
          <p:spPr>
            <a:xfrm>
              <a:off x="13297154" y="159905"/>
              <a:ext cx="856878" cy="985645"/>
            </a:xfrm>
            <a:custGeom>
              <a:avLst/>
              <a:gdLst>
                <a:gd name="connsiteX0" fmla="*/ 590265 w 856878"/>
                <a:gd name="connsiteY0" fmla="*/ 985645 h 985645"/>
                <a:gd name="connsiteX1" fmla="*/ 0 w 856878"/>
                <a:gd name="connsiteY1" fmla="*/ 0 h 985645"/>
                <a:gd name="connsiteX2" fmla="*/ 383751 w 856878"/>
                <a:gd name="connsiteY2" fmla="*/ 0 h 985645"/>
                <a:gd name="connsiteX3" fmla="*/ 856879 w 856878"/>
                <a:gd name="connsiteY3" fmla="*/ 985645 h 985645"/>
                <a:gd name="connsiteX4" fmla="*/ 590265 w 856878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78" h="985645">
                  <a:moveTo>
                    <a:pt x="590265" y="985645"/>
                  </a:moveTo>
                  <a:cubicBezTo>
                    <a:pt x="518255" y="588629"/>
                    <a:pt x="302990" y="24156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779A6DCE-7A59-8A3F-08BB-977B01AE7AD4}"/>
                </a:ext>
              </a:extLst>
            </p:cNvPr>
            <p:cNvSpPr/>
            <p:nvPr/>
          </p:nvSpPr>
          <p:spPr>
            <a:xfrm>
              <a:off x="14335846" y="-2797533"/>
              <a:ext cx="856883" cy="985643"/>
            </a:xfrm>
            <a:custGeom>
              <a:avLst/>
              <a:gdLst>
                <a:gd name="connsiteX0" fmla="*/ 590270 w 856883"/>
                <a:gd name="connsiteY0" fmla="*/ 0 h 985643"/>
                <a:gd name="connsiteX1" fmla="*/ 0 w 856883"/>
                <a:gd name="connsiteY1" fmla="*/ 985644 h 985643"/>
                <a:gd name="connsiteX2" fmla="*/ 383749 w 856883"/>
                <a:gd name="connsiteY2" fmla="*/ 985644 h 985643"/>
                <a:gd name="connsiteX3" fmla="*/ 856884 w 856883"/>
                <a:gd name="connsiteY3" fmla="*/ 0 h 985643"/>
                <a:gd name="connsiteX4" fmla="*/ 590270 w 856883"/>
                <a:gd name="connsiteY4" fmla="*/ 0 h 98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3">
                  <a:moveTo>
                    <a:pt x="590270" y="0"/>
                  </a:moveTo>
                  <a:cubicBezTo>
                    <a:pt x="518259" y="397020"/>
                    <a:pt x="302990" y="744093"/>
                    <a:pt x="0" y="985644"/>
                  </a:cubicBezTo>
                  <a:lnTo>
                    <a:pt x="383749" y="985644"/>
                  </a:lnTo>
                  <a:cubicBezTo>
                    <a:pt x="62924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47A1106-8386-ED87-884F-0E9354468C66}"/>
                </a:ext>
              </a:extLst>
            </p:cNvPr>
            <p:cNvSpPr/>
            <p:nvPr/>
          </p:nvSpPr>
          <p:spPr>
            <a:xfrm>
              <a:off x="15374486" y="-2797570"/>
              <a:ext cx="856883" cy="985642"/>
            </a:xfrm>
            <a:custGeom>
              <a:avLst/>
              <a:gdLst>
                <a:gd name="connsiteX0" fmla="*/ 590270 w 856883"/>
                <a:gd name="connsiteY0" fmla="*/ 0 h 985642"/>
                <a:gd name="connsiteX1" fmla="*/ 0 w 856883"/>
                <a:gd name="connsiteY1" fmla="*/ 985643 h 985642"/>
                <a:gd name="connsiteX2" fmla="*/ 383749 w 856883"/>
                <a:gd name="connsiteY2" fmla="*/ 985643 h 985642"/>
                <a:gd name="connsiteX3" fmla="*/ 856884 w 856883"/>
                <a:gd name="connsiteY3" fmla="*/ 0 h 985642"/>
                <a:gd name="connsiteX4" fmla="*/ 590270 w 856883"/>
                <a:gd name="connsiteY4" fmla="*/ 0 h 98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2">
                  <a:moveTo>
                    <a:pt x="590270" y="0"/>
                  </a:moveTo>
                  <a:cubicBezTo>
                    <a:pt x="518259" y="397021"/>
                    <a:pt x="302990" y="744094"/>
                    <a:pt x="0" y="985643"/>
                  </a:cubicBezTo>
                  <a:lnTo>
                    <a:pt x="383749" y="985643"/>
                  </a:lnTo>
                  <a:cubicBezTo>
                    <a:pt x="62923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F03F3E-E2F6-4655-E0EF-610A0072FAAD}"/>
                </a:ext>
              </a:extLst>
            </p:cNvPr>
            <p:cNvSpPr/>
            <p:nvPr/>
          </p:nvSpPr>
          <p:spPr>
            <a:xfrm>
              <a:off x="14335846" y="-1811708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4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1BC053A9-C450-AD66-4705-2AF55E068E0F}"/>
                </a:ext>
              </a:extLst>
            </p:cNvPr>
            <p:cNvSpPr/>
            <p:nvPr/>
          </p:nvSpPr>
          <p:spPr>
            <a:xfrm>
              <a:off x="14335846" y="-826063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E0A2298-A2C1-9939-4A29-752A155C0261}"/>
                </a:ext>
              </a:extLst>
            </p:cNvPr>
            <p:cNvSpPr/>
            <p:nvPr/>
          </p:nvSpPr>
          <p:spPr>
            <a:xfrm>
              <a:off x="15374486" y="-1811746"/>
              <a:ext cx="856883" cy="985645"/>
            </a:xfrm>
            <a:custGeom>
              <a:avLst/>
              <a:gdLst>
                <a:gd name="connsiteX0" fmla="*/ 590270 w 856883"/>
                <a:gd name="connsiteY0" fmla="*/ 0 h 985645"/>
                <a:gd name="connsiteX1" fmla="*/ 0 w 856883"/>
                <a:gd name="connsiteY1" fmla="*/ 985645 h 985645"/>
                <a:gd name="connsiteX2" fmla="*/ 383749 w 856883"/>
                <a:gd name="connsiteY2" fmla="*/ 985645 h 985645"/>
                <a:gd name="connsiteX3" fmla="*/ 856884 w 856883"/>
                <a:gd name="connsiteY3" fmla="*/ 0 h 985645"/>
                <a:gd name="connsiteX4" fmla="*/ 590270 w 856883"/>
                <a:gd name="connsiteY4" fmla="*/ 0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3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2D186331-0182-91B0-5F6F-4AA869F17769}"/>
                </a:ext>
              </a:extLst>
            </p:cNvPr>
            <p:cNvSpPr/>
            <p:nvPr/>
          </p:nvSpPr>
          <p:spPr>
            <a:xfrm>
              <a:off x="15374486" y="-826101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500098B1-BC5A-4B0D-0403-3623AC36751A}"/>
                </a:ext>
              </a:extLst>
            </p:cNvPr>
            <p:cNvSpPr/>
            <p:nvPr/>
          </p:nvSpPr>
          <p:spPr>
            <a:xfrm>
              <a:off x="14335846" y="159905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09825CD-E651-0DE1-D1D4-73D0BA47A38B}"/>
                </a:ext>
              </a:extLst>
            </p:cNvPr>
            <p:cNvSpPr/>
            <p:nvPr/>
          </p:nvSpPr>
          <p:spPr>
            <a:xfrm>
              <a:off x="15374486" y="159867"/>
              <a:ext cx="856883" cy="985645"/>
            </a:xfrm>
            <a:custGeom>
              <a:avLst/>
              <a:gdLst>
                <a:gd name="connsiteX0" fmla="*/ 590270 w 856883"/>
                <a:gd name="connsiteY0" fmla="*/ 985645 h 985645"/>
                <a:gd name="connsiteX1" fmla="*/ 0 w 856883"/>
                <a:gd name="connsiteY1" fmla="*/ 0 h 985645"/>
                <a:gd name="connsiteX2" fmla="*/ 383749 w 856883"/>
                <a:gd name="connsiteY2" fmla="*/ 0 h 985645"/>
                <a:gd name="connsiteX3" fmla="*/ 856884 w 856883"/>
                <a:gd name="connsiteY3" fmla="*/ 985645 h 985645"/>
                <a:gd name="connsiteX4" fmla="*/ 590270 w 856883"/>
                <a:gd name="connsiteY4" fmla="*/ 985645 h 98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83" h="985645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24907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EAAA1846-DB51-9F71-5DBA-65CE4E39B084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rgbClr val="212121"/>
          </a:solidFill>
        </p:grpSpPr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5BD43D21-AF8B-49D9-DBFD-7824F052CB74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FBABE542-FC27-6851-D07B-003F396EA847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6472F141-742B-4001-AD41-1F8CFF199C14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8E6F12B1-C315-569D-C0B3-0708779FD822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FB738A3C-761C-B097-98E1-A7E9DDD8B4D6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71D936DD-3D0F-D3A7-71C4-6044ADB18AE6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DCF1DB48-93FD-4C30-E0BA-1C610FCAF9E7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D6A3D5F-585D-54EA-C4C4-931388F3DA76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1A5CA469-2BF5-5F2D-2C1E-2F659D1859B3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80320DF7-16FB-BB6B-CB55-F79A13C8E78D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B977905C-2899-D1B8-8A08-4DC87667FC63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02D7F3F0-A920-ED71-742B-A762F049F0BD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6D91930-D869-6589-97C5-1D361FF933CD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2F496F64-B4B6-BE2F-E5FA-CCE64964049E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B8B32F09-F58E-4B4D-9A85-D44DD862FE8C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A0885AB2-E965-831E-C8DD-141FEF6F527A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1048246-1B39-BF44-D556-D1036A66A5A3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F44D76DB-FDF8-5CC8-AECE-0BC0C42AF6F3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7F530F14-20C4-D9C3-1640-4BEBEBE2EF54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88C7D929-CD5C-EA43-D628-2B89F0761C8B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" name="Заголовок 7">
            <a:extLst>
              <a:ext uri="{FF2B5EF4-FFF2-40B4-BE49-F238E27FC236}">
                <a16:creationId xmlns:a16="http://schemas.microsoft.com/office/drawing/2014/main" id="{781C3C05-E398-0CE3-08C8-65BA16A776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1206463"/>
            <a:ext cx="462137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1791114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 раздела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1421F1C-5BAD-C83E-2D94-204EF3BDDDEC}"/>
              </a:ext>
            </a:extLst>
          </p:cNvPr>
          <p:cNvGrpSpPr/>
          <p:nvPr userDrawn="1"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chemeClr val="bg1"/>
          </a:solidFill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2EE75A3D-51EC-7E3A-853C-3B9CA0654824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E1D0FE73-8E3A-B307-3768-A5670C2258B3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999961D2-9F55-1491-DAE8-6E55C1FE1DDF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7873EB99-726F-1C3E-9E0C-7B0F864A5BD1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0A935D6E-AD7B-7E75-A0EB-5658D2A47FCF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6D3FD5D-6364-B807-C234-7581756F9420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DBB01BE-B2C5-EB41-2CE5-983A45F0DEC7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CAB3E993-CB89-8FBE-7687-FFF384C19E48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666A523-5C4A-E2C2-F2A4-0DC370E4DF9F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FE51E6E2-B97E-7D96-0101-EC0ED1C2B425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5C7155C1-9A51-5CC8-FB78-D818F115BF54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53AF466A-EA1B-D0E0-2FC1-08748AAFABD3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AB89F57A-392A-871C-5D5F-E09B1D55DA34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2199806-8FAE-7603-624C-0432519BDBDD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8D4ABEBB-CA3D-286A-96AF-7FB3A206E8CC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74E7AD2C-FC64-6BE2-56A4-7B75C1DCAC54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65CDB3AB-0A06-F9A1-00C5-F29681D8A0C4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3AB114-97EC-11D8-ED3E-0EFB00411ECF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51D751DA-C3C1-2514-C80D-E25DF9A98DCE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C3C1F6F-94A4-A6FD-7C39-70BFD552756E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4" name="Заголовок 7">
            <a:extLst>
              <a:ext uri="{FF2B5EF4-FFF2-40B4-BE49-F238E27FC236}">
                <a16:creationId xmlns:a16="http://schemas.microsoft.com/office/drawing/2014/main" id="{48E78963-7F92-CB8A-4FED-7D8FA3B266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170" y="1206463"/>
            <a:ext cx="4621372" cy="12187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3671079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2E05B426-79EC-CB71-7628-9221F7FF4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2681816" cy="1486606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sz="3200" dirty="0"/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84A6275A-BE05-B121-E026-D4F1DF09DD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844799"/>
            <a:ext cx="2687637" cy="33559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Рисунок 12">
            <a:extLst>
              <a:ext uri="{FF2B5EF4-FFF2-40B4-BE49-F238E27FC236}">
                <a16:creationId xmlns:a16="http://schemas.microsoft.com/office/drawing/2014/main" id="{B94135D2-4EB1-321E-2ECE-281C283BDB1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043363" y="0"/>
            <a:ext cx="8148637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030461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1_TITLE_AND_BODY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e9d5e95555_0_3931"/>
          <p:cNvSpPr txBox="1">
            <a:spLocks noGrp="1"/>
          </p:cNvSpPr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g2e9d5e95555_0_3931"/>
          <p:cNvSpPr txBox="1">
            <a:spLocks noGrp="1"/>
          </p:cNvSpPr>
          <p:nvPr>
            <p:ph type="body" idx="1"/>
          </p:nvPr>
        </p:nvSpPr>
        <p:spPr>
          <a:xfrm>
            <a:off x="658813" y="1773238"/>
            <a:ext cx="108558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g2e9d5e95555_0_393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13875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5304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1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2">
            <a:extLst>
              <a:ext uri="{FF2B5EF4-FFF2-40B4-BE49-F238E27FC236}">
                <a16:creationId xmlns:a16="http://schemas.microsoft.com/office/drawing/2014/main" id="{B94135D2-4EB1-321E-2ECE-281C283BDB1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" y="0"/>
            <a:ext cx="4043362" cy="6858000"/>
          </a:xfrm>
          <a:prstGeom prst="rect">
            <a:avLst/>
          </a:prstGeom>
          <a:solidFill>
            <a:srgbClr val="EBF4F9"/>
          </a:solidFill>
        </p:spPr>
        <p:txBody>
          <a:bodyPr vert="horz" lIns="0" tIns="0" rIns="0" bIns="0" rtlCol="0">
            <a:norm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Рисунок</a:t>
            </a: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2E05B426-79EC-CB71-7628-9221F7FF4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2681816" cy="1486606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sz="3200" dirty="0"/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84A6275A-BE05-B121-E026-D4F1DF09DD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513" y="2844799"/>
            <a:ext cx="2687637" cy="33559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45143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C7141D29-68FB-141E-6203-601F7A7B34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4" y="692150"/>
            <a:ext cx="10855854" cy="644241"/>
          </a:xfrm>
        </p:spPr>
        <p:txBody>
          <a:bodyPr vert="horz" lIns="0" tIns="0" rIns="0" bIns="0" rtlCol="0" anchor="t">
            <a:noAutofit/>
          </a:bodyPr>
          <a:lstStyle>
            <a:lvl1pPr>
              <a:defRPr lang="ru-RU" sz="3200" dirty="0"/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7" name="Нижний колонтитул 2">
            <a:extLst>
              <a:ext uri="{FF2B5EF4-FFF2-40B4-BE49-F238E27FC236}">
                <a16:creationId xmlns:a16="http://schemas.microsoft.com/office/drawing/2014/main" id="{3D25A303-E0C4-E19F-83A0-3C3CA897B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31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bg>
      <p:bgPr>
        <a:solidFill>
          <a:srgbClr val="EB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3C1226-071C-F54E-9AFB-D71CEE530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sz="32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F3D3D73E-3070-D547-A8E4-656E5B9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483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3C1226-071C-F54E-9AFB-D71CEE530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sz="3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F3D3D73E-3070-D547-A8E4-656E5B9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388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44C34BA-F094-3041-A38F-24178A9450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1513" y="1773238"/>
            <a:ext cx="10861675" cy="446404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F4419-792A-8B49-AAC6-9EEE75A63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ru-R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Заголовок – главная мысль слайда </a:t>
            </a:r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55738041-44B9-C64F-82DF-90E7BDAF6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317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1461C-53A4-C943-B21F-B82D3E53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2150"/>
            <a:ext cx="10855854" cy="6442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7286A5-4914-6346-846A-58D49D87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13" y="1773238"/>
            <a:ext cx="10855852" cy="44640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8" name="Нижний колонтитул 2">
            <a:extLst>
              <a:ext uri="{FF2B5EF4-FFF2-40B4-BE49-F238E27FC236}">
                <a16:creationId xmlns:a16="http://schemas.microsoft.com/office/drawing/2014/main" id="{23CA651D-6B29-DE48-B225-DF53D6B14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</p:spPr>
        <p:txBody>
          <a:bodyPr lIns="0"/>
          <a:lstStyle>
            <a:lvl1pPr>
              <a:defRPr lang="ru-RU" sz="1000" dirty="0">
                <a:solidFill>
                  <a:srgbClr val="A6A6A6"/>
                </a:solidFill>
                <a:latin typeface="VK Sans Display" pitchFamily="2" charset="0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BC83C78-346F-1043-91D6-AAE2CBD50914}"/>
              </a:ext>
            </a:extLst>
          </p:cNvPr>
          <p:cNvGrpSpPr/>
          <p:nvPr userDrawn="1"/>
        </p:nvGrpSpPr>
        <p:grpSpPr>
          <a:xfrm>
            <a:off x="0" y="-114752"/>
            <a:ext cx="12188148" cy="64309"/>
            <a:chOff x="0" y="1773238"/>
            <a:chExt cx="12188148" cy="735184"/>
          </a:xfrm>
        </p:grpSpPr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6323B1F2-748E-D24A-B04D-147E09F7A056}"/>
                </a:ext>
              </a:extLst>
            </p:cNvPr>
            <p:cNvCxnSpPr/>
            <p:nvPr userDrawn="1"/>
          </p:nvCxnSpPr>
          <p:spPr>
            <a:xfrm>
              <a:off x="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1B27122E-E66E-3842-BEE7-8F21E71CCFFA}"/>
                </a:ext>
              </a:extLst>
            </p:cNvPr>
            <p:cNvCxnSpPr/>
            <p:nvPr userDrawn="1"/>
          </p:nvCxnSpPr>
          <p:spPr>
            <a:xfrm>
              <a:off x="67711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2489CB35-5D1A-3449-A3AA-6331ECDE56D7}"/>
                </a:ext>
              </a:extLst>
            </p:cNvPr>
            <p:cNvCxnSpPr/>
            <p:nvPr userDrawn="1"/>
          </p:nvCxnSpPr>
          <p:spPr>
            <a:xfrm>
              <a:off x="135423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E46F3591-5DE8-684F-945B-4B104571763B}"/>
                </a:ext>
              </a:extLst>
            </p:cNvPr>
            <p:cNvCxnSpPr/>
            <p:nvPr userDrawn="1"/>
          </p:nvCxnSpPr>
          <p:spPr>
            <a:xfrm>
              <a:off x="203135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E72CDAF1-40E5-1146-8168-F54EFBC30D1E}"/>
                </a:ext>
              </a:extLst>
            </p:cNvPr>
            <p:cNvCxnSpPr/>
            <p:nvPr userDrawn="1"/>
          </p:nvCxnSpPr>
          <p:spPr>
            <a:xfrm>
              <a:off x="270847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7A57A1D-1763-3545-AF07-19470F3E50CB}"/>
                </a:ext>
              </a:extLst>
            </p:cNvPr>
            <p:cNvCxnSpPr/>
            <p:nvPr userDrawn="1"/>
          </p:nvCxnSpPr>
          <p:spPr>
            <a:xfrm>
              <a:off x="338559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56465A1-0921-EF43-AA4A-163FB7F2E5DF}"/>
                </a:ext>
              </a:extLst>
            </p:cNvPr>
            <p:cNvCxnSpPr/>
            <p:nvPr userDrawn="1"/>
          </p:nvCxnSpPr>
          <p:spPr>
            <a:xfrm>
              <a:off x="406271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28A59CB-089A-4049-8D48-745F1CD70D00}"/>
                </a:ext>
              </a:extLst>
            </p:cNvPr>
            <p:cNvCxnSpPr/>
            <p:nvPr userDrawn="1"/>
          </p:nvCxnSpPr>
          <p:spPr>
            <a:xfrm>
              <a:off x="473983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BE3986F7-E050-214A-8AAE-9F64D46E6D25}"/>
                </a:ext>
              </a:extLst>
            </p:cNvPr>
            <p:cNvCxnSpPr/>
            <p:nvPr userDrawn="1"/>
          </p:nvCxnSpPr>
          <p:spPr>
            <a:xfrm>
              <a:off x="5416952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5A77F4BA-FB36-E94D-A5E0-1E2C3DDEF2DD}"/>
                </a:ext>
              </a:extLst>
            </p:cNvPr>
            <p:cNvCxnSpPr/>
            <p:nvPr userDrawn="1"/>
          </p:nvCxnSpPr>
          <p:spPr>
            <a:xfrm>
              <a:off x="6094071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CF75EAD3-670B-6741-BD93-7AC35A4C614F}"/>
                </a:ext>
              </a:extLst>
            </p:cNvPr>
            <p:cNvCxnSpPr/>
            <p:nvPr userDrawn="1"/>
          </p:nvCxnSpPr>
          <p:spPr>
            <a:xfrm>
              <a:off x="677119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99F4A77B-3030-4345-9E65-8E7A17D3C9AB}"/>
                </a:ext>
              </a:extLst>
            </p:cNvPr>
            <p:cNvCxnSpPr/>
            <p:nvPr userDrawn="1"/>
          </p:nvCxnSpPr>
          <p:spPr>
            <a:xfrm>
              <a:off x="744830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4D584FB-B2D1-004D-8FAA-86088F98D1CB}"/>
                </a:ext>
              </a:extLst>
            </p:cNvPr>
            <p:cNvCxnSpPr/>
            <p:nvPr userDrawn="1"/>
          </p:nvCxnSpPr>
          <p:spPr>
            <a:xfrm>
              <a:off x="812542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18491DE6-A85F-F941-9774-470B7A292E66}"/>
                </a:ext>
              </a:extLst>
            </p:cNvPr>
            <p:cNvCxnSpPr/>
            <p:nvPr userDrawn="1"/>
          </p:nvCxnSpPr>
          <p:spPr>
            <a:xfrm>
              <a:off x="880254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0A37FBE-ED03-9E46-B887-2095E3565220}"/>
                </a:ext>
              </a:extLst>
            </p:cNvPr>
            <p:cNvCxnSpPr/>
            <p:nvPr userDrawn="1"/>
          </p:nvCxnSpPr>
          <p:spPr>
            <a:xfrm>
              <a:off x="947966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3B60AB2F-ECD7-B14B-914B-D1497215BE2D}"/>
                </a:ext>
              </a:extLst>
            </p:cNvPr>
            <p:cNvCxnSpPr/>
            <p:nvPr userDrawn="1"/>
          </p:nvCxnSpPr>
          <p:spPr>
            <a:xfrm>
              <a:off x="1015678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11F86DEA-3BC0-2949-8D21-BC75BF487961}"/>
                </a:ext>
              </a:extLst>
            </p:cNvPr>
            <p:cNvCxnSpPr/>
            <p:nvPr userDrawn="1"/>
          </p:nvCxnSpPr>
          <p:spPr>
            <a:xfrm>
              <a:off x="1083390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AA5CCF0-AFE9-C845-8FB6-42C61118EB3B}"/>
                </a:ext>
              </a:extLst>
            </p:cNvPr>
            <p:cNvCxnSpPr/>
            <p:nvPr userDrawn="1"/>
          </p:nvCxnSpPr>
          <p:spPr>
            <a:xfrm>
              <a:off x="1151102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2F4CBF35-215D-3141-AE0E-10FCB8EAA38B}"/>
                </a:ext>
              </a:extLst>
            </p:cNvPr>
            <p:cNvCxnSpPr/>
            <p:nvPr userDrawn="1"/>
          </p:nvCxnSpPr>
          <p:spPr>
            <a:xfrm>
              <a:off x="1218814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27827FEF-580D-8D4A-AA52-FBB780D3E8CA}"/>
              </a:ext>
            </a:extLst>
          </p:cNvPr>
          <p:cNvGrpSpPr/>
          <p:nvPr userDrawn="1"/>
        </p:nvGrpSpPr>
        <p:grpSpPr>
          <a:xfrm>
            <a:off x="-3" y="6987088"/>
            <a:ext cx="12188148" cy="64309"/>
            <a:chOff x="0" y="1773238"/>
            <a:chExt cx="12188148" cy="735184"/>
          </a:xfrm>
        </p:grpSpPr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5720CF8-777D-6D46-943B-8BFBBAC8AC37}"/>
                </a:ext>
              </a:extLst>
            </p:cNvPr>
            <p:cNvCxnSpPr/>
            <p:nvPr userDrawn="1"/>
          </p:nvCxnSpPr>
          <p:spPr>
            <a:xfrm>
              <a:off x="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751E786-90FC-B84D-A121-52C549CABAD6}"/>
                </a:ext>
              </a:extLst>
            </p:cNvPr>
            <p:cNvCxnSpPr/>
            <p:nvPr userDrawn="1"/>
          </p:nvCxnSpPr>
          <p:spPr>
            <a:xfrm>
              <a:off x="67711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FB098482-3360-BC48-86E2-D82F0ECD18CB}"/>
                </a:ext>
              </a:extLst>
            </p:cNvPr>
            <p:cNvCxnSpPr/>
            <p:nvPr userDrawn="1"/>
          </p:nvCxnSpPr>
          <p:spPr>
            <a:xfrm>
              <a:off x="135423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91C8E324-B663-AE43-AD17-C30372AC1D62}"/>
                </a:ext>
              </a:extLst>
            </p:cNvPr>
            <p:cNvCxnSpPr/>
            <p:nvPr userDrawn="1"/>
          </p:nvCxnSpPr>
          <p:spPr>
            <a:xfrm>
              <a:off x="203135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982BEC6C-68DE-E945-89D7-E542C117AE5E}"/>
                </a:ext>
              </a:extLst>
            </p:cNvPr>
            <p:cNvCxnSpPr/>
            <p:nvPr userDrawn="1"/>
          </p:nvCxnSpPr>
          <p:spPr>
            <a:xfrm>
              <a:off x="270847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3EF568AD-F1F9-804D-9F74-FF357FDDF8E2}"/>
                </a:ext>
              </a:extLst>
            </p:cNvPr>
            <p:cNvCxnSpPr/>
            <p:nvPr userDrawn="1"/>
          </p:nvCxnSpPr>
          <p:spPr>
            <a:xfrm>
              <a:off x="338559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3EA1C8B-0B4C-F54E-A19D-87D78B2BA79F}"/>
                </a:ext>
              </a:extLst>
            </p:cNvPr>
            <p:cNvCxnSpPr/>
            <p:nvPr userDrawn="1"/>
          </p:nvCxnSpPr>
          <p:spPr>
            <a:xfrm>
              <a:off x="406271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176C27A-B0C3-E348-A8E9-CFF1EDD0691A}"/>
                </a:ext>
              </a:extLst>
            </p:cNvPr>
            <p:cNvCxnSpPr/>
            <p:nvPr userDrawn="1"/>
          </p:nvCxnSpPr>
          <p:spPr>
            <a:xfrm>
              <a:off x="473983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1E950337-5072-114C-BF31-761D28BD0077}"/>
                </a:ext>
              </a:extLst>
            </p:cNvPr>
            <p:cNvCxnSpPr/>
            <p:nvPr userDrawn="1"/>
          </p:nvCxnSpPr>
          <p:spPr>
            <a:xfrm>
              <a:off x="5416952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89CC3246-9DE9-274E-A6C3-F1641B274260}"/>
                </a:ext>
              </a:extLst>
            </p:cNvPr>
            <p:cNvCxnSpPr/>
            <p:nvPr userDrawn="1"/>
          </p:nvCxnSpPr>
          <p:spPr>
            <a:xfrm>
              <a:off x="6094071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D325B007-78F8-3C48-AFAE-566FB0FE44CB}"/>
                </a:ext>
              </a:extLst>
            </p:cNvPr>
            <p:cNvCxnSpPr/>
            <p:nvPr userDrawn="1"/>
          </p:nvCxnSpPr>
          <p:spPr>
            <a:xfrm>
              <a:off x="6771190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B1C960B3-AB41-7C49-BF29-7BE107E51B2E}"/>
                </a:ext>
              </a:extLst>
            </p:cNvPr>
            <p:cNvCxnSpPr/>
            <p:nvPr userDrawn="1"/>
          </p:nvCxnSpPr>
          <p:spPr>
            <a:xfrm>
              <a:off x="7448309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2C78BCE0-6204-0442-93CA-02D94FDF3F7B}"/>
                </a:ext>
              </a:extLst>
            </p:cNvPr>
            <p:cNvCxnSpPr/>
            <p:nvPr userDrawn="1"/>
          </p:nvCxnSpPr>
          <p:spPr>
            <a:xfrm>
              <a:off x="812542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D1C06090-B6A7-F940-B829-33701FB43C9D}"/>
                </a:ext>
              </a:extLst>
            </p:cNvPr>
            <p:cNvCxnSpPr/>
            <p:nvPr userDrawn="1"/>
          </p:nvCxnSpPr>
          <p:spPr>
            <a:xfrm>
              <a:off x="8802547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B0FFD9E0-54D7-5344-9001-BBEC5DAB7860}"/>
                </a:ext>
              </a:extLst>
            </p:cNvPr>
            <p:cNvCxnSpPr/>
            <p:nvPr userDrawn="1"/>
          </p:nvCxnSpPr>
          <p:spPr>
            <a:xfrm>
              <a:off x="9479666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01CA738E-8928-9640-A950-3958A54AF720}"/>
                </a:ext>
              </a:extLst>
            </p:cNvPr>
            <p:cNvCxnSpPr/>
            <p:nvPr userDrawn="1"/>
          </p:nvCxnSpPr>
          <p:spPr>
            <a:xfrm>
              <a:off x="10156785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E24B7330-F8F4-7849-9AA8-726A43864042}"/>
                </a:ext>
              </a:extLst>
            </p:cNvPr>
            <p:cNvCxnSpPr/>
            <p:nvPr userDrawn="1"/>
          </p:nvCxnSpPr>
          <p:spPr>
            <a:xfrm>
              <a:off x="10833904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61D65C45-3E19-9342-83DB-D61F067718E5}"/>
                </a:ext>
              </a:extLst>
            </p:cNvPr>
            <p:cNvCxnSpPr/>
            <p:nvPr userDrawn="1"/>
          </p:nvCxnSpPr>
          <p:spPr>
            <a:xfrm>
              <a:off x="11511023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44C52D8E-9B70-CD44-869A-228C63BCF7A3}"/>
                </a:ext>
              </a:extLst>
            </p:cNvPr>
            <p:cNvCxnSpPr/>
            <p:nvPr userDrawn="1"/>
          </p:nvCxnSpPr>
          <p:spPr>
            <a:xfrm>
              <a:off x="12188148" y="1773238"/>
              <a:ext cx="0" cy="7351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195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38" r:id="rId2"/>
    <p:sldLayoutId id="2147483762" r:id="rId3"/>
    <p:sldLayoutId id="2147483811" r:id="rId4"/>
    <p:sldLayoutId id="2147483812" r:id="rId5"/>
    <p:sldLayoutId id="2147483704" r:id="rId6"/>
    <p:sldLayoutId id="2147483808" r:id="rId7"/>
    <p:sldLayoutId id="2147483810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57" r:id="rId14"/>
    <p:sldLayoutId id="2147483710" r:id="rId15"/>
    <p:sldLayoutId id="2147483807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27" r:id="rId24"/>
    <p:sldLayoutId id="2147483729" r:id="rId25"/>
    <p:sldLayoutId id="2147483740" r:id="rId26"/>
    <p:sldLayoutId id="2147483730" r:id="rId27"/>
    <p:sldLayoutId id="2147483731" r:id="rId28"/>
    <p:sldLayoutId id="2147483732" r:id="rId29"/>
    <p:sldLayoutId id="2147483735" r:id="rId30"/>
    <p:sldLayoutId id="2147483739" r:id="rId31"/>
    <p:sldLayoutId id="2147483770" r:id="rId32"/>
    <p:sldLayoutId id="2147483802" r:id="rId33"/>
    <p:sldLayoutId id="2147483798" r:id="rId34"/>
    <p:sldLayoutId id="2147483813" r:id="rId35"/>
    <p:sldLayoutId id="2147483814" r:id="rId36"/>
    <p:sldLayoutId id="2147483766" r:id="rId37"/>
    <p:sldLayoutId id="2147483737" r:id="rId38"/>
    <p:sldLayoutId id="2147483809" r:id="rId39"/>
    <p:sldLayoutId id="2147483815" r:id="rId40"/>
    <p:sldLayoutId id="2147483816" r:id="rId41"/>
    <p:sldLayoutId id="2147483817" r:id="rId4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VK Sans Display" pitchFamily="2" charset="0"/>
          <a:ea typeface="+mn-ea"/>
          <a:cs typeface="+mn-cs"/>
        </a:defRPr>
      </a:lvl1pPr>
      <a:lvl2pPr marL="255588" indent="-255588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VK Sans Display" pitchFamily="2" charset="0"/>
          <a:ea typeface="+mn-ea"/>
          <a:cs typeface="+mn-cs"/>
        </a:defRPr>
      </a:lvl2pPr>
      <a:lvl3pPr marL="441325" indent="-17145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VK Sans Display" pitchFamily="2" charset="0"/>
          <a:ea typeface="+mn-ea"/>
          <a:cs typeface="+mn-cs"/>
        </a:defRPr>
      </a:lvl3pPr>
      <a:lvl4pPr marL="72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VK Sans Displ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3" pos="415" userDrawn="1">
          <p15:clr>
            <a:srgbClr val="FDE53C"/>
          </p15:clr>
        </p15:guide>
        <p15:guide id="14" pos="7265" userDrawn="1">
          <p15:clr>
            <a:srgbClr val="FDE53C"/>
          </p15:clr>
        </p15:guide>
        <p15:guide id="16" orient="horz" pos="3884" userDrawn="1">
          <p15:clr>
            <a:srgbClr val="FDE53C"/>
          </p15:clr>
        </p15:guide>
        <p15:guide id="17" pos="5133" userDrawn="1">
          <p15:clr>
            <a:srgbClr val="FDE53C"/>
          </p15:clr>
        </p15:guide>
        <p15:guide id="18" pos="2547" userDrawn="1">
          <p15:clr>
            <a:srgbClr val="FDE53C"/>
          </p15:clr>
        </p15:guide>
        <p15:guide id="19" pos="3840" userDrawn="1">
          <p15:clr>
            <a:srgbClr val="FDE53C"/>
          </p15:clr>
        </p15:guide>
        <p15:guide id="22" orient="horz" pos="436" userDrawn="1">
          <p15:clr>
            <a:srgbClr val="FDE53C"/>
          </p15:clr>
        </p15:guide>
        <p15:guide id="23" orient="horz" pos="1117" userDrawn="1">
          <p15:clr>
            <a:srgbClr val="FDE53C"/>
          </p15:clr>
        </p15:guide>
        <p15:guide id="24" pos="2116" userDrawn="1">
          <p15:clr>
            <a:srgbClr val="FDE53C"/>
          </p15:clr>
        </p15:guide>
        <p15:guide id="25" pos="5564" userDrawn="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vk-cs/neutron-2-spru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sv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svg"/><Relationship Id="rId10" Type="http://schemas.openxmlformats.org/officeDocument/2006/relationships/image" Target="../media/image41.svg"/><Relationship Id="rId19" Type="http://schemas.openxmlformats.org/officeDocument/2006/relationships/image" Target="../media/image50.sv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vk/articles/76376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3.svg"/><Relationship Id="rId26" Type="http://schemas.openxmlformats.org/officeDocument/2006/relationships/image" Target="../media/image46.png"/><Relationship Id="rId39" Type="http://schemas.openxmlformats.org/officeDocument/2006/relationships/image" Target="../media/image85.png"/><Relationship Id="rId21" Type="http://schemas.openxmlformats.org/officeDocument/2006/relationships/image" Target="../media/image72.png"/><Relationship Id="rId34" Type="http://schemas.openxmlformats.org/officeDocument/2006/relationships/image" Target="../media/image80.svg"/><Relationship Id="rId42" Type="http://schemas.openxmlformats.org/officeDocument/2006/relationships/image" Target="../media/image88.svg"/><Relationship Id="rId47" Type="http://schemas.openxmlformats.org/officeDocument/2006/relationships/image" Target="../media/image93.png"/><Relationship Id="rId50" Type="http://schemas.openxmlformats.org/officeDocument/2006/relationships/image" Target="../media/image96.svg"/><Relationship Id="rId55" Type="http://schemas.openxmlformats.org/officeDocument/2006/relationships/image" Target="../media/image10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9.svg"/><Relationship Id="rId29" Type="http://schemas.openxmlformats.org/officeDocument/2006/relationships/image" Target="../media/image47.png"/><Relationship Id="rId11" Type="http://schemas.openxmlformats.org/officeDocument/2006/relationships/image" Target="../media/image66.png"/><Relationship Id="rId24" Type="http://schemas.openxmlformats.org/officeDocument/2006/relationships/image" Target="../media/image74.png"/><Relationship Id="rId32" Type="http://schemas.openxmlformats.org/officeDocument/2006/relationships/image" Target="../media/image48.png"/><Relationship Id="rId37" Type="http://schemas.openxmlformats.org/officeDocument/2006/relationships/image" Target="../media/image83.png"/><Relationship Id="rId40" Type="http://schemas.openxmlformats.org/officeDocument/2006/relationships/image" Target="../media/image86.svg"/><Relationship Id="rId45" Type="http://schemas.openxmlformats.org/officeDocument/2006/relationships/image" Target="../media/image91.png"/><Relationship Id="rId53" Type="http://schemas.openxmlformats.org/officeDocument/2006/relationships/image" Target="../media/image99.png"/><Relationship Id="rId58" Type="http://schemas.openxmlformats.org/officeDocument/2006/relationships/image" Target="../media/image104.svg"/><Relationship Id="rId5" Type="http://schemas.openxmlformats.org/officeDocument/2006/relationships/image" Target="../media/image60.png"/><Relationship Id="rId19" Type="http://schemas.openxmlformats.org/officeDocument/2006/relationships/image" Target="../media/image70.png"/><Relationship Id="rId4" Type="http://schemas.openxmlformats.org/officeDocument/2006/relationships/image" Target="../media/image35.png"/><Relationship Id="rId9" Type="http://schemas.openxmlformats.org/officeDocument/2006/relationships/image" Target="../media/image64.png"/><Relationship Id="rId14" Type="http://schemas.openxmlformats.org/officeDocument/2006/relationships/image" Target="../media/image41.svg"/><Relationship Id="rId22" Type="http://schemas.openxmlformats.org/officeDocument/2006/relationships/image" Target="../media/image73.svg"/><Relationship Id="rId27" Type="http://schemas.openxmlformats.org/officeDocument/2006/relationships/image" Target="../media/image75.png"/><Relationship Id="rId30" Type="http://schemas.openxmlformats.org/officeDocument/2006/relationships/image" Target="../media/image77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svg"/><Relationship Id="rId56" Type="http://schemas.openxmlformats.org/officeDocument/2006/relationships/image" Target="../media/image102.svg"/><Relationship Id="rId8" Type="http://schemas.openxmlformats.org/officeDocument/2006/relationships/image" Target="../media/image63.svg"/><Relationship Id="rId51" Type="http://schemas.openxmlformats.org/officeDocument/2006/relationships/image" Target="../media/image97.png"/><Relationship Id="rId3" Type="http://schemas.openxmlformats.org/officeDocument/2006/relationships/image" Target="../media/image34.png"/><Relationship Id="rId12" Type="http://schemas.openxmlformats.org/officeDocument/2006/relationships/image" Target="../media/image67.svg"/><Relationship Id="rId17" Type="http://schemas.openxmlformats.org/officeDocument/2006/relationships/image" Target="../media/image42.png"/><Relationship Id="rId25" Type="http://schemas.openxmlformats.org/officeDocument/2006/relationships/image" Target="../media/image45.png"/><Relationship Id="rId33" Type="http://schemas.openxmlformats.org/officeDocument/2006/relationships/image" Target="../media/image79.png"/><Relationship Id="rId38" Type="http://schemas.openxmlformats.org/officeDocument/2006/relationships/image" Target="../media/image84.svg"/><Relationship Id="rId46" Type="http://schemas.openxmlformats.org/officeDocument/2006/relationships/image" Target="../media/image92.svg"/><Relationship Id="rId59" Type="http://schemas.openxmlformats.org/officeDocument/2006/relationships/image" Target="../media/image105.png"/><Relationship Id="rId20" Type="http://schemas.openxmlformats.org/officeDocument/2006/relationships/image" Target="../media/image71.svg"/><Relationship Id="rId41" Type="http://schemas.openxmlformats.org/officeDocument/2006/relationships/image" Target="../media/image87.png"/><Relationship Id="rId54" Type="http://schemas.openxmlformats.org/officeDocument/2006/relationships/image" Target="../media/image100.sv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61.svg"/><Relationship Id="rId15" Type="http://schemas.openxmlformats.org/officeDocument/2006/relationships/image" Target="../media/image68.png"/><Relationship Id="rId23" Type="http://schemas.openxmlformats.org/officeDocument/2006/relationships/image" Target="../media/image44.png"/><Relationship Id="rId28" Type="http://schemas.openxmlformats.org/officeDocument/2006/relationships/image" Target="../media/image76.png"/><Relationship Id="rId36" Type="http://schemas.openxmlformats.org/officeDocument/2006/relationships/image" Target="../media/image82.svg"/><Relationship Id="rId49" Type="http://schemas.openxmlformats.org/officeDocument/2006/relationships/image" Target="../media/image95.png"/><Relationship Id="rId57" Type="http://schemas.openxmlformats.org/officeDocument/2006/relationships/image" Target="../media/image103.png"/><Relationship Id="rId10" Type="http://schemas.openxmlformats.org/officeDocument/2006/relationships/image" Target="../media/image65.svg"/><Relationship Id="rId31" Type="http://schemas.openxmlformats.org/officeDocument/2006/relationships/image" Target="../media/image78.png"/><Relationship Id="rId44" Type="http://schemas.openxmlformats.org/officeDocument/2006/relationships/image" Target="../media/image90.svg"/><Relationship Id="rId52" Type="http://schemas.openxmlformats.org/officeDocument/2006/relationships/image" Target="../media/image98.svg"/><Relationship Id="rId60" Type="http://schemas.openxmlformats.org/officeDocument/2006/relationships/image" Target="../media/image10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Группа 5"/>
          <p:cNvGrpSpPr/>
          <p:nvPr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289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0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1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2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3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4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5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8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6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7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28" name="Группа 25"/>
          <p:cNvGrpSpPr/>
          <p:nvPr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309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0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1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C98D396-C84A-7589-59F5-C004B340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70" y="3035262"/>
            <a:ext cx="6421292" cy="609398"/>
          </a:xfrm>
        </p:spPr>
        <p:txBody>
          <a:bodyPr/>
          <a:lstStyle/>
          <a:p>
            <a:r>
              <a:rPr lang="ru-RU" dirty="0"/>
              <a:t>Миграция на </a:t>
            </a:r>
            <a:r>
              <a:rPr lang="en" dirty="0"/>
              <a:t>SDN </a:t>
            </a:r>
            <a:r>
              <a:rPr lang="en" dirty="0" err="1"/>
              <a:t>Sprut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5F9D88-EC53-8846-3F3B-2E122C7F7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CCC4D1-0E25-3EA1-95D4-E85DC62DA3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8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2e9d5e95555_0_3132"/>
          <p:cNvSpPr/>
          <p:nvPr/>
        </p:nvSpPr>
        <p:spPr>
          <a:xfrm>
            <a:off x="634469" y="1700834"/>
            <a:ext cx="10898700" cy="775800"/>
          </a:xfrm>
          <a:prstGeom prst="roundRect">
            <a:avLst>
              <a:gd name="adj" fmla="val 23009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4" name="Google Shape;1724;g2e9d5e95555_0_3132"/>
          <p:cNvSpPr/>
          <p:nvPr/>
        </p:nvSpPr>
        <p:spPr>
          <a:xfrm>
            <a:off x="634469" y="2536592"/>
            <a:ext cx="10898700" cy="832200"/>
          </a:xfrm>
          <a:prstGeom prst="roundRect">
            <a:avLst>
              <a:gd name="adj" fmla="val 1907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5" name="Google Shape;1725;g2e9d5e95555_0_3132"/>
          <p:cNvSpPr/>
          <p:nvPr/>
        </p:nvSpPr>
        <p:spPr>
          <a:xfrm>
            <a:off x="634469" y="3424458"/>
            <a:ext cx="10898700" cy="1546800"/>
          </a:xfrm>
          <a:prstGeom prst="roundRect">
            <a:avLst>
              <a:gd name="adj" fmla="val 12911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6" name="Google Shape;1726;g2e9d5e95555_0_3132"/>
          <p:cNvSpPr/>
          <p:nvPr/>
        </p:nvSpPr>
        <p:spPr>
          <a:xfrm>
            <a:off x="634475" y="5035550"/>
            <a:ext cx="10898700" cy="775800"/>
          </a:xfrm>
          <a:prstGeom prst="roundRect">
            <a:avLst>
              <a:gd name="adj" fmla="val 11222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27" name="Google Shape;1727;g2e9d5e95555_0_3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Play"/>
              <a:buNone/>
            </a:pPr>
            <a:r>
              <a:rPr lang="ru-RU" sz="3600" dirty="0" err="1">
                <a:solidFill>
                  <a:srgbClr val="0C0C0C"/>
                </a:solidFill>
                <a:ea typeface="Play"/>
                <a:cs typeface="Play"/>
                <a:sym typeface="Play"/>
              </a:rPr>
              <a:t>Neutron</a:t>
            </a:r>
            <a:r>
              <a:rPr lang="ru-RU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</a:t>
            </a:r>
            <a:r>
              <a:rPr lang="ru-RU" sz="3600" dirty="0" err="1">
                <a:solidFill>
                  <a:schemeClr val="tx2"/>
                </a:solidFill>
                <a:ea typeface="Play"/>
                <a:cs typeface="Play"/>
                <a:sym typeface="Play"/>
              </a:rPr>
              <a:t>vs</a:t>
            </a:r>
            <a:r>
              <a:rPr lang="ru-RU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</a:t>
            </a:r>
            <a:r>
              <a:rPr lang="ru-RU" sz="3600" dirty="0" err="1">
                <a:solidFill>
                  <a:srgbClr val="0C0C0C"/>
                </a:solidFill>
                <a:ea typeface="Play"/>
                <a:cs typeface="Play"/>
                <a:sym typeface="Play"/>
              </a:rPr>
              <a:t>Sprut</a:t>
            </a:r>
            <a:endParaRPr dirty="0">
              <a:solidFill>
                <a:srgbClr val="0C0C0C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728" name="Google Shape;1728;g2e9d5e95555_0_3132"/>
          <p:cNvSpPr txBox="1"/>
          <p:nvPr/>
        </p:nvSpPr>
        <p:spPr>
          <a:xfrm>
            <a:off x="4923075" y="2653650"/>
            <a:ext cx="33303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Arial"/>
                <a:cs typeface="Arial"/>
                <a:sym typeface="Arial"/>
              </a:rPr>
              <a:t>Существуют функциональные ограничения платформой - </a:t>
            </a: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дорогая и долгая разработка новых сервисов 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g2e9d5e95555_0_3132"/>
          <p:cNvSpPr txBox="1"/>
          <p:nvPr/>
        </p:nvSpPr>
        <p:spPr>
          <a:xfrm>
            <a:off x="5126922" y="1781761"/>
            <a:ext cx="30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Кастомизированный  OpenSource продукт 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g2e9d5e95555_0_3132"/>
          <p:cNvSpPr txBox="1"/>
          <p:nvPr/>
        </p:nvSpPr>
        <p:spPr>
          <a:xfrm>
            <a:off x="8538490" y="1779692"/>
            <a:ext cx="301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Первый в РФ SDN  собственной разработки. Быстрая, более надежная разработка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g2e9d5e95555_0_3132"/>
          <p:cNvSpPr txBox="1"/>
          <p:nvPr/>
        </p:nvSpPr>
        <p:spPr>
          <a:xfrm>
            <a:off x="5119014" y="3477236"/>
            <a:ext cx="3292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Виртуальные маршрутизаторы (стандартные)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Балансировщики нагрузки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VPN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DNS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Security Group</a:t>
            </a: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2" name="Google Shape;1732;g2e9d5e95555_0_3132"/>
          <p:cNvSpPr txBox="1"/>
          <p:nvPr/>
        </p:nvSpPr>
        <p:spPr>
          <a:xfrm>
            <a:off x="8452250" y="3428875"/>
            <a:ext cx="3189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Сервисы Neutron +</a:t>
            </a: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Продвинутые  маршрутизаторы </a:t>
            </a:r>
            <a:b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(с поддержкой  динамической маршрутизации)</a:t>
            </a:r>
            <a:endParaRPr sz="1400" b="1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Direct Connect - подключение к облаку через выделенные каналы</a:t>
            </a:r>
            <a:endParaRPr sz="1200" b="1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1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Общие сети - объединение по сети проектов клиентов в одном регионе</a:t>
            </a:r>
            <a:endParaRPr sz="1200" b="1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3" name="Google Shape;1733;g2e9d5e95555_0_3132"/>
          <p:cNvSpPr txBox="1"/>
          <p:nvPr/>
        </p:nvSpPr>
        <p:spPr>
          <a:xfrm>
            <a:off x="5126921" y="5052090"/>
            <a:ext cx="35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Char char="-"/>
            </a:pP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4" name="Google Shape;1734;g2e9d5e95555_0_3132"/>
          <p:cNvSpPr txBox="1"/>
          <p:nvPr/>
        </p:nvSpPr>
        <p:spPr>
          <a:xfrm>
            <a:off x="8509546" y="5409787"/>
            <a:ext cx="3074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Ускорение сети до 34%</a:t>
            </a:r>
            <a:endParaRPr sz="1200" b="1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5" name="Google Shape;1735;g2e9d5e95555_0_3132"/>
          <p:cNvSpPr txBox="1"/>
          <p:nvPr/>
        </p:nvSpPr>
        <p:spPr>
          <a:xfrm>
            <a:off x="5119013" y="1213755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+mj-lt"/>
                <a:ea typeface="Play"/>
                <a:cs typeface="Play"/>
                <a:sym typeface="Play"/>
              </a:rPr>
              <a:t> Neutron</a:t>
            </a:r>
            <a:endParaRPr sz="2000" b="0" i="0" u="none" strike="noStrike" cap="none">
              <a:solidFill>
                <a:schemeClr val="dk2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736" name="Google Shape;1736;g2e9d5e95555_0_3132"/>
          <p:cNvSpPr txBox="1"/>
          <p:nvPr/>
        </p:nvSpPr>
        <p:spPr>
          <a:xfrm>
            <a:off x="8372237" y="1185427"/>
            <a:ext cx="16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 </a:t>
            </a:r>
            <a:r>
              <a:rPr lang="ru-RU" sz="2000" b="0" i="0" u="none" strike="noStrike" cap="none">
                <a:solidFill>
                  <a:schemeClr val="dk2"/>
                </a:solidFill>
                <a:latin typeface="+mj-lt"/>
                <a:ea typeface="Play"/>
                <a:cs typeface="Play"/>
                <a:sym typeface="Play"/>
              </a:rPr>
              <a:t>Sprut</a:t>
            </a:r>
            <a:endParaRPr sz="2000" b="0" i="0" u="none" strike="noStrike" cap="none">
              <a:solidFill>
                <a:schemeClr val="dk2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737" name="Google Shape;1737;g2e9d5e95555_0_3132"/>
          <p:cNvSpPr txBox="1"/>
          <p:nvPr/>
        </p:nvSpPr>
        <p:spPr>
          <a:xfrm>
            <a:off x="1345436" y="5155264"/>
            <a:ext cx="2690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Производительность сети облака</a:t>
            </a: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8" name="Google Shape;1738;g2e9d5e95555_0_3132"/>
          <p:cNvSpPr txBox="1"/>
          <p:nvPr/>
        </p:nvSpPr>
        <p:spPr>
          <a:xfrm>
            <a:off x="1345417" y="1845305"/>
            <a:ext cx="353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Разработка SDN</a:t>
            </a:r>
            <a:endParaRPr sz="16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739" name="Google Shape;1739;g2e9d5e95555_0_3132"/>
          <p:cNvSpPr txBox="1"/>
          <p:nvPr/>
        </p:nvSpPr>
        <p:spPr>
          <a:xfrm>
            <a:off x="1345417" y="2655501"/>
            <a:ext cx="3292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Реализация новой функциональности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g2e9d5e95555_0_3132"/>
          <p:cNvSpPr txBox="1"/>
          <p:nvPr/>
        </p:nvSpPr>
        <p:spPr>
          <a:xfrm>
            <a:off x="1343124" y="3567775"/>
            <a:ext cx="3074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 умолчанию доступен 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большой набор сетевых сервисов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pic>
        <p:nvPicPr>
          <p:cNvPr id="1741" name="Google Shape;1741;g2e9d5e95555_0_3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321" y="3686276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g2e9d5e95555_0_3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642" y="2776994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" name="Google Shape;1743;g2e9d5e95555_0_3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8902" y="1956002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4" name="Google Shape;1744;g2e9d5e95555_0_31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6321" y="5267123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Google Shape;1745;g2e9d5e95555_0_3132"/>
          <p:cNvSpPr txBox="1"/>
          <p:nvPr/>
        </p:nvSpPr>
        <p:spPr>
          <a:xfrm>
            <a:off x="8669015" y="2629480"/>
            <a:ext cx="301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-RU" sz="12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Быстрая, более надежная разработка - нет ограничений при добавлении новых сервисов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30251C-82C8-65AC-1AD7-5A7D0F5B3E15}"/>
              </a:ext>
            </a:extLst>
          </p:cNvPr>
          <p:cNvSpPr/>
          <p:nvPr/>
        </p:nvSpPr>
        <p:spPr>
          <a:xfrm>
            <a:off x="0" y="0"/>
            <a:ext cx="5019040" cy="6858000"/>
          </a:xfrm>
          <a:prstGeom prst="rect">
            <a:avLst/>
          </a:prstGeom>
          <a:solidFill>
            <a:srgbClr val="EB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56" name="Google Shape;1756;g2e9d5e95555_0_3112"/>
          <p:cNvSpPr txBox="1"/>
          <p:nvPr/>
        </p:nvSpPr>
        <p:spPr>
          <a:xfrm>
            <a:off x="677334" y="-2689636"/>
            <a:ext cx="80319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A400248-F349-400C-7C5F-B072D3192C63}"/>
              </a:ext>
            </a:extLst>
          </p:cNvPr>
          <p:cNvGrpSpPr/>
          <p:nvPr/>
        </p:nvGrpSpPr>
        <p:grpSpPr>
          <a:xfrm>
            <a:off x="6096000" y="692150"/>
            <a:ext cx="5418666" cy="5473700"/>
            <a:chOff x="649300" y="1770924"/>
            <a:chExt cx="3495734" cy="8979014"/>
          </a:xfrm>
        </p:grpSpPr>
        <p:sp>
          <p:nvSpPr>
            <p:cNvPr id="1750" name="Google Shape;1750;g2e9d5e95555_0_3112"/>
            <p:cNvSpPr/>
            <p:nvPr/>
          </p:nvSpPr>
          <p:spPr>
            <a:xfrm>
              <a:off x="649300" y="1770924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Микросервисная</a:t>
              </a:r>
              <a:r>
                <a:rPr lang="ru-RU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архитектура приложения</a:t>
              </a:r>
              <a:endParaRPr lang="en-US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  <p:sp>
          <p:nvSpPr>
            <p:cNvPr id="1751" name="Google Shape;1751;g2e9d5e95555_0_3112"/>
            <p:cNvSpPr/>
            <p:nvPr/>
          </p:nvSpPr>
          <p:spPr>
            <a:xfrm>
              <a:off x="677334" y="4074077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Архитектура готова к горизонтальному масштабированию инсталляции</a:t>
              </a:r>
            </a:p>
          </p:txBody>
        </p:sp>
        <p:sp>
          <p:nvSpPr>
            <p:cNvPr id="1752" name="Google Shape;1752;g2e9d5e95555_0_3112"/>
            <p:cNvSpPr/>
            <p:nvPr/>
          </p:nvSpPr>
          <p:spPr>
            <a:xfrm>
              <a:off x="677334" y="6377230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en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Self-healing </a:t>
              </a: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сетевых компонентов </a:t>
              </a:r>
              <a:r>
                <a:rPr lang="en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– </a:t>
              </a: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самовосстановление </a:t>
              </a:r>
              <a:r>
                <a:rPr lang="en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</a:p>
          </p:txBody>
        </p:sp>
        <p:sp>
          <p:nvSpPr>
            <p:cNvPr id="1763" name="Google Shape;1763;g2e9d5e95555_0_3112"/>
            <p:cNvSpPr/>
            <p:nvPr/>
          </p:nvSpPr>
          <p:spPr>
            <a:xfrm>
              <a:off x="677334" y="8680383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Использование ЗКУ </a:t>
              </a:r>
              <a:b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замкнутый контур управления</a:t>
              </a: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A0BCC-1494-CC7F-6AB1-8DBBD948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2150"/>
            <a:ext cx="3366029" cy="2294890"/>
          </a:xfrm>
        </p:spPr>
        <p:txBody>
          <a:bodyPr/>
          <a:lstStyle/>
          <a:p>
            <a:r>
              <a:rPr lang="ru-RU" sz="3600" dirty="0"/>
              <a:t>Особенности </a:t>
            </a:r>
            <a:br>
              <a:rPr lang="en-US" sz="3600" dirty="0"/>
            </a:br>
            <a:r>
              <a:rPr lang="ru-RU" sz="3600" dirty="0"/>
              <a:t>архитектуры</a:t>
            </a:r>
            <a:br>
              <a:rPr lang="en-US" sz="3600" dirty="0"/>
            </a:br>
            <a:r>
              <a:rPr lang="en" sz="3600" dirty="0"/>
              <a:t>SDN </a:t>
            </a:r>
            <a:r>
              <a:rPr lang="en" sz="3600" dirty="0" err="1"/>
              <a:t>Sprut</a:t>
            </a:r>
            <a:endParaRPr lang="ru-RU" sz="360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D00B874-2355-4DF4-6D07-98A72A47C4C7}"/>
              </a:ext>
            </a:extLst>
          </p:cNvPr>
          <p:cNvGrpSpPr/>
          <p:nvPr/>
        </p:nvGrpSpPr>
        <p:grpSpPr>
          <a:xfrm>
            <a:off x="2417298" y="4114793"/>
            <a:ext cx="2601742" cy="2743207"/>
            <a:chOff x="2823564" y="4114824"/>
            <a:chExt cx="2601742" cy="2743207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D9CC1B11-787C-D57E-60E3-72E1BFAC88A4}"/>
                </a:ext>
              </a:extLst>
            </p:cNvPr>
            <p:cNvSpPr/>
            <p:nvPr/>
          </p:nvSpPr>
          <p:spPr>
            <a:xfrm>
              <a:off x="2823564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38E76A79-5FF8-F8EC-72FE-6FB89352BD76}"/>
                </a:ext>
              </a:extLst>
            </p:cNvPr>
            <p:cNvSpPr/>
            <p:nvPr/>
          </p:nvSpPr>
          <p:spPr>
            <a:xfrm>
              <a:off x="4362808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7D7BDA6-E2DE-14E1-9F1D-60BB65A2CE7F}"/>
                </a:ext>
              </a:extLst>
            </p:cNvPr>
            <p:cNvSpPr/>
            <p:nvPr/>
          </p:nvSpPr>
          <p:spPr>
            <a:xfrm>
              <a:off x="2823564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6BB5929F-4F1B-BECB-D468-DB90AC5C7F49}"/>
                </a:ext>
              </a:extLst>
            </p:cNvPr>
            <p:cNvSpPr/>
            <p:nvPr/>
          </p:nvSpPr>
          <p:spPr>
            <a:xfrm>
              <a:off x="4362808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96127-F47C-FDD6-6327-EE7DF0B1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SDN </a:t>
            </a:r>
            <a:r>
              <a:rPr lang="en" sz="3600" dirty="0" err="1"/>
              <a:t>Sprut</a:t>
            </a:r>
            <a:r>
              <a:rPr lang="en" sz="3600" dirty="0"/>
              <a:t>: </a:t>
            </a:r>
            <a:r>
              <a:rPr lang="ru-RU" sz="3600" dirty="0"/>
              <a:t>функциональные преимущества</a:t>
            </a:r>
          </a:p>
        </p:txBody>
      </p:sp>
      <p:sp>
        <p:nvSpPr>
          <p:cNvPr id="5" name="Google Shape;1750;g2e9d5e95555_0_3112">
            <a:extLst>
              <a:ext uri="{FF2B5EF4-FFF2-40B4-BE49-F238E27FC236}">
                <a16:creationId xmlns:a16="http://schemas.microsoft.com/office/drawing/2014/main" id="{CC1A5844-29F9-FEEB-37EA-0003F17833E0}"/>
              </a:ext>
            </a:extLst>
          </p:cNvPr>
          <p:cNvSpPr/>
          <p:nvPr/>
        </p:nvSpPr>
        <p:spPr>
          <a:xfrm>
            <a:off x="6163603" y="1591119"/>
            <a:ext cx="2601931" cy="1577204"/>
          </a:xfrm>
          <a:prstGeom prst="roundRect">
            <a:avLst>
              <a:gd name="adj" fmla="val 8327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Продвинутый </a:t>
            </a:r>
          </a:p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маршрутизатор</a:t>
            </a:r>
            <a:br>
              <a:rPr lang="ru-RU" sz="12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Построение отказоустойчивой схемы с поддержкой </a:t>
            </a:r>
            <a:r>
              <a:rPr lang="en-US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BGP</a:t>
            </a:r>
          </a:p>
        </p:txBody>
      </p:sp>
      <p:sp>
        <p:nvSpPr>
          <p:cNvPr id="6" name="Google Shape;1750;g2e9d5e95555_0_3112">
            <a:extLst>
              <a:ext uri="{FF2B5EF4-FFF2-40B4-BE49-F238E27FC236}">
                <a16:creationId xmlns:a16="http://schemas.microsoft.com/office/drawing/2014/main" id="{336B57FB-1DBE-37A9-8731-D17C94556308}"/>
              </a:ext>
            </a:extLst>
          </p:cNvPr>
          <p:cNvSpPr/>
          <p:nvPr/>
        </p:nvSpPr>
        <p:spPr>
          <a:xfrm>
            <a:off x="8912039" y="1589230"/>
            <a:ext cx="2601931" cy="1577204"/>
          </a:xfrm>
          <a:prstGeom prst="roundRect">
            <a:avLst>
              <a:gd name="adj" fmla="val 8327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Изолирование </a:t>
            </a:r>
          </a:p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клиентского трафика </a:t>
            </a:r>
          </a:p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для </a:t>
            </a:r>
            <a:r>
              <a:rPr lang="en-US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PaaS </a:t>
            </a: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сервисов</a:t>
            </a:r>
            <a:endParaRPr lang="en-US" sz="1600" b="0" i="0" u="none" strike="noStrike" cap="none" dirty="0"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 marR="0" lvl="0" indent="0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Развитие региональных </a:t>
            </a:r>
            <a:r>
              <a:rPr lang="en-US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PaaS </a:t>
            </a: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сервисов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785FA97-4E6C-AE83-8F86-E4FADE9AC8B6}"/>
              </a:ext>
            </a:extLst>
          </p:cNvPr>
          <p:cNvGrpSpPr/>
          <p:nvPr/>
        </p:nvGrpSpPr>
        <p:grpSpPr>
          <a:xfrm>
            <a:off x="658116" y="1587466"/>
            <a:ext cx="5354675" cy="4559178"/>
            <a:chOff x="658116" y="1587466"/>
            <a:chExt cx="5354675" cy="5308540"/>
          </a:xfrm>
        </p:grpSpPr>
        <p:sp>
          <p:nvSpPr>
            <p:cNvPr id="3" name="Google Shape;1750;g2e9d5e95555_0_3112">
              <a:extLst>
                <a:ext uri="{FF2B5EF4-FFF2-40B4-BE49-F238E27FC236}">
                  <a16:creationId xmlns:a16="http://schemas.microsoft.com/office/drawing/2014/main" id="{5B13904F-3705-F885-C56B-B7CA8CC21221}"/>
                </a:ext>
              </a:extLst>
            </p:cNvPr>
            <p:cNvSpPr/>
            <p:nvPr/>
          </p:nvSpPr>
          <p:spPr>
            <a:xfrm>
              <a:off x="658116" y="1587467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Механизмы </a:t>
              </a:r>
              <a:br>
                <a:rPr lang="ru-RU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интеграции </a:t>
              </a:r>
              <a:b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-US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REST API </a:t>
              </a: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и т.д.</a:t>
              </a:r>
              <a:endParaRPr lang="ru-RU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  <p:sp>
          <p:nvSpPr>
            <p:cNvPr id="4" name="Google Shape;1750;g2e9d5e95555_0_3112">
              <a:extLst>
                <a:ext uri="{FF2B5EF4-FFF2-40B4-BE49-F238E27FC236}">
                  <a16:creationId xmlns:a16="http://schemas.microsoft.com/office/drawing/2014/main" id="{02D50949-0336-AF1E-14A5-8BD787D59025}"/>
                </a:ext>
              </a:extLst>
            </p:cNvPr>
            <p:cNvSpPr/>
            <p:nvPr/>
          </p:nvSpPr>
          <p:spPr>
            <a:xfrm>
              <a:off x="3410860" y="1587466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Direct Connect</a:t>
              </a:r>
              <a:endParaRPr lang="en-US" sz="1600" i="0" u="none" strike="noStrike" cap="none" dirty="0"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Выделенный канал с вашей инфраструктурой</a:t>
              </a:r>
              <a:endParaRPr lang="ru-RU" sz="1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  <p:sp>
          <p:nvSpPr>
            <p:cNvPr id="10" name="Google Shape;1750;g2e9d5e95555_0_3112">
              <a:extLst>
                <a:ext uri="{FF2B5EF4-FFF2-40B4-BE49-F238E27FC236}">
                  <a16:creationId xmlns:a16="http://schemas.microsoft.com/office/drawing/2014/main" id="{323048C3-0D77-41A2-2669-507CB33E3AF5}"/>
                </a:ext>
              </a:extLst>
            </p:cNvPr>
            <p:cNvSpPr/>
            <p:nvPr/>
          </p:nvSpPr>
          <p:spPr>
            <a:xfrm>
              <a:off x="691147" y="2948457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Общие сети</a:t>
              </a:r>
              <a:b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Объединение нескольких проектов в облаке </a:t>
              </a:r>
            </a:p>
          </p:txBody>
        </p:sp>
        <p:sp>
          <p:nvSpPr>
            <p:cNvPr id="11" name="Google Shape;1750;g2e9d5e95555_0_3112">
              <a:extLst>
                <a:ext uri="{FF2B5EF4-FFF2-40B4-BE49-F238E27FC236}">
                  <a16:creationId xmlns:a16="http://schemas.microsoft.com/office/drawing/2014/main" id="{ED668357-5342-A574-10C2-379399F5FA9C}"/>
                </a:ext>
              </a:extLst>
            </p:cNvPr>
            <p:cNvSpPr/>
            <p:nvPr/>
          </p:nvSpPr>
          <p:spPr>
            <a:xfrm>
              <a:off x="3390216" y="2948456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Кластер </a:t>
              </a:r>
              <a:r>
                <a:rPr lang="en-US" sz="1600" b="0" i="0" u="none" strike="noStrike" cap="none" dirty="0" err="1">
                  <a:latin typeface="VK Sans Display" pitchFamily="2" charset="0"/>
                  <a:ea typeface="Play"/>
                  <a:cs typeface="Play"/>
                  <a:sym typeface="Play"/>
                </a:rPr>
                <a:t>Arenadata</a:t>
              </a:r>
              <a:r>
                <a:rPr lang="en-US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  <a:br>
                <a:rPr lang="en-US" sz="12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Доступна работа </a:t>
              </a:r>
              <a:br>
                <a:rPr lang="en-US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на </a:t>
              </a:r>
              <a:r>
                <a:rPr lang="en-US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MTU 9000</a:t>
              </a:r>
            </a:p>
          </p:txBody>
        </p:sp>
        <p:sp>
          <p:nvSpPr>
            <p:cNvPr id="12" name="Google Shape;1750;g2e9d5e95555_0_3112">
              <a:extLst>
                <a:ext uri="{FF2B5EF4-FFF2-40B4-BE49-F238E27FC236}">
                  <a16:creationId xmlns:a16="http://schemas.microsoft.com/office/drawing/2014/main" id="{F4461C10-B2BB-84F1-B280-88CEBC485E29}"/>
                </a:ext>
              </a:extLst>
            </p:cNvPr>
            <p:cNvSpPr/>
            <p:nvPr/>
          </p:nvSpPr>
          <p:spPr>
            <a:xfrm>
              <a:off x="691147" y="4314698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Общие сети</a:t>
              </a:r>
              <a:b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Объединение нескольких проектов в облаке </a:t>
              </a:r>
            </a:p>
          </p:txBody>
        </p:sp>
        <p:sp>
          <p:nvSpPr>
            <p:cNvPr id="13" name="Google Shape;1750;g2e9d5e95555_0_3112">
              <a:extLst>
                <a:ext uri="{FF2B5EF4-FFF2-40B4-BE49-F238E27FC236}">
                  <a16:creationId xmlns:a16="http://schemas.microsoft.com/office/drawing/2014/main" id="{50F413CD-8F8C-FAFA-73D8-A50B31777488}"/>
                </a:ext>
              </a:extLst>
            </p:cNvPr>
            <p:cNvSpPr/>
            <p:nvPr/>
          </p:nvSpPr>
          <p:spPr>
            <a:xfrm>
              <a:off x="3390216" y="4314698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Общие сети</a:t>
              </a:r>
              <a:b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2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Объединение нескольких проектов в облаке </a:t>
              </a:r>
            </a:p>
          </p:txBody>
        </p:sp>
        <p:sp>
          <p:nvSpPr>
            <p:cNvPr id="14" name="Google Shape;1750;g2e9d5e95555_0_3112">
              <a:extLst>
                <a:ext uri="{FF2B5EF4-FFF2-40B4-BE49-F238E27FC236}">
                  <a16:creationId xmlns:a16="http://schemas.microsoft.com/office/drawing/2014/main" id="{E42DC546-54EC-842B-52AD-CB0980D0C39F}"/>
                </a:ext>
              </a:extLst>
            </p:cNvPr>
            <p:cNvSpPr/>
            <p:nvPr/>
          </p:nvSpPr>
          <p:spPr>
            <a:xfrm>
              <a:off x="682331" y="5675688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Децентрализованный 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en" sz="1600" b="0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DHCP</a:t>
              </a:r>
              <a:endPara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  <p:sp>
          <p:nvSpPr>
            <p:cNvPr id="15" name="Google Shape;1750;g2e9d5e95555_0_3112">
              <a:extLst>
                <a:ext uri="{FF2B5EF4-FFF2-40B4-BE49-F238E27FC236}">
                  <a16:creationId xmlns:a16="http://schemas.microsoft.com/office/drawing/2014/main" id="{1D90C22E-5EA0-5629-708B-2BD930B223FD}"/>
                </a:ext>
              </a:extLst>
            </p:cNvPr>
            <p:cNvSpPr/>
            <p:nvPr/>
          </p:nvSpPr>
          <p:spPr>
            <a:xfrm>
              <a:off x="3381400" y="5675687"/>
              <a:ext cx="2601931" cy="1220318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 marR="0" lvl="0" indent="0" rtl="0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60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Приватный </a:t>
              </a:r>
              <a:br>
                <a:rPr lang="ru-RU" sz="160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60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DNS</a:t>
              </a:r>
              <a:endParaRPr lang="ru-RU" sz="1400" i="0" u="none" strike="noStrike" cap="none" dirty="0"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7" name="Google Shape;1750;g2e9d5e95555_0_3112">
            <a:extLst>
              <a:ext uri="{FF2B5EF4-FFF2-40B4-BE49-F238E27FC236}">
                <a16:creationId xmlns:a16="http://schemas.microsoft.com/office/drawing/2014/main" id="{F30389E3-63F3-6C52-C2DE-AC2BEF11FBCE}"/>
              </a:ext>
            </a:extLst>
          </p:cNvPr>
          <p:cNvSpPr/>
          <p:nvPr/>
        </p:nvSpPr>
        <p:spPr>
          <a:xfrm>
            <a:off x="6141193" y="3296746"/>
            <a:ext cx="5391995" cy="2869104"/>
          </a:xfrm>
          <a:prstGeom prst="roundRect">
            <a:avLst>
              <a:gd name="adj" fmla="val 3257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108000">
              <a:buClr>
                <a:srgbClr val="000000"/>
              </a:buClr>
              <a:buSzPts val="1800"/>
            </a:pP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Инфраструктура как код (</a:t>
            </a:r>
            <a:r>
              <a:rPr lang="en-US" sz="1600" b="0" i="0" u="none" strike="noStrike" cap="none" dirty="0" err="1">
                <a:latin typeface="VK Sans Display" pitchFamily="2" charset="0"/>
                <a:ea typeface="Play"/>
                <a:cs typeface="Play"/>
                <a:sym typeface="Play"/>
              </a:rPr>
              <a:t>Ia</a:t>
            </a:r>
            <a:r>
              <a:rPr lang="ru-RU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С) </a:t>
            </a: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— </a:t>
            </a:r>
            <a:br>
              <a:rPr lang="en-US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расширение функциональности</a:t>
            </a: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r>
              <a:rPr lang="ru-RU" sz="1600" b="0" i="0" u="none" strike="noStrike" cap="none" dirty="0" err="1">
                <a:latin typeface="VK Sans Display" pitchFamily="2" charset="0"/>
                <a:ea typeface="Play"/>
                <a:cs typeface="Play"/>
                <a:sym typeface="Play"/>
              </a:rPr>
              <a:t>Автоконфигурация</a:t>
            </a:r>
            <a:endParaRPr lang="ru-RU" sz="1600" b="0" i="0" u="none" strike="noStrike" cap="none" dirty="0"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Принятие решений в заданных диапазонах роботами. Например, динамическое увеличение объема памяти или диска</a:t>
            </a: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r>
              <a:rPr lang="ru-RU" sz="1600" b="0" i="0" u="none" strike="noStrike" cap="none" dirty="0" err="1">
                <a:latin typeface="VK Sans Display" pitchFamily="2" charset="0"/>
                <a:ea typeface="Play"/>
                <a:cs typeface="Play"/>
                <a:sym typeface="Play"/>
              </a:rPr>
              <a:t>Автомониторинг</a:t>
            </a:r>
            <a:endParaRPr lang="ru-RU" sz="1600" b="0" i="0" u="none" strike="noStrike" cap="none" dirty="0"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Проверка, валидации и оптимизации инфраструктуры. Масштабирование по итогам проверки, </a:t>
            </a: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endParaRPr lang="en-US" sz="12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08000">
              <a:buClr>
                <a:srgbClr val="000000"/>
              </a:buClr>
              <a:buSzPts val="1800"/>
            </a:pPr>
            <a:r>
              <a:rPr lang="en" sz="1600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Event Driven Architecture</a:t>
            </a:r>
          </a:p>
          <a:p>
            <a:pPr marL="108000">
              <a:buClr>
                <a:srgbClr val="000000"/>
              </a:buClr>
              <a:buSzPts val="1800"/>
            </a:pPr>
            <a:r>
              <a:rPr lang="ru-RU" sz="12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Поддержка событийно-ориентированной архитектуры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04A1F5-00A5-6334-2923-ECBED8FEF9E1}"/>
              </a:ext>
            </a:extLst>
          </p:cNvPr>
          <p:cNvSpPr/>
          <p:nvPr/>
        </p:nvSpPr>
        <p:spPr>
          <a:xfrm>
            <a:off x="-1" y="0"/>
            <a:ext cx="5375211" cy="6858000"/>
          </a:xfrm>
          <a:prstGeom prst="rect">
            <a:avLst/>
          </a:prstGeom>
          <a:solidFill>
            <a:srgbClr val="EB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9" name="Google Shape;1819;g2e9d5e95555_0_3199"/>
          <p:cNvSpPr txBox="1"/>
          <p:nvPr/>
        </p:nvSpPr>
        <p:spPr>
          <a:xfrm>
            <a:off x="145725" y="-2021331"/>
            <a:ext cx="108654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C7FD1-D63C-6F2A-C580-0CFD8DF9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92150"/>
            <a:ext cx="4351867" cy="2031900"/>
          </a:xfrm>
        </p:spPr>
        <p:txBody>
          <a:bodyPr/>
          <a:lstStyle/>
          <a:p>
            <a:r>
              <a:rPr lang="en" sz="3600" dirty="0"/>
              <a:t>SDN </a:t>
            </a:r>
            <a:r>
              <a:rPr lang="en" sz="3600" dirty="0" err="1"/>
              <a:t>Sprut</a:t>
            </a:r>
            <a:r>
              <a:rPr lang="en" sz="3600" dirty="0"/>
              <a:t>: </a:t>
            </a:r>
            <a:br>
              <a:rPr lang="en" sz="3600" dirty="0"/>
            </a:br>
            <a:r>
              <a:rPr lang="ru-RU" sz="3600" dirty="0"/>
              <a:t>нефункциональные </a:t>
            </a:r>
            <a:br>
              <a:rPr lang="en-US" sz="3600" dirty="0"/>
            </a:br>
            <a:r>
              <a:rPr lang="ru-RU" sz="3600" dirty="0"/>
              <a:t>преимущества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7D67D92-CAC6-DFB4-065A-5E1CBC23C6A1}"/>
              </a:ext>
            </a:extLst>
          </p:cNvPr>
          <p:cNvGrpSpPr/>
          <p:nvPr/>
        </p:nvGrpSpPr>
        <p:grpSpPr>
          <a:xfrm>
            <a:off x="6096000" y="692150"/>
            <a:ext cx="5418666" cy="5473700"/>
            <a:chOff x="649300" y="1770924"/>
            <a:chExt cx="3495734" cy="8979014"/>
          </a:xfrm>
        </p:grpSpPr>
        <p:sp>
          <p:nvSpPr>
            <p:cNvPr id="6" name="Google Shape;1750;g2e9d5e95555_0_3112">
              <a:extLst>
                <a:ext uri="{FF2B5EF4-FFF2-40B4-BE49-F238E27FC236}">
                  <a16:creationId xmlns:a16="http://schemas.microsoft.com/office/drawing/2014/main" id="{76EE3854-5E6C-9C02-590F-4499E64DB38D}"/>
                </a:ext>
              </a:extLst>
            </p:cNvPr>
            <p:cNvSpPr/>
            <p:nvPr/>
          </p:nvSpPr>
          <p:spPr>
            <a:xfrm>
              <a:off x="649300" y="1770924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Повышение производительности </a:t>
              </a:r>
              <a:br>
                <a:rPr lang="en-US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без фактического изменения цены владения</a:t>
              </a:r>
            </a:p>
          </p:txBody>
        </p:sp>
        <p:sp>
          <p:nvSpPr>
            <p:cNvPr id="7" name="Google Shape;1751;g2e9d5e95555_0_3112">
              <a:extLst>
                <a:ext uri="{FF2B5EF4-FFF2-40B4-BE49-F238E27FC236}">
                  <a16:creationId xmlns:a16="http://schemas.microsoft.com/office/drawing/2014/main" id="{DA2E0BB6-23EB-3756-1EC5-1373E788D0F7}"/>
                </a:ext>
              </a:extLst>
            </p:cNvPr>
            <p:cNvSpPr/>
            <p:nvPr/>
          </p:nvSpPr>
          <p:spPr>
            <a:xfrm>
              <a:off x="677334" y="4074077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Повышение производительности </a:t>
              </a:r>
              <a:b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-US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API </a:t>
              </a: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и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UI</a:t>
              </a:r>
            </a:p>
          </p:txBody>
        </p:sp>
        <p:sp>
          <p:nvSpPr>
            <p:cNvPr id="8" name="Google Shape;1752;g2e9d5e95555_0_3112">
              <a:extLst>
                <a:ext uri="{FF2B5EF4-FFF2-40B4-BE49-F238E27FC236}">
                  <a16:creationId xmlns:a16="http://schemas.microsoft.com/office/drawing/2014/main" id="{E9367778-333F-E875-2322-BCF5371D3B8E}"/>
                </a:ext>
              </a:extLst>
            </p:cNvPr>
            <p:cNvSpPr/>
            <p:nvPr/>
          </p:nvSpPr>
          <p:spPr>
            <a:xfrm>
              <a:off x="677334" y="6377230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Быстрое получение нового </a:t>
              </a:r>
              <a:br>
                <a:rPr lang="en-US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функционала </a:t>
              </a:r>
              <a:r>
                <a:rPr lang="en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</a:p>
          </p:txBody>
        </p:sp>
        <p:sp>
          <p:nvSpPr>
            <p:cNvPr id="9" name="Google Shape;1763;g2e9d5e95555_0_3112">
              <a:extLst>
                <a:ext uri="{FF2B5EF4-FFF2-40B4-BE49-F238E27FC236}">
                  <a16:creationId xmlns:a16="http://schemas.microsoft.com/office/drawing/2014/main" id="{8BC7C2A9-DB35-6B0E-603B-A058941EA5B7}"/>
                </a:ext>
              </a:extLst>
            </p:cNvPr>
            <p:cNvSpPr/>
            <p:nvPr/>
          </p:nvSpPr>
          <p:spPr>
            <a:xfrm>
              <a:off x="677334" y="8680383"/>
              <a:ext cx="3467700" cy="2069555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Рост эффективности обработки данных: скорость, объем, стоимость</a:t>
              </a: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56FFB04-E69F-9CFE-9948-048C0499D8C9}"/>
              </a:ext>
            </a:extLst>
          </p:cNvPr>
          <p:cNvGrpSpPr/>
          <p:nvPr/>
        </p:nvGrpSpPr>
        <p:grpSpPr>
          <a:xfrm>
            <a:off x="2813538" y="4114793"/>
            <a:ext cx="2601742" cy="2743207"/>
            <a:chOff x="2823564" y="4114824"/>
            <a:chExt cx="2601742" cy="2743207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24D117E8-6C8D-1AF9-8B88-35A39712D047}"/>
                </a:ext>
              </a:extLst>
            </p:cNvPr>
            <p:cNvSpPr/>
            <p:nvPr/>
          </p:nvSpPr>
          <p:spPr>
            <a:xfrm>
              <a:off x="2823564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4C7E42D-E2D2-8FEE-4800-61C21457C849}"/>
                </a:ext>
              </a:extLst>
            </p:cNvPr>
            <p:cNvSpPr/>
            <p:nvPr/>
          </p:nvSpPr>
          <p:spPr>
            <a:xfrm>
              <a:off x="4362808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9CAE8D0-BA93-4E2E-79B7-94D33E695470}"/>
                </a:ext>
              </a:extLst>
            </p:cNvPr>
            <p:cNvSpPr/>
            <p:nvPr/>
          </p:nvSpPr>
          <p:spPr>
            <a:xfrm>
              <a:off x="2823564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53E3203-D261-05BA-8489-5AD8E4C4708B}"/>
                </a:ext>
              </a:extLst>
            </p:cNvPr>
            <p:cNvSpPr/>
            <p:nvPr/>
          </p:nvSpPr>
          <p:spPr>
            <a:xfrm>
              <a:off x="4362808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2e9d5e95555_0_3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 dirty="0">
                <a:solidFill>
                  <a:schemeClr val="dk1"/>
                </a:solidFill>
              </a:rPr>
              <a:t>Сравнение производительности</a:t>
            </a:r>
            <a:endParaRPr sz="3600" dirty="0"/>
          </a:p>
        </p:txBody>
      </p:sp>
      <p:graphicFrame>
        <p:nvGraphicFramePr>
          <p:cNvPr id="1833" name="Google Shape;1833;g2e9d5e95555_0_3159"/>
          <p:cNvGraphicFramePr/>
          <p:nvPr>
            <p:extLst>
              <p:ext uri="{D42A27DB-BD31-4B8C-83A1-F6EECF244321}">
                <p14:modId xmlns:p14="http://schemas.microsoft.com/office/powerpoint/2010/main" val="2573198112"/>
              </p:ext>
            </p:extLst>
          </p:nvPr>
        </p:nvGraphicFramePr>
        <p:xfrm>
          <a:off x="671512" y="1773238"/>
          <a:ext cx="10861676" cy="43926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65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5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5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97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solidFill>
                            <a:schemeClr val="tx2"/>
                          </a:solidFill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Параметр</a:t>
                      </a:r>
                      <a:endParaRPr sz="2000" b="0" u="none" strike="noStrike" cap="none">
                        <a:solidFill>
                          <a:schemeClr val="tx2"/>
                        </a:solidFill>
                        <a:latin typeface="VK Sans Display" pitchFamily="2" charset="0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solidFill>
                            <a:schemeClr val="tx2"/>
                          </a:solidFill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Sprut</a:t>
                      </a:r>
                      <a:endParaRPr sz="1800" u="none" strike="noStrike" cap="none">
                        <a:solidFill>
                          <a:schemeClr val="tx2"/>
                        </a:solidFill>
                        <a:latin typeface="VK Sans Display" pitchFamily="2" charset="0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solidFill>
                            <a:schemeClr val="tx2"/>
                          </a:solidFill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Neutron</a:t>
                      </a:r>
                      <a:endParaRPr sz="1800" u="none" strike="noStrike" cap="none">
                        <a:solidFill>
                          <a:schemeClr val="tx2"/>
                        </a:solidFill>
                        <a:latin typeface="VK Sans Display" pitchFamily="2" charset="0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 dirty="0">
                          <a:solidFill>
                            <a:schemeClr val="tx2"/>
                          </a:solidFill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Ускорение, в %</a:t>
                      </a:r>
                      <a:endParaRPr sz="2000" u="none" strike="noStrike" cap="none" dirty="0">
                        <a:solidFill>
                          <a:schemeClr val="tx2"/>
                        </a:solidFill>
                        <a:latin typeface="VK Sans Display" pitchFamily="2" charset="0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0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Полное создание сети</a:t>
                      </a:r>
                      <a:endParaRPr sz="1800" u="none" strike="noStrike" cap="none">
                        <a:latin typeface="VK Sans Display" pitchFamily="2" charset="0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4s</a:t>
                      </a:r>
                      <a:endParaRPr sz="2400" b="0" u="none" strike="noStrike" cap="none" dirty="0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11,46s</a:t>
                      </a:r>
                      <a:endParaRPr sz="2400" b="0" u="none" strike="noStrike" cap="none" dirty="0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>
                          <a:latin typeface="+mj-lt"/>
                          <a:ea typeface="Play"/>
                          <a:cs typeface="Play"/>
                          <a:sym typeface="Play"/>
                        </a:rPr>
                        <a:t>65%</a:t>
                      </a:r>
                      <a:endParaRPr sz="2800" b="0" u="none" strike="noStrike" cap="none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D3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0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Полное удаление сети</a:t>
                      </a:r>
                      <a:endParaRPr sz="1800" u="none" strike="noStrike" cap="none">
                        <a:latin typeface="VK Sans Display" pitchFamily="2" charset="0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1,99s</a:t>
                      </a:r>
                      <a:endParaRPr sz="2400" b="0" u="none" strike="noStrike" cap="none" dirty="0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>
                          <a:latin typeface="+mj-lt"/>
                          <a:ea typeface="Play"/>
                          <a:cs typeface="Play"/>
                          <a:sym typeface="Play"/>
                        </a:rPr>
                        <a:t>15,31s</a:t>
                      </a:r>
                      <a:endParaRPr sz="2400" b="0" u="none" strike="noStrike" cap="none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87%</a:t>
                      </a:r>
                      <a:endParaRPr sz="2800" b="0" u="none" strike="noStrike" cap="none" dirty="0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0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Загрузка страницы сетей</a:t>
                      </a:r>
                      <a:endParaRPr sz="1800" u="none" strike="noStrike" cap="none">
                        <a:latin typeface="VK Sans Display" pitchFamily="2" charset="0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>
                          <a:latin typeface="+mj-lt"/>
                          <a:ea typeface="Play"/>
                          <a:cs typeface="Play"/>
                          <a:sym typeface="Play"/>
                        </a:rPr>
                        <a:t>0,99s</a:t>
                      </a:r>
                      <a:endParaRPr sz="2400" b="0" u="none" strike="noStrike" cap="none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1,44s</a:t>
                      </a:r>
                      <a:endParaRPr sz="2400" b="0" u="none" strike="noStrike" cap="none" dirty="0">
                        <a:latin typeface="+mj-lt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31%</a:t>
                      </a:r>
                      <a:endParaRPr sz="2800" b="0" u="none" strike="noStrike" cap="none" dirty="0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7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000" u="none" strike="noStrike" cap="none">
                          <a:latin typeface="VK Sans Display" pitchFamily="2" charset="0"/>
                          <a:ea typeface="Play"/>
                          <a:cs typeface="Play"/>
                          <a:sym typeface="Play"/>
                        </a:rPr>
                        <a:t>Массовое удаление</a:t>
                      </a:r>
                      <a:endParaRPr sz="2000" b="0" u="none" strike="noStrike" cap="none">
                        <a:latin typeface="VK Sans Display" pitchFamily="2" charset="0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>
                          <a:latin typeface="+mj-lt"/>
                          <a:ea typeface="Play"/>
                          <a:cs typeface="Play"/>
                          <a:sym typeface="Play"/>
                        </a:rPr>
                        <a:t>10,12s</a:t>
                      </a:r>
                      <a:endParaRPr sz="2800" b="0" u="none" strike="noStrike" cap="none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>
                          <a:latin typeface="+mj-lt"/>
                          <a:ea typeface="Play"/>
                          <a:cs typeface="Play"/>
                          <a:sym typeface="Play"/>
                        </a:rPr>
                        <a:t>66s</a:t>
                      </a:r>
                      <a:endParaRPr sz="2800" b="0" u="none" strike="noStrike" cap="none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ru-RU" sz="2800" b="0" u="none" strike="noStrike" cap="none" dirty="0">
                          <a:latin typeface="+mj-lt"/>
                          <a:ea typeface="Play"/>
                          <a:cs typeface="Play"/>
                          <a:sym typeface="Play"/>
                        </a:rPr>
                        <a:t>84%</a:t>
                      </a:r>
                      <a:endParaRPr sz="2800" b="0" u="none" strike="noStrike" cap="none" dirty="0">
                        <a:latin typeface="+mj-lt"/>
                        <a:ea typeface="Play"/>
                        <a:cs typeface="Play"/>
                        <a:sym typeface="Play"/>
                      </a:endParaRPr>
                    </a:p>
                  </a:txBody>
                  <a:tcPr marL="82550" marR="82550" marT="82550" marB="825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B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A628C50-9EA8-BADA-3947-B575ABEDC39C}"/>
              </a:ext>
            </a:extLst>
          </p:cNvPr>
          <p:cNvGrpSpPr/>
          <p:nvPr/>
        </p:nvGrpSpPr>
        <p:grpSpPr>
          <a:xfrm>
            <a:off x="658814" y="1770118"/>
            <a:ext cx="10874374" cy="4438614"/>
            <a:chOff x="658814" y="1770118"/>
            <a:chExt cx="11697208" cy="4438614"/>
          </a:xfrm>
        </p:grpSpPr>
        <p:sp>
          <p:nvSpPr>
            <p:cNvPr id="3" name="Google Shape;1750;g2e9d5e95555_0_3112">
              <a:extLst>
                <a:ext uri="{FF2B5EF4-FFF2-40B4-BE49-F238E27FC236}">
                  <a16:creationId xmlns:a16="http://schemas.microsoft.com/office/drawing/2014/main" id="{786727D2-A77A-2F1D-2A3F-EA9542BDA1E3}"/>
                </a:ext>
              </a:extLst>
            </p:cNvPr>
            <p:cNvSpPr/>
            <p:nvPr/>
          </p:nvSpPr>
          <p:spPr>
            <a:xfrm>
              <a:off x="658814" y="1770118"/>
              <a:ext cx="3757070" cy="4395732"/>
            </a:xfrm>
            <a:prstGeom prst="roundRect">
              <a:avLst>
                <a:gd name="adj" fmla="val 5773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 бизнес зависит </a:t>
              </a:r>
              <a:b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от ИТ-инфраструктуры</a:t>
              </a:r>
            </a:p>
            <a:p>
              <a:pPr marL="108000">
                <a:buClr>
                  <a:srgbClr val="000000"/>
                </a:buClr>
                <a:buSzPts val="1800"/>
              </a:pPr>
              <a:endPara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Сетевая связанность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Нет связи - стоп-торговля,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стоп-обслуживание</a:t>
              </a:r>
            </a:p>
            <a:p>
              <a:pPr marL="108000">
                <a:buClr>
                  <a:srgbClr val="000000"/>
                </a:buClr>
                <a:buSzPts val="1800"/>
              </a:pPr>
              <a:endParaRPr lang="ru-RU" sz="14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Скорость и задержки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Ваши клиенты хотят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все быстро</a:t>
              </a:r>
            </a:p>
          </p:txBody>
        </p:sp>
        <p:sp>
          <p:nvSpPr>
            <p:cNvPr id="5" name="Google Shape;1750;g2e9d5e95555_0_3112">
              <a:extLst>
                <a:ext uri="{FF2B5EF4-FFF2-40B4-BE49-F238E27FC236}">
                  <a16:creationId xmlns:a16="http://schemas.microsoft.com/office/drawing/2014/main" id="{0D85C48F-1420-324C-61FC-39FBB135CE6F}"/>
                </a:ext>
              </a:extLst>
            </p:cNvPr>
            <p:cNvSpPr/>
            <p:nvPr/>
          </p:nvSpPr>
          <p:spPr>
            <a:xfrm>
              <a:off x="8598952" y="1813000"/>
              <a:ext cx="3757070" cy="4395732"/>
            </a:xfrm>
            <a:prstGeom prst="roundRect">
              <a:avLst>
                <a:gd name="adj" fmla="val 4496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spcAft>
                  <a:spcPts val="600"/>
                </a:spcAft>
                <a:buClr>
                  <a:srgbClr val="000000"/>
                </a:buClr>
                <a:buSzPts val="1800"/>
              </a:pPr>
              <a:r>
                <a:rPr lang="ru-RU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Связь со всеми зонами доступности</a:t>
              </a:r>
              <a:endParaRPr lang="ru-RU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Ваши каналы связи присутствуют во всех зонах доступности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 используете разных операторов связи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Все ваши каналы связи используются одновременно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Выход из строя одного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из каналов связи не влияет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на доступность облака</a:t>
              </a:r>
            </a:p>
            <a:p>
              <a:pPr marL="393750" indent="-285750">
                <a:spcAft>
                  <a:spcPts val="600"/>
                </a:spcAft>
                <a:buClr>
                  <a:srgbClr val="000000"/>
                </a:buClr>
                <a:buSzPts val="1800"/>
                <a:buFont typeface="Arial" panose="020B0604020202020204" pitchFamily="34" charset="0"/>
                <a:buChar char="•"/>
              </a:pPr>
              <a:endParaRPr lang="ru-RU" sz="14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08000">
                <a:spcAft>
                  <a:spcPts val="600"/>
                </a:spcAft>
                <a:buClr>
                  <a:srgbClr val="000000"/>
                </a:buClr>
                <a:buSzPts val="1800"/>
              </a:pPr>
              <a:r>
                <a:rPr lang="ru-RU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Производительность сети</a:t>
              </a:r>
            </a:p>
            <a:p>
              <a:pPr marL="108000">
                <a:spcAft>
                  <a:spcPts val="600"/>
                </a:spcAft>
                <a:buClr>
                  <a:srgbClr val="000000"/>
                </a:buClr>
                <a:buSzPts val="1800"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Ваши сервисы передают больше данных за единицу времени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35EC874-DE3B-6FD4-5F4E-36EE93402367}"/>
              </a:ext>
            </a:extLst>
          </p:cNvPr>
          <p:cNvGrpSpPr/>
          <p:nvPr/>
        </p:nvGrpSpPr>
        <p:grpSpPr>
          <a:xfrm>
            <a:off x="4349609" y="1770118"/>
            <a:ext cx="3492783" cy="4395732"/>
            <a:chOff x="4349609" y="1770118"/>
            <a:chExt cx="3492783" cy="4266044"/>
          </a:xfrm>
        </p:grpSpPr>
        <p:sp>
          <p:nvSpPr>
            <p:cNvPr id="7" name="Google Shape;1750;g2e9d5e95555_0_3112">
              <a:extLst>
                <a:ext uri="{FF2B5EF4-FFF2-40B4-BE49-F238E27FC236}">
                  <a16:creationId xmlns:a16="http://schemas.microsoft.com/office/drawing/2014/main" id="{870BBEA7-7C37-F9B8-0824-D59F5D428D97}"/>
                </a:ext>
              </a:extLst>
            </p:cNvPr>
            <p:cNvSpPr/>
            <p:nvPr/>
          </p:nvSpPr>
          <p:spPr>
            <a:xfrm>
              <a:off x="4349609" y="3992563"/>
              <a:ext cx="3492781" cy="2043599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Высокая производительность</a:t>
              </a:r>
            </a:p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вашего облака </a:t>
              </a:r>
              <a:b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 </a:t>
              </a: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обеспечит прирост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скорости сети облака на 40%</a:t>
              </a:r>
            </a:p>
          </p:txBody>
        </p:sp>
        <p:sp>
          <p:nvSpPr>
            <p:cNvPr id="8" name="Google Shape;1750;g2e9d5e95555_0_3112">
              <a:extLst>
                <a:ext uri="{FF2B5EF4-FFF2-40B4-BE49-F238E27FC236}">
                  <a16:creationId xmlns:a16="http://schemas.microsoft.com/office/drawing/2014/main" id="{0021EF1F-D5AC-8FA0-1B2D-775DFB0E8074}"/>
                </a:ext>
              </a:extLst>
            </p:cNvPr>
            <p:cNvSpPr/>
            <p:nvPr/>
          </p:nvSpPr>
          <p:spPr>
            <a:xfrm>
              <a:off x="4349611" y="1770118"/>
              <a:ext cx="3492781" cy="2043599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08000">
                <a:buClr>
                  <a:srgbClr val="000000"/>
                </a:buClr>
                <a:buSzPts val="1800"/>
              </a:pPr>
              <a:r>
                <a:rPr lang="ru-RU" sz="1800" b="1" i="0" u="none" strike="noStrike" cap="none" dirty="0">
                  <a:latin typeface="VK Sans Display" pitchFamily="2" charset="0"/>
                  <a:ea typeface="Play"/>
                  <a:cs typeface="Play"/>
                  <a:sym typeface="Play"/>
                </a:rPr>
                <a:t>Высокая доступность вашего облака </a:t>
              </a:r>
              <a:br>
                <a:rPr lang="ru-RU" sz="18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Технологии </a:t>
              </a:r>
              <a:r>
                <a:rPr lang="en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 </a:t>
              </a: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гибко «растягивают» и защищают </a:t>
              </a:r>
              <a:b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14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от сбоев ваши нагрузки</a:t>
              </a:r>
            </a:p>
            <a:p>
              <a:pPr marL="108000">
                <a:buClr>
                  <a:srgbClr val="000000"/>
                </a:buClr>
                <a:buSzPts val="1800"/>
              </a:pPr>
              <a:endPara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851" name="Google Shape;1851;g2ebbb115432_1_80"/>
          <p:cNvSpPr txBox="1"/>
          <p:nvPr/>
        </p:nvSpPr>
        <p:spPr>
          <a:xfrm>
            <a:off x="7600425" y="6858000"/>
            <a:ext cx="27603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CD9B8-EE88-C17D-F4A9-AB6F0F9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SPRUT: </a:t>
            </a:r>
            <a:r>
              <a:rPr lang="ru-RU" sz="3600" dirty="0"/>
              <a:t>непрерывность вашего бизнеса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889729-14EB-5FFA-927E-5146E527FE0C}"/>
              </a:ext>
            </a:extLst>
          </p:cNvPr>
          <p:cNvGrpSpPr/>
          <p:nvPr/>
        </p:nvGrpSpPr>
        <p:grpSpPr>
          <a:xfrm>
            <a:off x="644399" y="1764474"/>
            <a:ext cx="10898301" cy="4401375"/>
            <a:chOff x="644399" y="1764475"/>
            <a:chExt cx="13452635" cy="2432400"/>
          </a:xfrm>
        </p:grpSpPr>
        <p:sp>
          <p:nvSpPr>
            <p:cNvPr id="1856" name="Google Shape;1856;g2e9d5e95555_0_3219"/>
            <p:cNvSpPr/>
            <p:nvPr/>
          </p:nvSpPr>
          <p:spPr>
            <a:xfrm>
              <a:off x="644399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Подключение 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  <a:r>
                <a:rPr lang="en" sz="20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для новых пользователей </a:t>
              </a:r>
              <a:endParaRPr lang="ru-RU" sz="2000" b="0" i="0" u="none" strike="noStrike" cap="none" dirty="0">
                <a:solidFill>
                  <a:srgbClr val="000000"/>
                </a:solidFill>
                <a:latin typeface="VK Sans Display" pitchFamily="2" charset="0"/>
                <a:ea typeface="Arial"/>
                <a:cs typeface="Arial"/>
                <a:sym typeface="Arial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Cloud</a:t>
              </a:r>
            </a:p>
          </p:txBody>
        </p:sp>
        <p:sp>
          <p:nvSpPr>
            <p:cNvPr id="4" name="Google Shape;1856;g2e9d5e95555_0_3219">
              <a:extLst>
                <a:ext uri="{FF2B5EF4-FFF2-40B4-BE49-F238E27FC236}">
                  <a16:creationId xmlns:a16="http://schemas.microsoft.com/office/drawing/2014/main" id="{C8CC6833-4236-A956-6E63-BC13C8595449}"/>
                </a:ext>
              </a:extLst>
            </p:cNvPr>
            <p:cNvSpPr/>
            <p:nvPr/>
          </p:nvSpPr>
          <p:spPr>
            <a:xfrm>
              <a:off x="4053666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Подключение 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  <a:r>
                <a:rPr lang="en" sz="20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для всех пользователей </a:t>
              </a:r>
              <a:endParaRPr lang="ru-RU" sz="2000" b="0" i="0" u="none" strike="noStrike" cap="none" dirty="0">
                <a:solidFill>
                  <a:srgbClr val="000000"/>
                </a:solidFill>
                <a:latin typeface="VK Sans Display" pitchFamily="2" charset="0"/>
                <a:ea typeface="Arial"/>
                <a:cs typeface="Arial"/>
                <a:sym typeface="Arial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</a:p>
          </p:txBody>
        </p:sp>
        <p:sp>
          <p:nvSpPr>
            <p:cNvPr id="5" name="Google Shape;1856;g2e9d5e95555_0_3219">
              <a:extLst>
                <a:ext uri="{FF2B5EF4-FFF2-40B4-BE49-F238E27FC236}">
                  <a16:creationId xmlns:a16="http://schemas.microsoft.com/office/drawing/2014/main" id="{8F3A447B-1265-64C2-08DD-E28A2065124B}"/>
                </a:ext>
              </a:extLst>
            </p:cNvPr>
            <p:cNvSpPr/>
            <p:nvPr/>
          </p:nvSpPr>
          <p:spPr>
            <a:xfrm>
              <a:off x="7424067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Миграция 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на 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</a:t>
              </a:r>
              <a:r>
                <a:rPr lang="en" sz="2000" b="0" i="0" u="none" strike="noStrike" cap="none" dirty="0" err="1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Sprut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 </a:t>
              </a: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пользователей </a:t>
              </a: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VK Cloud</a:t>
              </a:r>
              <a:br>
                <a:rPr lang="en-US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endParaRPr lang="ru-RU" sz="20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Arial"/>
                <a:sym typeface="Arial"/>
              </a:endParaRPr>
            </a:p>
          </p:txBody>
        </p:sp>
        <p:sp>
          <p:nvSpPr>
            <p:cNvPr id="6" name="Google Shape;1856;g2e9d5e95555_0_3219">
              <a:extLst>
                <a:ext uri="{FF2B5EF4-FFF2-40B4-BE49-F238E27FC236}">
                  <a16:creationId xmlns:a16="http://schemas.microsoft.com/office/drawing/2014/main" id="{FA91AEC9-11E6-9F2D-435D-5473AE3EC3D7}"/>
                </a:ext>
              </a:extLst>
            </p:cNvPr>
            <p:cNvSpPr/>
            <p:nvPr/>
          </p:nvSpPr>
          <p:spPr>
            <a:xfrm>
              <a:off x="10833334" y="1764475"/>
              <a:ext cx="3263700" cy="2432400"/>
            </a:xfrm>
            <a:prstGeom prst="roundRect">
              <a:avLst>
                <a:gd name="adj" fmla="val 8327"/>
              </a:avLst>
            </a:prstGeom>
            <a:solidFill>
              <a:srgbClr val="EBF4F9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Deprecated 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  <a:t>SDN Neutron</a:t>
              </a:r>
              <a:br>
                <a:rPr lang="en" sz="2000" b="0" i="0" u="none" strike="noStrike" cap="none" dirty="0">
                  <a:solidFill>
                    <a:schemeClr val="dk1"/>
                  </a:solidFill>
                  <a:latin typeface="VK Sans Display" pitchFamily="2" charset="0"/>
                  <a:ea typeface="Play"/>
                  <a:cs typeface="Play"/>
                  <a:sym typeface="Play"/>
                </a:rPr>
              </a:br>
              <a:endParaRPr lang="en" sz="20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lang="en" sz="20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  <a:p>
              <a:pPr marL="180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lang="en" sz="20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866" name="Google Shape;1866;g2e9d5e95555_0_3219"/>
          <p:cNvSpPr txBox="1"/>
          <p:nvPr/>
        </p:nvSpPr>
        <p:spPr>
          <a:xfrm>
            <a:off x="869336" y="5269392"/>
            <a:ext cx="244236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c</a:t>
            </a: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 Q1’24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867" name="Google Shape;1867;g2e9d5e95555_0_3219"/>
          <p:cNvSpPr txBox="1"/>
          <p:nvPr/>
        </p:nvSpPr>
        <p:spPr>
          <a:xfrm>
            <a:off x="3635441" y="5269393"/>
            <a:ext cx="244236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c</a:t>
            </a: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 Q3’24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868" name="Google Shape;1868;g2e9d5e95555_0_3219"/>
          <p:cNvSpPr txBox="1"/>
          <p:nvPr/>
        </p:nvSpPr>
        <p:spPr>
          <a:xfrm>
            <a:off x="6428355" y="5269392"/>
            <a:ext cx="206083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c</a:t>
            </a: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 Q3’24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872" name="Google Shape;1872;g2e9d5e95555_0_3219"/>
          <p:cNvSpPr txBox="1"/>
          <p:nvPr/>
        </p:nvSpPr>
        <p:spPr>
          <a:xfrm>
            <a:off x="9100335" y="5269391"/>
            <a:ext cx="244236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3600" u="none" strike="noStrike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VK Sans Display" pitchFamily="2" charset="0"/>
                <a:ea typeface="Play"/>
                <a:cs typeface="Play"/>
                <a:sym typeface="Play"/>
              </a:rPr>
              <a:t>2026</a:t>
            </a:r>
            <a:endParaRPr sz="3600" u="none" strike="noStrike" cap="none" dirty="0">
              <a:solidFill>
                <a:schemeClr val="accent1">
                  <a:lumMod val="60000"/>
                  <a:lumOff val="40000"/>
                </a:schemeClr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3E180D4-D303-D8AA-B46D-CBD5F9FA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План развития и внедрения </a:t>
            </a:r>
            <a:r>
              <a:rPr lang="en" sz="3600" dirty="0"/>
              <a:t>SDN </a:t>
            </a:r>
            <a:r>
              <a:rPr lang="en" sz="3600" dirty="0" err="1"/>
              <a:t>Sprut</a:t>
            </a:r>
            <a:endParaRPr lang="ru-RU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9103CB-3B6E-5D1F-F9B7-C0E98AD9A8C6}"/>
              </a:ext>
            </a:extLst>
          </p:cNvPr>
          <p:cNvSpPr/>
          <p:nvPr/>
        </p:nvSpPr>
        <p:spPr>
          <a:xfrm>
            <a:off x="7117976" y="0"/>
            <a:ext cx="5074024" cy="6858000"/>
          </a:xfrm>
          <a:prstGeom prst="rect">
            <a:avLst/>
          </a:prstGeom>
          <a:solidFill>
            <a:srgbClr val="EB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8" name="Google Shape;1878;g2e9d5e95555_0_3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3600" dirty="0"/>
              <a:t>Описание процесса </a:t>
            </a:r>
            <a:br>
              <a:rPr lang="en-US" sz="3600" dirty="0"/>
            </a:br>
            <a:r>
              <a:rPr lang="ru-RU" sz="3600" dirty="0"/>
              <a:t>миграции</a:t>
            </a:r>
            <a:endParaRPr sz="3600" dirty="0"/>
          </a:p>
        </p:txBody>
      </p:sp>
      <p:sp>
        <p:nvSpPr>
          <p:cNvPr id="1879" name="Google Shape;1879;g2e9d5e95555_0_3255"/>
          <p:cNvSpPr txBox="1">
            <a:spLocks noGrp="1"/>
          </p:cNvSpPr>
          <p:nvPr>
            <p:ph type="body" idx="4294967295"/>
          </p:nvPr>
        </p:nvSpPr>
        <p:spPr>
          <a:xfrm>
            <a:off x="677863" y="2028541"/>
            <a:ext cx="6275820" cy="4829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1" dirty="0"/>
              <a:t>Этап 1 – Подготовка</a:t>
            </a:r>
            <a:endParaRPr sz="1800" b="1" dirty="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Подготовка рабочего окружения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Установка и настройка инструментов</a:t>
            </a:r>
            <a:br>
              <a:rPr lang="ru-RU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1" dirty="0"/>
              <a:t>Этап 2 – Создание SDN </a:t>
            </a:r>
            <a:r>
              <a:rPr lang="ru-RU" sz="1800" b="1" dirty="0" err="1"/>
              <a:t>Sprut</a:t>
            </a:r>
            <a:endParaRPr sz="1800" b="1" dirty="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Создаем аналогичные ресурсы –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сеть, подсеть, группы безопасности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Создаем новые маршрутизатор, VPN </a:t>
            </a:r>
            <a:r>
              <a:rPr lang="ru-RU" dirty="0" err="1">
                <a:solidFill>
                  <a:schemeClr val="tx1"/>
                </a:solidFill>
              </a:rPr>
              <a:t>ipsec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Создаем новые Плавающие IP</a:t>
            </a:r>
            <a:br>
              <a:rPr lang="ru-RU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1" dirty="0"/>
              <a:t>Этап 3 – Миграция </a:t>
            </a:r>
            <a:endParaRPr sz="1800" b="1" dirty="0"/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Миграций сетевых портов,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виртуальных машин</a:t>
            </a:r>
            <a:endParaRPr dirty="0">
              <a:solidFill>
                <a:schemeClr val="tx1"/>
              </a:solidFill>
            </a:endParaRPr>
          </a:p>
          <a:p>
            <a:pPr marL="9144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Миграция данных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880" name="Google Shape;1880;g2e9d5e95555_0_3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450" y="1305522"/>
            <a:ext cx="4007075" cy="40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657560-9303-F27A-A257-7B8125026F63}"/>
              </a:ext>
            </a:extLst>
          </p:cNvPr>
          <p:cNvSpPr txBox="1"/>
          <p:nvPr/>
        </p:nvSpPr>
        <p:spPr>
          <a:xfrm>
            <a:off x="8109683" y="5451295"/>
            <a:ext cx="3384550" cy="714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VK Sans Display" pitchFamily="2" charset="0"/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Инструмент</a:t>
            </a:r>
            <a:r>
              <a:rPr lang="ru-RU" b="1" dirty="0">
                <a:solidFill>
                  <a:schemeClr val="tx1"/>
                </a:solidFill>
                <a:latin typeface="VK Sans Display" pitchFamily="2" charset="0"/>
              </a:rPr>
              <a:t> миграции</a:t>
            </a:r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tx2"/>
                </a:solidFill>
                <a:latin typeface="VK Sans Display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https://github.com/vk-cs/neutron-2-sprut</a:t>
            </a:r>
            <a:r>
              <a:rPr lang="en" sz="1200" dirty="0">
                <a:solidFill>
                  <a:schemeClr val="tx2"/>
                </a:solidFill>
                <a:latin typeface="VK Sans Display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BB5E127A-68A7-54FC-1468-83B7DDE91295}"/>
              </a:ext>
            </a:extLst>
          </p:cNvPr>
          <p:cNvGrpSpPr/>
          <p:nvPr/>
        </p:nvGrpSpPr>
        <p:grpSpPr>
          <a:xfrm>
            <a:off x="6449857" y="-1"/>
            <a:ext cx="5680147" cy="6857995"/>
            <a:chOff x="13083669" y="1592300"/>
            <a:chExt cx="3266072" cy="3943332"/>
          </a:xfrm>
          <a:solidFill>
            <a:srgbClr val="252525"/>
          </a:solidFill>
        </p:grpSpPr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8CB7ECBB-981F-98D9-01E6-4747C2078402}"/>
                </a:ext>
              </a:extLst>
            </p:cNvPr>
            <p:cNvSpPr/>
            <p:nvPr/>
          </p:nvSpPr>
          <p:spPr>
            <a:xfrm>
              <a:off x="13083669" y="1592300"/>
              <a:ext cx="610934" cy="788668"/>
            </a:xfrm>
            <a:custGeom>
              <a:avLst/>
              <a:gdLst>
                <a:gd name="connsiteX0" fmla="*/ 153719 w 610934"/>
                <a:gd name="connsiteY0" fmla="*/ 0 h 788668"/>
                <a:gd name="connsiteX1" fmla="*/ 610935 w 610934"/>
                <a:gd name="connsiteY1" fmla="*/ 788669 h 788668"/>
                <a:gd name="connsiteX2" fmla="*/ 390077 w 610934"/>
                <a:gd name="connsiteY2" fmla="*/ 788669 h 788668"/>
                <a:gd name="connsiteX3" fmla="*/ 0 w 610934"/>
                <a:gd name="connsiteY3" fmla="*/ 0 h 788668"/>
                <a:gd name="connsiteX4" fmla="*/ 153719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1C0045EC-0DE0-D7D5-C1F4-542201F76E46}"/>
                </a:ext>
              </a:extLst>
            </p:cNvPr>
            <p:cNvSpPr/>
            <p:nvPr/>
          </p:nvSpPr>
          <p:spPr>
            <a:xfrm>
              <a:off x="13968716" y="1592300"/>
              <a:ext cx="610930" cy="788668"/>
            </a:xfrm>
            <a:custGeom>
              <a:avLst/>
              <a:gdLst>
                <a:gd name="connsiteX0" fmla="*/ 153716 w 610930"/>
                <a:gd name="connsiteY0" fmla="*/ 0 h 788668"/>
                <a:gd name="connsiteX1" fmla="*/ 610930 w 610930"/>
                <a:gd name="connsiteY1" fmla="*/ 788669 h 788668"/>
                <a:gd name="connsiteX2" fmla="*/ 390078 w 610930"/>
                <a:gd name="connsiteY2" fmla="*/ 788669 h 788668"/>
                <a:gd name="connsiteX3" fmla="*/ 0 w 610930"/>
                <a:gd name="connsiteY3" fmla="*/ 0 h 788668"/>
                <a:gd name="connsiteX4" fmla="*/ 153716 w 610930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8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BA150979-24B2-5693-689F-688A38D0088A}"/>
                </a:ext>
              </a:extLst>
            </p:cNvPr>
            <p:cNvSpPr/>
            <p:nvPr/>
          </p:nvSpPr>
          <p:spPr>
            <a:xfrm>
              <a:off x="14853745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74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E00C3C32-7FCD-9F7A-7CA9-7B62F0AA5FED}"/>
                </a:ext>
              </a:extLst>
            </p:cNvPr>
            <p:cNvSpPr/>
            <p:nvPr/>
          </p:nvSpPr>
          <p:spPr>
            <a:xfrm>
              <a:off x="15738807" y="1592300"/>
              <a:ext cx="610934" cy="788668"/>
            </a:xfrm>
            <a:custGeom>
              <a:avLst/>
              <a:gdLst>
                <a:gd name="connsiteX0" fmla="*/ 153720 w 610934"/>
                <a:gd name="connsiteY0" fmla="*/ 0 h 788668"/>
                <a:gd name="connsiteX1" fmla="*/ 610935 w 610934"/>
                <a:gd name="connsiteY1" fmla="*/ 788669 h 788668"/>
                <a:gd name="connsiteX2" fmla="*/ 390083 w 610934"/>
                <a:gd name="connsiteY2" fmla="*/ 788669 h 788668"/>
                <a:gd name="connsiteX3" fmla="*/ 0 w 610934"/>
                <a:gd name="connsiteY3" fmla="*/ 0 h 788668"/>
                <a:gd name="connsiteX4" fmla="*/ 153720 w 610934"/>
                <a:gd name="connsiteY4" fmla="*/ 0 h 78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8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3B1FBB7-76CB-6373-B8B8-5DEBE6AD42FC}"/>
                </a:ext>
              </a:extLst>
            </p:cNvPr>
            <p:cNvSpPr/>
            <p:nvPr/>
          </p:nvSpPr>
          <p:spPr>
            <a:xfrm>
              <a:off x="13083669" y="2380938"/>
              <a:ext cx="610934" cy="788671"/>
            </a:xfrm>
            <a:custGeom>
              <a:avLst/>
              <a:gdLst>
                <a:gd name="connsiteX0" fmla="*/ 153719 w 610934"/>
                <a:gd name="connsiteY0" fmla="*/ 0 h 788671"/>
                <a:gd name="connsiteX1" fmla="*/ 610935 w 610934"/>
                <a:gd name="connsiteY1" fmla="*/ 788671 h 788671"/>
                <a:gd name="connsiteX2" fmla="*/ 390077 w 610934"/>
                <a:gd name="connsiteY2" fmla="*/ 788671 h 788671"/>
                <a:gd name="connsiteX3" fmla="*/ 0 w 610934"/>
                <a:gd name="connsiteY3" fmla="*/ 0 h 788671"/>
                <a:gd name="connsiteX4" fmla="*/ 153719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0EF8F820-72DF-D11A-E0B6-B8F1DDA6E916}"/>
                </a:ext>
              </a:extLst>
            </p:cNvPr>
            <p:cNvSpPr/>
            <p:nvPr/>
          </p:nvSpPr>
          <p:spPr>
            <a:xfrm>
              <a:off x="13968716" y="2380938"/>
              <a:ext cx="610930" cy="788671"/>
            </a:xfrm>
            <a:custGeom>
              <a:avLst/>
              <a:gdLst>
                <a:gd name="connsiteX0" fmla="*/ 153716 w 610930"/>
                <a:gd name="connsiteY0" fmla="*/ 0 h 788671"/>
                <a:gd name="connsiteX1" fmla="*/ 610930 w 610930"/>
                <a:gd name="connsiteY1" fmla="*/ 788671 h 788671"/>
                <a:gd name="connsiteX2" fmla="*/ 390078 w 610930"/>
                <a:gd name="connsiteY2" fmla="*/ 788671 h 788671"/>
                <a:gd name="connsiteX3" fmla="*/ 0 w 610930"/>
                <a:gd name="connsiteY3" fmla="*/ 0 h 788671"/>
                <a:gd name="connsiteX4" fmla="*/ 153716 w 610930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1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5C133884-FF48-C08B-A577-662B80B9AB94}"/>
                </a:ext>
              </a:extLst>
            </p:cNvPr>
            <p:cNvSpPr/>
            <p:nvPr/>
          </p:nvSpPr>
          <p:spPr>
            <a:xfrm>
              <a:off x="14853745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74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20D8F0B5-55DB-A08B-5259-28D5401672B5}"/>
                </a:ext>
              </a:extLst>
            </p:cNvPr>
            <p:cNvSpPr/>
            <p:nvPr/>
          </p:nvSpPr>
          <p:spPr>
            <a:xfrm>
              <a:off x="15738807" y="2380938"/>
              <a:ext cx="610934" cy="788671"/>
            </a:xfrm>
            <a:custGeom>
              <a:avLst/>
              <a:gdLst>
                <a:gd name="connsiteX0" fmla="*/ 153720 w 610934"/>
                <a:gd name="connsiteY0" fmla="*/ 0 h 788671"/>
                <a:gd name="connsiteX1" fmla="*/ 610935 w 610934"/>
                <a:gd name="connsiteY1" fmla="*/ 788671 h 788671"/>
                <a:gd name="connsiteX2" fmla="*/ 390083 w 610934"/>
                <a:gd name="connsiteY2" fmla="*/ 788671 h 788671"/>
                <a:gd name="connsiteX3" fmla="*/ 0 w 610934"/>
                <a:gd name="connsiteY3" fmla="*/ 0 h 788671"/>
                <a:gd name="connsiteX4" fmla="*/ 153720 w 610934"/>
                <a:gd name="connsiteY4" fmla="*/ 0 h 78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1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3A878BBA-00F6-6D56-E45D-DF93AC7CBD93}"/>
                </a:ext>
              </a:extLst>
            </p:cNvPr>
            <p:cNvSpPr/>
            <p:nvPr/>
          </p:nvSpPr>
          <p:spPr>
            <a:xfrm>
              <a:off x="13083669" y="3169610"/>
              <a:ext cx="610934" cy="788674"/>
            </a:xfrm>
            <a:custGeom>
              <a:avLst/>
              <a:gdLst>
                <a:gd name="connsiteX0" fmla="*/ 153719 w 610934"/>
                <a:gd name="connsiteY0" fmla="*/ 0 h 788674"/>
                <a:gd name="connsiteX1" fmla="*/ 610935 w 610934"/>
                <a:gd name="connsiteY1" fmla="*/ 788674 h 788674"/>
                <a:gd name="connsiteX2" fmla="*/ 390077 w 610934"/>
                <a:gd name="connsiteY2" fmla="*/ 788674 h 788674"/>
                <a:gd name="connsiteX3" fmla="*/ 0 w 610934"/>
                <a:gd name="connsiteY3" fmla="*/ 0 h 788674"/>
                <a:gd name="connsiteX4" fmla="*/ 153719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A9C0E1B2-5362-D459-4462-159F6B4C050C}"/>
                </a:ext>
              </a:extLst>
            </p:cNvPr>
            <p:cNvSpPr/>
            <p:nvPr/>
          </p:nvSpPr>
          <p:spPr>
            <a:xfrm>
              <a:off x="13968716" y="3169610"/>
              <a:ext cx="610930" cy="788674"/>
            </a:xfrm>
            <a:custGeom>
              <a:avLst/>
              <a:gdLst>
                <a:gd name="connsiteX0" fmla="*/ 153716 w 610930"/>
                <a:gd name="connsiteY0" fmla="*/ 0 h 788674"/>
                <a:gd name="connsiteX1" fmla="*/ 610930 w 610930"/>
                <a:gd name="connsiteY1" fmla="*/ 788674 h 788674"/>
                <a:gd name="connsiteX2" fmla="*/ 390078 w 610930"/>
                <a:gd name="connsiteY2" fmla="*/ 788674 h 788674"/>
                <a:gd name="connsiteX3" fmla="*/ 0 w 610930"/>
                <a:gd name="connsiteY3" fmla="*/ 0 h 788674"/>
                <a:gd name="connsiteX4" fmla="*/ 153716 w 610930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74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0BD113FC-63AB-798E-5852-FDEDB8998039}"/>
                </a:ext>
              </a:extLst>
            </p:cNvPr>
            <p:cNvSpPr/>
            <p:nvPr/>
          </p:nvSpPr>
          <p:spPr>
            <a:xfrm>
              <a:off x="14853745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74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5652B4AF-1E8D-8280-E5DD-DA75170C90A4}"/>
                </a:ext>
              </a:extLst>
            </p:cNvPr>
            <p:cNvSpPr/>
            <p:nvPr/>
          </p:nvSpPr>
          <p:spPr>
            <a:xfrm>
              <a:off x="15738807" y="3169610"/>
              <a:ext cx="610934" cy="788674"/>
            </a:xfrm>
            <a:custGeom>
              <a:avLst/>
              <a:gdLst>
                <a:gd name="connsiteX0" fmla="*/ 153720 w 610934"/>
                <a:gd name="connsiteY0" fmla="*/ 0 h 788674"/>
                <a:gd name="connsiteX1" fmla="*/ 610935 w 610934"/>
                <a:gd name="connsiteY1" fmla="*/ 788674 h 788674"/>
                <a:gd name="connsiteX2" fmla="*/ 390083 w 610934"/>
                <a:gd name="connsiteY2" fmla="*/ 788674 h 788674"/>
                <a:gd name="connsiteX3" fmla="*/ 0 w 610934"/>
                <a:gd name="connsiteY3" fmla="*/ 0 h 788674"/>
                <a:gd name="connsiteX4" fmla="*/ 153720 w 610934"/>
                <a:gd name="connsiteY4" fmla="*/ 0 h 78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7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B63AEBCE-9069-9720-0C54-E359F2217A43}"/>
                </a:ext>
              </a:extLst>
            </p:cNvPr>
            <p:cNvSpPr/>
            <p:nvPr/>
          </p:nvSpPr>
          <p:spPr>
            <a:xfrm>
              <a:off x="13083669" y="3958294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AEE9368E-54C4-7E4E-7394-2CC117C76106}"/>
                </a:ext>
              </a:extLst>
            </p:cNvPr>
            <p:cNvSpPr/>
            <p:nvPr/>
          </p:nvSpPr>
          <p:spPr>
            <a:xfrm>
              <a:off x="13968716" y="3958294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7DEDCB9F-747B-CA1F-4AC5-B3B68E169ECC}"/>
                </a:ext>
              </a:extLst>
            </p:cNvPr>
            <p:cNvSpPr/>
            <p:nvPr/>
          </p:nvSpPr>
          <p:spPr>
            <a:xfrm>
              <a:off x="14853745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BBB042E-36CD-4857-7E7C-1040B313DB93}"/>
                </a:ext>
              </a:extLst>
            </p:cNvPr>
            <p:cNvSpPr/>
            <p:nvPr/>
          </p:nvSpPr>
          <p:spPr>
            <a:xfrm>
              <a:off x="15738807" y="3958294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6E5DD269-C05B-D8FD-0DBA-7D5F943EBCA3}"/>
                </a:ext>
              </a:extLst>
            </p:cNvPr>
            <p:cNvSpPr/>
            <p:nvPr/>
          </p:nvSpPr>
          <p:spPr>
            <a:xfrm>
              <a:off x="13083669" y="4746968"/>
              <a:ext cx="610934" cy="788664"/>
            </a:xfrm>
            <a:custGeom>
              <a:avLst/>
              <a:gdLst>
                <a:gd name="connsiteX0" fmla="*/ 153719 w 610934"/>
                <a:gd name="connsiteY0" fmla="*/ 0 h 788664"/>
                <a:gd name="connsiteX1" fmla="*/ 610935 w 610934"/>
                <a:gd name="connsiteY1" fmla="*/ 788665 h 788664"/>
                <a:gd name="connsiteX2" fmla="*/ 390077 w 610934"/>
                <a:gd name="connsiteY2" fmla="*/ 788665 h 788664"/>
                <a:gd name="connsiteX3" fmla="*/ 0 w 610934"/>
                <a:gd name="connsiteY3" fmla="*/ 0 h 788664"/>
                <a:gd name="connsiteX4" fmla="*/ 153719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58BA7FF6-FD18-56B4-5329-52976A5F90DD}"/>
                </a:ext>
              </a:extLst>
            </p:cNvPr>
            <p:cNvSpPr/>
            <p:nvPr/>
          </p:nvSpPr>
          <p:spPr>
            <a:xfrm>
              <a:off x="13968716" y="4746968"/>
              <a:ext cx="610930" cy="788664"/>
            </a:xfrm>
            <a:custGeom>
              <a:avLst/>
              <a:gdLst>
                <a:gd name="connsiteX0" fmla="*/ 153716 w 610930"/>
                <a:gd name="connsiteY0" fmla="*/ 0 h 788664"/>
                <a:gd name="connsiteX1" fmla="*/ 610930 w 610930"/>
                <a:gd name="connsiteY1" fmla="*/ 788665 h 788664"/>
                <a:gd name="connsiteX2" fmla="*/ 390078 w 610930"/>
                <a:gd name="connsiteY2" fmla="*/ 788665 h 788664"/>
                <a:gd name="connsiteX3" fmla="*/ 0 w 610930"/>
                <a:gd name="connsiteY3" fmla="*/ 0 h 788664"/>
                <a:gd name="connsiteX4" fmla="*/ 153716 w 610930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0" h="788664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BFE802E2-0F48-5F37-D46C-CF451C83E820}"/>
                </a:ext>
              </a:extLst>
            </p:cNvPr>
            <p:cNvSpPr/>
            <p:nvPr/>
          </p:nvSpPr>
          <p:spPr>
            <a:xfrm>
              <a:off x="14853745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09F3E639-C260-DD9F-E682-29187C4D16C1}"/>
                </a:ext>
              </a:extLst>
            </p:cNvPr>
            <p:cNvSpPr/>
            <p:nvPr/>
          </p:nvSpPr>
          <p:spPr>
            <a:xfrm>
              <a:off x="15738807" y="4746968"/>
              <a:ext cx="610934" cy="788664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grpFill/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795" name="Группа 5"/>
          <p:cNvGrpSpPr/>
          <p:nvPr/>
        </p:nvGrpSpPr>
        <p:grpSpPr>
          <a:xfrm>
            <a:off x="224843" y="-74144"/>
            <a:ext cx="12188169" cy="64324"/>
            <a:chOff x="-1" y="-1"/>
            <a:chExt cx="12188167" cy="64322"/>
          </a:xfrm>
        </p:grpSpPr>
        <p:sp>
          <p:nvSpPr>
            <p:cNvPr id="776" name="Прямая соединительная линия 3"/>
            <p:cNvSpPr/>
            <p:nvPr/>
          </p:nvSpPr>
          <p:spPr>
            <a:xfrm flipH="1">
              <a:off x="-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7" name="Прямая соединительная линия 6"/>
            <p:cNvSpPr/>
            <p:nvPr/>
          </p:nvSpPr>
          <p:spPr>
            <a:xfrm>
              <a:off x="67711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8" name="Прямая соединительная линия 7"/>
            <p:cNvSpPr/>
            <p:nvPr/>
          </p:nvSpPr>
          <p:spPr>
            <a:xfrm>
              <a:off x="1354241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9" name="Прямая соединительная линия 8"/>
            <p:cNvSpPr/>
            <p:nvPr/>
          </p:nvSpPr>
          <p:spPr>
            <a:xfrm>
              <a:off x="20313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0" name="Прямая соединительная линия 9"/>
            <p:cNvSpPr/>
            <p:nvPr/>
          </p:nvSpPr>
          <p:spPr>
            <a:xfrm>
              <a:off x="2708479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1" name="Прямая соединительная линия 10"/>
            <p:cNvSpPr/>
            <p:nvPr/>
          </p:nvSpPr>
          <p:spPr>
            <a:xfrm>
              <a:off x="3385598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2" name="Прямая соединительная линия 11"/>
            <p:cNvSpPr/>
            <p:nvPr/>
          </p:nvSpPr>
          <p:spPr>
            <a:xfrm>
              <a:off x="406271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3" name="Прямая соединительная линия 12"/>
            <p:cNvSpPr/>
            <p:nvPr/>
          </p:nvSpPr>
          <p:spPr>
            <a:xfrm>
              <a:off x="4739836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4" name="Прямая соединительная линия 13"/>
            <p:cNvSpPr/>
            <p:nvPr/>
          </p:nvSpPr>
          <p:spPr>
            <a:xfrm>
              <a:off x="541695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5" name="Прямая соединительная линия 14"/>
            <p:cNvSpPr/>
            <p:nvPr/>
          </p:nvSpPr>
          <p:spPr>
            <a:xfrm>
              <a:off x="6094077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6" name="Прямая соединительная линия 15"/>
            <p:cNvSpPr/>
            <p:nvPr/>
          </p:nvSpPr>
          <p:spPr>
            <a:xfrm>
              <a:off x="677119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7" name="Прямая соединительная линия 16"/>
            <p:cNvSpPr/>
            <p:nvPr/>
          </p:nvSpPr>
          <p:spPr>
            <a:xfrm>
              <a:off x="744831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8" name="Прямая соединительная линия 17"/>
            <p:cNvSpPr/>
            <p:nvPr/>
          </p:nvSpPr>
          <p:spPr>
            <a:xfrm>
              <a:off x="8125435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9" name="Прямая соединительная линия 18"/>
            <p:cNvSpPr/>
            <p:nvPr/>
          </p:nvSpPr>
          <p:spPr>
            <a:xfrm>
              <a:off x="880255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0" name="Прямая соединительная линия 19"/>
            <p:cNvSpPr/>
            <p:nvPr/>
          </p:nvSpPr>
          <p:spPr>
            <a:xfrm>
              <a:off x="9479673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1" name="Прямая соединительная линия 20"/>
            <p:cNvSpPr/>
            <p:nvPr/>
          </p:nvSpPr>
          <p:spPr>
            <a:xfrm>
              <a:off x="10156792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2" name="Прямая соединительная линия 21"/>
            <p:cNvSpPr/>
            <p:nvPr/>
          </p:nvSpPr>
          <p:spPr>
            <a:xfrm>
              <a:off x="1083391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3" name="Прямая соединительная линия 22"/>
            <p:cNvSpPr/>
            <p:nvPr/>
          </p:nvSpPr>
          <p:spPr>
            <a:xfrm>
              <a:off x="11511034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4" name="Прямая соединительная линия 23"/>
            <p:cNvSpPr/>
            <p:nvPr/>
          </p:nvSpPr>
          <p:spPr>
            <a:xfrm>
              <a:off x="12188160" y="-2"/>
              <a:ext cx="7" cy="64324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15" name="Группа 25"/>
          <p:cNvGrpSpPr/>
          <p:nvPr/>
        </p:nvGrpSpPr>
        <p:grpSpPr>
          <a:xfrm>
            <a:off x="-13" y="6987081"/>
            <a:ext cx="12188169" cy="64323"/>
            <a:chOff x="-1" y="0"/>
            <a:chExt cx="12188167" cy="64322"/>
          </a:xfrm>
        </p:grpSpPr>
        <p:sp>
          <p:nvSpPr>
            <p:cNvPr id="796" name="Прямая соединительная линия 26"/>
            <p:cNvSpPr/>
            <p:nvPr/>
          </p:nvSpPr>
          <p:spPr>
            <a:xfrm flipH="1">
              <a:off x="-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7" name="Прямая соединительная линия 28"/>
            <p:cNvSpPr/>
            <p:nvPr/>
          </p:nvSpPr>
          <p:spPr>
            <a:xfrm>
              <a:off x="67711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8" name="Прямая соединительная линия 29"/>
            <p:cNvSpPr/>
            <p:nvPr/>
          </p:nvSpPr>
          <p:spPr>
            <a:xfrm>
              <a:off x="1354241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9" name="Прямая соединительная линия 30"/>
            <p:cNvSpPr/>
            <p:nvPr/>
          </p:nvSpPr>
          <p:spPr>
            <a:xfrm>
              <a:off x="20313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0" name="Прямая соединительная линия 31"/>
            <p:cNvSpPr/>
            <p:nvPr/>
          </p:nvSpPr>
          <p:spPr>
            <a:xfrm>
              <a:off x="2708479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1" name="Прямая соединительная линия 32"/>
            <p:cNvSpPr/>
            <p:nvPr/>
          </p:nvSpPr>
          <p:spPr>
            <a:xfrm>
              <a:off x="3385598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2" name="Прямая соединительная линия 33"/>
            <p:cNvSpPr/>
            <p:nvPr/>
          </p:nvSpPr>
          <p:spPr>
            <a:xfrm>
              <a:off x="406271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3" name="Прямая соединительная линия 34"/>
            <p:cNvSpPr/>
            <p:nvPr/>
          </p:nvSpPr>
          <p:spPr>
            <a:xfrm>
              <a:off x="4739836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4" name="Прямая соединительная линия 35"/>
            <p:cNvSpPr/>
            <p:nvPr/>
          </p:nvSpPr>
          <p:spPr>
            <a:xfrm>
              <a:off x="541695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5" name="Прямая соединительная линия 36"/>
            <p:cNvSpPr/>
            <p:nvPr/>
          </p:nvSpPr>
          <p:spPr>
            <a:xfrm>
              <a:off x="6094077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6" name="Прямая соединительная линия 37"/>
            <p:cNvSpPr/>
            <p:nvPr/>
          </p:nvSpPr>
          <p:spPr>
            <a:xfrm>
              <a:off x="677119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7" name="Прямая соединительная линия 38"/>
            <p:cNvSpPr/>
            <p:nvPr/>
          </p:nvSpPr>
          <p:spPr>
            <a:xfrm>
              <a:off x="744831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8" name="Прямая соединительная линия 39"/>
            <p:cNvSpPr/>
            <p:nvPr/>
          </p:nvSpPr>
          <p:spPr>
            <a:xfrm>
              <a:off x="8125435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9" name="Прямая соединительная линия 40"/>
            <p:cNvSpPr/>
            <p:nvPr/>
          </p:nvSpPr>
          <p:spPr>
            <a:xfrm>
              <a:off x="880255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0" name="Прямая соединительная линия 41"/>
            <p:cNvSpPr/>
            <p:nvPr/>
          </p:nvSpPr>
          <p:spPr>
            <a:xfrm>
              <a:off x="9479673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1" name="Прямая соединительная линия 42"/>
            <p:cNvSpPr/>
            <p:nvPr/>
          </p:nvSpPr>
          <p:spPr>
            <a:xfrm>
              <a:off x="10156792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2" name="Прямая соединительная линия 43"/>
            <p:cNvSpPr/>
            <p:nvPr/>
          </p:nvSpPr>
          <p:spPr>
            <a:xfrm>
              <a:off x="1083391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3" name="Прямая соединительная линия 44"/>
            <p:cNvSpPr/>
            <p:nvPr/>
          </p:nvSpPr>
          <p:spPr>
            <a:xfrm>
              <a:off x="11511034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4" name="Прямая соединительная линия 45"/>
            <p:cNvSpPr/>
            <p:nvPr/>
          </p:nvSpPr>
          <p:spPr>
            <a:xfrm>
              <a:off x="12188160" y="-1"/>
              <a:ext cx="7" cy="64323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22" name="Google Shape;111;p1"/>
          <p:cNvSpPr txBox="1"/>
          <p:nvPr/>
        </p:nvSpPr>
        <p:spPr>
          <a:xfrm>
            <a:off x="597231" y="4297625"/>
            <a:ext cx="6982625" cy="1611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lnSpc>
                <a:spcPct val="90000"/>
              </a:lnSpc>
              <a:defRPr sz="5000">
                <a:solidFill>
                  <a:srgbClr val="FFFFFF"/>
                </a:solidFill>
                <a:latin typeface="VK Sans Display Medium"/>
                <a:ea typeface="VK Sans Display Medium"/>
                <a:cs typeface="VK Sans Display Medium"/>
                <a:sym typeface="VK Sans Display Medium"/>
              </a:defRPr>
            </a:pPr>
            <a:r>
              <a:rPr dirty="0" err="1"/>
              <a:t>Спасибо</a:t>
            </a:r>
            <a:br>
              <a:rPr dirty="0"/>
            </a:b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внимание</a:t>
            </a:r>
            <a:endParaRPr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5C2F993-3946-A7EB-9042-8F5E8CBFBF05}"/>
              </a:ext>
            </a:extLst>
          </p:cNvPr>
          <p:cNvGrpSpPr/>
          <p:nvPr/>
        </p:nvGrpSpPr>
        <p:grpSpPr>
          <a:xfrm>
            <a:off x="8758389" y="691848"/>
            <a:ext cx="2770192" cy="2770192"/>
            <a:chOff x="8758389" y="691848"/>
            <a:chExt cx="2770192" cy="2770192"/>
          </a:xfrm>
        </p:grpSpPr>
        <p:sp>
          <p:nvSpPr>
            <p:cNvPr id="34" name="Скругленный прямоугольник 33">
              <a:extLst>
                <a:ext uri="{FF2B5EF4-FFF2-40B4-BE49-F238E27FC236}">
                  <a16:creationId xmlns:a16="http://schemas.microsoft.com/office/drawing/2014/main" id="{7F7C63E1-AA32-6D4F-5810-F0A8CC655413}"/>
                </a:ext>
              </a:extLst>
            </p:cNvPr>
            <p:cNvSpPr/>
            <p:nvPr/>
          </p:nvSpPr>
          <p:spPr>
            <a:xfrm>
              <a:off x="8758389" y="691848"/>
              <a:ext cx="2770192" cy="2770192"/>
            </a:xfrm>
            <a:prstGeom prst="roundRect">
              <a:avLst>
                <a:gd name="adj" fmla="val 1429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2"/>
                </a:solidFill>
                <a:latin typeface="VK Sans Display" pitchFamily="2" charset="0"/>
              </a:endParaRPr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16A0B0DF-D7CF-E28C-0E17-B23386A86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6997" y="871425"/>
              <a:ext cx="2403686" cy="2403686"/>
            </a:xfrm>
            <a:prstGeom prst="rect">
              <a:avLst/>
            </a:prstGeom>
          </p:spPr>
        </p:pic>
      </p:grpSp>
      <p:sp>
        <p:nvSpPr>
          <p:cNvPr id="5" name="Google Shape;111;p1">
            <a:extLst>
              <a:ext uri="{FF2B5EF4-FFF2-40B4-BE49-F238E27FC236}">
                <a16:creationId xmlns:a16="http://schemas.microsoft.com/office/drawing/2014/main" id="{34D89635-2FFA-1DCF-FBDC-F0F59F5456B6}"/>
              </a:ext>
            </a:extLst>
          </p:cNvPr>
          <p:cNvSpPr txBox="1"/>
          <p:nvPr/>
        </p:nvSpPr>
        <p:spPr>
          <a:xfrm>
            <a:off x="677106" y="3036921"/>
            <a:ext cx="6982625" cy="42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lnSpc>
                <a:spcPct val="90000"/>
              </a:lnSpc>
              <a:defRPr sz="5000">
                <a:solidFill>
                  <a:srgbClr val="FFFFFF"/>
                </a:solidFill>
                <a:latin typeface="VK Sans Display Medium"/>
                <a:ea typeface="VK Sans Display Medium"/>
                <a:cs typeface="VK Sans Display Medium"/>
                <a:sym typeface="VK Sans Display Medium"/>
              </a:defRPr>
            </a:pPr>
            <a:r>
              <a:rPr lang="ru-RU" sz="2400" dirty="0">
                <a:solidFill>
                  <a:schemeClr val="accent2"/>
                </a:solidFill>
                <a:latin typeface="VK Sans Display" pitchFamily="2" charset="0"/>
              </a:rPr>
              <a:t>Подробнее про архитектуру сервиса</a:t>
            </a:r>
            <a:endParaRPr sz="2400" dirty="0">
              <a:solidFill>
                <a:schemeClr val="accent2"/>
              </a:solidFill>
              <a:latin typeface="VK Sans Display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C5579-CAD0-CB90-BB7B-1AE2BED5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457" y="2993355"/>
            <a:ext cx="5334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9" name="Google Shape;1369;g2e9d5e95555_0_2752"/>
          <p:cNvPicPr preferRelativeResize="0"/>
          <p:nvPr/>
        </p:nvPicPr>
        <p:blipFill rotWithShape="1">
          <a:blip r:embed="rId3">
            <a:alphaModFix/>
          </a:blip>
          <a:srcRect r="66481"/>
          <a:stretch/>
        </p:blipFill>
        <p:spPr>
          <a:xfrm>
            <a:off x="8115948" y="0"/>
            <a:ext cx="409510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g2e9d5e95555_0_2752"/>
          <p:cNvSpPr/>
          <p:nvPr/>
        </p:nvSpPr>
        <p:spPr>
          <a:xfrm>
            <a:off x="8115948" y="0"/>
            <a:ext cx="4076100" cy="6858000"/>
          </a:xfrm>
          <a:prstGeom prst="rect">
            <a:avLst/>
          </a:prstGeom>
          <a:solidFill>
            <a:schemeClr val="dk1">
              <a:alpha val="34509"/>
            </a:schemeClr>
          </a:solidFill>
          <a:ln w="12700" cap="flat" cmpd="sng">
            <a:solidFill>
              <a:srgbClr val="00326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g2e9d5e95555_0_27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SDN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372" name="Google Shape;1372;g2e9d5e95555_0_2752"/>
          <p:cNvSpPr/>
          <p:nvPr/>
        </p:nvSpPr>
        <p:spPr>
          <a:xfrm>
            <a:off x="658813" y="1773238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g2e9d5e95555_0_2752"/>
          <p:cNvSpPr/>
          <p:nvPr/>
        </p:nvSpPr>
        <p:spPr>
          <a:xfrm>
            <a:off x="658813" y="3158003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g2e9d5e95555_0_2752"/>
          <p:cNvSpPr/>
          <p:nvPr/>
        </p:nvSpPr>
        <p:spPr>
          <a:xfrm>
            <a:off x="658813" y="4562672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g2e9d5e95555_0_2752"/>
          <p:cNvSpPr txBox="1"/>
          <p:nvPr/>
        </p:nvSpPr>
        <p:spPr>
          <a:xfrm>
            <a:off x="1554271" y="1868445"/>
            <a:ext cx="623641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Для чего нужна программно-управляемая сеть – </a:t>
            </a:r>
            <a:r>
              <a:rPr lang="ru-RU" sz="18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SDN?</a:t>
            </a:r>
            <a:endParaRPr sz="1800" b="0" i="0" u="none" strike="noStrike" cap="none" dirty="0">
              <a:solidFill>
                <a:schemeClr val="dk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376" name="Google Shape;1376;g2e9d5e95555_0_2752"/>
          <p:cNvSpPr txBox="1"/>
          <p:nvPr/>
        </p:nvSpPr>
        <p:spPr>
          <a:xfrm>
            <a:off x="1554271" y="3159366"/>
            <a:ext cx="609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SDN </a:t>
            </a:r>
            <a:r>
              <a:rPr lang="ru-RU" sz="1800" b="0" i="0" u="none" strike="noStrike" cap="none" dirty="0" err="1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r>
              <a:rPr lang="ru-RU" sz="18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Функциональность текущего решения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g2e9d5e95555_0_2752"/>
          <p:cNvSpPr txBox="1"/>
          <p:nvPr/>
        </p:nvSpPr>
        <p:spPr>
          <a:xfrm>
            <a:off x="1554271" y="4562672"/>
            <a:ext cx="49311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SDN </a:t>
            </a:r>
            <a:r>
              <a:rPr lang="ru-RU" sz="1800" b="0" i="0" u="none" strike="noStrike" cap="none" dirty="0" err="1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Sprut</a:t>
            </a:r>
            <a:endParaRPr sz="1800" b="0" i="0" u="none" strike="noStrike" cap="none" dirty="0">
              <a:solidFill>
                <a:schemeClr val="dk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Причины разработки собственного SDN</a:t>
            </a:r>
            <a:endParaRPr sz="18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Отличительные особенности 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План миграции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g2e9d5e95555_0_2752"/>
          <p:cNvSpPr txBox="1"/>
          <p:nvPr/>
        </p:nvSpPr>
        <p:spPr>
          <a:xfrm>
            <a:off x="8832849" y="4064078"/>
            <a:ext cx="2700339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ru-RU" sz="7200" b="0" i="0" u="none" strike="noStrike" cap="none" dirty="0">
                <a:solidFill>
                  <a:schemeClr val="lt1"/>
                </a:solidFill>
                <a:latin typeface="+mj-lt"/>
                <a:ea typeface="Play"/>
                <a:cs typeface="Play"/>
                <a:sym typeface="Play"/>
              </a:rPr>
              <a:t>SDN</a:t>
            </a:r>
            <a:endParaRPr sz="7200" b="0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379" name="Google Shape;1379;g2e9d5e95555_0_27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2314" y="1946735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0" name="Google Shape;1380;g2e9d5e95555_0_27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2314" y="3331504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1" name="Google Shape;1381;g2e9d5e95555_0_27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0647" y="4741421"/>
            <a:ext cx="288000" cy="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e9d5e95555_0_2768"/>
          <p:cNvSpPr/>
          <p:nvPr/>
        </p:nvSpPr>
        <p:spPr>
          <a:xfrm>
            <a:off x="0" y="0"/>
            <a:ext cx="5425200" cy="6858000"/>
          </a:xfrm>
          <a:prstGeom prst="rect">
            <a:avLst/>
          </a:prstGeom>
          <a:solidFill>
            <a:srgbClr val="EBF4F9"/>
          </a:solidFill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g2e9d5e95555_0_2768"/>
          <p:cNvSpPr txBox="1"/>
          <p:nvPr/>
        </p:nvSpPr>
        <p:spPr>
          <a:xfrm>
            <a:off x="586563" y="3373959"/>
            <a:ext cx="452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g2e9d5e95555_0_2768"/>
          <p:cNvSpPr/>
          <p:nvPr/>
        </p:nvSpPr>
        <p:spPr>
          <a:xfrm>
            <a:off x="6153236" y="2196360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g2e9d5e95555_0_2768"/>
          <p:cNvSpPr/>
          <p:nvPr/>
        </p:nvSpPr>
        <p:spPr>
          <a:xfrm>
            <a:off x="6153236" y="3581125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g2e9d5e95555_0_2768"/>
          <p:cNvSpPr/>
          <p:nvPr/>
        </p:nvSpPr>
        <p:spPr>
          <a:xfrm>
            <a:off x="6153236" y="5052700"/>
            <a:ext cx="635100" cy="6351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g2e9d5e95555_0_2768"/>
          <p:cNvSpPr txBox="1"/>
          <p:nvPr/>
        </p:nvSpPr>
        <p:spPr>
          <a:xfrm>
            <a:off x="7142025" y="5077780"/>
            <a:ext cx="4195500" cy="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Распределенная инфраструктура </a:t>
            </a:r>
            <a:b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на 1000+ серверов</a:t>
            </a:r>
            <a:endParaRPr sz="1200" b="0" i="0" u="none" strike="noStrike" cap="none" dirty="0"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g2e9d5e95555_0_2768"/>
          <p:cNvSpPr txBox="1"/>
          <p:nvPr/>
        </p:nvSpPr>
        <p:spPr>
          <a:xfrm>
            <a:off x="7142027" y="3598822"/>
            <a:ext cx="4370400" cy="64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Миграция ресурсов </a:t>
            </a:r>
            <a:b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внутри инфраструктуры</a:t>
            </a:r>
            <a:endParaRPr sz="1200" b="0" i="0" u="none" strike="noStrike" cap="none" dirty="0"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g2e9d5e95555_0_2768"/>
          <p:cNvSpPr txBox="1"/>
          <p:nvPr/>
        </p:nvSpPr>
        <p:spPr>
          <a:xfrm>
            <a:off x="7142027" y="2275937"/>
            <a:ext cx="4370400" cy="3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latin typeface="VK Sans Display" pitchFamily="2" charset="0"/>
                <a:ea typeface="Play"/>
                <a:cs typeface="Play"/>
                <a:sym typeface="Play"/>
              </a:rPr>
              <a:t>Быстрая скорость изменений</a:t>
            </a:r>
            <a:endParaRPr sz="1200" b="0" i="0" u="none" strike="noStrike" cap="none" dirty="0"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g2e9d5e95555_0_2768"/>
          <p:cNvSpPr txBox="1"/>
          <p:nvPr/>
        </p:nvSpPr>
        <p:spPr>
          <a:xfrm>
            <a:off x="6096000" y="701548"/>
            <a:ext cx="535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tx2"/>
                </a:solidFill>
                <a:latin typeface="+mj-lt"/>
                <a:ea typeface="Play"/>
                <a:cs typeface="Play"/>
                <a:sym typeface="Play"/>
              </a:rPr>
              <a:t>Инструмент управления оверлей-сетями</a:t>
            </a:r>
            <a:endParaRPr sz="1400" b="0" i="0" u="none" strike="noStrike" cap="none" dirty="0">
              <a:solidFill>
                <a:schemeClr val="tx2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g2e9d5e95555_0_2768"/>
          <p:cNvSpPr txBox="1"/>
          <p:nvPr/>
        </p:nvSpPr>
        <p:spPr>
          <a:xfrm>
            <a:off x="599700" y="2405748"/>
            <a:ext cx="3443663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Основа облачной инфраструктуры – за счёт SDN в облаке реализуется маршрутизация, </a:t>
            </a:r>
            <a:r>
              <a:rPr lang="ru-RU" b="0" i="0" u="none" strike="noStrike" cap="none" dirty="0" err="1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firewall</a:t>
            </a:r>
            <a:r>
              <a:rPr lang="ru-RU" b="0" i="0" u="none" strike="noStrike" cap="none" dirty="0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b="0" i="0" u="none" strike="noStrike" cap="none" dirty="0">
                <a:solidFill>
                  <a:srgbClr val="535353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и сетевая связность между сервисами в целом</a:t>
            </a:r>
            <a:endParaRPr sz="12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30140-ECBC-B8D5-242B-F29679EA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Software </a:t>
            </a:r>
            <a:br>
              <a:rPr lang="ru-RU" sz="3600" dirty="0"/>
            </a:br>
            <a:r>
              <a:rPr lang="en" sz="3600" dirty="0"/>
              <a:t>Defined</a:t>
            </a:r>
            <a:br>
              <a:rPr lang="ru-RU" sz="3600" dirty="0"/>
            </a:br>
            <a:r>
              <a:rPr lang="en" sz="3600" dirty="0"/>
              <a:t>Network</a:t>
            </a:r>
            <a:br>
              <a:rPr lang="en" sz="3600" dirty="0"/>
            </a:br>
            <a:endParaRPr lang="ru-RU" sz="360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C8AC3BD-A78E-F6BB-5992-B4A5C3A1BF80}"/>
              </a:ext>
            </a:extLst>
          </p:cNvPr>
          <p:cNvGrpSpPr/>
          <p:nvPr/>
        </p:nvGrpSpPr>
        <p:grpSpPr>
          <a:xfrm>
            <a:off x="2823458" y="4122086"/>
            <a:ext cx="2601742" cy="2743207"/>
            <a:chOff x="2823564" y="4114824"/>
            <a:chExt cx="2601742" cy="2743207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751AE7EC-AB5E-9E32-9565-76404AA23D23}"/>
                </a:ext>
              </a:extLst>
            </p:cNvPr>
            <p:cNvSpPr/>
            <p:nvPr/>
          </p:nvSpPr>
          <p:spPr>
            <a:xfrm>
              <a:off x="2823564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980D6FBC-6595-B495-C1FD-8DA2B42596FF}"/>
                </a:ext>
              </a:extLst>
            </p:cNvPr>
            <p:cNvSpPr/>
            <p:nvPr/>
          </p:nvSpPr>
          <p:spPr>
            <a:xfrm>
              <a:off x="4362808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0CD033E6-32D1-D2C9-19F9-B88EC37A73F7}"/>
                </a:ext>
              </a:extLst>
            </p:cNvPr>
            <p:cNvSpPr/>
            <p:nvPr/>
          </p:nvSpPr>
          <p:spPr>
            <a:xfrm>
              <a:off x="2823564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D7C7D10A-1A70-E31D-D2C9-3DE81C72E038}"/>
                </a:ext>
              </a:extLst>
            </p:cNvPr>
            <p:cNvSpPr/>
            <p:nvPr/>
          </p:nvSpPr>
          <p:spPr>
            <a:xfrm>
              <a:off x="4362808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2BD347-AFC2-6970-C6F2-8EDDF13E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86" y="2348310"/>
            <a:ext cx="331199" cy="3311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8B1F13-6FC3-042D-1166-362B06818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626" y="3716515"/>
            <a:ext cx="364319" cy="3643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A7612F-2DF0-B093-0D68-178DD44A8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625" y="5188090"/>
            <a:ext cx="364319" cy="364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e9d5e95555_0_27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SDN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406" name="Google Shape;1406;g2e9d5e95555_0_2796"/>
          <p:cNvSpPr txBox="1"/>
          <p:nvPr/>
        </p:nvSpPr>
        <p:spPr>
          <a:xfrm>
            <a:off x="576183" y="1448113"/>
            <a:ext cx="31989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Сценарии использования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9A0B0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Организация связности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внутри проекта клиента 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Виртуальные роутеры, сети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и подсети пользователя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Доступ в Интернет, внешние подключения в проект клиента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IP-</a:t>
            </a:r>
            <a:r>
              <a:rPr lang="ru-RU" sz="12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address</a:t>
            </a:r>
            <a:r>
              <a:rPr lang="ru-RU" sz="1200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-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менеджмент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Настройка правил маршрутизации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g2e9d5e95555_0_2796"/>
          <p:cNvSpPr txBox="1"/>
          <p:nvPr/>
        </p:nvSpPr>
        <p:spPr>
          <a:xfrm>
            <a:off x="587000" y="3992814"/>
            <a:ext cx="31056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Характеристики</a:t>
            </a:r>
            <a:endParaRPr sz="1200" b="0" i="0" u="none" strike="noStrike" cap="none" dirty="0">
              <a:solidFill>
                <a:schemeClr val="dk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9A0B0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Пользователи продукта: </a:t>
            </a:r>
            <a:r>
              <a:rPr lang="ru-RU" sz="12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end-users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облака и вышестоящие продукты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Высокие требования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к надежности продукта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Долгие этапы проработки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и внедрения изменений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g2e9d5e95555_0_2796"/>
          <p:cNvSpPr/>
          <p:nvPr/>
        </p:nvSpPr>
        <p:spPr>
          <a:xfrm>
            <a:off x="7492225" y="4941201"/>
            <a:ext cx="1123200" cy="448200"/>
          </a:xfrm>
          <a:prstGeom prst="roundRect">
            <a:avLst>
              <a:gd name="adj" fmla="val 20971"/>
            </a:avLst>
          </a:prstGeom>
          <a:solidFill>
            <a:srgbClr val="9D9D9C">
              <a:alpha val="27058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09" name="Google Shape;1409;g2e9d5e95555_0_2796"/>
          <p:cNvSpPr txBox="1"/>
          <p:nvPr/>
        </p:nvSpPr>
        <p:spPr>
          <a:xfrm>
            <a:off x="7563541" y="4951250"/>
            <a:ext cx="1123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Cloud Servers</a:t>
            </a:r>
            <a:endParaRPr sz="1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0" name="Google Shape;1410;g2e9d5e95555_0_2796"/>
          <p:cNvSpPr/>
          <p:nvPr/>
        </p:nvSpPr>
        <p:spPr>
          <a:xfrm>
            <a:off x="6266290" y="4941201"/>
            <a:ext cx="1123200" cy="448200"/>
          </a:xfrm>
          <a:prstGeom prst="roundRect">
            <a:avLst>
              <a:gd name="adj" fmla="val 20971"/>
            </a:avLst>
          </a:prstGeom>
          <a:solidFill>
            <a:srgbClr val="ADACB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1" name="Google Shape;1411;g2e9d5e95555_0_2796"/>
          <p:cNvSpPr txBox="1"/>
          <p:nvPr/>
        </p:nvSpPr>
        <p:spPr>
          <a:xfrm>
            <a:off x="6175798" y="5015474"/>
            <a:ext cx="1225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Network</a:t>
            </a:r>
            <a:endParaRPr sz="1100" b="1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Neutron/Sprut</a:t>
            </a:r>
            <a:endParaRPr sz="1100" b="1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2" name="Google Shape;1412;g2e9d5e95555_0_2796"/>
          <p:cNvSpPr/>
          <p:nvPr/>
        </p:nvSpPr>
        <p:spPr>
          <a:xfrm>
            <a:off x="8718160" y="4941201"/>
            <a:ext cx="1123200" cy="448200"/>
          </a:xfrm>
          <a:prstGeom prst="roundRect">
            <a:avLst>
              <a:gd name="adj" fmla="val 18286"/>
            </a:avLst>
          </a:prstGeom>
          <a:solidFill>
            <a:srgbClr val="9D9D9C">
              <a:alpha val="27058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3" name="Google Shape;1413;g2e9d5e95555_0_2796"/>
          <p:cNvSpPr txBox="1"/>
          <p:nvPr/>
        </p:nvSpPr>
        <p:spPr>
          <a:xfrm>
            <a:off x="8707730" y="4961119"/>
            <a:ext cx="112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Cloud Storage</a:t>
            </a:r>
            <a:endParaRPr sz="1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4" name="Google Shape;1414;g2e9d5e95555_0_2796"/>
          <p:cNvSpPr/>
          <p:nvPr/>
        </p:nvSpPr>
        <p:spPr>
          <a:xfrm>
            <a:off x="4830051" y="4695465"/>
            <a:ext cx="5202900" cy="921900"/>
          </a:xfrm>
          <a:prstGeom prst="roundRect">
            <a:avLst>
              <a:gd name="adj" fmla="val 15362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5" name="Google Shape;1415;g2e9d5e95555_0_2796"/>
          <p:cNvSpPr/>
          <p:nvPr/>
        </p:nvSpPr>
        <p:spPr>
          <a:xfrm>
            <a:off x="10118959" y="1773239"/>
            <a:ext cx="1432500" cy="3844200"/>
          </a:xfrm>
          <a:prstGeom prst="roundRect">
            <a:avLst>
              <a:gd name="adj" fmla="val 12468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6" name="Google Shape;1416;g2e9d5e95555_0_2796"/>
          <p:cNvSpPr/>
          <p:nvPr/>
        </p:nvSpPr>
        <p:spPr>
          <a:xfrm>
            <a:off x="10290204" y="4169989"/>
            <a:ext cx="1123200" cy="4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7" name="Google Shape;1417;g2e9d5e95555_0_2796"/>
          <p:cNvSpPr txBox="1"/>
          <p:nvPr/>
        </p:nvSpPr>
        <p:spPr>
          <a:xfrm>
            <a:off x="10288560" y="4259937"/>
            <a:ext cx="1123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IAM</a:t>
            </a:r>
            <a:endParaRPr sz="105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8" name="Google Shape;1418;g2e9d5e95555_0_2796"/>
          <p:cNvSpPr/>
          <p:nvPr/>
        </p:nvSpPr>
        <p:spPr>
          <a:xfrm>
            <a:off x="10290204" y="2980528"/>
            <a:ext cx="1123200" cy="4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19" name="Google Shape;1419;g2e9d5e95555_0_2796"/>
          <p:cNvSpPr/>
          <p:nvPr/>
        </p:nvSpPr>
        <p:spPr>
          <a:xfrm>
            <a:off x="10290204" y="2384257"/>
            <a:ext cx="1123200" cy="4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0" name="Google Shape;1420;g2e9d5e95555_0_2796"/>
          <p:cNvSpPr/>
          <p:nvPr/>
        </p:nvSpPr>
        <p:spPr>
          <a:xfrm>
            <a:off x="10285814" y="4751545"/>
            <a:ext cx="1123200" cy="4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1" name="Google Shape;1421;g2e9d5e95555_0_2796"/>
          <p:cNvSpPr/>
          <p:nvPr/>
        </p:nvSpPr>
        <p:spPr>
          <a:xfrm>
            <a:off x="4842691" y="3161143"/>
            <a:ext cx="5202900" cy="1441500"/>
          </a:xfrm>
          <a:prstGeom prst="roundRect">
            <a:avLst>
              <a:gd name="adj" fmla="val 13329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2" name="Google Shape;1422;g2e9d5e95555_0_2796"/>
          <p:cNvSpPr/>
          <p:nvPr/>
        </p:nvSpPr>
        <p:spPr>
          <a:xfrm>
            <a:off x="8718160" y="3896327"/>
            <a:ext cx="1123200" cy="540900"/>
          </a:xfrm>
          <a:prstGeom prst="roundRect">
            <a:avLst>
              <a:gd name="adj" fmla="val 15982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3" name="Google Shape;1423;g2e9d5e95555_0_2796"/>
          <p:cNvSpPr/>
          <p:nvPr/>
        </p:nvSpPr>
        <p:spPr>
          <a:xfrm>
            <a:off x="6296675" y="3884783"/>
            <a:ext cx="1123200" cy="540900"/>
          </a:xfrm>
          <a:prstGeom prst="roundRect">
            <a:avLst>
              <a:gd name="adj" fmla="val 20430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4" name="Google Shape;1424;g2e9d5e95555_0_2796"/>
          <p:cNvSpPr/>
          <p:nvPr/>
        </p:nvSpPr>
        <p:spPr>
          <a:xfrm>
            <a:off x="7493129" y="3884783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5" name="Google Shape;1425;g2e9d5e95555_0_2796"/>
          <p:cNvSpPr/>
          <p:nvPr/>
        </p:nvSpPr>
        <p:spPr>
          <a:xfrm>
            <a:off x="8722691" y="3273961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6" name="Google Shape;1426;g2e9d5e95555_0_2796"/>
          <p:cNvSpPr/>
          <p:nvPr/>
        </p:nvSpPr>
        <p:spPr>
          <a:xfrm>
            <a:off x="6301210" y="3276870"/>
            <a:ext cx="1123200" cy="540900"/>
          </a:xfrm>
          <a:prstGeom prst="roundRect">
            <a:avLst>
              <a:gd name="adj" fmla="val 15982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7" name="Google Shape;1427;g2e9d5e95555_0_2796"/>
          <p:cNvSpPr/>
          <p:nvPr/>
        </p:nvSpPr>
        <p:spPr>
          <a:xfrm>
            <a:off x="10285814" y="3581426"/>
            <a:ext cx="1123200" cy="44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8" name="Google Shape;1428;g2e9d5e95555_0_2796"/>
          <p:cNvSpPr/>
          <p:nvPr/>
        </p:nvSpPr>
        <p:spPr>
          <a:xfrm>
            <a:off x="7514502" y="3282164"/>
            <a:ext cx="1123200" cy="540900"/>
          </a:xfrm>
          <a:prstGeom prst="roundRect">
            <a:avLst>
              <a:gd name="adj" fmla="val 15982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29" name="Google Shape;1429;g2e9d5e95555_0_2796"/>
          <p:cNvSpPr/>
          <p:nvPr/>
        </p:nvSpPr>
        <p:spPr>
          <a:xfrm>
            <a:off x="4842690" y="1773238"/>
            <a:ext cx="5202900" cy="1302900"/>
          </a:xfrm>
          <a:prstGeom prst="roundRect">
            <a:avLst>
              <a:gd name="adj" fmla="val 16667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0" name="Google Shape;1430;g2e9d5e95555_0_2796"/>
          <p:cNvSpPr/>
          <p:nvPr/>
        </p:nvSpPr>
        <p:spPr>
          <a:xfrm>
            <a:off x="6308412" y="2353499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1" name="Google Shape;1431;g2e9d5e95555_0_2796"/>
          <p:cNvSpPr/>
          <p:nvPr/>
        </p:nvSpPr>
        <p:spPr>
          <a:xfrm>
            <a:off x="7504865" y="2358125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2" name="Google Shape;1432;g2e9d5e95555_0_2796"/>
          <p:cNvSpPr txBox="1"/>
          <p:nvPr/>
        </p:nvSpPr>
        <p:spPr>
          <a:xfrm>
            <a:off x="7414186" y="2422323"/>
            <a:ext cx="1275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Операционные системы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g2e9d5e95555_0_2796"/>
          <p:cNvSpPr/>
          <p:nvPr/>
        </p:nvSpPr>
        <p:spPr>
          <a:xfrm>
            <a:off x="8737998" y="2367265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4" name="Google Shape;1434;g2e9d5e95555_0_2796"/>
          <p:cNvSpPr txBox="1"/>
          <p:nvPr/>
        </p:nvSpPr>
        <p:spPr>
          <a:xfrm>
            <a:off x="4592533" y="5273335"/>
            <a:ext cx="112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IaaS</a:t>
            </a:r>
            <a:endParaRPr sz="1200" b="1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5" name="Google Shape;1435;g2e9d5e95555_0_2796"/>
          <p:cNvSpPr txBox="1"/>
          <p:nvPr/>
        </p:nvSpPr>
        <p:spPr>
          <a:xfrm>
            <a:off x="4596090" y="4784583"/>
            <a:ext cx="112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PaaS</a:t>
            </a:r>
            <a:endParaRPr sz="1200" b="1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6" name="Google Shape;1436;g2e9d5e95555_0_2796"/>
          <p:cNvSpPr txBox="1"/>
          <p:nvPr/>
        </p:nvSpPr>
        <p:spPr>
          <a:xfrm>
            <a:off x="4630668" y="2754947"/>
            <a:ext cx="112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 dirty="0" err="1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SaaS</a:t>
            </a:r>
            <a:endParaRPr sz="1200" b="1" i="0" u="none" strike="noStrike" cap="none" dirty="0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37" name="Google Shape;1437;g2e9d5e95555_0_2796"/>
          <p:cNvSpPr txBox="1"/>
          <p:nvPr/>
        </p:nvSpPr>
        <p:spPr>
          <a:xfrm>
            <a:off x="10266169" y="1875758"/>
            <a:ext cx="112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Platform</a:t>
            </a: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1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Services</a:t>
            </a:r>
            <a:endParaRPr sz="1200" b="1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pic>
        <p:nvPicPr>
          <p:cNvPr id="1438" name="Google Shape;1438;g2e9d5e95555_0_27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7770" y="2410686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9" name="Google Shape;1439;g2e9d5e95555_0_27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9045" y="4003344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g2e9d5e95555_0_27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8942" y="2223902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1" name="Google Shape;1441;g2e9d5e95555_0_27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7360" y="3672565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2" name="Google Shape;1442;g2e9d5e95555_0_27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8942" y="4778476"/>
            <a:ext cx="504000" cy="50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3" name="Google Shape;1443;g2e9d5e95555_0_2796"/>
          <p:cNvCxnSpPr/>
          <p:nvPr/>
        </p:nvCxnSpPr>
        <p:spPr>
          <a:xfrm>
            <a:off x="5940495" y="2957082"/>
            <a:ext cx="0" cy="252300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444" name="Google Shape;1444;g2e9d5e95555_0_2796"/>
          <p:cNvCxnSpPr/>
          <p:nvPr/>
        </p:nvCxnSpPr>
        <p:spPr>
          <a:xfrm>
            <a:off x="5573423" y="4510661"/>
            <a:ext cx="0" cy="94950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445" name="Google Shape;1445;g2e9d5e95555_0_2796"/>
          <p:cNvCxnSpPr/>
          <p:nvPr/>
        </p:nvCxnSpPr>
        <p:spPr>
          <a:xfrm>
            <a:off x="4307411" y="5364924"/>
            <a:ext cx="429600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446" name="Google Shape;1446;g2e9d5e95555_0_2796"/>
          <p:cNvCxnSpPr/>
          <p:nvPr/>
        </p:nvCxnSpPr>
        <p:spPr>
          <a:xfrm>
            <a:off x="4295687" y="4251232"/>
            <a:ext cx="429600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447" name="Google Shape;1447;g2e9d5e95555_0_2796"/>
          <p:cNvCxnSpPr/>
          <p:nvPr/>
        </p:nvCxnSpPr>
        <p:spPr>
          <a:xfrm>
            <a:off x="4295687" y="2832383"/>
            <a:ext cx="429600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arrow" w="med" len="med"/>
          </a:ln>
        </p:spPr>
      </p:cxnSp>
      <p:pic>
        <p:nvPicPr>
          <p:cNvPr id="1448" name="Google Shape;1448;g2e9d5e95555_0_27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219" y="2540521"/>
            <a:ext cx="963479" cy="163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9" name="Google Shape;1449;g2e9d5e95555_0_27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3545" y="2560517"/>
            <a:ext cx="372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g2e9d5e95555_0_279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19924" y="3480666"/>
            <a:ext cx="882001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1" name="Google Shape;1451;g2e9d5e95555_0_279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1124" y="3483661"/>
            <a:ext cx="882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g2e9d5e95555_0_279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906277" y="3465513"/>
            <a:ext cx="738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g2e9d5e95555_0_279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74958" y="4084306"/>
            <a:ext cx="990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g2e9d5e95555_0_279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19062" y="4078953"/>
            <a:ext cx="858001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g2e9d5e95555_0_279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787468" y="4083285"/>
            <a:ext cx="990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Google Shape;1456;g2e9d5e95555_0_279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459565" y="2540521"/>
            <a:ext cx="774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7" name="Google Shape;1457;g2e9d5e95555_0_279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335987" y="3128737"/>
            <a:ext cx="1008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8" name="Google Shape;1458;g2e9d5e95555_0_279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398464" y="3725302"/>
            <a:ext cx="846000" cy="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g2e9d5e95555_0_279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424361" y="4911997"/>
            <a:ext cx="846000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0" name="Google Shape;1460;g2e9d5e95555_0_2796"/>
          <p:cNvSpPr/>
          <p:nvPr/>
        </p:nvSpPr>
        <p:spPr>
          <a:xfrm>
            <a:off x="6317711" y="4908629"/>
            <a:ext cx="1123200" cy="540900"/>
          </a:xfrm>
          <a:prstGeom prst="roundRect">
            <a:avLst>
              <a:gd name="adj" fmla="val 20430"/>
            </a:avLst>
          </a:prstGeom>
          <a:solidFill>
            <a:schemeClr val="lt2"/>
          </a:solidFill>
          <a:ln w="28575" cap="flat" cmpd="sng">
            <a:solidFill>
              <a:srgbClr val="E6457A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61" name="Google Shape;1461;g2e9d5e95555_0_2796"/>
          <p:cNvSpPr/>
          <p:nvPr/>
        </p:nvSpPr>
        <p:spPr>
          <a:xfrm>
            <a:off x="7493129" y="4919114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62" name="Google Shape;1462;g2e9d5e95555_0_2796"/>
          <p:cNvSpPr/>
          <p:nvPr/>
        </p:nvSpPr>
        <p:spPr>
          <a:xfrm>
            <a:off x="8722691" y="4919114"/>
            <a:ext cx="1123200" cy="540900"/>
          </a:xfrm>
          <a:prstGeom prst="roundRect">
            <a:avLst>
              <a:gd name="adj" fmla="val 18206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pic>
        <p:nvPicPr>
          <p:cNvPr id="1463" name="Google Shape;1463;g2e9d5e95555_0_279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48624" y="5113284"/>
            <a:ext cx="858001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g2e9d5e95555_0_2796"/>
          <p:cNvSpPr txBox="1"/>
          <p:nvPr/>
        </p:nvSpPr>
        <p:spPr>
          <a:xfrm>
            <a:off x="6227793" y="4991012"/>
            <a:ext cx="1275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Network </a:t>
            </a:r>
            <a:br>
              <a:rPr lang="ru-RU" sz="105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</a:br>
            <a:r>
              <a:rPr lang="ru-RU" sz="105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Neutron / Sprut</a:t>
            </a:r>
            <a:endParaRPr sz="105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465" name="Google Shape;1465;g2e9d5e95555_0_2796"/>
          <p:cNvSpPr txBox="1"/>
          <p:nvPr/>
        </p:nvSpPr>
        <p:spPr>
          <a:xfrm>
            <a:off x="7414186" y="5055997"/>
            <a:ext cx="1275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0" i="0" u="none" strike="noStrike" cap="none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Cloud Servers</a:t>
            </a:r>
            <a:endParaRPr sz="1050" b="0" i="0" u="none" strike="noStrike" cap="none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2e9d5e95555_0_28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 dirty="0" err="1">
                <a:solidFill>
                  <a:schemeClr val="dk1"/>
                </a:solidFill>
                <a:ea typeface="Play"/>
                <a:cs typeface="Play"/>
                <a:sym typeface="Play"/>
              </a:rPr>
              <a:t>Neutron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grpSp>
        <p:nvGrpSpPr>
          <p:cNvPr id="1471" name="Google Shape;1471;g2e9d5e95555_0_2861"/>
          <p:cNvGrpSpPr/>
          <p:nvPr/>
        </p:nvGrpSpPr>
        <p:grpSpPr>
          <a:xfrm>
            <a:off x="6686355" y="1233416"/>
            <a:ext cx="4846605" cy="3006542"/>
            <a:chOff x="7324777" y="2728917"/>
            <a:chExt cx="4300448" cy="2667739"/>
          </a:xfrm>
        </p:grpSpPr>
        <p:pic>
          <p:nvPicPr>
            <p:cNvPr id="1472" name="Google Shape;1472;g2e9d5e95555_0_28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324777" y="2728917"/>
              <a:ext cx="3804600" cy="2059800"/>
            </a:xfrm>
            <a:prstGeom prst="roundRect">
              <a:avLst>
                <a:gd name="adj" fmla="val 3488"/>
              </a:avLst>
            </a:prstGeom>
            <a:noFill/>
            <a:ln>
              <a:noFill/>
            </a:ln>
          </p:spPr>
        </p:pic>
        <p:pic>
          <p:nvPicPr>
            <p:cNvPr id="1473" name="Google Shape;1473;g2e9d5e95555_0_28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16263" y="3105401"/>
              <a:ext cx="3888900" cy="1923000"/>
            </a:xfrm>
            <a:prstGeom prst="roundRect">
              <a:avLst>
                <a:gd name="adj" fmla="val 4037"/>
              </a:avLst>
            </a:prstGeom>
            <a:noFill/>
            <a:ln>
              <a:noFill/>
            </a:ln>
          </p:spPr>
        </p:pic>
        <p:pic>
          <p:nvPicPr>
            <p:cNvPr id="1474" name="Google Shape;1474;g2e9d5e95555_0_286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36325" y="3452356"/>
              <a:ext cx="3888900" cy="1944300"/>
            </a:xfrm>
            <a:prstGeom prst="roundRect">
              <a:avLst>
                <a:gd name="adj" fmla="val 4175"/>
              </a:avLst>
            </a:prstGeom>
            <a:noFill/>
            <a:ln>
              <a:noFill/>
            </a:ln>
          </p:spPr>
        </p:pic>
      </p:grpSp>
      <p:sp>
        <p:nvSpPr>
          <p:cNvPr id="1475" name="Google Shape;1475;g2e9d5e95555_0_2861"/>
          <p:cNvSpPr txBox="1"/>
          <p:nvPr/>
        </p:nvSpPr>
        <p:spPr>
          <a:xfrm>
            <a:off x="7099715" y="4584723"/>
            <a:ext cx="49281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Реализация</a:t>
            </a:r>
            <a:endParaRPr sz="1200" b="0" i="0" u="none" strike="noStrike" cap="none">
              <a:solidFill>
                <a:schemeClr val="dk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Развитие за счет community</a:t>
            </a:r>
            <a:endParaRPr sz="11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Документация</a:t>
            </a: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Многие заказчики знакомы с решением</a:t>
            </a:r>
            <a:endParaRPr sz="11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Большая кодовая база - 250к строчек кода</a:t>
            </a:r>
            <a:endParaRPr sz="11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285719" marR="0" lvl="0" indent="-215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11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285719" marR="0" lvl="0" indent="-209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endParaRPr sz="1200" b="0" i="0" u="none" strike="noStrike" cap="none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476" name="Google Shape;1476;g2e9d5e95555_0_2861"/>
          <p:cNvSpPr/>
          <p:nvPr/>
        </p:nvSpPr>
        <p:spPr>
          <a:xfrm>
            <a:off x="679296" y="1552425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g2e9d5e95555_0_2861"/>
          <p:cNvSpPr/>
          <p:nvPr/>
        </p:nvSpPr>
        <p:spPr>
          <a:xfrm>
            <a:off x="679295" y="2660387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g2e9d5e95555_0_2861"/>
          <p:cNvSpPr/>
          <p:nvPr/>
        </p:nvSpPr>
        <p:spPr>
          <a:xfrm>
            <a:off x="678019" y="4482141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g2e9d5e95555_0_2861"/>
          <p:cNvSpPr/>
          <p:nvPr/>
        </p:nvSpPr>
        <p:spPr>
          <a:xfrm>
            <a:off x="6411835" y="4468631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g2e9d5e95555_0_2861"/>
          <p:cNvSpPr txBox="1"/>
          <p:nvPr/>
        </p:nvSpPr>
        <p:spPr>
          <a:xfrm>
            <a:off x="1365899" y="1563454"/>
            <a:ext cx="353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SDN полностью интегрированный </a:t>
            </a:r>
            <a:b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 платформой </a:t>
            </a:r>
            <a:r>
              <a:rPr lang="ru-RU" sz="1400" b="0" i="0" u="none" strike="noStrike" cap="none" dirty="0" err="1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Openstack</a:t>
            </a:r>
            <a:endParaRPr sz="1400" b="0" i="0" u="none" strike="noStrike" cap="none" dirty="0">
              <a:solidFill>
                <a:schemeClr val="dk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481" name="Google Shape;1481;g2e9d5e95555_0_2861"/>
          <p:cNvSpPr txBox="1"/>
          <p:nvPr/>
        </p:nvSpPr>
        <p:spPr>
          <a:xfrm>
            <a:off x="1365899" y="2746982"/>
            <a:ext cx="6100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Подключение к облачной платформе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VLAN</a:t>
            </a:r>
            <a:endParaRPr sz="11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Overlay</a:t>
            </a: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(GRE, </a:t>
            </a:r>
            <a:r>
              <a:rPr lang="ru-RU" sz="11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VxLAN</a:t>
            </a: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, </a:t>
            </a:r>
            <a:r>
              <a:rPr lang="ru-RU" sz="11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geneve</a:t>
            </a: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)</a:t>
            </a:r>
            <a:endParaRPr sz="11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Flat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Нет поддержки EVPN сетей</a:t>
            </a:r>
            <a:endParaRPr sz="12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482" name="Google Shape;1482;g2e9d5e95555_0_2861"/>
          <p:cNvSpPr txBox="1"/>
          <p:nvPr/>
        </p:nvSpPr>
        <p:spPr>
          <a:xfrm>
            <a:off x="1365899" y="4479144"/>
            <a:ext cx="4730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 умолчанию доступен большой набор 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сетевых сервисов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Виртуальные маршрутизаторы (стандартные и распределенные)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Балансировщики нагрузки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VPN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DNS</a:t>
            </a:r>
            <a:endParaRPr sz="14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ru-RU" sz="11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Security Group</a:t>
            </a:r>
            <a:endParaRPr sz="12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pic>
        <p:nvPicPr>
          <p:cNvPr id="1483" name="Google Shape;1483;g2e9d5e95555_0_28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9384" y="4637687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4" name="Google Shape;1484;g2e9d5e95555_0_28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2124" y="2801752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5" name="Google Shape;1485;g2e9d5e95555_0_28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9384" y="1702449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6" name="Google Shape;1486;g2e9d5e95555_0_286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53200" y="4609996"/>
            <a:ext cx="2667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2e9d5e95555_0_28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>
                <a:solidFill>
                  <a:schemeClr val="dk1"/>
                </a:solidFill>
                <a:ea typeface="Play"/>
                <a:cs typeface="Play"/>
                <a:sym typeface="Play"/>
              </a:rPr>
              <a:t>Neutron – особенности архитектуры</a:t>
            </a:r>
            <a:endParaRPr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547" name="Google Shape;1547;g2e9d5e95555_0_2881"/>
          <p:cNvSpPr/>
          <p:nvPr/>
        </p:nvSpPr>
        <p:spPr>
          <a:xfrm>
            <a:off x="9271964" y="2918132"/>
            <a:ext cx="2272800" cy="70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645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Агенты не хранят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состояния (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stateless)</a:t>
            </a:r>
          </a:p>
        </p:txBody>
      </p:sp>
      <p:sp>
        <p:nvSpPr>
          <p:cNvPr id="1548" name="Google Shape;1548;g2e9d5e95555_0_2881"/>
          <p:cNvSpPr/>
          <p:nvPr/>
        </p:nvSpPr>
        <p:spPr>
          <a:xfrm>
            <a:off x="9265382" y="1920884"/>
            <a:ext cx="2272800" cy="70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645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Все общение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через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rabbitmq</a:t>
            </a:r>
            <a:endParaRPr lang="en" sz="1400" b="0" i="0" u="none" strike="noStrike" cap="none" dirty="0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549" name="Google Shape;1549;g2e9d5e95555_0_2881"/>
          <p:cNvSpPr/>
          <p:nvPr/>
        </p:nvSpPr>
        <p:spPr>
          <a:xfrm>
            <a:off x="9265382" y="4399452"/>
            <a:ext cx="2272800" cy="70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645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Переусложненный</a:t>
            </a:r>
            <a:endParaRPr lang="ru-RU"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Dataplane</a:t>
            </a:r>
            <a:endParaRPr lang="en" sz="1400" b="0" i="0" u="none" strike="noStrike" cap="none" dirty="0">
              <a:solidFill>
                <a:schemeClr val="dk1"/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1553" name="Google Shape;1553;g2e9d5e95555_0_2881"/>
          <p:cNvSpPr/>
          <p:nvPr/>
        </p:nvSpPr>
        <p:spPr>
          <a:xfrm>
            <a:off x="692040" y="2567132"/>
            <a:ext cx="2272800" cy="70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E6457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Event-based</a:t>
            </a:r>
            <a:endParaRPr lang="en"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общение</a:t>
            </a:r>
          </a:p>
        </p:txBody>
      </p:sp>
      <p:sp>
        <p:nvSpPr>
          <p:cNvPr id="1554" name="Google Shape;1554;g2e9d5e95555_0_2881"/>
          <p:cNvSpPr/>
          <p:nvPr/>
        </p:nvSpPr>
        <p:spPr>
          <a:xfrm>
            <a:off x="692040" y="3963615"/>
            <a:ext cx="2272800" cy="70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Больше функционала</a:t>
            </a:r>
            <a:endParaRPr lang="ru-RU"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Больше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events</a:t>
            </a:r>
            <a:endParaRPr lang="en"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0" name="Shape 3">
            <a:extLst>
              <a:ext uri="{FF2B5EF4-FFF2-40B4-BE49-F238E27FC236}">
                <a16:creationId xmlns:a16="http://schemas.microsoft.com/office/drawing/2014/main" id="{8E12709B-54CF-144C-F9D2-307C23B67560}"/>
              </a:ext>
            </a:extLst>
          </p:cNvPr>
          <p:cNvSpPr/>
          <p:nvPr/>
        </p:nvSpPr>
        <p:spPr>
          <a:xfrm>
            <a:off x="3335689" y="5007908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51" name="Image 5" descr=" ">
            <a:extLst>
              <a:ext uri="{FF2B5EF4-FFF2-40B4-BE49-F238E27FC236}">
                <a16:creationId xmlns:a16="http://schemas.microsoft.com/office/drawing/2014/main" id="{EE1DB457-958F-91D1-1EA5-CCE41D5CC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775" y="5246014"/>
            <a:ext cx="968372" cy="281758"/>
          </a:xfrm>
          <a:prstGeom prst="rect">
            <a:avLst/>
          </a:prstGeom>
        </p:spPr>
      </p:pic>
      <p:sp>
        <p:nvSpPr>
          <p:cNvPr id="52" name="Text 4">
            <a:extLst>
              <a:ext uri="{FF2B5EF4-FFF2-40B4-BE49-F238E27FC236}">
                <a16:creationId xmlns:a16="http://schemas.microsoft.com/office/drawing/2014/main" id="{317413BD-2EF6-CCC6-F697-E1D5FB43D82F}"/>
              </a:ext>
            </a:extLst>
          </p:cNvPr>
          <p:cNvSpPr/>
          <p:nvPr/>
        </p:nvSpPr>
        <p:spPr>
          <a:xfrm>
            <a:off x="5896186" y="5290989"/>
            <a:ext cx="39555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NetNS</a:t>
            </a:r>
            <a:endParaRPr lang="en-US" sz="906" dirty="0"/>
          </a:p>
        </p:txBody>
      </p:sp>
      <p:pic>
        <p:nvPicPr>
          <p:cNvPr id="53" name="Image 7" descr=" ">
            <a:extLst>
              <a:ext uri="{FF2B5EF4-FFF2-40B4-BE49-F238E27FC236}">
                <a16:creationId xmlns:a16="http://schemas.microsoft.com/office/drawing/2014/main" id="{F8E1229C-9019-3867-435D-1F36E8895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303" y="5246014"/>
            <a:ext cx="1055684" cy="281758"/>
          </a:xfrm>
          <a:prstGeom prst="rect">
            <a:avLst/>
          </a:prstGeom>
        </p:spPr>
      </p:pic>
      <p:sp>
        <p:nvSpPr>
          <p:cNvPr id="54" name="Text 6">
            <a:extLst>
              <a:ext uri="{FF2B5EF4-FFF2-40B4-BE49-F238E27FC236}">
                <a16:creationId xmlns:a16="http://schemas.microsoft.com/office/drawing/2014/main" id="{5AECC313-2C1A-BA65-959E-F65A8A25789F}"/>
              </a:ext>
            </a:extLst>
          </p:cNvPr>
          <p:cNvSpPr/>
          <p:nvPr/>
        </p:nvSpPr>
        <p:spPr>
          <a:xfrm>
            <a:off x="6937979" y="5290989"/>
            <a:ext cx="55033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Daemons</a:t>
            </a:r>
            <a:endParaRPr lang="en-US" sz="906" dirty="0"/>
          </a:p>
        </p:txBody>
      </p:sp>
      <p:sp>
        <p:nvSpPr>
          <p:cNvPr id="55" name="Shape 8">
            <a:extLst>
              <a:ext uri="{FF2B5EF4-FFF2-40B4-BE49-F238E27FC236}">
                <a16:creationId xmlns:a16="http://schemas.microsoft.com/office/drawing/2014/main" id="{CA23816A-5508-C729-39E1-E9A97D2C373C}"/>
              </a:ext>
            </a:extLst>
          </p:cNvPr>
          <p:cNvSpPr/>
          <p:nvPr/>
        </p:nvSpPr>
        <p:spPr>
          <a:xfrm>
            <a:off x="3335689" y="4087233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56" name="Image 9" descr=" ">
            <a:extLst>
              <a:ext uri="{FF2B5EF4-FFF2-40B4-BE49-F238E27FC236}">
                <a16:creationId xmlns:a16="http://schemas.microsoft.com/office/drawing/2014/main" id="{2A08B966-180C-4997-94FE-95EFDD62D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1770" y="4620885"/>
            <a:ext cx="400525" cy="629098"/>
          </a:xfrm>
          <a:prstGeom prst="rect">
            <a:avLst/>
          </a:prstGeom>
        </p:spPr>
      </p:pic>
      <p:pic>
        <p:nvPicPr>
          <p:cNvPr id="57" name="Image 10" descr=" ">
            <a:extLst>
              <a:ext uri="{FF2B5EF4-FFF2-40B4-BE49-F238E27FC236}">
                <a16:creationId xmlns:a16="http://schemas.microsoft.com/office/drawing/2014/main" id="{E66E90AC-BCB6-3FB6-3DF0-8929CBA5E7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15428" y="4643519"/>
            <a:ext cx="871414" cy="612845"/>
          </a:xfrm>
          <a:prstGeom prst="rect">
            <a:avLst/>
          </a:prstGeom>
        </p:spPr>
      </p:pic>
      <p:sp>
        <p:nvSpPr>
          <p:cNvPr id="58" name="Shape 19">
            <a:extLst>
              <a:ext uri="{FF2B5EF4-FFF2-40B4-BE49-F238E27FC236}">
                <a16:creationId xmlns:a16="http://schemas.microsoft.com/office/drawing/2014/main" id="{EFD8674C-6F4D-FE59-7BB7-5040896387C6}"/>
              </a:ext>
            </a:extLst>
          </p:cNvPr>
          <p:cNvSpPr/>
          <p:nvPr/>
        </p:nvSpPr>
        <p:spPr>
          <a:xfrm>
            <a:off x="3335689" y="2245883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sp>
        <p:nvSpPr>
          <p:cNvPr id="59" name="Shape 20">
            <a:extLst>
              <a:ext uri="{FF2B5EF4-FFF2-40B4-BE49-F238E27FC236}">
                <a16:creationId xmlns:a16="http://schemas.microsoft.com/office/drawing/2014/main" id="{5B632EFA-A32D-C446-FFFC-35E55E68DFAD}"/>
              </a:ext>
            </a:extLst>
          </p:cNvPr>
          <p:cNvSpPr/>
          <p:nvPr/>
        </p:nvSpPr>
        <p:spPr>
          <a:xfrm>
            <a:off x="3335689" y="3166558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sp>
        <p:nvSpPr>
          <p:cNvPr id="60" name="Text 22">
            <a:extLst>
              <a:ext uri="{FF2B5EF4-FFF2-40B4-BE49-F238E27FC236}">
                <a16:creationId xmlns:a16="http://schemas.microsoft.com/office/drawing/2014/main" id="{D3C5F9F8-61B5-A0C4-0249-E00A9DE3D176}"/>
              </a:ext>
            </a:extLst>
          </p:cNvPr>
          <p:cNvSpPr/>
          <p:nvPr/>
        </p:nvSpPr>
        <p:spPr>
          <a:xfrm rot="16200000">
            <a:off x="3307908" y="5208124"/>
            <a:ext cx="492123" cy="33334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solidFill>
                  <a:schemeClr val="accent6"/>
                </a:solidFill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DP</a:t>
            </a:r>
            <a:endParaRPr lang="en-US" sz="1125" dirty="0">
              <a:solidFill>
                <a:schemeClr val="accent6"/>
              </a:solidFill>
            </a:endParaRPr>
          </a:p>
          <a:p>
            <a:pPr algn="ctr">
              <a:lnSpc>
                <a:spcPts val="1125"/>
              </a:lnSpc>
            </a:pPr>
            <a:r>
              <a:rPr lang="en-US" sz="1125" dirty="0">
                <a:solidFill>
                  <a:schemeClr val="accent6"/>
                </a:solidFill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Config</a:t>
            </a:r>
            <a:endParaRPr lang="en-US" sz="1125" dirty="0">
              <a:solidFill>
                <a:schemeClr val="accent6"/>
              </a:solidFill>
            </a:endParaRPr>
          </a:p>
        </p:txBody>
      </p:sp>
      <p:sp>
        <p:nvSpPr>
          <p:cNvPr id="61" name="Text 24">
            <a:extLst>
              <a:ext uri="{FF2B5EF4-FFF2-40B4-BE49-F238E27FC236}">
                <a16:creationId xmlns:a16="http://schemas.microsoft.com/office/drawing/2014/main" id="{ECF0FC8C-78BC-257B-8A27-DEDFFAF507B7}"/>
              </a:ext>
            </a:extLst>
          </p:cNvPr>
          <p:cNvSpPr/>
          <p:nvPr/>
        </p:nvSpPr>
        <p:spPr>
          <a:xfrm rot="16200000">
            <a:off x="3367399" y="3431942"/>
            <a:ext cx="488155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solidFill>
                  <a:schemeClr val="accent6"/>
                </a:solidFill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Events</a:t>
            </a:r>
            <a:endParaRPr lang="en-US" sz="1125" dirty="0">
              <a:solidFill>
                <a:schemeClr val="accent6"/>
              </a:solidFill>
            </a:endParaRPr>
          </a:p>
        </p:txBody>
      </p:sp>
      <p:sp>
        <p:nvSpPr>
          <p:cNvPr id="62" name="Text 26">
            <a:extLst>
              <a:ext uri="{FF2B5EF4-FFF2-40B4-BE49-F238E27FC236}">
                <a16:creationId xmlns:a16="http://schemas.microsoft.com/office/drawing/2014/main" id="{56B14770-649C-6099-6D27-F6D860E6A549}"/>
              </a:ext>
            </a:extLst>
          </p:cNvPr>
          <p:cNvSpPr/>
          <p:nvPr/>
        </p:nvSpPr>
        <p:spPr>
          <a:xfrm rot="16200000">
            <a:off x="3706766" y="3431942"/>
            <a:ext cx="662779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solidFill>
                  <a:schemeClr val="accent6"/>
                </a:solidFill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Requests</a:t>
            </a:r>
            <a:endParaRPr lang="en-US" sz="1125" dirty="0">
              <a:solidFill>
                <a:schemeClr val="accent6"/>
              </a:solidFill>
            </a:endParaRPr>
          </a:p>
        </p:txBody>
      </p:sp>
      <p:pic>
        <p:nvPicPr>
          <p:cNvPr id="63" name="Image 15" descr=" ">
            <a:extLst>
              <a:ext uri="{FF2B5EF4-FFF2-40B4-BE49-F238E27FC236}">
                <a16:creationId xmlns:a16="http://schemas.microsoft.com/office/drawing/2014/main" id="{ED24A1B1-2D84-8FD4-0721-20DFA0C98E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7924" y="2783605"/>
            <a:ext cx="116902" cy="1851271"/>
          </a:xfrm>
          <a:prstGeom prst="rect">
            <a:avLst/>
          </a:prstGeom>
        </p:spPr>
      </p:pic>
      <p:pic>
        <p:nvPicPr>
          <p:cNvPr id="1472" name="Image 17" descr=" ">
            <a:extLst>
              <a:ext uri="{FF2B5EF4-FFF2-40B4-BE49-F238E27FC236}">
                <a16:creationId xmlns:a16="http://schemas.microsoft.com/office/drawing/2014/main" id="{E54CB49C-AD6A-441C-89FD-DCE376A8FB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0672" y="2783605"/>
            <a:ext cx="116902" cy="1851271"/>
          </a:xfrm>
          <a:prstGeom prst="rect">
            <a:avLst/>
          </a:prstGeom>
        </p:spPr>
      </p:pic>
      <p:pic>
        <p:nvPicPr>
          <p:cNvPr id="1473" name="Image 18" descr=" ">
            <a:extLst>
              <a:ext uri="{FF2B5EF4-FFF2-40B4-BE49-F238E27FC236}">
                <a16:creationId xmlns:a16="http://schemas.microsoft.com/office/drawing/2014/main" id="{E26D6E03-3420-4548-552A-2051574F47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97924" y="4747976"/>
            <a:ext cx="116902" cy="896865"/>
          </a:xfrm>
          <a:prstGeom prst="rect">
            <a:avLst/>
          </a:prstGeom>
        </p:spPr>
      </p:pic>
      <p:sp>
        <p:nvSpPr>
          <p:cNvPr id="1474" name="Text 28">
            <a:extLst>
              <a:ext uri="{FF2B5EF4-FFF2-40B4-BE49-F238E27FC236}">
                <a16:creationId xmlns:a16="http://schemas.microsoft.com/office/drawing/2014/main" id="{DCE55165-13BB-2EE4-83A3-506A60D58144}"/>
              </a:ext>
            </a:extLst>
          </p:cNvPr>
          <p:cNvSpPr/>
          <p:nvPr/>
        </p:nvSpPr>
        <p:spPr>
          <a:xfrm rot="21600000">
            <a:off x="7481171" y="2497746"/>
            <a:ext cx="596633" cy="21164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MySQL</a:t>
            </a:r>
            <a:endParaRPr lang="en-US" sz="1250" dirty="0"/>
          </a:p>
        </p:txBody>
      </p:sp>
      <p:pic>
        <p:nvPicPr>
          <p:cNvPr id="1475" name="Image 21" descr=" ">
            <a:extLst>
              <a:ext uri="{FF2B5EF4-FFF2-40B4-BE49-F238E27FC236}">
                <a16:creationId xmlns:a16="http://schemas.microsoft.com/office/drawing/2014/main" id="{DEF1F236-C113-E04D-6C33-FE8A7419BE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2802" y="2408588"/>
            <a:ext cx="428624" cy="428590"/>
          </a:xfrm>
          <a:prstGeom prst="rect">
            <a:avLst/>
          </a:prstGeom>
        </p:spPr>
      </p:pic>
      <p:sp>
        <p:nvSpPr>
          <p:cNvPr id="1476" name="Text 31">
            <a:extLst>
              <a:ext uri="{FF2B5EF4-FFF2-40B4-BE49-F238E27FC236}">
                <a16:creationId xmlns:a16="http://schemas.microsoft.com/office/drawing/2014/main" id="{7CFDF38E-B377-6AFC-BE19-4D952C141BF2}"/>
              </a:ext>
            </a:extLst>
          </p:cNvPr>
          <p:cNvSpPr/>
          <p:nvPr/>
        </p:nvSpPr>
        <p:spPr>
          <a:xfrm>
            <a:off x="7550488" y="2761778"/>
            <a:ext cx="1000122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Server/Controller</a:t>
            </a:r>
            <a:endParaRPr lang="en-US" sz="938" dirty="0"/>
          </a:p>
        </p:txBody>
      </p:sp>
      <p:sp>
        <p:nvSpPr>
          <p:cNvPr id="1477" name="Text 33">
            <a:extLst>
              <a:ext uri="{FF2B5EF4-FFF2-40B4-BE49-F238E27FC236}">
                <a16:creationId xmlns:a16="http://schemas.microsoft.com/office/drawing/2014/main" id="{5E40EA89-4834-5FC9-6D1B-7BA02F8DB93D}"/>
              </a:ext>
            </a:extLst>
          </p:cNvPr>
          <p:cNvSpPr/>
          <p:nvPr/>
        </p:nvSpPr>
        <p:spPr>
          <a:xfrm>
            <a:off x="7971174" y="3682454"/>
            <a:ext cx="57943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Transport</a:t>
            </a:r>
            <a:endParaRPr lang="en-US" sz="938" dirty="0"/>
          </a:p>
        </p:txBody>
      </p:sp>
      <p:sp>
        <p:nvSpPr>
          <p:cNvPr id="1478" name="Text 35">
            <a:extLst>
              <a:ext uri="{FF2B5EF4-FFF2-40B4-BE49-F238E27FC236}">
                <a16:creationId xmlns:a16="http://schemas.microsoft.com/office/drawing/2014/main" id="{FC50CC8A-05AF-9B7A-DBA4-93F67AA1CC5C}"/>
              </a:ext>
            </a:extLst>
          </p:cNvPr>
          <p:cNvSpPr/>
          <p:nvPr/>
        </p:nvSpPr>
        <p:spPr>
          <a:xfrm>
            <a:off x="8110079" y="4603129"/>
            <a:ext cx="44053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38" dirty="0"/>
          </a:p>
        </p:txBody>
      </p:sp>
      <p:sp>
        <p:nvSpPr>
          <p:cNvPr id="1479" name="Text 37">
            <a:extLst>
              <a:ext uri="{FF2B5EF4-FFF2-40B4-BE49-F238E27FC236}">
                <a16:creationId xmlns:a16="http://schemas.microsoft.com/office/drawing/2014/main" id="{0E966EA1-E2FE-2FE2-2251-CBC3C1C22029}"/>
              </a:ext>
            </a:extLst>
          </p:cNvPr>
          <p:cNvSpPr/>
          <p:nvPr/>
        </p:nvSpPr>
        <p:spPr>
          <a:xfrm>
            <a:off x="7939424" y="5523804"/>
            <a:ext cx="61118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Dataplane</a:t>
            </a:r>
            <a:endParaRPr lang="en-US" sz="938" dirty="0"/>
          </a:p>
        </p:txBody>
      </p:sp>
      <p:pic>
        <p:nvPicPr>
          <p:cNvPr id="1480" name="Image 24" descr=" ">
            <a:extLst>
              <a:ext uri="{FF2B5EF4-FFF2-40B4-BE49-F238E27FC236}">
                <a16:creationId xmlns:a16="http://schemas.microsoft.com/office/drawing/2014/main" id="{F432E2A0-948C-508D-97FF-04E65BF4A5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6935" y="3341169"/>
            <a:ext cx="3282146" cy="404780"/>
          </a:xfrm>
          <a:prstGeom prst="rect">
            <a:avLst/>
          </a:prstGeom>
        </p:spPr>
      </p:pic>
      <p:sp>
        <p:nvSpPr>
          <p:cNvPr id="1481" name="Text 39">
            <a:extLst>
              <a:ext uri="{FF2B5EF4-FFF2-40B4-BE49-F238E27FC236}">
                <a16:creationId xmlns:a16="http://schemas.microsoft.com/office/drawing/2014/main" id="{128E97C4-EF1A-3EF4-1532-0AF5F9D00834}"/>
              </a:ext>
            </a:extLst>
          </p:cNvPr>
          <p:cNvSpPr/>
          <p:nvPr/>
        </p:nvSpPr>
        <p:spPr>
          <a:xfrm>
            <a:off x="5474838" y="3345137"/>
            <a:ext cx="1226340" cy="31747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875"/>
              </a:lnSpc>
            </a:pPr>
            <a:r>
              <a:rPr lang="en-US" sz="1875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RabbitMQ</a:t>
            </a:r>
            <a:endParaRPr lang="en-US" sz="1875" dirty="0"/>
          </a:p>
        </p:txBody>
      </p:sp>
      <p:pic>
        <p:nvPicPr>
          <p:cNvPr id="1482" name="Image 25" descr=" ">
            <a:extLst>
              <a:ext uri="{FF2B5EF4-FFF2-40B4-BE49-F238E27FC236}">
                <a16:creationId xmlns:a16="http://schemas.microsoft.com/office/drawing/2014/main" id="{6B7A6747-7065-F4FB-9C38-977EF317FB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46935" y="4265812"/>
            <a:ext cx="670717" cy="396843"/>
          </a:xfrm>
          <a:prstGeom prst="rect">
            <a:avLst/>
          </a:prstGeom>
        </p:spPr>
      </p:pic>
      <p:sp>
        <p:nvSpPr>
          <p:cNvPr id="1483" name="Text 40">
            <a:extLst>
              <a:ext uri="{FF2B5EF4-FFF2-40B4-BE49-F238E27FC236}">
                <a16:creationId xmlns:a16="http://schemas.microsoft.com/office/drawing/2014/main" id="{26394C74-B0ED-F649-FCE9-9CCAFC0BBF8B}"/>
              </a:ext>
            </a:extLst>
          </p:cNvPr>
          <p:cNvSpPr/>
          <p:nvPr/>
        </p:nvSpPr>
        <p:spPr>
          <a:xfrm>
            <a:off x="4578565" y="4310788"/>
            <a:ext cx="40745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06" dirty="0"/>
          </a:p>
        </p:txBody>
      </p:sp>
      <p:pic>
        <p:nvPicPr>
          <p:cNvPr id="1484" name="Image 28" descr=" ">
            <a:extLst>
              <a:ext uri="{FF2B5EF4-FFF2-40B4-BE49-F238E27FC236}">
                <a16:creationId xmlns:a16="http://schemas.microsoft.com/office/drawing/2014/main" id="{04EE3D88-932F-0CF9-E93F-AF685DC822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46935" y="2424462"/>
            <a:ext cx="972341" cy="396843"/>
          </a:xfrm>
          <a:prstGeom prst="rect">
            <a:avLst/>
          </a:prstGeom>
        </p:spPr>
      </p:pic>
      <p:sp>
        <p:nvSpPr>
          <p:cNvPr id="1485" name="Text 43">
            <a:extLst>
              <a:ext uri="{FF2B5EF4-FFF2-40B4-BE49-F238E27FC236}">
                <a16:creationId xmlns:a16="http://schemas.microsoft.com/office/drawing/2014/main" id="{1BC8DEA3-226B-685B-63A2-1C72471ED112}"/>
              </a:ext>
            </a:extLst>
          </p:cNvPr>
          <p:cNvSpPr/>
          <p:nvPr/>
        </p:nvSpPr>
        <p:spPr>
          <a:xfrm>
            <a:off x="4687706" y="2469438"/>
            <a:ext cx="49080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Neutron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1486" name="Image 34" descr=" ">
            <a:extLst>
              <a:ext uri="{FF2B5EF4-FFF2-40B4-BE49-F238E27FC236}">
                <a16:creationId xmlns:a16="http://schemas.microsoft.com/office/drawing/2014/main" id="{583E8ECC-7387-4B4C-B62A-24B00E4C27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90713" y="2424462"/>
            <a:ext cx="972341" cy="396843"/>
          </a:xfrm>
          <a:prstGeom prst="rect">
            <a:avLst/>
          </a:prstGeom>
        </p:spPr>
      </p:pic>
      <p:sp>
        <p:nvSpPr>
          <p:cNvPr id="1487" name="Text 49">
            <a:extLst>
              <a:ext uri="{FF2B5EF4-FFF2-40B4-BE49-F238E27FC236}">
                <a16:creationId xmlns:a16="http://schemas.microsoft.com/office/drawing/2014/main" id="{AE458454-6AFA-8CCA-B833-1D0163A3F56E}"/>
              </a:ext>
            </a:extLst>
          </p:cNvPr>
          <p:cNvSpPr/>
          <p:nvPr/>
        </p:nvSpPr>
        <p:spPr>
          <a:xfrm>
            <a:off x="5789030" y="2469438"/>
            <a:ext cx="37570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ML2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Plugin</a:t>
            </a:r>
            <a:endParaRPr lang="en-US" sz="906" dirty="0"/>
          </a:p>
        </p:txBody>
      </p:sp>
      <p:pic>
        <p:nvPicPr>
          <p:cNvPr id="1488" name="Image 36" descr=" ">
            <a:extLst>
              <a:ext uri="{FF2B5EF4-FFF2-40B4-BE49-F238E27FC236}">
                <a16:creationId xmlns:a16="http://schemas.microsoft.com/office/drawing/2014/main" id="{802E958D-006C-8F01-4621-91D133DDF9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46936" y="5246014"/>
            <a:ext cx="1051715" cy="281758"/>
          </a:xfrm>
          <a:prstGeom prst="rect">
            <a:avLst/>
          </a:prstGeom>
        </p:spPr>
      </p:pic>
      <p:sp>
        <p:nvSpPr>
          <p:cNvPr id="1489" name="Text 51">
            <a:extLst>
              <a:ext uri="{FF2B5EF4-FFF2-40B4-BE49-F238E27FC236}">
                <a16:creationId xmlns:a16="http://schemas.microsoft.com/office/drawing/2014/main" id="{58AD596F-4F94-678A-6B50-59D9C741DB1A}"/>
              </a:ext>
            </a:extLst>
          </p:cNvPr>
          <p:cNvSpPr/>
          <p:nvPr/>
        </p:nvSpPr>
        <p:spPr>
          <a:xfrm>
            <a:off x="4834548" y="5290989"/>
            <a:ext cx="276489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</p:txBody>
      </p:sp>
      <p:pic>
        <p:nvPicPr>
          <p:cNvPr id="1490" name="Image 38" descr=" ">
            <a:extLst>
              <a:ext uri="{FF2B5EF4-FFF2-40B4-BE49-F238E27FC236}">
                <a16:creationId xmlns:a16="http://schemas.microsoft.com/office/drawing/2014/main" id="{46561BAD-9FC8-1EB6-F716-6A38E59A9AE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20057" y="4265812"/>
            <a:ext cx="670717" cy="396843"/>
          </a:xfrm>
          <a:prstGeom prst="rect">
            <a:avLst/>
          </a:prstGeom>
        </p:spPr>
      </p:pic>
      <p:sp>
        <p:nvSpPr>
          <p:cNvPr id="1491" name="Text 53">
            <a:extLst>
              <a:ext uri="{FF2B5EF4-FFF2-40B4-BE49-F238E27FC236}">
                <a16:creationId xmlns:a16="http://schemas.microsoft.com/office/drawing/2014/main" id="{3816B108-29BB-DFCF-5F74-A30735CAFA7A}"/>
              </a:ext>
            </a:extLst>
          </p:cNvPr>
          <p:cNvSpPr/>
          <p:nvPr/>
        </p:nvSpPr>
        <p:spPr>
          <a:xfrm>
            <a:off x="5479468" y="4310788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I3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1561" name="Image 39" descr=" ">
            <a:extLst>
              <a:ext uri="{FF2B5EF4-FFF2-40B4-BE49-F238E27FC236}">
                <a16:creationId xmlns:a16="http://schemas.microsoft.com/office/drawing/2014/main" id="{8311175F-E381-6F07-3C6D-40947460277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93179" y="4265812"/>
            <a:ext cx="670717" cy="396843"/>
          </a:xfrm>
          <a:prstGeom prst="rect">
            <a:avLst/>
          </a:prstGeom>
        </p:spPr>
      </p:pic>
      <p:sp>
        <p:nvSpPr>
          <p:cNvPr id="1562" name="Text 54">
            <a:extLst>
              <a:ext uri="{FF2B5EF4-FFF2-40B4-BE49-F238E27FC236}">
                <a16:creationId xmlns:a16="http://schemas.microsoft.com/office/drawing/2014/main" id="{99A08616-0215-19D1-D9BC-7DFBBE3A46BD}"/>
              </a:ext>
            </a:extLst>
          </p:cNvPr>
          <p:cNvSpPr/>
          <p:nvPr/>
        </p:nvSpPr>
        <p:spPr>
          <a:xfrm>
            <a:off x="6352591" y="4310788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dhcp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1563" name="Image 40" descr=" ">
            <a:extLst>
              <a:ext uri="{FF2B5EF4-FFF2-40B4-BE49-F238E27FC236}">
                <a16:creationId xmlns:a16="http://schemas.microsoft.com/office/drawing/2014/main" id="{A626D6E5-937C-1821-E968-9E336EE11E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66301" y="4265812"/>
            <a:ext cx="670717" cy="396843"/>
          </a:xfrm>
          <a:prstGeom prst="rect">
            <a:avLst/>
          </a:prstGeom>
        </p:spPr>
      </p:pic>
      <p:sp>
        <p:nvSpPr>
          <p:cNvPr id="1564" name="Text 55">
            <a:extLst>
              <a:ext uri="{FF2B5EF4-FFF2-40B4-BE49-F238E27FC236}">
                <a16:creationId xmlns:a16="http://schemas.microsoft.com/office/drawing/2014/main" id="{9AE192F1-0494-D70D-8F23-ACF8BEC6615C}"/>
              </a:ext>
            </a:extLst>
          </p:cNvPr>
          <p:cNvSpPr/>
          <p:nvPr/>
        </p:nvSpPr>
        <p:spPr>
          <a:xfrm>
            <a:off x="7225713" y="4310788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meta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1565" name="Image 41" descr=" ">
            <a:extLst>
              <a:ext uri="{FF2B5EF4-FFF2-40B4-BE49-F238E27FC236}">
                <a16:creationId xmlns:a16="http://schemas.microsoft.com/office/drawing/2014/main" id="{F8B02A7E-A48F-C5EC-428A-2434B5CB65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28175" y="3745948"/>
            <a:ext cx="58451" cy="515896"/>
          </a:xfrm>
          <a:prstGeom prst="rect">
            <a:avLst/>
          </a:prstGeom>
        </p:spPr>
      </p:pic>
      <p:pic>
        <p:nvPicPr>
          <p:cNvPr id="1566" name="Image 42" descr=" ">
            <a:extLst>
              <a:ext uri="{FF2B5EF4-FFF2-40B4-BE49-F238E27FC236}">
                <a16:creationId xmlns:a16="http://schemas.microsoft.com/office/drawing/2014/main" id="{D862726C-CB54-183F-A4F0-D57B228240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86924" y="4662655"/>
            <a:ext cx="58451" cy="587327"/>
          </a:xfrm>
          <a:prstGeom prst="rect">
            <a:avLst/>
          </a:prstGeom>
        </p:spPr>
      </p:pic>
      <p:pic>
        <p:nvPicPr>
          <p:cNvPr id="1567" name="Image 43" descr=" ">
            <a:extLst>
              <a:ext uri="{FF2B5EF4-FFF2-40B4-BE49-F238E27FC236}">
                <a16:creationId xmlns:a16="http://schemas.microsoft.com/office/drawing/2014/main" id="{C042BF45-FDC0-0049-22D7-9992E46AA5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55052" y="3745948"/>
            <a:ext cx="58451" cy="515896"/>
          </a:xfrm>
          <a:prstGeom prst="rect">
            <a:avLst/>
          </a:prstGeom>
        </p:spPr>
      </p:pic>
      <p:pic>
        <p:nvPicPr>
          <p:cNvPr id="1568" name="Image 44" descr=" ">
            <a:extLst>
              <a:ext uri="{FF2B5EF4-FFF2-40B4-BE49-F238E27FC236}">
                <a16:creationId xmlns:a16="http://schemas.microsoft.com/office/drawing/2014/main" id="{833FC83E-6EE9-1FC1-1EAB-220A49F8E8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55052" y="4662655"/>
            <a:ext cx="58451" cy="587327"/>
          </a:xfrm>
          <a:prstGeom prst="rect">
            <a:avLst/>
          </a:prstGeom>
        </p:spPr>
      </p:pic>
      <p:pic>
        <p:nvPicPr>
          <p:cNvPr id="1569" name="Image 49" descr=" ">
            <a:extLst>
              <a:ext uri="{FF2B5EF4-FFF2-40B4-BE49-F238E27FC236}">
                <a16:creationId xmlns:a16="http://schemas.microsoft.com/office/drawing/2014/main" id="{F4C28A8A-F68A-CC3C-5091-17BCAA3D8B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74419" y="3745948"/>
            <a:ext cx="58451" cy="515896"/>
          </a:xfrm>
          <a:prstGeom prst="rect">
            <a:avLst/>
          </a:prstGeom>
        </p:spPr>
      </p:pic>
      <p:pic>
        <p:nvPicPr>
          <p:cNvPr id="1570" name="Image 50" descr=" ">
            <a:extLst>
              <a:ext uri="{FF2B5EF4-FFF2-40B4-BE49-F238E27FC236}">
                <a16:creationId xmlns:a16="http://schemas.microsoft.com/office/drawing/2014/main" id="{E1F5C6F7-535D-B05B-446B-7DDA4E8F07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01418" y="4662655"/>
            <a:ext cx="58451" cy="587327"/>
          </a:xfrm>
          <a:prstGeom prst="rect">
            <a:avLst/>
          </a:prstGeom>
        </p:spPr>
      </p:pic>
      <p:pic>
        <p:nvPicPr>
          <p:cNvPr id="1571" name="Image 53" descr=" ">
            <a:extLst>
              <a:ext uri="{FF2B5EF4-FFF2-40B4-BE49-F238E27FC236}">
                <a16:creationId xmlns:a16="http://schemas.microsoft.com/office/drawing/2014/main" id="{486901FA-9456-EA0B-6FA7-28E87CC5F7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501297" y="3745948"/>
            <a:ext cx="58451" cy="515896"/>
          </a:xfrm>
          <a:prstGeom prst="rect">
            <a:avLst/>
          </a:prstGeom>
        </p:spPr>
      </p:pic>
      <p:pic>
        <p:nvPicPr>
          <p:cNvPr id="1572" name="Image 54" descr=" ">
            <a:extLst>
              <a:ext uri="{FF2B5EF4-FFF2-40B4-BE49-F238E27FC236}">
                <a16:creationId xmlns:a16="http://schemas.microsoft.com/office/drawing/2014/main" id="{FD621747-22B1-1D4F-3F4F-BDFBE5E17E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49642" y="2821305"/>
            <a:ext cx="58451" cy="515896"/>
          </a:xfrm>
          <a:prstGeom prst="rect">
            <a:avLst/>
          </a:prstGeom>
        </p:spPr>
      </p:pic>
      <p:pic>
        <p:nvPicPr>
          <p:cNvPr id="1573" name="Image 55" descr=" ">
            <a:extLst>
              <a:ext uri="{FF2B5EF4-FFF2-40B4-BE49-F238E27FC236}">
                <a16:creationId xmlns:a16="http://schemas.microsoft.com/office/drawing/2014/main" id="{68598A00-8555-80C8-F4BE-93123756F9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63054" y="2593660"/>
            <a:ext cx="496092" cy="58447"/>
          </a:xfrm>
          <a:prstGeom prst="rect">
            <a:avLst/>
          </a:prstGeom>
        </p:spPr>
      </p:pic>
      <p:pic>
        <p:nvPicPr>
          <p:cNvPr id="1574" name="Image 56" descr=" ">
            <a:extLst>
              <a:ext uri="{FF2B5EF4-FFF2-40B4-BE49-F238E27FC236}">
                <a16:creationId xmlns:a16="http://schemas.microsoft.com/office/drawing/2014/main" id="{4712F0FA-A0F2-763B-F418-FA5A93417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98891" y="4662655"/>
            <a:ext cx="58451" cy="587327"/>
          </a:xfrm>
          <a:prstGeom prst="rect">
            <a:avLst/>
          </a:prstGeom>
        </p:spPr>
      </p:pic>
      <p:cxnSp>
        <p:nvCxnSpPr>
          <p:cNvPr id="1580" name="Google Shape;1496;g2e9d5e95555_0_2881">
            <a:extLst>
              <a:ext uri="{FF2B5EF4-FFF2-40B4-BE49-F238E27FC236}">
                <a16:creationId xmlns:a16="http://schemas.microsoft.com/office/drawing/2014/main" id="{7AAD88AE-D917-58E0-D77D-B09AD1397D96}"/>
              </a:ext>
            </a:extLst>
          </p:cNvPr>
          <p:cNvCxnSpPr/>
          <p:nvPr/>
        </p:nvCxnSpPr>
        <p:spPr>
          <a:xfrm rot="10800000" flipH="1">
            <a:off x="2965989" y="3038163"/>
            <a:ext cx="618900" cy="150600"/>
          </a:xfrm>
          <a:prstGeom prst="straightConnector1">
            <a:avLst/>
          </a:prstGeom>
          <a:noFill/>
          <a:ln w="19050" cap="rnd" cmpd="sng">
            <a:solidFill>
              <a:srgbClr val="7F7F7F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581" name="Google Shape;1497;g2e9d5e95555_0_2881">
            <a:extLst>
              <a:ext uri="{FF2B5EF4-FFF2-40B4-BE49-F238E27FC236}">
                <a16:creationId xmlns:a16="http://schemas.microsoft.com/office/drawing/2014/main" id="{1BA357A9-BA19-2DA4-BEF0-93ADC1E20C53}"/>
              </a:ext>
            </a:extLst>
          </p:cNvPr>
          <p:cNvCxnSpPr/>
          <p:nvPr/>
        </p:nvCxnSpPr>
        <p:spPr>
          <a:xfrm rot="10800000" flipH="1">
            <a:off x="2976137" y="4051192"/>
            <a:ext cx="599100" cy="171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582" name="Google Shape;1550;g2e9d5e95555_0_2881">
            <a:extLst>
              <a:ext uri="{FF2B5EF4-FFF2-40B4-BE49-F238E27FC236}">
                <a16:creationId xmlns:a16="http://schemas.microsoft.com/office/drawing/2014/main" id="{DA9EDAD3-FB49-E297-0B23-1B250BDEA8F4}"/>
              </a:ext>
            </a:extLst>
          </p:cNvPr>
          <p:cNvCxnSpPr>
            <a:cxnSpLocks/>
          </p:cNvCxnSpPr>
          <p:nvPr/>
        </p:nvCxnSpPr>
        <p:spPr>
          <a:xfrm flipH="1">
            <a:off x="7872632" y="2626577"/>
            <a:ext cx="1480966" cy="862138"/>
          </a:xfrm>
          <a:prstGeom prst="straightConnector1">
            <a:avLst/>
          </a:prstGeom>
          <a:noFill/>
          <a:ln w="22225" cap="rnd" cmpd="sng">
            <a:solidFill>
              <a:srgbClr val="7F7F7F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583" name="Google Shape;1551;g2e9d5e95555_0_2881">
            <a:extLst>
              <a:ext uri="{FF2B5EF4-FFF2-40B4-BE49-F238E27FC236}">
                <a16:creationId xmlns:a16="http://schemas.microsoft.com/office/drawing/2014/main" id="{21B0D3C8-EE01-1706-007B-5ACFE2A05608}"/>
              </a:ext>
            </a:extLst>
          </p:cNvPr>
          <p:cNvCxnSpPr>
            <a:cxnSpLocks/>
          </p:cNvCxnSpPr>
          <p:nvPr/>
        </p:nvCxnSpPr>
        <p:spPr>
          <a:xfrm flipH="1">
            <a:off x="7860711" y="3618758"/>
            <a:ext cx="2082894" cy="960560"/>
          </a:xfrm>
          <a:prstGeom prst="straightConnector1">
            <a:avLst/>
          </a:prstGeom>
          <a:noFill/>
          <a:ln w="19050" cap="rnd" cmpd="sng">
            <a:solidFill>
              <a:srgbClr val="7F7F7F"/>
            </a:solidFill>
            <a:prstDash val="solid"/>
            <a:round/>
            <a:headEnd type="none" w="sm" len="sm"/>
            <a:tailEnd type="arrow" w="med" len="med"/>
          </a:ln>
        </p:spPr>
      </p:cxnSp>
      <p:cxnSp>
        <p:nvCxnSpPr>
          <p:cNvPr id="1584" name="Google Shape;1552;g2e9d5e95555_0_2881">
            <a:extLst>
              <a:ext uri="{FF2B5EF4-FFF2-40B4-BE49-F238E27FC236}">
                <a16:creationId xmlns:a16="http://schemas.microsoft.com/office/drawing/2014/main" id="{656F753E-F5C3-6A2F-BF7D-DCAC77AC48E7}"/>
              </a:ext>
            </a:extLst>
          </p:cNvPr>
          <p:cNvCxnSpPr>
            <a:cxnSpLocks/>
          </p:cNvCxnSpPr>
          <p:nvPr/>
        </p:nvCxnSpPr>
        <p:spPr>
          <a:xfrm flipH="1">
            <a:off x="7905374" y="4750452"/>
            <a:ext cx="1360008" cy="606678"/>
          </a:xfrm>
          <a:prstGeom prst="straightConnector1">
            <a:avLst/>
          </a:prstGeom>
          <a:noFill/>
          <a:ln w="19050" cap="rnd" cmpd="sng">
            <a:solidFill>
              <a:srgbClr val="7F7F7F"/>
            </a:solidFill>
            <a:prstDash val="solid"/>
            <a:round/>
            <a:headEnd type="none" w="sm" len="sm"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2e9d5e95555_0_29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Требования к SDN в VK </a:t>
            </a:r>
            <a:r>
              <a:rPr lang="ru-RU" sz="3600" dirty="0" err="1">
                <a:solidFill>
                  <a:schemeClr val="dk1"/>
                </a:solidFill>
                <a:ea typeface="Play"/>
                <a:cs typeface="Play"/>
                <a:sym typeface="Play"/>
              </a:rPr>
              <a:t>Cloud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566" name="Google Shape;1566;g2e9d5e95555_0_2954"/>
          <p:cNvSpPr txBox="1"/>
          <p:nvPr/>
        </p:nvSpPr>
        <p:spPr>
          <a:xfrm>
            <a:off x="1289813" y="1746623"/>
            <a:ext cx="2199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Поддержка масштабирования инсталляции, 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рост облака  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g2e9d5e95555_0_2954"/>
          <p:cNvSpPr/>
          <p:nvPr/>
        </p:nvSpPr>
        <p:spPr>
          <a:xfrm>
            <a:off x="684159" y="1799294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g2e9d5e95555_0_2954"/>
          <p:cNvSpPr/>
          <p:nvPr/>
        </p:nvSpPr>
        <p:spPr>
          <a:xfrm>
            <a:off x="684159" y="3235156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g2e9d5e95555_0_2954"/>
          <p:cNvSpPr txBox="1"/>
          <p:nvPr/>
        </p:nvSpPr>
        <p:spPr>
          <a:xfrm>
            <a:off x="4649015" y="1743742"/>
            <a:ext cx="2199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Гибкость интеграции 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 инфраструктурой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VK 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Cloud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или заказчика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g2e9d5e95555_0_2954"/>
          <p:cNvSpPr/>
          <p:nvPr/>
        </p:nvSpPr>
        <p:spPr>
          <a:xfrm>
            <a:off x="4043363" y="1780396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g2e9d5e95555_0_2954"/>
          <p:cNvSpPr/>
          <p:nvPr/>
        </p:nvSpPr>
        <p:spPr>
          <a:xfrm>
            <a:off x="4043369" y="3220416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g2e9d5e95555_0_2954"/>
          <p:cNvSpPr/>
          <p:nvPr/>
        </p:nvSpPr>
        <p:spPr>
          <a:xfrm>
            <a:off x="7588701" y="1785678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g2e9d5e95555_0_2954"/>
          <p:cNvSpPr txBox="1"/>
          <p:nvPr/>
        </p:nvSpPr>
        <p:spPr>
          <a:xfrm>
            <a:off x="8221067" y="1743742"/>
            <a:ext cx="225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Обеспечение необходимого SLA продуктов платформы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g2e9d5e95555_0_2954"/>
          <p:cNvSpPr txBox="1"/>
          <p:nvPr/>
        </p:nvSpPr>
        <p:spPr>
          <a:xfrm>
            <a:off x="1318607" y="3199565"/>
            <a:ext cx="197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Сокращение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Time-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to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-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market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реализации запросов пользователей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g2e9d5e95555_0_2954"/>
          <p:cNvSpPr txBox="1"/>
          <p:nvPr/>
        </p:nvSpPr>
        <p:spPr>
          <a:xfrm>
            <a:off x="4724941" y="3233467"/>
            <a:ext cx="166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Независимость от комьюнити</a:t>
            </a:r>
            <a:endParaRPr sz="16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pic>
        <p:nvPicPr>
          <p:cNvPr id="1576" name="Google Shape;1576;g2e9d5e95555_0_29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65" y="1936437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7" name="Google Shape;1577;g2e9d5e95555_0_29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4659" y="3370443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8" name="Google Shape;1578;g2e9d5e95555_0_29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865" y="3385191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9" name="Google Shape;1579;g2e9d5e95555_0_29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41517" y="1942130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0" name="Google Shape;1580;g2e9d5e95555_0_29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84634" y="1930602"/>
            <a:ext cx="2667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1" name="Google Shape;1581;g2e9d5e95555_0_2954"/>
          <p:cNvSpPr txBox="1"/>
          <p:nvPr/>
        </p:nvSpPr>
        <p:spPr>
          <a:xfrm>
            <a:off x="8221072" y="3193337"/>
            <a:ext cx="225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Производительность сети облака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g2e9d5e95555_0_2954"/>
          <p:cNvSpPr/>
          <p:nvPr/>
        </p:nvSpPr>
        <p:spPr>
          <a:xfrm>
            <a:off x="7600227" y="3226687"/>
            <a:ext cx="549300" cy="549300"/>
          </a:xfrm>
          <a:prstGeom prst="roundRect">
            <a:avLst>
              <a:gd name="adj" fmla="val 30000"/>
            </a:avLst>
          </a:prstGeom>
          <a:solidFill>
            <a:srgbClr val="EBF4F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3" name="Google Shape;1583;g2e9d5e95555_0_29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09063" y="3349505"/>
            <a:ext cx="308575" cy="308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6F3805C-D66E-74E0-122E-B4FB57AF8A53}"/>
              </a:ext>
            </a:extLst>
          </p:cNvPr>
          <p:cNvGrpSpPr/>
          <p:nvPr/>
        </p:nvGrpSpPr>
        <p:grpSpPr>
          <a:xfrm>
            <a:off x="333518" y="5486405"/>
            <a:ext cx="11858482" cy="1371601"/>
            <a:chOff x="333518" y="5486405"/>
            <a:chExt cx="11858482" cy="1371601"/>
          </a:xfrm>
        </p:grpSpPr>
        <p:sp>
          <p:nvSpPr>
            <p:cNvPr id="3" name="Полилиния 12">
              <a:extLst>
                <a:ext uri="{FF2B5EF4-FFF2-40B4-BE49-F238E27FC236}">
                  <a16:creationId xmlns:a16="http://schemas.microsoft.com/office/drawing/2014/main" id="{50FF6254-5A42-23A1-E795-58878B4A2FD1}"/>
                </a:ext>
              </a:extLst>
            </p:cNvPr>
            <p:cNvSpPr/>
            <p:nvPr/>
          </p:nvSpPr>
          <p:spPr>
            <a:xfrm>
              <a:off x="9590252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4" name="Полилиния 13">
              <a:extLst>
                <a:ext uri="{FF2B5EF4-FFF2-40B4-BE49-F238E27FC236}">
                  <a16:creationId xmlns:a16="http://schemas.microsoft.com/office/drawing/2014/main" id="{0FD25E71-7F8F-503F-7BB2-16F3E7EF1158}"/>
                </a:ext>
              </a:extLst>
            </p:cNvPr>
            <p:cNvSpPr/>
            <p:nvPr/>
          </p:nvSpPr>
          <p:spPr>
            <a:xfrm>
              <a:off x="11129498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20" y="8621"/>
                    <a:pt x="13294" y="16198"/>
                    <a:pt x="21600" y="21600"/>
                  </a:cubicBezTo>
                  <a:lnTo>
                    <a:pt x="13792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5" name="Полилиния 12">
              <a:extLst>
                <a:ext uri="{FF2B5EF4-FFF2-40B4-BE49-F238E27FC236}">
                  <a16:creationId xmlns:a16="http://schemas.microsoft.com/office/drawing/2014/main" id="{689A9E1D-F6D8-5D54-CB79-AAE2F281B13B}"/>
                </a:ext>
              </a:extLst>
            </p:cNvPr>
            <p:cNvSpPr/>
            <p:nvPr/>
          </p:nvSpPr>
          <p:spPr>
            <a:xfrm>
              <a:off x="8049551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6" name="Полилиния 12">
              <a:extLst>
                <a:ext uri="{FF2B5EF4-FFF2-40B4-BE49-F238E27FC236}">
                  <a16:creationId xmlns:a16="http://schemas.microsoft.com/office/drawing/2014/main" id="{4D164D8E-DDE1-0DB8-4C1C-C0E9AEAA6BC4}"/>
                </a:ext>
              </a:extLst>
            </p:cNvPr>
            <p:cNvSpPr/>
            <p:nvPr/>
          </p:nvSpPr>
          <p:spPr>
            <a:xfrm>
              <a:off x="6508849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7" name="Полилиния 12">
              <a:extLst>
                <a:ext uri="{FF2B5EF4-FFF2-40B4-BE49-F238E27FC236}">
                  <a16:creationId xmlns:a16="http://schemas.microsoft.com/office/drawing/2014/main" id="{1CE631AC-CC05-EDC6-8513-DF136EDBC41A}"/>
                </a:ext>
              </a:extLst>
            </p:cNvPr>
            <p:cNvSpPr/>
            <p:nvPr/>
          </p:nvSpPr>
          <p:spPr>
            <a:xfrm>
              <a:off x="4968148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8" name="Полилиния 12">
              <a:extLst>
                <a:ext uri="{FF2B5EF4-FFF2-40B4-BE49-F238E27FC236}">
                  <a16:creationId xmlns:a16="http://schemas.microsoft.com/office/drawing/2014/main" id="{696BB706-4E10-B992-40B0-42CF2A6AAEEF}"/>
                </a:ext>
              </a:extLst>
            </p:cNvPr>
            <p:cNvSpPr/>
            <p:nvPr/>
          </p:nvSpPr>
          <p:spPr>
            <a:xfrm>
              <a:off x="3414921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9" name="Полилиния 12">
              <a:extLst>
                <a:ext uri="{FF2B5EF4-FFF2-40B4-BE49-F238E27FC236}">
                  <a16:creationId xmlns:a16="http://schemas.microsoft.com/office/drawing/2014/main" id="{C6759B51-7C1B-A4BC-6666-A70562C6A8B0}"/>
                </a:ext>
              </a:extLst>
            </p:cNvPr>
            <p:cNvSpPr/>
            <p:nvPr/>
          </p:nvSpPr>
          <p:spPr>
            <a:xfrm>
              <a:off x="1874219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  <p:sp>
          <p:nvSpPr>
            <p:cNvPr id="10" name="Полилиния 12">
              <a:extLst>
                <a:ext uri="{FF2B5EF4-FFF2-40B4-BE49-F238E27FC236}">
                  <a16:creationId xmlns:a16="http://schemas.microsoft.com/office/drawing/2014/main" id="{94979FDB-F82F-DA0C-0AA9-4B8D828E8E07}"/>
                </a:ext>
              </a:extLst>
            </p:cNvPr>
            <p:cNvSpPr/>
            <p:nvPr/>
          </p:nvSpPr>
          <p:spPr>
            <a:xfrm>
              <a:off x="333518" y="5486405"/>
              <a:ext cx="1062502" cy="137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5" y="0"/>
                  </a:moveTo>
                  <a:cubicBezTo>
                    <a:pt x="7419" y="8621"/>
                    <a:pt x="13294" y="16198"/>
                    <a:pt x="21600" y="21600"/>
                  </a:cubicBezTo>
                  <a:lnTo>
                    <a:pt x="13791" y="21600"/>
                  </a:lnTo>
                  <a:cubicBezTo>
                    <a:pt x="6650" y="15769"/>
                    <a:pt x="1709" y="8302"/>
                    <a:pt x="0" y="0"/>
                  </a:cubicBezTo>
                  <a:lnTo>
                    <a:pt x="5435" y="0"/>
                  </a:lnTo>
                  <a:close/>
                </a:path>
              </a:pathLst>
            </a:custGeom>
            <a:solidFill>
              <a:srgbClr val="EBF4F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SF Pro Text Light"/>
                  <a:ea typeface="SF Pro Text Light"/>
                  <a:cs typeface="SF Pro Text Light"/>
                  <a:sym typeface="SF Pro Text Light"/>
                </a:defRPr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2ebbb115432_1_123"/>
          <p:cNvSpPr/>
          <p:nvPr/>
        </p:nvSpPr>
        <p:spPr>
          <a:xfrm>
            <a:off x="0" y="0"/>
            <a:ext cx="5425200" cy="6858000"/>
          </a:xfrm>
          <a:prstGeom prst="rect">
            <a:avLst/>
          </a:prstGeom>
          <a:solidFill>
            <a:srgbClr val="EBF4F9"/>
          </a:solidFill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g2ebbb115432_1_123"/>
          <p:cNvSpPr txBox="1"/>
          <p:nvPr/>
        </p:nvSpPr>
        <p:spPr>
          <a:xfrm>
            <a:off x="586563" y="3373959"/>
            <a:ext cx="452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g2ebbb115432_1_123"/>
          <p:cNvSpPr/>
          <p:nvPr/>
        </p:nvSpPr>
        <p:spPr>
          <a:xfrm>
            <a:off x="6096000" y="692150"/>
            <a:ext cx="5418666" cy="55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Переработка существующего SDN </a:t>
            </a: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endParaRPr sz="16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593" name="Google Shape;1593;g2ebbb115432_1_123"/>
          <p:cNvSpPr txBox="1"/>
          <p:nvPr/>
        </p:nvSpPr>
        <p:spPr>
          <a:xfrm>
            <a:off x="6102534" y="1343672"/>
            <a:ext cx="54107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Ограничения со стороны продукта в изменении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архитектуры и развитии функциональности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g2ebbb115432_1_123"/>
          <p:cNvSpPr txBox="1">
            <a:spLocks noGrp="1"/>
          </p:cNvSpPr>
          <p:nvPr>
            <p:ph type="title"/>
          </p:nvPr>
        </p:nvSpPr>
        <p:spPr>
          <a:xfrm>
            <a:off x="677334" y="692150"/>
            <a:ext cx="4747866" cy="108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ru-RU" dirty="0">
                <a:solidFill>
                  <a:schemeClr val="dk1"/>
                </a:solidFill>
              </a:rPr>
              <a:t>Варианты развития</a:t>
            </a: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 </a:t>
            </a:r>
            <a:b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</a:br>
            <a:r>
              <a:rPr lang="ru-RU" sz="3600" dirty="0">
                <a:solidFill>
                  <a:schemeClr val="dk1"/>
                </a:solidFill>
                <a:ea typeface="Play"/>
                <a:cs typeface="Play"/>
                <a:sym typeface="Play"/>
              </a:rPr>
              <a:t>SDN в VK </a:t>
            </a:r>
            <a:r>
              <a:rPr lang="ru-RU" sz="3600" dirty="0" err="1">
                <a:solidFill>
                  <a:schemeClr val="dk1"/>
                </a:solidFill>
                <a:ea typeface="Play"/>
                <a:cs typeface="Play"/>
                <a:sym typeface="Play"/>
              </a:rPr>
              <a:t>Cloud</a:t>
            </a:r>
            <a:endParaRPr dirty="0">
              <a:solidFill>
                <a:schemeClr val="dk1"/>
              </a:solidFill>
              <a:ea typeface="Play"/>
              <a:cs typeface="Play"/>
              <a:sym typeface="Play"/>
            </a:endParaRPr>
          </a:p>
        </p:txBody>
      </p:sp>
      <p:sp>
        <p:nvSpPr>
          <p:cNvPr id="1595" name="Google Shape;1595;g2ebbb115432_1_123"/>
          <p:cNvSpPr/>
          <p:nvPr/>
        </p:nvSpPr>
        <p:spPr>
          <a:xfrm>
            <a:off x="6088047" y="2431428"/>
            <a:ext cx="5425200" cy="724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Замена существующего SDN: </a:t>
            </a:r>
            <a:endParaRPr sz="16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Tungsten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Fabric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/ Open </a:t>
            </a:r>
            <a:r>
              <a:rPr lang="ru-RU" sz="1600" b="0" i="0" u="none" strike="noStrike" cap="none" dirty="0" err="1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Contrail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, OVN </a:t>
            </a:r>
            <a:endParaRPr sz="12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596" name="Google Shape;1596;g2ebbb115432_1_123"/>
          <p:cNvSpPr txBox="1"/>
          <p:nvPr/>
        </p:nvSpPr>
        <p:spPr>
          <a:xfrm>
            <a:off x="6102534" y="3266269"/>
            <a:ext cx="54107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Аналогичные проблемы 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+ время на интеграцию продукта с облаком</a:t>
            </a:r>
            <a:endParaRPr sz="1600" b="0" i="0" u="none" strike="noStrike" cap="none" dirty="0">
              <a:solidFill>
                <a:srgbClr val="000000"/>
              </a:solidFill>
              <a:latin typeface="VK Sans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g2ebbb115432_1_123"/>
          <p:cNvSpPr/>
          <p:nvPr/>
        </p:nvSpPr>
        <p:spPr>
          <a:xfrm>
            <a:off x="6102534" y="4383764"/>
            <a:ext cx="5430654" cy="55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Реализация собственного SDN</a:t>
            </a:r>
            <a:endParaRPr sz="1600" b="0" i="0" u="none" strike="noStrike" cap="none" dirty="0">
              <a:solidFill>
                <a:schemeClr val="lt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1598" name="Google Shape;1598;g2ebbb115432_1_123"/>
          <p:cNvSpPr txBox="1"/>
          <p:nvPr/>
        </p:nvSpPr>
        <p:spPr>
          <a:xfrm>
            <a:off x="6088047" y="5060206"/>
            <a:ext cx="4686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Возможность реализовать все требования</a:t>
            </a:r>
            <a:endParaRPr sz="14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sng" strike="noStrike" cap="none" dirty="0">
                <a:solidFill>
                  <a:schemeClr val="hlink"/>
                </a:solidFill>
                <a:latin typeface="VK Sans Display" pitchFamily="2" charset="0"/>
                <a:ea typeface="Play"/>
                <a:cs typeface="Play"/>
                <a:sym typeface="Play"/>
                <a:hlinkClick r:id="rId3"/>
              </a:rPr>
              <a:t>https://habr.com/ru/companies/vk/articles/763760/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</a:t>
            </a:r>
            <a:endParaRPr sz="1400" b="0" i="0" u="none" strike="noStrike" cap="none" dirty="0">
              <a:solidFill>
                <a:schemeClr val="dk1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B35BDEE-39BC-BED5-EAC1-A1560E25A20F}"/>
              </a:ext>
            </a:extLst>
          </p:cNvPr>
          <p:cNvGrpSpPr/>
          <p:nvPr/>
        </p:nvGrpSpPr>
        <p:grpSpPr>
          <a:xfrm>
            <a:off x="2823458" y="4122086"/>
            <a:ext cx="2601742" cy="2743207"/>
            <a:chOff x="2823564" y="4114824"/>
            <a:chExt cx="2601742" cy="2743207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D269E94-6220-AC38-BA39-8AB000673715}"/>
                </a:ext>
              </a:extLst>
            </p:cNvPr>
            <p:cNvSpPr/>
            <p:nvPr/>
          </p:nvSpPr>
          <p:spPr>
            <a:xfrm>
              <a:off x="2823564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E2B2AC6E-323D-5DB4-1C1D-5CE9A9402C58}"/>
                </a:ext>
              </a:extLst>
            </p:cNvPr>
            <p:cNvSpPr/>
            <p:nvPr/>
          </p:nvSpPr>
          <p:spPr>
            <a:xfrm>
              <a:off x="4362808" y="4114824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6A5504C2-21CA-5D1D-87C7-E3D0BC0A6201}"/>
                </a:ext>
              </a:extLst>
            </p:cNvPr>
            <p:cNvSpPr/>
            <p:nvPr/>
          </p:nvSpPr>
          <p:spPr>
            <a:xfrm>
              <a:off x="2823564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74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2AB722D-B618-892C-FDDB-27732F47946B}"/>
                </a:ext>
              </a:extLst>
            </p:cNvPr>
            <p:cNvSpPr/>
            <p:nvPr/>
          </p:nvSpPr>
          <p:spPr>
            <a:xfrm>
              <a:off x="4362808" y="5486436"/>
              <a:ext cx="1062498" cy="1371595"/>
            </a:xfrm>
            <a:custGeom>
              <a:avLst/>
              <a:gdLst>
                <a:gd name="connsiteX0" fmla="*/ 153720 w 610934"/>
                <a:gd name="connsiteY0" fmla="*/ 0 h 788664"/>
                <a:gd name="connsiteX1" fmla="*/ 610935 w 610934"/>
                <a:gd name="connsiteY1" fmla="*/ 788665 h 788664"/>
                <a:gd name="connsiteX2" fmla="*/ 390083 w 610934"/>
                <a:gd name="connsiteY2" fmla="*/ 788665 h 788664"/>
                <a:gd name="connsiteX3" fmla="*/ 0 w 610934"/>
                <a:gd name="connsiteY3" fmla="*/ 0 h 788664"/>
                <a:gd name="connsiteX4" fmla="*/ 153720 w 610934"/>
                <a:gd name="connsiteY4" fmla="*/ 0 h 788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78866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chemeClr val="bg1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Google Shape;1589;g2ebbb115432_1_123">
            <a:extLst>
              <a:ext uri="{FF2B5EF4-FFF2-40B4-BE49-F238E27FC236}">
                <a16:creationId xmlns:a16="http://schemas.microsoft.com/office/drawing/2014/main" id="{D55BC743-E670-E48A-3201-97F91911504D}"/>
              </a:ext>
            </a:extLst>
          </p:cNvPr>
          <p:cNvSpPr txBox="1"/>
          <p:nvPr/>
        </p:nvSpPr>
        <p:spPr>
          <a:xfrm>
            <a:off x="677334" y="1770045"/>
            <a:ext cx="4825500" cy="70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2000" b="0" i="0" u="none" strike="noStrike" cap="none" dirty="0" err="1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Neutron</a:t>
            </a:r>
            <a:r>
              <a:rPr lang="ru-RU" sz="2000" b="0" i="0" u="none" strike="noStrike" cap="none" dirty="0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 не соответствует</a:t>
            </a:r>
            <a:br>
              <a:rPr lang="ru-RU" sz="2000" b="0" i="0" u="none" strike="noStrike" cap="none" dirty="0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2000" b="0" i="0" u="none" strike="noStrike" cap="none" dirty="0">
                <a:solidFill>
                  <a:schemeClr val="tx2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всем требованиям к SDN</a:t>
            </a:r>
            <a:endParaRPr sz="2000" b="0" i="0" u="none" strike="noStrike" cap="none" dirty="0">
              <a:solidFill>
                <a:schemeClr val="tx2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  <p:sp>
        <p:nvSpPr>
          <p:cNvPr id="8" name="Google Shape;1591;g2ebbb115432_1_123">
            <a:extLst>
              <a:ext uri="{FF2B5EF4-FFF2-40B4-BE49-F238E27FC236}">
                <a16:creationId xmlns:a16="http://schemas.microsoft.com/office/drawing/2014/main" id="{9CB8D554-BAC0-BD3F-557C-520AACBD2CFB}"/>
              </a:ext>
            </a:extLst>
          </p:cNvPr>
          <p:cNvSpPr txBox="1"/>
          <p:nvPr/>
        </p:nvSpPr>
        <p:spPr>
          <a:xfrm>
            <a:off x="677334" y="2819402"/>
            <a:ext cx="39654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7FF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Архитектура трудно масштабируемая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7FF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Ограничения по добавлении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новой функциональности –добавить либо сложно, либо невозможно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7FF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Из-за особенности архитектуры </a:t>
            </a:r>
            <a:b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</a:b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сложно справляется с большим перестроением сети (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фулсинк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VK Sans Display" pitchFamily="2" charset="0"/>
                <a:ea typeface="Play"/>
                <a:cs typeface="Play"/>
                <a:sym typeface="Play"/>
              </a:rPr>
              <a:t>)</a:t>
            </a:r>
            <a:endParaRPr lang="ru-RU" sz="2000" b="0" i="0" u="none" strike="noStrike" cap="none" dirty="0">
              <a:solidFill>
                <a:srgbClr val="535353"/>
              </a:solidFill>
              <a:latin typeface="VK Sans Display" pitchFamily="2" charset="0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294417" y="4294117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sp>
        <p:nvSpPr>
          <p:cNvPr id="3" name="Shape 1"/>
          <p:cNvSpPr/>
          <p:nvPr/>
        </p:nvSpPr>
        <p:spPr>
          <a:xfrm>
            <a:off x="6294417" y="3544084"/>
            <a:ext cx="5302233" cy="583359"/>
          </a:xfrm>
          <a:prstGeom prst="roundRect">
            <a:avLst>
              <a:gd name="adj" fmla="val 20571"/>
            </a:avLst>
          </a:prstGeom>
          <a:solidFill>
            <a:srgbClr val="EBF4F9"/>
          </a:solidFill>
          <a:ln/>
        </p:spPr>
      </p:sp>
      <p:sp>
        <p:nvSpPr>
          <p:cNvPr id="7" name="Shape 2"/>
          <p:cNvSpPr/>
          <p:nvPr/>
        </p:nvSpPr>
        <p:spPr>
          <a:xfrm>
            <a:off x="6294417" y="1532092"/>
            <a:ext cx="5302233" cy="1218307"/>
          </a:xfrm>
          <a:prstGeom prst="roundRect">
            <a:avLst>
              <a:gd name="adj" fmla="val 9850"/>
            </a:avLst>
          </a:prstGeom>
          <a:solidFill>
            <a:srgbClr val="EBF4F9"/>
          </a:solidFill>
          <a:ln/>
        </p:spPr>
      </p:sp>
      <p:sp>
        <p:nvSpPr>
          <p:cNvPr id="10" name="Shape 3"/>
          <p:cNvSpPr/>
          <p:nvPr/>
        </p:nvSpPr>
        <p:spPr>
          <a:xfrm>
            <a:off x="595311" y="4294117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11" name="Image 5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397" y="4532223"/>
            <a:ext cx="968372" cy="281758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3155808" y="4577198"/>
            <a:ext cx="39555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NetNS</a:t>
            </a:r>
            <a:endParaRPr lang="en-US" sz="906" dirty="0"/>
          </a:p>
        </p:txBody>
      </p:sp>
      <p:pic>
        <p:nvPicPr>
          <p:cNvPr id="13" name="Image 6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503" y="4532223"/>
            <a:ext cx="968372" cy="281758"/>
          </a:xfrm>
          <a:prstGeom prst="rect">
            <a:avLst/>
          </a:prstGeom>
        </p:spPr>
      </p:pic>
      <p:sp>
        <p:nvSpPr>
          <p:cNvPr id="14" name="Text 5"/>
          <p:cNvSpPr/>
          <p:nvPr/>
        </p:nvSpPr>
        <p:spPr>
          <a:xfrm>
            <a:off x="8854914" y="4577198"/>
            <a:ext cx="39555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NetNS</a:t>
            </a:r>
            <a:endParaRPr lang="en-US" sz="906" dirty="0"/>
          </a:p>
        </p:txBody>
      </p:sp>
      <p:pic>
        <p:nvPicPr>
          <p:cNvPr id="15" name="Image 7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25" y="4532223"/>
            <a:ext cx="1055684" cy="281758"/>
          </a:xfrm>
          <a:prstGeom prst="rect">
            <a:avLst/>
          </a:prstGeom>
        </p:spPr>
      </p:pic>
      <p:sp>
        <p:nvSpPr>
          <p:cNvPr id="16" name="Text 6"/>
          <p:cNvSpPr/>
          <p:nvPr/>
        </p:nvSpPr>
        <p:spPr>
          <a:xfrm>
            <a:off x="4197601" y="4577198"/>
            <a:ext cx="55033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Daemons</a:t>
            </a:r>
            <a:endParaRPr lang="en-US" sz="906" dirty="0"/>
          </a:p>
        </p:txBody>
      </p:sp>
      <p:pic>
        <p:nvPicPr>
          <p:cNvPr id="17" name="Image 8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031" y="4532223"/>
            <a:ext cx="1055684" cy="281758"/>
          </a:xfrm>
          <a:prstGeom prst="rect">
            <a:avLst/>
          </a:prstGeom>
        </p:spPr>
      </p:pic>
      <p:sp>
        <p:nvSpPr>
          <p:cNvPr id="18" name="Text 7"/>
          <p:cNvSpPr/>
          <p:nvPr/>
        </p:nvSpPr>
        <p:spPr>
          <a:xfrm>
            <a:off x="9896708" y="4577198"/>
            <a:ext cx="550331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Daemons</a:t>
            </a:r>
            <a:endParaRPr lang="en-US" sz="906" dirty="0"/>
          </a:p>
        </p:txBody>
      </p:sp>
      <p:sp>
        <p:nvSpPr>
          <p:cNvPr id="19" name="Shape 8"/>
          <p:cNvSpPr/>
          <p:nvPr/>
        </p:nvSpPr>
        <p:spPr>
          <a:xfrm>
            <a:off x="595311" y="3373442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20" name="Image 9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1392" y="3907094"/>
            <a:ext cx="400525" cy="629098"/>
          </a:xfrm>
          <a:prstGeom prst="rect">
            <a:avLst/>
          </a:prstGeom>
        </p:spPr>
      </p:pic>
      <p:sp>
        <p:nvSpPr>
          <p:cNvPr id="23" name="Text 9"/>
          <p:cNvSpPr/>
          <p:nvPr/>
        </p:nvSpPr>
        <p:spPr>
          <a:xfrm>
            <a:off x="846793" y="5435701"/>
            <a:ext cx="4542881" cy="70902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Ушли от Event-based общения между компонентами SDN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Убрали брокер сообщений Rabbitmq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Агенты Neutron не хранят состояния, агенты Sprut хранят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Оптимизировали архитектуру DataPlane</a:t>
            </a:r>
            <a:endParaRPr lang="en-US" sz="1000" dirty="0"/>
          </a:p>
        </p:txBody>
      </p:sp>
      <p:sp>
        <p:nvSpPr>
          <p:cNvPr id="24" name="Text 10"/>
          <p:cNvSpPr/>
          <p:nvPr/>
        </p:nvSpPr>
        <p:spPr>
          <a:xfrm>
            <a:off x="6518870" y="5433055"/>
            <a:ext cx="5745408" cy="8757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Микросервисная архитектура приложения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Архитектура готова к горизонтальному масштабированию инсталляции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Self-healing сетевых NFV-сущностей сервисов </a:t>
            </a:r>
            <a:r>
              <a:rPr lang="en-US" sz="1000" dirty="0" err="1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клиентов</a:t>
            </a: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 </a:t>
            </a:r>
            <a:b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</a:b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(Neutron есть для некоторых сервисов НА)</a:t>
            </a:r>
            <a:endParaRPr lang="en-US" sz="1000" dirty="0"/>
          </a:p>
          <a:p>
            <a:pPr>
              <a:lnSpc>
                <a:spcPts val="1300"/>
              </a:lnSpc>
            </a:pPr>
            <a:r>
              <a:rPr lang="en-US" sz="1000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Использование ЗКУ</a:t>
            </a:r>
            <a:endParaRPr lang="en-US" sz="1000" dirty="0"/>
          </a:p>
        </p:txBody>
      </p:sp>
      <p:sp>
        <p:nvSpPr>
          <p:cNvPr id="25" name="Shape 11"/>
          <p:cNvSpPr/>
          <p:nvPr/>
        </p:nvSpPr>
        <p:spPr>
          <a:xfrm>
            <a:off x="668200" y="5545494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6" name="Shape 12"/>
          <p:cNvSpPr/>
          <p:nvPr/>
        </p:nvSpPr>
        <p:spPr>
          <a:xfrm>
            <a:off x="6340276" y="5538880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7" name="Shape 13"/>
          <p:cNvSpPr/>
          <p:nvPr/>
        </p:nvSpPr>
        <p:spPr>
          <a:xfrm>
            <a:off x="668200" y="5708200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8" name="Shape 14"/>
          <p:cNvSpPr/>
          <p:nvPr/>
        </p:nvSpPr>
        <p:spPr>
          <a:xfrm>
            <a:off x="6340276" y="5709522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29" name="Shape 15"/>
          <p:cNvSpPr/>
          <p:nvPr/>
        </p:nvSpPr>
        <p:spPr>
          <a:xfrm>
            <a:off x="668200" y="5870905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0" name="Shape 16"/>
          <p:cNvSpPr/>
          <p:nvPr/>
        </p:nvSpPr>
        <p:spPr>
          <a:xfrm>
            <a:off x="6340276" y="5880164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1" name="Shape 17"/>
          <p:cNvSpPr/>
          <p:nvPr/>
        </p:nvSpPr>
        <p:spPr>
          <a:xfrm>
            <a:off x="668200" y="6045516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2" name="Shape 18"/>
          <p:cNvSpPr/>
          <p:nvPr/>
        </p:nvSpPr>
        <p:spPr>
          <a:xfrm>
            <a:off x="6340276" y="6193670"/>
            <a:ext cx="55562" cy="55558"/>
          </a:xfrm>
          <a:prstGeom prst="ellipse">
            <a:avLst/>
          </a:prstGeom>
          <a:solidFill>
            <a:srgbClr val="00D9ED">
              <a:alpha val="100000"/>
            </a:srgbClr>
          </a:solidFill>
          <a:ln/>
        </p:spPr>
      </p:sp>
      <p:sp>
        <p:nvSpPr>
          <p:cNvPr id="33" name="Shape 19"/>
          <p:cNvSpPr/>
          <p:nvPr/>
        </p:nvSpPr>
        <p:spPr>
          <a:xfrm>
            <a:off x="595311" y="1532092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pic>
        <p:nvPicPr>
          <p:cNvPr id="34" name="Image 1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4418" y="1532092"/>
            <a:ext cx="2452679" cy="515896"/>
          </a:xfrm>
          <a:prstGeom prst="rect">
            <a:avLst/>
          </a:prstGeom>
        </p:spPr>
      </p:pic>
      <p:pic>
        <p:nvPicPr>
          <p:cNvPr id="35" name="Image 13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94722" y="1532092"/>
            <a:ext cx="2801928" cy="1218307"/>
          </a:xfrm>
          <a:prstGeom prst="rect">
            <a:avLst/>
          </a:prstGeom>
        </p:spPr>
      </p:pic>
      <p:pic>
        <p:nvPicPr>
          <p:cNvPr id="36" name="Image 14" descr=" 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94418" y="2087671"/>
            <a:ext cx="2452679" cy="2039772"/>
          </a:xfrm>
          <a:prstGeom prst="rect">
            <a:avLst/>
          </a:prstGeom>
        </p:spPr>
      </p:pic>
      <p:sp>
        <p:nvSpPr>
          <p:cNvPr id="37" name="Shape 20"/>
          <p:cNvSpPr/>
          <p:nvPr/>
        </p:nvSpPr>
        <p:spPr>
          <a:xfrm>
            <a:off x="595311" y="2452767"/>
            <a:ext cx="5302233" cy="754001"/>
          </a:xfrm>
          <a:prstGeom prst="roundRect">
            <a:avLst>
              <a:gd name="adj" fmla="val 15916"/>
            </a:avLst>
          </a:prstGeom>
          <a:solidFill>
            <a:srgbClr val="EBF4F9"/>
          </a:solidFill>
          <a:ln/>
        </p:spPr>
      </p:sp>
      <p:sp>
        <p:nvSpPr>
          <p:cNvPr id="38" name="Shape 21"/>
          <p:cNvSpPr/>
          <p:nvPr/>
        </p:nvSpPr>
        <p:spPr>
          <a:xfrm>
            <a:off x="6294417" y="2917073"/>
            <a:ext cx="5302233" cy="460338"/>
          </a:xfrm>
          <a:prstGeom prst="roundRect">
            <a:avLst>
              <a:gd name="adj" fmla="val 26069"/>
            </a:avLst>
          </a:prstGeom>
          <a:solidFill>
            <a:srgbClr val="EBF4F9"/>
          </a:solidFill>
          <a:ln/>
        </p:spPr>
      </p:sp>
      <p:sp>
        <p:nvSpPr>
          <p:cNvPr id="39" name="Text 22"/>
          <p:cNvSpPr/>
          <p:nvPr/>
        </p:nvSpPr>
        <p:spPr>
          <a:xfrm rot="16200000">
            <a:off x="567530" y="4494333"/>
            <a:ext cx="492123" cy="33334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DP</a:t>
            </a:r>
            <a:endParaRPr lang="en-US" sz="1125" dirty="0"/>
          </a:p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Config</a:t>
            </a:r>
            <a:endParaRPr lang="en-US" sz="1125" dirty="0"/>
          </a:p>
        </p:txBody>
      </p:sp>
      <p:sp>
        <p:nvSpPr>
          <p:cNvPr id="40" name="Text 23"/>
          <p:cNvSpPr/>
          <p:nvPr/>
        </p:nvSpPr>
        <p:spPr>
          <a:xfrm rot="16200000">
            <a:off x="6266636" y="4494333"/>
            <a:ext cx="492123" cy="333348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DP</a:t>
            </a:r>
            <a:endParaRPr lang="en-US" sz="1125" dirty="0"/>
          </a:p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Config</a:t>
            </a:r>
            <a:endParaRPr lang="en-US" sz="1125" dirty="0"/>
          </a:p>
        </p:txBody>
      </p:sp>
      <p:sp>
        <p:nvSpPr>
          <p:cNvPr id="41" name="Text 24"/>
          <p:cNvSpPr/>
          <p:nvPr/>
        </p:nvSpPr>
        <p:spPr>
          <a:xfrm rot="16200000">
            <a:off x="627021" y="2718151"/>
            <a:ext cx="488155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Events</a:t>
            </a:r>
            <a:endParaRPr lang="en-US" sz="1125" dirty="0"/>
          </a:p>
        </p:txBody>
      </p:sp>
      <p:sp>
        <p:nvSpPr>
          <p:cNvPr id="42" name="Text 25"/>
          <p:cNvSpPr/>
          <p:nvPr/>
        </p:nvSpPr>
        <p:spPr>
          <a:xfrm rot="16200000">
            <a:off x="6162735" y="3148304"/>
            <a:ext cx="841372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Target State</a:t>
            </a:r>
            <a:endParaRPr lang="en-US" sz="1125" dirty="0"/>
          </a:p>
        </p:txBody>
      </p:sp>
      <p:sp>
        <p:nvSpPr>
          <p:cNvPr id="43" name="Text 26"/>
          <p:cNvSpPr/>
          <p:nvPr/>
        </p:nvSpPr>
        <p:spPr>
          <a:xfrm rot="16200000">
            <a:off x="966388" y="2718151"/>
            <a:ext cx="662779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Requests</a:t>
            </a:r>
            <a:endParaRPr lang="en-US" sz="1125" dirty="0"/>
          </a:p>
        </p:txBody>
      </p:sp>
      <p:sp>
        <p:nvSpPr>
          <p:cNvPr id="44" name="Text 27"/>
          <p:cNvSpPr/>
          <p:nvPr/>
        </p:nvSpPr>
        <p:spPr>
          <a:xfrm rot="16200000">
            <a:off x="6665494" y="4547596"/>
            <a:ext cx="662779" cy="19048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125"/>
              </a:lnSpc>
            </a:pPr>
            <a:r>
              <a:rPr lang="en-US" sz="1125" dirty="0">
                <a:latin typeface="VK Sans Display Regular" pitchFamily="34" charset="0"/>
                <a:ea typeface="VK Sans Display Regular" pitchFamily="34" charset="-122"/>
                <a:cs typeface="VK Sans Display Regular" pitchFamily="34" charset="-120"/>
              </a:rPr>
              <a:t>Requests</a:t>
            </a:r>
            <a:endParaRPr lang="en-US" sz="1125" dirty="0"/>
          </a:p>
        </p:txBody>
      </p:sp>
      <p:pic>
        <p:nvPicPr>
          <p:cNvPr id="45" name="Image 15" descr=" 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546" y="2069814"/>
            <a:ext cx="116902" cy="1851271"/>
          </a:xfrm>
          <a:prstGeom prst="rect">
            <a:avLst/>
          </a:prstGeom>
        </p:spPr>
      </p:pic>
      <p:pic>
        <p:nvPicPr>
          <p:cNvPr id="46" name="Image 16" descr=" 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56652" y="2544041"/>
            <a:ext cx="116902" cy="1377044"/>
          </a:xfrm>
          <a:prstGeom prst="rect">
            <a:avLst/>
          </a:prstGeom>
        </p:spPr>
      </p:pic>
      <p:pic>
        <p:nvPicPr>
          <p:cNvPr id="47" name="Image 17" descr=" 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70294" y="2069814"/>
            <a:ext cx="116902" cy="1851271"/>
          </a:xfrm>
          <a:prstGeom prst="rect">
            <a:avLst/>
          </a:prstGeom>
        </p:spPr>
      </p:pic>
      <p:pic>
        <p:nvPicPr>
          <p:cNvPr id="48" name="Image 18" descr=" 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7546" y="4034185"/>
            <a:ext cx="116902" cy="896865"/>
          </a:xfrm>
          <a:prstGeom prst="rect">
            <a:avLst/>
          </a:prstGeom>
        </p:spPr>
      </p:pic>
      <p:pic>
        <p:nvPicPr>
          <p:cNvPr id="49" name="Image 19" descr=" 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56652" y="4032201"/>
            <a:ext cx="116902" cy="1023854"/>
          </a:xfrm>
          <a:prstGeom prst="rect">
            <a:avLst/>
          </a:prstGeom>
        </p:spPr>
      </p:pic>
      <p:pic>
        <p:nvPicPr>
          <p:cNvPr id="50" name="Image 20" descr=" 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69401" y="4024264"/>
            <a:ext cx="116903" cy="1023854"/>
          </a:xfrm>
          <a:prstGeom prst="rect">
            <a:avLst/>
          </a:prstGeom>
        </p:spPr>
      </p:pic>
      <p:sp>
        <p:nvSpPr>
          <p:cNvPr id="51" name="Text 28"/>
          <p:cNvSpPr/>
          <p:nvPr/>
        </p:nvSpPr>
        <p:spPr>
          <a:xfrm rot="21600000">
            <a:off x="4740793" y="1783955"/>
            <a:ext cx="596633" cy="21164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MySQL</a:t>
            </a:r>
            <a:endParaRPr lang="en-US" sz="1250" dirty="0"/>
          </a:p>
        </p:txBody>
      </p:sp>
      <p:pic>
        <p:nvPicPr>
          <p:cNvPr id="52" name="Image 21" descr=" 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262424" y="1694797"/>
            <a:ext cx="428624" cy="428590"/>
          </a:xfrm>
          <a:prstGeom prst="rect">
            <a:avLst/>
          </a:prstGeom>
        </p:spPr>
      </p:pic>
      <p:sp>
        <p:nvSpPr>
          <p:cNvPr id="53" name="Text 29"/>
          <p:cNvSpPr/>
          <p:nvPr/>
        </p:nvSpPr>
        <p:spPr>
          <a:xfrm rot="21600000">
            <a:off x="7310020" y="2505745"/>
            <a:ext cx="47228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38"/>
              </a:lnSpc>
            </a:pPr>
            <a:r>
              <a:rPr lang="en-US" sz="938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 SQL</a:t>
            </a:r>
            <a:endParaRPr lang="en-US" sz="938" dirty="0"/>
          </a:p>
        </p:txBody>
      </p:sp>
      <p:pic>
        <p:nvPicPr>
          <p:cNvPr id="54" name="Image 22" descr=" 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89789" y="2214661"/>
            <a:ext cx="309561" cy="309537"/>
          </a:xfrm>
          <a:prstGeom prst="rect">
            <a:avLst/>
          </a:prstGeom>
        </p:spPr>
      </p:pic>
      <p:sp>
        <p:nvSpPr>
          <p:cNvPr id="55" name="Text 30"/>
          <p:cNvSpPr/>
          <p:nvPr/>
        </p:nvSpPr>
        <p:spPr>
          <a:xfrm rot="21600000">
            <a:off x="10812961" y="2156987"/>
            <a:ext cx="596633" cy="21164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MySQL</a:t>
            </a:r>
            <a:endParaRPr lang="en-US" sz="1250" dirty="0"/>
          </a:p>
        </p:txBody>
      </p:sp>
      <p:pic>
        <p:nvPicPr>
          <p:cNvPr id="56" name="Image 23" descr=" 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94184" y="1726545"/>
            <a:ext cx="428624" cy="428590"/>
          </a:xfrm>
          <a:prstGeom prst="rect">
            <a:avLst/>
          </a:prstGeom>
        </p:spPr>
      </p:pic>
      <p:sp>
        <p:nvSpPr>
          <p:cNvPr id="57" name="Text 31"/>
          <p:cNvSpPr/>
          <p:nvPr/>
        </p:nvSpPr>
        <p:spPr>
          <a:xfrm>
            <a:off x="4810110" y="2047987"/>
            <a:ext cx="1000122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Server/Controller</a:t>
            </a:r>
            <a:endParaRPr lang="en-US" sz="938" dirty="0"/>
          </a:p>
        </p:txBody>
      </p:sp>
      <p:sp>
        <p:nvSpPr>
          <p:cNvPr id="58" name="Text 32"/>
          <p:cNvSpPr/>
          <p:nvPr/>
        </p:nvSpPr>
        <p:spPr>
          <a:xfrm>
            <a:off x="10509216" y="2512293"/>
            <a:ext cx="1000122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Server/Controller</a:t>
            </a:r>
            <a:endParaRPr lang="en-US" sz="938" dirty="0"/>
          </a:p>
        </p:txBody>
      </p:sp>
      <p:sp>
        <p:nvSpPr>
          <p:cNvPr id="59" name="Text 33"/>
          <p:cNvSpPr/>
          <p:nvPr/>
        </p:nvSpPr>
        <p:spPr>
          <a:xfrm>
            <a:off x="5230796" y="2968663"/>
            <a:ext cx="57943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Transport</a:t>
            </a:r>
            <a:endParaRPr lang="en-US" sz="938" dirty="0"/>
          </a:p>
        </p:txBody>
      </p:sp>
      <p:sp>
        <p:nvSpPr>
          <p:cNvPr id="60" name="Text 34"/>
          <p:cNvSpPr/>
          <p:nvPr/>
        </p:nvSpPr>
        <p:spPr>
          <a:xfrm>
            <a:off x="10929902" y="3139305"/>
            <a:ext cx="57943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Transport</a:t>
            </a:r>
            <a:endParaRPr lang="en-US" sz="938" dirty="0"/>
          </a:p>
        </p:txBody>
      </p:sp>
      <p:sp>
        <p:nvSpPr>
          <p:cNvPr id="61" name="Text 35"/>
          <p:cNvSpPr/>
          <p:nvPr/>
        </p:nvSpPr>
        <p:spPr>
          <a:xfrm>
            <a:off x="5369701" y="3889338"/>
            <a:ext cx="44053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38" dirty="0"/>
          </a:p>
        </p:txBody>
      </p:sp>
      <p:sp>
        <p:nvSpPr>
          <p:cNvPr id="62" name="Text 36"/>
          <p:cNvSpPr/>
          <p:nvPr/>
        </p:nvSpPr>
        <p:spPr>
          <a:xfrm>
            <a:off x="11068808" y="3889338"/>
            <a:ext cx="440530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38" dirty="0"/>
          </a:p>
        </p:txBody>
      </p:sp>
      <p:sp>
        <p:nvSpPr>
          <p:cNvPr id="63" name="Text 37"/>
          <p:cNvSpPr/>
          <p:nvPr/>
        </p:nvSpPr>
        <p:spPr>
          <a:xfrm>
            <a:off x="5199046" y="4810013"/>
            <a:ext cx="61118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Dataplane</a:t>
            </a:r>
            <a:endParaRPr lang="en-US" sz="938" dirty="0"/>
          </a:p>
        </p:txBody>
      </p:sp>
      <p:sp>
        <p:nvSpPr>
          <p:cNvPr id="64" name="Text 38"/>
          <p:cNvSpPr/>
          <p:nvPr/>
        </p:nvSpPr>
        <p:spPr>
          <a:xfrm>
            <a:off x="10898152" y="4810013"/>
            <a:ext cx="611186" cy="15873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r">
              <a:lnSpc>
                <a:spcPts val="938"/>
              </a:lnSpc>
            </a:pPr>
            <a:r>
              <a:rPr lang="en-US" sz="938" dirty="0">
                <a:solidFill>
                  <a:srgbClr val="C4C4C4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Dataplane</a:t>
            </a:r>
            <a:endParaRPr lang="en-US" sz="938" dirty="0"/>
          </a:p>
        </p:txBody>
      </p:sp>
      <p:pic>
        <p:nvPicPr>
          <p:cNvPr id="65" name="Image 24" descr=" 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06557" y="2627378"/>
            <a:ext cx="3282146" cy="404780"/>
          </a:xfrm>
          <a:prstGeom prst="rect">
            <a:avLst/>
          </a:prstGeom>
        </p:spPr>
      </p:pic>
      <p:sp>
        <p:nvSpPr>
          <p:cNvPr id="66" name="Text 39"/>
          <p:cNvSpPr/>
          <p:nvPr/>
        </p:nvSpPr>
        <p:spPr>
          <a:xfrm>
            <a:off x="2734460" y="2631346"/>
            <a:ext cx="1226340" cy="31747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875"/>
              </a:lnSpc>
            </a:pPr>
            <a:r>
              <a:rPr lang="en-US" sz="1875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RabbitMQ</a:t>
            </a:r>
            <a:endParaRPr lang="en-US" sz="1875" dirty="0"/>
          </a:p>
        </p:txBody>
      </p:sp>
      <p:pic>
        <p:nvPicPr>
          <p:cNvPr id="67" name="Image 25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706557" y="3552021"/>
            <a:ext cx="670717" cy="396843"/>
          </a:xfrm>
          <a:prstGeom prst="rect">
            <a:avLst/>
          </a:prstGeom>
        </p:spPr>
      </p:pic>
      <p:sp>
        <p:nvSpPr>
          <p:cNvPr id="68" name="Text 40"/>
          <p:cNvSpPr/>
          <p:nvPr/>
        </p:nvSpPr>
        <p:spPr>
          <a:xfrm>
            <a:off x="1838187" y="3596997"/>
            <a:ext cx="40745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agents</a:t>
            </a:r>
            <a:endParaRPr lang="en-US" sz="906" dirty="0"/>
          </a:p>
        </p:txBody>
      </p:sp>
      <p:pic>
        <p:nvPicPr>
          <p:cNvPr id="69" name="Image 26" descr=" 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338195" y="3635358"/>
            <a:ext cx="952497" cy="396843"/>
          </a:xfrm>
          <a:prstGeom prst="rect">
            <a:avLst/>
          </a:prstGeom>
        </p:spPr>
      </p:pic>
      <p:sp>
        <p:nvSpPr>
          <p:cNvPr id="70" name="Text 41"/>
          <p:cNvSpPr/>
          <p:nvPr/>
        </p:nvSpPr>
        <p:spPr>
          <a:xfrm>
            <a:off x="7638496" y="3680334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SND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71" name="Image 27" descr=" 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63094" y="3635358"/>
            <a:ext cx="1059653" cy="396843"/>
          </a:xfrm>
          <a:prstGeom prst="rect">
            <a:avLst/>
          </a:prstGeom>
        </p:spPr>
      </p:pic>
      <p:sp>
        <p:nvSpPr>
          <p:cNvPr id="72" name="Text 42"/>
          <p:cNvSpPr/>
          <p:nvPr/>
        </p:nvSpPr>
        <p:spPr>
          <a:xfrm>
            <a:off x="10116973" y="3680334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NFV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73" name="Image 28" descr=" 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06557" y="1710671"/>
            <a:ext cx="972341" cy="396843"/>
          </a:xfrm>
          <a:prstGeom prst="rect">
            <a:avLst/>
          </a:prstGeom>
        </p:spPr>
      </p:pic>
      <p:sp>
        <p:nvSpPr>
          <p:cNvPr id="74" name="Text 43"/>
          <p:cNvSpPr/>
          <p:nvPr/>
        </p:nvSpPr>
        <p:spPr>
          <a:xfrm>
            <a:off x="1947328" y="1755647"/>
            <a:ext cx="49080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Neutron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75" name="Image 29" descr=" 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889728" y="1591618"/>
            <a:ext cx="809622" cy="396843"/>
          </a:xfrm>
          <a:prstGeom prst="rect">
            <a:avLst/>
          </a:prstGeom>
        </p:spPr>
      </p:pic>
      <p:sp>
        <p:nvSpPr>
          <p:cNvPr id="76" name="Text 44"/>
          <p:cNvSpPr/>
          <p:nvPr/>
        </p:nvSpPr>
        <p:spPr>
          <a:xfrm>
            <a:off x="7049139" y="1636594"/>
            <a:ext cx="49080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Neutron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77" name="Image 30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401573" y="2226566"/>
            <a:ext cx="809622" cy="396843"/>
          </a:xfrm>
          <a:prstGeom prst="rect">
            <a:avLst/>
          </a:prstGeom>
        </p:spPr>
      </p:pic>
      <p:sp>
        <p:nvSpPr>
          <p:cNvPr id="78" name="Text 45"/>
          <p:cNvSpPr/>
          <p:nvPr/>
        </p:nvSpPr>
        <p:spPr>
          <a:xfrm>
            <a:off x="6664171" y="2271542"/>
            <a:ext cx="284426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SDN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79" name="Image 31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873975" y="2226566"/>
            <a:ext cx="809622" cy="396843"/>
          </a:xfrm>
          <a:prstGeom prst="rect">
            <a:avLst/>
          </a:prstGeom>
        </p:spPr>
      </p:pic>
      <p:sp>
        <p:nvSpPr>
          <p:cNvPr id="80" name="Text 46"/>
          <p:cNvSpPr/>
          <p:nvPr/>
        </p:nvSpPr>
        <p:spPr>
          <a:xfrm>
            <a:off x="7985761" y="2271542"/>
            <a:ext cx="58605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SDN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Controller</a:t>
            </a:r>
            <a:endParaRPr lang="en-US" sz="906" dirty="0"/>
          </a:p>
        </p:txBody>
      </p:sp>
      <p:pic>
        <p:nvPicPr>
          <p:cNvPr id="81" name="Image 32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49563" y="1591618"/>
            <a:ext cx="809622" cy="396843"/>
          </a:xfrm>
          <a:prstGeom prst="rect">
            <a:avLst/>
          </a:prstGeom>
        </p:spPr>
      </p:pic>
      <p:sp>
        <p:nvSpPr>
          <p:cNvPr id="82" name="Text 47"/>
          <p:cNvSpPr/>
          <p:nvPr/>
        </p:nvSpPr>
        <p:spPr>
          <a:xfrm>
            <a:off x="9718114" y="1636594"/>
            <a:ext cx="27252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NFV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API</a:t>
            </a:r>
            <a:endParaRPr lang="en-US" sz="906" dirty="0"/>
          </a:p>
        </p:txBody>
      </p:sp>
      <p:pic>
        <p:nvPicPr>
          <p:cNvPr id="83" name="Image 33" descr=" 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49563" y="2226566"/>
            <a:ext cx="809622" cy="396843"/>
          </a:xfrm>
          <a:prstGeom prst="rect">
            <a:avLst/>
          </a:prstGeom>
        </p:spPr>
      </p:pic>
      <p:sp>
        <p:nvSpPr>
          <p:cNvPr id="84" name="Text 48"/>
          <p:cNvSpPr/>
          <p:nvPr/>
        </p:nvSpPr>
        <p:spPr>
          <a:xfrm>
            <a:off x="9561349" y="2271542"/>
            <a:ext cx="586050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NFV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Controller</a:t>
            </a:r>
            <a:endParaRPr lang="en-US" sz="906" dirty="0"/>
          </a:p>
        </p:txBody>
      </p:sp>
      <p:pic>
        <p:nvPicPr>
          <p:cNvPr id="85" name="Image 34" descr=" 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750335" y="1710671"/>
            <a:ext cx="972341" cy="396843"/>
          </a:xfrm>
          <a:prstGeom prst="rect">
            <a:avLst/>
          </a:prstGeom>
        </p:spPr>
      </p:pic>
      <p:sp>
        <p:nvSpPr>
          <p:cNvPr id="86" name="Text 49"/>
          <p:cNvSpPr/>
          <p:nvPr/>
        </p:nvSpPr>
        <p:spPr>
          <a:xfrm>
            <a:off x="3048652" y="1755647"/>
            <a:ext cx="37570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ML2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Plugin</a:t>
            </a:r>
            <a:endParaRPr lang="en-US" sz="906" dirty="0"/>
          </a:p>
        </p:txBody>
      </p:sp>
      <p:pic>
        <p:nvPicPr>
          <p:cNvPr id="87" name="Image 35" descr=" 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758881" y="1591618"/>
            <a:ext cx="809622" cy="396843"/>
          </a:xfrm>
          <a:prstGeom prst="rect">
            <a:avLst/>
          </a:prstGeom>
        </p:spPr>
      </p:pic>
      <p:sp>
        <p:nvSpPr>
          <p:cNvPr id="88" name="Text 50"/>
          <p:cNvSpPr/>
          <p:nvPr/>
        </p:nvSpPr>
        <p:spPr>
          <a:xfrm>
            <a:off x="7975839" y="1636594"/>
            <a:ext cx="375707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Sprut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FFFFFF">
                    <a:alpha val="100000"/>
                  </a:srgbClr>
                </a:solidFill>
                <a:latin typeface="VK Sans Display DemiBold" pitchFamily="34" charset="0"/>
                <a:ea typeface="VK Sans Display DemiBold" pitchFamily="34" charset="-122"/>
                <a:cs typeface="VK Sans Display DemiBold" pitchFamily="34" charset="-120"/>
              </a:rPr>
              <a:t>Plugin</a:t>
            </a:r>
            <a:endParaRPr lang="en-US" sz="906" dirty="0"/>
          </a:p>
        </p:txBody>
      </p:sp>
      <p:pic>
        <p:nvPicPr>
          <p:cNvPr id="89" name="Image 36" descr=" 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706558" y="4532223"/>
            <a:ext cx="1051715" cy="281758"/>
          </a:xfrm>
          <a:prstGeom prst="rect">
            <a:avLst/>
          </a:prstGeom>
        </p:spPr>
      </p:pic>
      <p:sp>
        <p:nvSpPr>
          <p:cNvPr id="90" name="Text 51"/>
          <p:cNvSpPr/>
          <p:nvPr/>
        </p:nvSpPr>
        <p:spPr>
          <a:xfrm>
            <a:off x="2094170" y="4577198"/>
            <a:ext cx="276489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</p:txBody>
      </p:sp>
      <p:pic>
        <p:nvPicPr>
          <p:cNvPr id="91" name="Image 37" descr=" 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405664" y="4532223"/>
            <a:ext cx="1051715" cy="281758"/>
          </a:xfrm>
          <a:prstGeom prst="rect">
            <a:avLst/>
          </a:prstGeom>
        </p:spPr>
      </p:pic>
      <p:sp>
        <p:nvSpPr>
          <p:cNvPr id="92" name="Text 52"/>
          <p:cNvSpPr/>
          <p:nvPr/>
        </p:nvSpPr>
        <p:spPr>
          <a:xfrm>
            <a:off x="7793277" y="4577198"/>
            <a:ext cx="276489" cy="153446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OVS</a:t>
            </a:r>
            <a:endParaRPr lang="en-US" sz="906" dirty="0"/>
          </a:p>
        </p:txBody>
      </p:sp>
      <p:pic>
        <p:nvPicPr>
          <p:cNvPr id="93" name="Image 38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79679" y="3552021"/>
            <a:ext cx="670717" cy="396843"/>
          </a:xfrm>
          <a:prstGeom prst="rect">
            <a:avLst/>
          </a:prstGeom>
        </p:spPr>
      </p:pic>
      <p:sp>
        <p:nvSpPr>
          <p:cNvPr id="94" name="Text 53"/>
          <p:cNvSpPr/>
          <p:nvPr/>
        </p:nvSpPr>
        <p:spPr>
          <a:xfrm>
            <a:off x="2739090" y="3596997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I3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95" name="Image 39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52801" y="3552021"/>
            <a:ext cx="670717" cy="396843"/>
          </a:xfrm>
          <a:prstGeom prst="rect">
            <a:avLst/>
          </a:prstGeom>
        </p:spPr>
      </p:pic>
      <p:sp>
        <p:nvSpPr>
          <p:cNvPr id="96" name="Text 54"/>
          <p:cNvSpPr/>
          <p:nvPr/>
        </p:nvSpPr>
        <p:spPr>
          <a:xfrm>
            <a:off x="3612213" y="3596997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dhcp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97" name="Image 40" descr=" 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325923" y="3552021"/>
            <a:ext cx="670717" cy="396843"/>
          </a:xfrm>
          <a:prstGeom prst="rect">
            <a:avLst/>
          </a:prstGeom>
        </p:spPr>
      </p:pic>
      <p:sp>
        <p:nvSpPr>
          <p:cNvPr id="98" name="Text 55"/>
          <p:cNvSpPr/>
          <p:nvPr/>
        </p:nvSpPr>
        <p:spPr>
          <a:xfrm>
            <a:off x="4485335" y="3596997"/>
            <a:ext cx="351895" cy="268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meta</a:t>
            </a:r>
            <a:endParaRPr lang="en-US" sz="906" dirty="0"/>
          </a:p>
          <a:p>
            <a:pPr algn="ctr">
              <a:lnSpc>
                <a:spcPts val="906"/>
              </a:lnSpc>
            </a:pPr>
            <a:r>
              <a:rPr lang="en-US" sz="906" dirty="0">
                <a:solidFill>
                  <a:srgbClr val="000000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agent</a:t>
            </a:r>
            <a:endParaRPr lang="en-US" sz="906" dirty="0"/>
          </a:p>
        </p:txBody>
      </p:sp>
      <p:pic>
        <p:nvPicPr>
          <p:cNvPr id="109" name="Image 51" descr=" 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568504" y="1760817"/>
            <a:ext cx="885028" cy="58446"/>
          </a:xfrm>
          <a:prstGeom prst="rect">
            <a:avLst/>
          </a:prstGeom>
        </p:spPr>
      </p:pic>
      <p:pic>
        <p:nvPicPr>
          <p:cNvPr id="114" name="Image 56" descr=" "/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58513" y="3948864"/>
            <a:ext cx="58451" cy="587327"/>
          </a:xfrm>
          <a:prstGeom prst="rect">
            <a:avLst/>
          </a:prstGeom>
        </p:spPr>
      </p:pic>
      <p:sp>
        <p:nvSpPr>
          <p:cNvPr id="115" name="Text 56"/>
          <p:cNvSpPr/>
          <p:nvPr/>
        </p:nvSpPr>
        <p:spPr>
          <a:xfrm>
            <a:off x="6905603" y="2943529"/>
            <a:ext cx="501384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D9ED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SDN</a:t>
            </a:r>
            <a:endParaRPr lang="en-US" sz="1625" dirty="0"/>
          </a:p>
        </p:txBody>
      </p:sp>
      <p:sp>
        <p:nvSpPr>
          <p:cNvPr id="116" name="Text 57"/>
          <p:cNvSpPr/>
          <p:nvPr/>
        </p:nvSpPr>
        <p:spPr>
          <a:xfrm>
            <a:off x="6397604" y="1549288"/>
            <a:ext cx="284426" cy="20900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solidFill>
                  <a:srgbClr val="FF3985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APP</a:t>
            </a:r>
            <a:endParaRPr lang="en-US" sz="1000" dirty="0"/>
          </a:p>
        </p:txBody>
      </p:sp>
      <p:sp>
        <p:nvSpPr>
          <p:cNvPr id="117" name="Text 58"/>
          <p:cNvSpPr/>
          <p:nvPr/>
        </p:nvSpPr>
        <p:spPr>
          <a:xfrm>
            <a:off x="8913784" y="1549288"/>
            <a:ext cx="300301" cy="20900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1300"/>
              </a:lnSpc>
            </a:pPr>
            <a:r>
              <a:rPr lang="en-US" sz="1000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NFV</a:t>
            </a:r>
            <a:endParaRPr lang="en-US" sz="1000" dirty="0"/>
          </a:p>
        </p:txBody>
      </p:sp>
      <p:sp>
        <p:nvSpPr>
          <p:cNvPr id="118" name="Text 59"/>
          <p:cNvSpPr/>
          <p:nvPr/>
        </p:nvSpPr>
        <p:spPr>
          <a:xfrm>
            <a:off x="7500913" y="2943529"/>
            <a:ext cx="592665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HTPP</a:t>
            </a:r>
            <a:endParaRPr lang="en-US" sz="1625" dirty="0"/>
          </a:p>
        </p:txBody>
      </p:sp>
      <p:sp>
        <p:nvSpPr>
          <p:cNvPr id="119" name="Text 60"/>
          <p:cNvSpPr/>
          <p:nvPr/>
        </p:nvSpPr>
        <p:spPr>
          <a:xfrm>
            <a:off x="8187505" y="2943529"/>
            <a:ext cx="564884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REST</a:t>
            </a:r>
            <a:endParaRPr lang="en-US" sz="1625" dirty="0"/>
          </a:p>
        </p:txBody>
      </p:sp>
      <p:sp>
        <p:nvSpPr>
          <p:cNvPr id="120" name="Text 61"/>
          <p:cNvSpPr/>
          <p:nvPr/>
        </p:nvSpPr>
        <p:spPr>
          <a:xfrm>
            <a:off x="8846315" y="2943529"/>
            <a:ext cx="394228" cy="33863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112"/>
              </a:lnSpc>
            </a:pPr>
            <a:r>
              <a:rPr lang="en-US" sz="1625" dirty="0">
                <a:solidFill>
                  <a:srgbClr val="0077FF">
                    <a:alpha val="100000"/>
                  </a:srgbClr>
                </a:solidFill>
                <a:latin typeface="VK Sans Display Medium" pitchFamily="34" charset="0"/>
                <a:ea typeface="VK Sans Display Medium" pitchFamily="34" charset="-122"/>
                <a:cs typeface="VK Sans Display Medium" pitchFamily="34" charset="-120"/>
              </a:rPr>
              <a:t>API</a:t>
            </a:r>
            <a:endParaRPr lang="en-US" sz="1625" dirty="0"/>
          </a:p>
        </p:txBody>
      </p:sp>
      <p:pic>
        <p:nvPicPr>
          <p:cNvPr id="121" name="Image 0" descr=" ">
            <a:extLst>
              <a:ext uri="{FF2B5EF4-FFF2-40B4-BE49-F238E27FC236}">
                <a16:creationId xmlns:a16="http://schemas.microsoft.com/office/drawing/2014/main" id="{F3F1A4F4-DFB4-D27B-5335-C28C80DFDA5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460146" y="4032201"/>
            <a:ext cx="58452" cy="503990"/>
          </a:xfrm>
          <a:prstGeom prst="rect">
            <a:avLst/>
          </a:prstGeom>
        </p:spPr>
      </p:pic>
      <p:pic>
        <p:nvPicPr>
          <p:cNvPr id="122" name="Image 1" descr=" ">
            <a:extLst>
              <a:ext uri="{FF2B5EF4-FFF2-40B4-BE49-F238E27FC236}">
                <a16:creationId xmlns:a16="http://schemas.microsoft.com/office/drawing/2014/main" id="{DA28A6D2-F8D9-6495-6F7C-E5617A16B91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306688" y="4028620"/>
            <a:ext cx="1053426" cy="519487"/>
          </a:xfrm>
          <a:prstGeom prst="rect">
            <a:avLst/>
          </a:prstGeom>
        </p:spPr>
      </p:pic>
      <p:pic>
        <p:nvPicPr>
          <p:cNvPr id="123" name="Image 2" descr=" ">
            <a:extLst>
              <a:ext uri="{FF2B5EF4-FFF2-40B4-BE49-F238E27FC236}">
                <a16:creationId xmlns:a16="http://schemas.microsoft.com/office/drawing/2014/main" id="{D2B667C4-9E8C-F336-0998-C56C355F828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231160" y="3996646"/>
            <a:ext cx="1818799" cy="556675"/>
          </a:xfrm>
          <a:prstGeom prst="rect">
            <a:avLst/>
          </a:prstGeom>
        </p:spPr>
      </p:pic>
      <p:pic>
        <p:nvPicPr>
          <p:cNvPr id="124" name="Image 3" descr=" ">
            <a:extLst>
              <a:ext uri="{FF2B5EF4-FFF2-40B4-BE49-F238E27FC236}">
                <a16:creationId xmlns:a16="http://schemas.microsoft.com/office/drawing/2014/main" id="{9B251904-35DB-3966-3855-A1D3E495666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195029" y="1774221"/>
            <a:ext cx="667405" cy="139730"/>
          </a:xfrm>
          <a:prstGeom prst="rect">
            <a:avLst/>
          </a:prstGeom>
        </p:spPr>
      </p:pic>
      <p:pic>
        <p:nvPicPr>
          <p:cNvPr id="125" name="Image 4" descr=" ">
            <a:extLst>
              <a:ext uri="{FF2B5EF4-FFF2-40B4-BE49-F238E27FC236}">
                <a16:creationId xmlns:a16="http://schemas.microsoft.com/office/drawing/2014/main" id="{AF7407D0-E2B9-5686-157F-85E40DE3AA4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229457" y="2058219"/>
            <a:ext cx="632978" cy="370227"/>
          </a:xfrm>
          <a:prstGeom prst="rect">
            <a:avLst/>
          </a:prstGeom>
        </p:spPr>
      </p:pic>
      <p:pic>
        <p:nvPicPr>
          <p:cNvPr id="126" name="Image 10" descr=" ">
            <a:extLst>
              <a:ext uri="{FF2B5EF4-FFF2-40B4-BE49-F238E27FC236}">
                <a16:creationId xmlns:a16="http://schemas.microsoft.com/office/drawing/2014/main" id="{5F9BDF9A-65BB-15AB-67D6-020E5A92201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675050" y="3929728"/>
            <a:ext cx="871414" cy="612845"/>
          </a:xfrm>
          <a:prstGeom prst="rect">
            <a:avLst/>
          </a:prstGeom>
        </p:spPr>
      </p:pic>
      <p:pic>
        <p:nvPicPr>
          <p:cNvPr id="127" name="Image 41" descr=" ">
            <a:extLst>
              <a:ext uri="{FF2B5EF4-FFF2-40B4-BE49-F238E27FC236}">
                <a16:creationId xmlns:a16="http://schemas.microsoft.com/office/drawing/2014/main" id="{5C5954B8-F560-8EFA-A37D-2753E79F651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887797" y="3032157"/>
            <a:ext cx="58451" cy="515896"/>
          </a:xfrm>
          <a:prstGeom prst="rect">
            <a:avLst/>
          </a:prstGeom>
        </p:spPr>
      </p:pic>
      <p:pic>
        <p:nvPicPr>
          <p:cNvPr id="128" name="Image 42" descr=" ">
            <a:extLst>
              <a:ext uri="{FF2B5EF4-FFF2-40B4-BE49-F238E27FC236}">
                <a16:creationId xmlns:a16="http://schemas.microsoft.com/office/drawing/2014/main" id="{8810F0D0-5032-800F-E9C3-238DA2FB900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046546" y="3948864"/>
            <a:ext cx="58451" cy="587327"/>
          </a:xfrm>
          <a:prstGeom prst="rect">
            <a:avLst/>
          </a:prstGeom>
        </p:spPr>
      </p:pic>
      <p:pic>
        <p:nvPicPr>
          <p:cNvPr id="129" name="Image 43" descr=" ">
            <a:extLst>
              <a:ext uri="{FF2B5EF4-FFF2-40B4-BE49-F238E27FC236}">
                <a16:creationId xmlns:a16="http://schemas.microsoft.com/office/drawing/2014/main" id="{44FBA894-176F-0A23-9AEA-F672ACE436C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014674" y="3032157"/>
            <a:ext cx="58451" cy="515896"/>
          </a:xfrm>
          <a:prstGeom prst="rect">
            <a:avLst/>
          </a:prstGeom>
        </p:spPr>
      </p:pic>
      <p:pic>
        <p:nvPicPr>
          <p:cNvPr id="130" name="Image 44" descr=" ">
            <a:extLst>
              <a:ext uri="{FF2B5EF4-FFF2-40B4-BE49-F238E27FC236}">
                <a16:creationId xmlns:a16="http://schemas.microsoft.com/office/drawing/2014/main" id="{9A08AF49-7136-44D6-5999-9E4AF5F5B3E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014674" y="3948864"/>
            <a:ext cx="58451" cy="587327"/>
          </a:xfrm>
          <a:prstGeom prst="rect">
            <a:avLst/>
          </a:prstGeom>
        </p:spPr>
      </p:pic>
      <p:pic>
        <p:nvPicPr>
          <p:cNvPr id="131" name="Image 45" descr=" ">
            <a:extLst>
              <a:ext uri="{FF2B5EF4-FFF2-40B4-BE49-F238E27FC236}">
                <a16:creationId xmlns:a16="http://schemas.microsoft.com/office/drawing/2014/main" id="{8381F9D8-625C-9AE8-D62E-5A054B92027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785218" y="4032201"/>
            <a:ext cx="58451" cy="503990"/>
          </a:xfrm>
          <a:prstGeom prst="rect">
            <a:avLst/>
          </a:prstGeom>
        </p:spPr>
      </p:pic>
      <p:pic>
        <p:nvPicPr>
          <p:cNvPr id="132" name="Image 46" descr=" ">
            <a:extLst>
              <a:ext uri="{FF2B5EF4-FFF2-40B4-BE49-F238E27FC236}">
                <a16:creationId xmlns:a16="http://schemas.microsoft.com/office/drawing/2014/main" id="{29B3F002-81A7-A7C0-6174-52C53174D31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211196" y="2395764"/>
            <a:ext cx="182562" cy="58447"/>
          </a:xfrm>
          <a:prstGeom prst="rect">
            <a:avLst/>
          </a:prstGeom>
        </p:spPr>
      </p:pic>
      <p:pic>
        <p:nvPicPr>
          <p:cNvPr id="133" name="Image 47" descr=" ">
            <a:extLst>
              <a:ext uri="{FF2B5EF4-FFF2-40B4-BE49-F238E27FC236}">
                <a16:creationId xmlns:a16="http://schemas.microsoft.com/office/drawing/2014/main" id="{5A5F8D8B-ECC7-61BE-7ECC-5E79132E2855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7691413" y="2395764"/>
            <a:ext cx="182562" cy="58447"/>
          </a:xfrm>
          <a:prstGeom prst="rect">
            <a:avLst/>
          </a:prstGeom>
        </p:spPr>
      </p:pic>
      <p:pic>
        <p:nvPicPr>
          <p:cNvPr id="134" name="Image 48" descr=" ">
            <a:extLst>
              <a:ext uri="{FF2B5EF4-FFF2-40B4-BE49-F238E27FC236}">
                <a16:creationId xmlns:a16="http://schemas.microsoft.com/office/drawing/2014/main" id="{C28EB8B4-D0B9-F600-FE85-8AE0FF33E8B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8047155" y="2623409"/>
            <a:ext cx="58451" cy="1015917"/>
          </a:xfrm>
          <a:prstGeom prst="rect">
            <a:avLst/>
          </a:prstGeom>
        </p:spPr>
      </p:pic>
      <p:pic>
        <p:nvPicPr>
          <p:cNvPr id="135" name="Image 49" descr=" ">
            <a:extLst>
              <a:ext uri="{FF2B5EF4-FFF2-40B4-BE49-F238E27FC236}">
                <a16:creationId xmlns:a16="http://schemas.microsoft.com/office/drawing/2014/main" id="{E5F82F6F-2F35-622E-49CE-6952B689870C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634041" y="3032157"/>
            <a:ext cx="58451" cy="515896"/>
          </a:xfrm>
          <a:prstGeom prst="rect">
            <a:avLst/>
          </a:prstGeom>
        </p:spPr>
      </p:pic>
      <p:pic>
        <p:nvPicPr>
          <p:cNvPr id="136" name="Image 50" descr=" ">
            <a:extLst>
              <a:ext uri="{FF2B5EF4-FFF2-40B4-BE49-F238E27FC236}">
                <a16:creationId xmlns:a16="http://schemas.microsoft.com/office/drawing/2014/main" id="{17436156-084C-6F3F-09AC-970AA141A59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761040" y="3948864"/>
            <a:ext cx="58451" cy="587327"/>
          </a:xfrm>
          <a:prstGeom prst="rect">
            <a:avLst/>
          </a:prstGeom>
        </p:spPr>
      </p:pic>
      <p:pic>
        <p:nvPicPr>
          <p:cNvPr id="137" name="Image 52" descr=" ">
            <a:extLst>
              <a:ext uri="{FF2B5EF4-FFF2-40B4-BE49-F238E27FC236}">
                <a16:creationId xmlns:a16="http://schemas.microsoft.com/office/drawing/2014/main" id="{AE3F686A-2437-8805-A583-3FFA3086E187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7064351" y="1984650"/>
            <a:ext cx="810731" cy="259120"/>
          </a:xfrm>
          <a:prstGeom prst="rect">
            <a:avLst/>
          </a:prstGeom>
        </p:spPr>
      </p:pic>
      <p:pic>
        <p:nvPicPr>
          <p:cNvPr id="138" name="Image 53" descr=" ">
            <a:extLst>
              <a:ext uri="{FF2B5EF4-FFF2-40B4-BE49-F238E27FC236}">
                <a16:creationId xmlns:a16="http://schemas.microsoft.com/office/drawing/2014/main" id="{ADEC23BE-063E-C7B9-C876-ED8E8827C10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760919" y="3032157"/>
            <a:ext cx="58451" cy="515896"/>
          </a:xfrm>
          <a:prstGeom prst="rect">
            <a:avLst/>
          </a:prstGeom>
        </p:spPr>
      </p:pic>
      <p:pic>
        <p:nvPicPr>
          <p:cNvPr id="139" name="Image 54" descr=" ">
            <a:extLst>
              <a:ext uri="{FF2B5EF4-FFF2-40B4-BE49-F238E27FC236}">
                <a16:creationId xmlns:a16="http://schemas.microsoft.com/office/drawing/2014/main" id="{B9CB593B-B098-E46D-ECE1-5D5356545DD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209264" y="2107514"/>
            <a:ext cx="58451" cy="515896"/>
          </a:xfrm>
          <a:prstGeom prst="rect">
            <a:avLst/>
          </a:prstGeom>
        </p:spPr>
      </p:pic>
      <p:pic>
        <p:nvPicPr>
          <p:cNvPr id="140" name="Image 55" descr=" ">
            <a:extLst>
              <a:ext uri="{FF2B5EF4-FFF2-40B4-BE49-F238E27FC236}">
                <a16:creationId xmlns:a16="http://schemas.microsoft.com/office/drawing/2014/main" id="{0B24D7DD-C339-C555-3460-5EEE88494B9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3722676" y="1879869"/>
            <a:ext cx="496092" cy="58447"/>
          </a:xfrm>
          <a:prstGeom prst="rect">
            <a:avLst/>
          </a:prstGeom>
        </p:spPr>
      </p:pic>
      <p:sp>
        <p:nvSpPr>
          <p:cNvPr id="141" name="Google Shape;1604;g2e9d5e95555_0_2994">
            <a:extLst>
              <a:ext uri="{FF2B5EF4-FFF2-40B4-BE49-F238E27FC236}">
                <a16:creationId xmlns:a16="http://schemas.microsoft.com/office/drawing/2014/main" id="{0FA0B18F-AF27-29CB-51D0-699A90D4C4B3}"/>
              </a:ext>
            </a:extLst>
          </p:cNvPr>
          <p:cNvSpPr txBox="1">
            <a:spLocks/>
          </p:cNvSpPr>
          <p:nvPr/>
        </p:nvSpPr>
        <p:spPr>
          <a:xfrm>
            <a:off x="677334" y="692150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C0C0C"/>
              </a:buClr>
              <a:buSzPts val="3600"/>
              <a:buFont typeface="Play"/>
              <a:buNone/>
            </a:pPr>
            <a:r>
              <a:rPr lang="en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Neutron </a:t>
            </a:r>
            <a:r>
              <a:rPr lang="en" sz="3600" dirty="0">
                <a:solidFill>
                  <a:schemeClr val="tx2"/>
                </a:solidFill>
                <a:ea typeface="Play"/>
                <a:cs typeface="Play"/>
                <a:sym typeface="Play"/>
              </a:rPr>
              <a:t>vs</a:t>
            </a:r>
            <a:r>
              <a:rPr lang="en" sz="3600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</a:t>
            </a:r>
            <a:r>
              <a:rPr lang="en" sz="3600" dirty="0" err="1">
                <a:solidFill>
                  <a:srgbClr val="0C0C0C"/>
                </a:solidFill>
                <a:ea typeface="Play"/>
                <a:cs typeface="Play"/>
                <a:sym typeface="Play"/>
              </a:rPr>
              <a:t>Sprut</a:t>
            </a:r>
            <a:r>
              <a:rPr lang="en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 – </a:t>
            </a:r>
            <a:r>
              <a:rPr lang="ru-RU" dirty="0">
                <a:solidFill>
                  <a:srgbClr val="0C0C0C"/>
                </a:solidFill>
                <a:ea typeface="Play"/>
                <a:cs typeface="Play"/>
                <a:sym typeface="Play"/>
              </a:rPr>
              <a:t>архитектурные отличия</a:t>
            </a:r>
            <a:endParaRPr lang="ru-RU" dirty="0"/>
          </a:p>
        </p:txBody>
      </p:sp>
      <p:sp>
        <p:nvSpPr>
          <p:cNvPr id="142" name="Google Shape;1717;g2e9d5e95555_0_2994">
            <a:extLst>
              <a:ext uri="{FF2B5EF4-FFF2-40B4-BE49-F238E27FC236}">
                <a16:creationId xmlns:a16="http://schemas.microsoft.com/office/drawing/2014/main" id="{A6479C68-D2E7-91BE-FAB8-DC14FF7FFED1}"/>
              </a:ext>
            </a:extLst>
          </p:cNvPr>
          <p:cNvSpPr/>
          <p:nvPr/>
        </p:nvSpPr>
        <p:spPr>
          <a:xfrm>
            <a:off x="4837230" y="5545625"/>
            <a:ext cx="1163220" cy="44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Контентные">
  <a:themeElements>
    <a:clrScheme name="Пользовательские 1">
      <a:dk1>
        <a:srgbClr val="000000"/>
      </a:dk1>
      <a:lt1>
        <a:srgbClr val="FFFFFF"/>
      </a:lt1>
      <a:dk2>
        <a:srgbClr val="0077FF"/>
      </a:dk2>
      <a:lt2>
        <a:srgbClr val="FFFFFF"/>
      </a:lt2>
      <a:accent1>
        <a:srgbClr val="0077FF"/>
      </a:accent1>
      <a:accent2>
        <a:srgbClr val="00E9FF"/>
      </a:accent2>
      <a:accent3>
        <a:srgbClr val="00D3E2"/>
      </a:accent3>
      <a:accent4>
        <a:srgbClr val="A6A6A6"/>
      </a:accent4>
      <a:accent5>
        <a:srgbClr val="000000"/>
      </a:accent5>
      <a:accent6>
        <a:srgbClr val="FF3785"/>
      </a:accent6>
      <a:hlink>
        <a:srgbClr val="0077FF"/>
      </a:hlink>
      <a:folHlink>
        <a:srgbClr val="00E9FF"/>
      </a:folHlink>
    </a:clrScheme>
    <a:fontScheme name="VK 2020">
      <a:majorFont>
        <a:latin typeface="VK Sans Display Medium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F Pro Text Light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36000" rIns="36000" bIns="36000" rtlCol="0">
        <a:spAutoFit/>
      </a:bodyPr>
      <a:lstStyle>
        <a:defPPr algn="l">
          <a:lnSpc>
            <a:spcPct val="110000"/>
          </a:lnSpc>
          <a:spcAft>
            <a:spcPts val="600"/>
          </a:spcAft>
          <a:defRPr dirty="0" smtClean="0"/>
        </a:defPPr>
      </a:lstStyle>
    </a:txDef>
  </a:objectDefaults>
  <a:extraClrSchemeLst/>
  <a:custClrLst>
    <a:custClr name="VK1">
      <a:srgbClr val="397ECC"/>
    </a:custClr>
    <a:custClr name="VK2">
      <a:srgbClr val="EE5C44"/>
    </a:custClr>
    <a:custClr name="VK3">
      <a:srgbClr val="F8C246"/>
    </a:custClr>
    <a:custClr name="VK4">
      <a:srgbClr val="E6457A"/>
    </a:custClr>
    <a:custClr name="VK5">
      <a:srgbClr val="EB4250"/>
    </a:custClr>
    <a:custClr name="VK6">
      <a:srgbClr val="EE5959"/>
    </a:custClr>
    <a:custClr name="VK7">
      <a:srgbClr val="FAEBEB"/>
    </a:custClr>
    <a:custClr name="VK8">
      <a:srgbClr val="52B34B"/>
    </a:custClr>
    <a:custClr name="VK9">
      <a:srgbClr val="65DA65"/>
    </a:custClr>
    <a:custClr name="VK10">
      <a:srgbClr val="63B9BA"/>
    </a:custClr>
    <a:custClr name="VK11">
      <a:srgbClr val="7A3AC0"/>
    </a:custClr>
    <a:custClr name="VK12">
      <a:srgbClr val="A997F9"/>
    </a:custClr>
    <a:custClr name="VK13">
      <a:srgbClr val="F4E7C3"/>
    </a:custClr>
    <a:custClr name="VK14">
      <a:srgbClr val="A99670"/>
    </a:custClr>
  </a:custClrLst>
  <a:extLst>
    <a:ext uri="{05A4C25C-085E-4340-85A3-A5531E510DB2}">
      <thm15:themeFamily xmlns:thm15="http://schemas.microsoft.com/office/thememl/2012/main" name="VK Cloud Шаблон [Нередактируемый]" id="{549D4D6A-23B2-E745-99B0-56DF39ABBE0F}" vid="{793BF0AE-DE32-2D4B-8FC2-F2E64270D0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Контентные</Template>
  <TotalTime>61</TotalTime>
  <Words>1102</Words>
  <Application>Microsoft Macintosh PowerPoint</Application>
  <PresentationFormat>Широкоэкранный</PresentationFormat>
  <Paragraphs>321</Paragraphs>
  <Slides>18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9" baseType="lpstr">
      <vt:lpstr>Arial</vt:lpstr>
      <vt:lpstr>Calibri</vt:lpstr>
      <vt:lpstr>Courier New</vt:lpstr>
      <vt:lpstr>Play</vt:lpstr>
      <vt:lpstr>SF Pro Text Light</vt:lpstr>
      <vt:lpstr>TT Commons</vt:lpstr>
      <vt:lpstr>VK Sans Display</vt:lpstr>
      <vt:lpstr>VK Sans Display DemiBold</vt:lpstr>
      <vt:lpstr>VK Sans Display Medium</vt:lpstr>
      <vt:lpstr>VK Sans Display Regular</vt:lpstr>
      <vt:lpstr>Контентные</vt:lpstr>
      <vt:lpstr>Миграция на SDN Sprut</vt:lpstr>
      <vt:lpstr>SDN</vt:lpstr>
      <vt:lpstr>Software  Defined Network </vt:lpstr>
      <vt:lpstr>SDN</vt:lpstr>
      <vt:lpstr>Neutron</vt:lpstr>
      <vt:lpstr>Neutron – особенности архитектуры</vt:lpstr>
      <vt:lpstr>Требования к SDN в VK Cloud</vt:lpstr>
      <vt:lpstr>Варианты развития  SDN в VK Cloud</vt:lpstr>
      <vt:lpstr>Презентация PowerPoint</vt:lpstr>
      <vt:lpstr>Neutron vs Sprut</vt:lpstr>
      <vt:lpstr>Особенности  архитектуры SDN Sprut</vt:lpstr>
      <vt:lpstr>SDN Sprut: функциональные преимущества</vt:lpstr>
      <vt:lpstr>SDN Sprut:  нефункциональные  преимущества</vt:lpstr>
      <vt:lpstr>Сравнение производительности</vt:lpstr>
      <vt:lpstr>SPRUT: непрерывность вашего бизнеса</vt:lpstr>
      <vt:lpstr>План развития и внедрения SDN Sprut</vt:lpstr>
      <vt:lpstr>Описание процесса  миграции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Миграция на SDN Sprut</dc:title>
  <dc:creator>a.gubareva</dc:creator>
  <cp:lastModifiedBy>a.gubareva</cp:lastModifiedBy>
  <cp:revision>2</cp:revision>
  <dcterms:created xsi:type="dcterms:W3CDTF">2024-07-23T10:26:59Z</dcterms:created>
  <dcterms:modified xsi:type="dcterms:W3CDTF">2024-07-23T11:28:14Z</dcterms:modified>
</cp:coreProperties>
</file>