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2" r:id="rId2"/>
  </p:sldMasterIdLst>
  <p:notesMasterIdLst>
    <p:notesMasterId r:id="rId40"/>
  </p:notesMasterIdLst>
  <p:handoutMasterIdLst>
    <p:handoutMasterId r:id="rId41"/>
  </p:handoutMasterIdLst>
  <p:sldIdLst>
    <p:sldId id="256" r:id="rId3"/>
    <p:sldId id="311" r:id="rId4"/>
    <p:sldId id="266" r:id="rId5"/>
    <p:sldId id="260" r:id="rId6"/>
    <p:sldId id="268" r:id="rId7"/>
    <p:sldId id="276" r:id="rId8"/>
    <p:sldId id="270" r:id="rId9"/>
    <p:sldId id="334" r:id="rId10"/>
    <p:sldId id="312" r:id="rId11"/>
    <p:sldId id="313" r:id="rId12"/>
    <p:sldId id="315" r:id="rId13"/>
    <p:sldId id="317" r:id="rId14"/>
    <p:sldId id="318" r:id="rId15"/>
    <p:sldId id="316" r:id="rId16"/>
    <p:sldId id="319" r:id="rId17"/>
    <p:sldId id="320" r:id="rId18"/>
    <p:sldId id="321" r:id="rId19"/>
    <p:sldId id="335" r:id="rId20"/>
    <p:sldId id="275" r:id="rId21"/>
    <p:sldId id="322" r:id="rId22"/>
    <p:sldId id="331" r:id="rId23"/>
    <p:sldId id="325" r:id="rId24"/>
    <p:sldId id="326" r:id="rId25"/>
    <p:sldId id="327" r:id="rId26"/>
    <p:sldId id="324" r:id="rId27"/>
    <p:sldId id="323" r:id="rId28"/>
    <p:sldId id="332" r:id="rId29"/>
    <p:sldId id="328" r:id="rId30"/>
    <p:sldId id="329" r:id="rId31"/>
    <p:sldId id="330" r:id="rId32"/>
    <p:sldId id="303" r:id="rId33"/>
    <p:sldId id="304" r:id="rId34"/>
    <p:sldId id="305" r:id="rId35"/>
    <p:sldId id="306" r:id="rId36"/>
    <p:sldId id="307" r:id="rId37"/>
    <p:sldId id="302" r:id="rId38"/>
    <p:sldId id="309" r:id="rId39"/>
  </p:sldIdLst>
  <p:sldSz cx="9144000" cy="5143500" type="screen16x9"/>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A1A5"/>
    <a:srgbClr val="909CA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61" autoAdjust="0"/>
  </p:normalViewPr>
  <p:slideViewPr>
    <p:cSldViewPr snapToGrid="0" snapToObjects="1">
      <p:cViewPr>
        <p:scale>
          <a:sx n="165" d="100"/>
          <a:sy n="165" d="100"/>
        </p:scale>
        <p:origin x="328" y="6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BAA2F0-8706-CA41-9FA7-B6F5C0137522}" type="datetimeFigureOut">
              <a:rPr kumimoji="1" lang="ja-JP" altLang="en-US" smtClean="0"/>
              <a:t>18/03/03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1EE69E-FF13-D743-8FC3-3999F5957B49}" type="slidenum">
              <a:rPr kumimoji="1" lang="ja-JP" altLang="en-US" smtClean="0"/>
              <a:t>‹#›</a:t>
            </a:fld>
            <a:endParaRPr kumimoji="1" lang="ja-JP" altLang="en-US"/>
          </a:p>
        </p:txBody>
      </p:sp>
    </p:spTree>
    <p:extLst>
      <p:ext uri="{BB962C8B-B14F-4D97-AF65-F5344CB8AC3E}">
        <p14:creationId xmlns:p14="http://schemas.microsoft.com/office/powerpoint/2010/main" val="160240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DE390D-FAE7-DE4B-BF62-53A517930D91}" type="datetimeFigureOut">
              <a:rPr kumimoji="1" lang="ja-JP" altLang="en-US" smtClean="0"/>
              <a:t>18/03/03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71E33-2B2B-2944-A3C4-37D15CCD3FEA}" type="slidenum">
              <a:rPr kumimoji="1" lang="ja-JP" altLang="en-US" smtClean="0"/>
              <a:t>‹#›</a:t>
            </a:fld>
            <a:endParaRPr kumimoji="1" lang="ja-JP" altLang="en-US"/>
          </a:p>
        </p:txBody>
      </p:sp>
    </p:spTree>
    <p:extLst>
      <p:ext uri="{BB962C8B-B14F-4D97-AF65-F5344CB8AC3E}">
        <p14:creationId xmlns:p14="http://schemas.microsoft.com/office/powerpoint/2010/main" val="3874740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参加者の開発経験に応じて</a:t>
            </a:r>
            <a:r>
              <a:rPr kumimoji="1" lang="en-US" altLang="ja-JP" dirty="0" smtClean="0"/>
              <a:t>WS</a:t>
            </a:r>
            <a:r>
              <a:rPr kumimoji="1" lang="ja-JP" altLang="en-US" dirty="0" smtClean="0"/>
              <a:t>中の説明量を変えられれば</a:t>
            </a:r>
            <a:r>
              <a:rPr kumimoji="1" lang="en-US" altLang="ja-JP" dirty="0" smtClean="0"/>
              <a:t>Good</a:t>
            </a:r>
            <a:endParaRPr kumimoji="1" lang="ja-JP" altLang="en-US" dirty="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5</a:t>
            </a:fld>
            <a:endParaRPr kumimoji="1" lang="ja-JP" altLang="en-US"/>
          </a:p>
        </p:txBody>
      </p:sp>
    </p:spTree>
    <p:extLst>
      <p:ext uri="{BB962C8B-B14F-4D97-AF65-F5344CB8AC3E}">
        <p14:creationId xmlns:p14="http://schemas.microsoft.com/office/powerpoint/2010/main" val="216588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あまり深層学習詳しくない人は</a:t>
            </a:r>
            <a:r>
              <a:rPr kumimoji="1" lang="en-US" altLang="ja-JP" dirty="0" smtClean="0"/>
              <a:t>API</a:t>
            </a:r>
            <a:r>
              <a:rPr kumimoji="1" lang="ja-JP" altLang="en-US" dirty="0" smtClean="0"/>
              <a:t>を使ってもらった方がいい。（</a:t>
            </a:r>
            <a:r>
              <a:rPr kumimoji="1" lang="en-US" altLang="ja-JP" dirty="0" smtClean="0"/>
              <a:t>…</a:t>
            </a:r>
            <a:r>
              <a:rPr kumimoji="1" lang="ja-JP" altLang="en-US" dirty="0" smtClean="0"/>
              <a:t>そういう意味では</a:t>
            </a:r>
            <a:r>
              <a:rPr kumimoji="1" lang="en-US" altLang="ja-JP" dirty="0" smtClean="0"/>
              <a:t>Watson</a:t>
            </a:r>
            <a:r>
              <a:rPr kumimoji="1" lang="ja-JP" altLang="en-US" dirty="0" smtClean="0"/>
              <a:t>使う</a:t>
            </a:r>
            <a:r>
              <a:rPr kumimoji="1" lang="en-US" altLang="ja-JP" dirty="0" smtClean="0"/>
              <a:t>WS</a:t>
            </a:r>
            <a:r>
              <a:rPr kumimoji="1" lang="ja-JP" altLang="en-US" dirty="0" smtClean="0"/>
              <a:t>とかの方が需要あるかも）</a:t>
            </a:r>
            <a:endParaRPr kumimoji="1" lang="en-US" altLang="ja-JP" dirty="0" smtClean="0"/>
          </a:p>
          <a:p>
            <a:r>
              <a:rPr kumimoji="1" lang="en-US" altLang="ja-JP" dirty="0" smtClean="0"/>
              <a:t>2.TF</a:t>
            </a:r>
            <a:r>
              <a:rPr kumimoji="1" lang="ja-JP" altLang="en-US" dirty="0" smtClean="0"/>
              <a:t>みたいなフレームワークを</a:t>
            </a:r>
            <a:r>
              <a:rPr kumimoji="1" lang="en-US" altLang="ja-JP" dirty="0" smtClean="0"/>
              <a:t>Pepper</a:t>
            </a:r>
            <a:r>
              <a:rPr kumimoji="1" lang="ja-JP" altLang="en-US" dirty="0" smtClean="0"/>
              <a:t>と連携させるの（つまりこの</a:t>
            </a:r>
            <a:r>
              <a:rPr kumimoji="1" lang="en-US" altLang="ja-JP" dirty="0" smtClean="0"/>
              <a:t>WS</a:t>
            </a:r>
            <a:r>
              <a:rPr kumimoji="1" lang="ja-JP" altLang="en-US" dirty="0" smtClean="0"/>
              <a:t>）は、深層学習の知識がある</a:t>
            </a:r>
            <a:r>
              <a:rPr kumimoji="1" lang="en-US" altLang="ja-JP" dirty="0" smtClean="0"/>
              <a:t>or</a:t>
            </a:r>
            <a:r>
              <a:rPr kumimoji="1" lang="ja-JP" altLang="en-US" dirty="0" smtClean="0"/>
              <a:t>そういう人材がいるなど、実装に目処がつく人向け。</a:t>
            </a:r>
            <a:endParaRPr kumimoji="1" lang="en-US" altLang="ja-JP" dirty="0" smtClean="0"/>
          </a:p>
          <a:p>
            <a:r>
              <a:rPr kumimoji="1" lang="ja-JP" altLang="en-US" dirty="0" smtClean="0"/>
              <a:t>「ディープラーニング全く詳しくないけど興味があって</a:t>
            </a:r>
            <a:r>
              <a:rPr kumimoji="1" lang="en-US" altLang="ja-JP" dirty="0" smtClean="0"/>
              <a:t>〜</a:t>
            </a:r>
            <a:r>
              <a:rPr kumimoji="1" lang="ja-JP" altLang="en-US" dirty="0" smtClean="0"/>
              <a:t>」的な人向けではないことは注意。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10</a:t>
            </a:fld>
            <a:endParaRPr kumimoji="1" lang="ja-JP" altLang="en-US"/>
          </a:p>
        </p:txBody>
      </p:sp>
    </p:spTree>
    <p:extLst>
      <p:ext uri="{BB962C8B-B14F-4D97-AF65-F5344CB8AC3E}">
        <p14:creationId xmlns:p14="http://schemas.microsoft.com/office/powerpoint/2010/main" val="74948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11</a:t>
            </a:fld>
            <a:endParaRPr kumimoji="1" lang="ja-JP" altLang="en-US"/>
          </a:p>
        </p:txBody>
      </p:sp>
    </p:spTree>
    <p:extLst>
      <p:ext uri="{BB962C8B-B14F-4D97-AF65-F5344CB8AC3E}">
        <p14:creationId xmlns:p14="http://schemas.microsoft.com/office/powerpoint/2010/main" val="3892384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12</a:t>
            </a:fld>
            <a:endParaRPr kumimoji="1" lang="ja-JP" altLang="en-US"/>
          </a:p>
        </p:txBody>
      </p:sp>
    </p:spTree>
    <p:extLst>
      <p:ext uri="{BB962C8B-B14F-4D97-AF65-F5344CB8AC3E}">
        <p14:creationId xmlns:p14="http://schemas.microsoft.com/office/powerpoint/2010/main" val="400269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アトリエ</a:t>
            </a:r>
            <a:r>
              <a:rPr kumimoji="1" lang="en-US" altLang="ja-JP" dirty="0" smtClean="0"/>
              <a:t>PC</a:t>
            </a:r>
            <a:r>
              <a:rPr kumimoji="1" lang="ja-JP" altLang="en-US" dirty="0" smtClean="0"/>
              <a:t>はこれ</a:t>
            </a:r>
            <a:endParaRPr kumimoji="1" lang="ja-JP" altLang="en-US" dirty="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17</a:t>
            </a:fld>
            <a:endParaRPr kumimoji="1" lang="ja-JP" altLang="en-US"/>
          </a:p>
        </p:txBody>
      </p:sp>
    </p:spTree>
    <p:extLst>
      <p:ext uri="{BB962C8B-B14F-4D97-AF65-F5344CB8AC3E}">
        <p14:creationId xmlns:p14="http://schemas.microsoft.com/office/powerpoint/2010/main" val="419722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W</a:t>
            </a:r>
            <a:r>
              <a:rPr kumimoji="1" lang="en-US" altLang="ja-JP" dirty="0" smtClean="0"/>
              <a:t>S</a:t>
            </a:r>
            <a:r>
              <a:rPr kumimoji="1" lang="ja-JP" altLang="en-US" dirty="0" smtClean="0"/>
              <a:t>作成者の</a:t>
            </a:r>
            <a:r>
              <a:rPr kumimoji="1" lang="en-US" altLang="ja-JP" dirty="0" smtClean="0"/>
              <a:t>PC(El Capitan)</a:t>
            </a:r>
            <a:r>
              <a:rPr kumimoji="1" lang="ja-JP" altLang="en-US" dirty="0" smtClean="0"/>
              <a:t>はこれ</a:t>
            </a:r>
            <a:endParaRPr kumimoji="1" lang="ja-JP" altLang="en-US" dirty="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18</a:t>
            </a:fld>
            <a:endParaRPr kumimoji="1" lang="ja-JP" altLang="en-US"/>
          </a:p>
        </p:txBody>
      </p:sp>
    </p:spTree>
    <p:extLst>
      <p:ext uri="{BB962C8B-B14F-4D97-AF65-F5344CB8AC3E}">
        <p14:creationId xmlns:p14="http://schemas.microsoft.com/office/powerpoint/2010/main" val="271372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穴埋め作業</a:t>
            </a:r>
            <a:endParaRPr kumimoji="1" lang="en-US" altLang="ja-JP" dirty="0" smtClean="0"/>
          </a:p>
          <a:p>
            <a:r>
              <a:rPr kumimoji="1" lang="ja-JP" altLang="en-US" dirty="0" smtClean="0"/>
              <a:t>（</a:t>
            </a:r>
            <a:r>
              <a:rPr kumimoji="1" lang="en-US" altLang="ja-JP" dirty="0" err="1" smtClean="0"/>
              <a:t>ans</a:t>
            </a:r>
            <a:r>
              <a:rPr kumimoji="1" lang="en-US" altLang="ja-JP" dirty="0" smtClean="0"/>
              <a:t>/</a:t>
            </a:r>
            <a:r>
              <a:rPr kumimoji="1" lang="ja-JP" altLang="en-US" dirty="0" smtClean="0"/>
              <a:t>に正しいプログラム入ってます）</a:t>
            </a:r>
            <a:endParaRPr kumimoji="1" lang="ja-JP" altLang="en-US" dirty="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21</a:t>
            </a:fld>
            <a:endParaRPr kumimoji="1" lang="ja-JP" altLang="en-US"/>
          </a:p>
        </p:txBody>
      </p:sp>
    </p:spTree>
    <p:extLst>
      <p:ext uri="{BB962C8B-B14F-4D97-AF65-F5344CB8AC3E}">
        <p14:creationId xmlns:p14="http://schemas.microsoft.com/office/powerpoint/2010/main" val="3798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穴埋め作業</a:t>
            </a:r>
            <a:endParaRPr kumimoji="1" lang="en-US" altLang="ja-JP" dirty="0" smtClean="0"/>
          </a:p>
          <a:p>
            <a:r>
              <a:rPr kumimoji="1" lang="ja-JP" altLang="en-US" dirty="0" smtClean="0"/>
              <a:t>（</a:t>
            </a:r>
            <a:r>
              <a:rPr kumimoji="1" lang="en-US" altLang="ja-JP" dirty="0" err="1" smtClean="0"/>
              <a:t>ans</a:t>
            </a:r>
            <a:r>
              <a:rPr kumimoji="1" lang="en-US" altLang="ja-JP" dirty="0" smtClean="0"/>
              <a:t>/</a:t>
            </a:r>
            <a:r>
              <a:rPr kumimoji="1" lang="ja-JP" altLang="en-US" dirty="0" smtClean="0"/>
              <a:t>に正しいプログラム入ってます）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5F671E33-2B2B-2944-A3C4-37D15CCD3FEA}" type="slidenum">
              <a:rPr kumimoji="1" lang="ja-JP" altLang="en-US" smtClean="0"/>
              <a:t>27</a:t>
            </a:fld>
            <a:endParaRPr kumimoji="1" lang="ja-JP" altLang="en-US"/>
          </a:p>
        </p:txBody>
      </p:sp>
    </p:spTree>
    <p:extLst>
      <p:ext uri="{BB962C8B-B14F-4D97-AF65-F5344CB8AC3E}">
        <p14:creationId xmlns:p14="http://schemas.microsoft.com/office/powerpoint/2010/main" val="400895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19"/>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BB7609C-E7E5-E64C-B3D7-4D73ACE355BA}" type="datetime1">
              <a:rPr kumimoji="1" lang="ja-JP" altLang="en-US" smtClean="0"/>
              <a:t>18/03/03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3E21-C858-D146-A415-43954C86C6A5}" type="slidenum">
              <a:rPr kumimoji="1" lang="ja-JP" altLang="en-US" smtClean="0"/>
              <a:t>‹#›</a:t>
            </a:fld>
            <a:endParaRPr kumimoji="1" lang="ja-JP" altLang="en-US"/>
          </a:p>
        </p:txBody>
      </p:sp>
    </p:spTree>
    <p:extLst>
      <p:ext uri="{BB962C8B-B14F-4D97-AF65-F5344CB8AC3E}">
        <p14:creationId xmlns:p14="http://schemas.microsoft.com/office/powerpoint/2010/main" val="366822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733778"/>
            <a:ext cx="8229600" cy="3860845"/>
          </a:xfrm>
        </p:spPr>
        <p:txBody>
          <a:bodyPr/>
          <a:lstStyle>
            <a:lvl1pPr marL="342900" indent="-342900">
              <a:buFont typeface="Wingdings" charset="2"/>
              <a:buChar char="l"/>
              <a:defRPr sz="2400"/>
            </a:lvl1pPr>
            <a:lvl2pPr marL="620713" indent="-268288">
              <a:defRPr sz="2000"/>
            </a:lvl2pPr>
            <a:lvl3pPr marL="1073150" indent="-268288">
              <a:defRPr sz="1800"/>
            </a:lvl3pPr>
            <a:lvl4pPr>
              <a:defRPr sz="1600"/>
            </a:lvl4pPr>
            <a:lvl5pPr>
              <a:defRPr sz="16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E3148C74-3BBB-E846-92B9-3DDFFD246217}" type="datetime1">
              <a:rPr kumimoji="1" lang="ja-JP" altLang="en-US" smtClean="0"/>
              <a:t>18/03/03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3E21-C858-D146-A415-43954C86C6A5}" type="slidenum">
              <a:rPr kumimoji="1" lang="ja-JP" altLang="en-US" smtClean="0"/>
              <a:t>‹#›</a:t>
            </a:fld>
            <a:endParaRPr kumimoji="1" lang="ja-JP" altLang="en-US"/>
          </a:p>
        </p:txBody>
      </p:sp>
      <p:sp>
        <p:nvSpPr>
          <p:cNvPr id="7" name="Shape 74"/>
          <p:cNvSpPr/>
          <p:nvPr userDrawn="1"/>
        </p:nvSpPr>
        <p:spPr>
          <a:xfrm>
            <a:off x="-10948" y="0"/>
            <a:ext cx="9144000" cy="539750"/>
          </a:xfrm>
          <a:prstGeom prst="rect">
            <a:avLst/>
          </a:prstGeom>
          <a:gradFill>
            <a:gsLst>
              <a:gs pos="0">
                <a:srgbClr val="003CCC">
                  <a:alpha val="57066"/>
                </a:srgbClr>
              </a:gs>
              <a:gs pos="100000">
                <a:srgbClr val="FFFFFF">
                  <a:alpha val="57066"/>
                </a:srgbClr>
              </a:gs>
            </a:gsLst>
          </a:gradFill>
          <a:ln w="12700">
            <a:miter lim="400000"/>
          </a:ln>
        </p:spPr>
        <p:txBody>
          <a:bodyPr lIns="45719" rIns="45719"/>
          <a:lstStyle/>
          <a:p>
            <a:pPr>
              <a:defRPr>
                <a:solidFill>
                  <a:srgbClr val="FFFFFF"/>
                </a:solidFill>
              </a:defRPr>
            </a:pPr>
            <a:endParaRPr/>
          </a:p>
        </p:txBody>
      </p:sp>
      <p:sp>
        <p:nvSpPr>
          <p:cNvPr id="2" name="タイトル 1"/>
          <p:cNvSpPr>
            <a:spLocks noGrp="1"/>
          </p:cNvSpPr>
          <p:nvPr>
            <p:ph type="title"/>
          </p:nvPr>
        </p:nvSpPr>
        <p:spPr>
          <a:xfrm>
            <a:off x="174980" y="22536"/>
            <a:ext cx="8229600" cy="471354"/>
          </a:xfrm>
        </p:spPr>
        <p:txBody>
          <a:bodyPr>
            <a:normAutofit/>
          </a:bodyPr>
          <a:lstStyle>
            <a:lvl1pPr algn="l">
              <a:defRPr sz="2400" b="0">
                <a:solidFill>
                  <a:schemeClr val="bg1"/>
                </a:solidFill>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13262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733778"/>
            <a:ext cx="8229600" cy="3860845"/>
          </a:xfrm>
        </p:spPr>
        <p:txBody>
          <a:bodyPr/>
          <a:lstStyle>
            <a:lvl1pPr marL="342900" indent="-342900">
              <a:buFont typeface="Wingdings" charset="2"/>
              <a:buChar char="l"/>
              <a:defRPr sz="2400"/>
            </a:lvl1pPr>
            <a:lvl2pPr marL="620713" indent="-268288">
              <a:defRPr sz="2000"/>
            </a:lvl2pPr>
            <a:lvl3pPr marL="1073150" indent="-268288">
              <a:defRPr sz="1800"/>
            </a:lvl3pPr>
            <a:lvl4pPr>
              <a:defRPr sz="1600"/>
            </a:lvl4pPr>
            <a:lvl5pPr>
              <a:defRPr sz="16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DDE84CB1-B8A0-2344-AF35-C3CEBD5A8F3C}" type="datetime1">
              <a:rPr kumimoji="1" lang="ja-JP" altLang="en-US" smtClean="0"/>
              <a:t>18/03/03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3E21-C858-D146-A415-43954C86C6A5}" type="slidenum">
              <a:rPr kumimoji="1" lang="ja-JP" altLang="en-US" smtClean="0"/>
              <a:t>‹#›</a:t>
            </a:fld>
            <a:endParaRPr kumimoji="1" lang="ja-JP" altLang="en-US"/>
          </a:p>
        </p:txBody>
      </p:sp>
    </p:spTree>
    <p:extLst>
      <p:ext uri="{BB962C8B-B14F-4D97-AF65-F5344CB8AC3E}">
        <p14:creationId xmlns:p14="http://schemas.microsoft.com/office/powerpoint/2010/main" val="175754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29" name="image.png"/>
          <p:cNvPicPr>
            <a:picLocks noChangeAspect="1"/>
          </p:cNvPicPr>
          <p:nvPr/>
        </p:nvPicPr>
        <p:blipFill>
          <a:blip r:embed="rId2">
            <a:extLst/>
          </a:blip>
          <a:stretch>
            <a:fillRect/>
          </a:stretch>
        </p:blipFill>
        <p:spPr>
          <a:xfrm>
            <a:off x="3759204" y="144464"/>
            <a:ext cx="4733925" cy="4978401"/>
          </a:xfrm>
          <a:prstGeom prst="rect">
            <a:avLst/>
          </a:prstGeom>
          <a:ln w="12700">
            <a:miter lim="400000"/>
          </a:ln>
        </p:spPr>
      </p:pic>
      <p:sp>
        <p:nvSpPr>
          <p:cNvPr id="31" name="Shape 31"/>
          <p:cNvSpPr>
            <a:spLocks noGrp="1"/>
          </p:cNvSpPr>
          <p:nvPr>
            <p:ph type="title"/>
          </p:nvPr>
        </p:nvSpPr>
        <p:spPr>
          <a:xfrm>
            <a:off x="179387" y="87312"/>
            <a:ext cx="8802688" cy="358776"/>
          </a:xfrm>
          <a:prstGeom prst="rect">
            <a:avLst/>
          </a:prstGeom>
        </p:spPr>
        <p:txBody>
          <a:bodyPr>
            <a:normAutofit/>
          </a:bodyPr>
          <a:lstStyle/>
          <a:p>
            <a:r>
              <a:t>タイトルテキスト</a:t>
            </a:r>
          </a:p>
        </p:txBody>
      </p:sp>
      <p:sp>
        <p:nvSpPr>
          <p:cNvPr id="32" name="Shape 32"/>
          <p:cNvSpPr>
            <a:spLocks noGrp="1"/>
          </p:cNvSpPr>
          <p:nvPr>
            <p:ph type="body" sz="quarter" idx="1"/>
          </p:nvPr>
        </p:nvSpPr>
        <p:spPr>
          <a:xfrm>
            <a:off x="198437" y="519114"/>
            <a:ext cx="8783638" cy="268288"/>
          </a:xfrm>
          <a:prstGeom prst="rect">
            <a:avLst/>
          </a:prstGeom>
        </p:spPr>
        <p:txBody>
          <a:bodyPr>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3"/>
          <p:cNvSpPr/>
          <p:nvPr userDrawn="1"/>
        </p:nvSpPr>
        <p:spPr>
          <a:xfrm>
            <a:off x="4" y="4877616"/>
            <a:ext cx="3718173" cy="27699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b">
            <a:spAutoFit/>
          </a:bodyPr>
          <a:lstStyle>
            <a:lvl1pPr algn="l">
              <a:tabLst>
                <a:tab pos="914400" algn="l"/>
                <a:tab pos="1828800" algn="l"/>
                <a:tab pos="2743200" algn="l"/>
                <a:tab pos="3657600" algn="l"/>
                <a:tab pos="4572000" algn="l"/>
                <a:tab pos="5486400" algn="l"/>
                <a:tab pos="6400800" algn="l"/>
                <a:tab pos="7315200" algn="l"/>
                <a:tab pos="8229600" algn="l"/>
                <a:tab pos="9144000" algn="l"/>
                <a:tab pos="10058400" algn="l"/>
              </a:tabLst>
              <a:defRPr sz="1200" b="1">
                <a:latin typeface="Arial"/>
                <a:ea typeface="Arial"/>
                <a:cs typeface="Arial"/>
                <a:sym typeface="Arial"/>
              </a:defRPr>
            </a:lvl1pPr>
          </a:lstStyle>
          <a:p>
            <a:pPr defTabSz="449262" hangingPunct="0"/>
            <a:r>
              <a:rPr kumimoji="0" kern="0" dirty="0">
                <a:solidFill>
                  <a:srgbClr val="000000"/>
                </a:solidFill>
              </a:rPr>
              <a:t>Softbank Robotics Corp. </a:t>
            </a:r>
            <a:r>
              <a:rPr kumimoji="0" kern="0" dirty="0" smtClean="0">
                <a:solidFill>
                  <a:srgbClr val="000000"/>
                </a:solidFill>
              </a:rPr>
              <a:t>201</a:t>
            </a:r>
            <a:r>
              <a:rPr kumimoji="0" lang="en-US" altLang="ja-JP" kern="0" dirty="0" smtClean="0">
                <a:solidFill>
                  <a:srgbClr val="000000"/>
                </a:solidFill>
              </a:rPr>
              <a:t>5</a:t>
            </a:r>
            <a:r>
              <a:rPr kumimoji="0" kern="0" dirty="0" smtClean="0">
                <a:solidFill>
                  <a:srgbClr val="000000"/>
                </a:solidFill>
              </a:rPr>
              <a:t> </a:t>
            </a:r>
            <a:r>
              <a:rPr kumimoji="0" kern="0" dirty="0">
                <a:solidFill>
                  <a:srgbClr val="000000"/>
                </a:solidFill>
              </a:rPr>
              <a:t>All rights reserved.</a:t>
            </a:r>
          </a:p>
        </p:txBody>
      </p:sp>
      <p:sp>
        <p:nvSpPr>
          <p:cNvPr id="8" name="Shape 6"/>
          <p:cNvSpPr>
            <a:spLocks noGrp="1"/>
          </p:cNvSpPr>
          <p:nvPr>
            <p:ph type="sldNum" sz="quarter" idx="2"/>
          </p:nvPr>
        </p:nvSpPr>
        <p:spPr>
          <a:xfrm>
            <a:off x="8708171" y="4808537"/>
            <a:ext cx="456390" cy="463844"/>
          </a:xfrm>
          <a:prstGeom prst="rect">
            <a:avLst/>
          </a:prstGeom>
          <a:ln w="12700">
            <a:miter lim="400000"/>
          </a:ln>
        </p:spPr>
        <p:txBody>
          <a:bodyPr wrap="none" lIns="46799" tIns="46799" rIns="46799" bIns="46799">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Calibri"/>
                <a:ea typeface="Calibri"/>
                <a:cs typeface="Calibri"/>
                <a:sym typeface="Calibri"/>
              </a:defRPr>
            </a:lvl1pPr>
          </a:lstStyle>
          <a:p>
            <a:fld id="{86CB4B4D-7CA3-9044-876B-883B54F8677D}" type="slidenum">
              <a:rPr/>
              <a:pPr/>
              <a:t>‹#›</a:t>
            </a:fld>
            <a:endParaRPr dirty="0"/>
          </a:p>
        </p:txBody>
      </p:sp>
    </p:spTree>
    <p:extLst>
      <p:ext uri="{BB962C8B-B14F-4D97-AF65-F5344CB8AC3E}">
        <p14:creationId xmlns:p14="http://schemas.microsoft.com/office/powerpoint/2010/main" val="2090814551"/>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Default">
    <p:spTree>
      <p:nvGrpSpPr>
        <p:cNvPr id="1" name=""/>
        <p:cNvGrpSpPr/>
        <p:nvPr/>
      </p:nvGrpSpPr>
      <p:grpSpPr>
        <a:xfrm>
          <a:off x="0" y="0"/>
          <a:ext cx="0" cy="0"/>
          <a:chOff x="0" y="0"/>
          <a:chExt cx="0" cy="0"/>
        </a:xfrm>
      </p:grpSpPr>
      <p:pic>
        <p:nvPicPr>
          <p:cNvPr id="40" name="image.png"/>
          <p:cNvPicPr>
            <a:picLocks noChangeAspect="1"/>
          </p:cNvPicPr>
          <p:nvPr/>
        </p:nvPicPr>
        <p:blipFill>
          <a:blip r:embed="rId2">
            <a:extLst/>
          </a:blip>
          <a:stretch>
            <a:fillRect/>
          </a:stretch>
        </p:blipFill>
        <p:spPr>
          <a:xfrm>
            <a:off x="3759204" y="144464"/>
            <a:ext cx="4733925" cy="4978401"/>
          </a:xfrm>
          <a:prstGeom prst="rect">
            <a:avLst/>
          </a:prstGeom>
          <a:ln w="12700">
            <a:miter lim="400000"/>
          </a:ln>
        </p:spPr>
      </p:pic>
      <p:sp>
        <p:nvSpPr>
          <p:cNvPr id="42" name="Shape 42"/>
          <p:cNvSpPr>
            <a:spLocks noGrp="1"/>
          </p:cNvSpPr>
          <p:nvPr>
            <p:ph type="title"/>
          </p:nvPr>
        </p:nvSpPr>
        <p:spPr>
          <a:xfrm>
            <a:off x="685800" y="1597819"/>
            <a:ext cx="7772400" cy="1102520"/>
          </a:xfrm>
          <a:prstGeom prst="rect">
            <a:avLst/>
          </a:prstGeom>
        </p:spPr>
        <p:txBody>
          <a:bodyPr>
            <a:normAutofit/>
          </a:bodyPr>
          <a:lstStyle/>
          <a:p>
            <a:r>
              <a:t>タイトルテキスト</a:t>
            </a:r>
          </a:p>
        </p:txBody>
      </p:sp>
      <p:sp>
        <p:nvSpPr>
          <p:cNvPr id="43" name="Shape 43"/>
          <p:cNvSpPr>
            <a:spLocks noGrp="1"/>
          </p:cNvSpPr>
          <p:nvPr>
            <p:ph type="body" sz="quarter" idx="1"/>
          </p:nvPr>
        </p:nvSpPr>
        <p:spPr>
          <a:xfrm>
            <a:off x="1371600" y="2914650"/>
            <a:ext cx="6400800" cy="1314450"/>
          </a:xfrm>
          <a:prstGeom prst="rect">
            <a:avLst/>
          </a:prstGeom>
        </p:spPr>
        <p:txBody>
          <a:bodyPr>
            <a:normAutofit/>
          </a:bodyPr>
          <a:lstStyle>
            <a:lvl1pPr algn="ctr"/>
            <a:lvl2pPr algn="ctr"/>
            <a:lvl3pPr algn="ctr"/>
            <a:lvl4pPr algn="ctr"/>
            <a:lvl5pPr algn="ctr"/>
          </a:lstStyle>
          <a:p>
            <a:r>
              <a:t>本文レベル1</a:t>
            </a:r>
          </a:p>
          <a:p>
            <a:pPr lvl="1"/>
            <a:r>
              <a:t>本文レベル2</a:t>
            </a:r>
          </a:p>
          <a:p>
            <a:pPr lvl="2"/>
            <a:r>
              <a:t>本文レベル3</a:t>
            </a:r>
          </a:p>
          <a:p>
            <a:pPr lvl="3"/>
            <a:r>
              <a:t>本文レベル4</a:t>
            </a:r>
          </a:p>
          <a:p>
            <a:pPr lvl="4"/>
            <a:r>
              <a:t>本文レベル 5</a:t>
            </a:r>
          </a:p>
        </p:txBody>
      </p:sp>
      <p:sp>
        <p:nvSpPr>
          <p:cNvPr id="7" name="Shape 3"/>
          <p:cNvSpPr/>
          <p:nvPr userDrawn="1"/>
        </p:nvSpPr>
        <p:spPr>
          <a:xfrm>
            <a:off x="4" y="4877616"/>
            <a:ext cx="3718173" cy="27699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b">
            <a:spAutoFit/>
          </a:bodyPr>
          <a:lstStyle>
            <a:lvl1pPr algn="l">
              <a:tabLst>
                <a:tab pos="914400" algn="l"/>
                <a:tab pos="1828800" algn="l"/>
                <a:tab pos="2743200" algn="l"/>
                <a:tab pos="3657600" algn="l"/>
                <a:tab pos="4572000" algn="l"/>
                <a:tab pos="5486400" algn="l"/>
                <a:tab pos="6400800" algn="l"/>
                <a:tab pos="7315200" algn="l"/>
                <a:tab pos="8229600" algn="l"/>
                <a:tab pos="9144000" algn="l"/>
                <a:tab pos="10058400" algn="l"/>
              </a:tabLst>
              <a:defRPr sz="1200" b="1">
                <a:latin typeface="Arial"/>
                <a:ea typeface="Arial"/>
                <a:cs typeface="Arial"/>
                <a:sym typeface="Arial"/>
              </a:defRPr>
            </a:lvl1pPr>
          </a:lstStyle>
          <a:p>
            <a:pPr defTabSz="449262" hangingPunct="0"/>
            <a:r>
              <a:rPr kumimoji="0" kern="0" dirty="0">
                <a:solidFill>
                  <a:srgbClr val="000000"/>
                </a:solidFill>
              </a:rPr>
              <a:t>Softbank Robotics Corp. </a:t>
            </a:r>
            <a:r>
              <a:rPr kumimoji="0" kern="0" dirty="0" smtClean="0">
                <a:solidFill>
                  <a:srgbClr val="000000"/>
                </a:solidFill>
              </a:rPr>
              <a:t>201</a:t>
            </a:r>
            <a:r>
              <a:rPr kumimoji="0" lang="en-US" altLang="ja-JP" kern="0" dirty="0" smtClean="0">
                <a:solidFill>
                  <a:srgbClr val="000000"/>
                </a:solidFill>
              </a:rPr>
              <a:t>5</a:t>
            </a:r>
            <a:r>
              <a:rPr kumimoji="0" kern="0" dirty="0" smtClean="0">
                <a:solidFill>
                  <a:srgbClr val="000000"/>
                </a:solidFill>
              </a:rPr>
              <a:t> </a:t>
            </a:r>
            <a:r>
              <a:rPr kumimoji="0" kern="0" dirty="0">
                <a:solidFill>
                  <a:srgbClr val="000000"/>
                </a:solidFill>
              </a:rPr>
              <a:t>All rights reserved.</a:t>
            </a:r>
          </a:p>
        </p:txBody>
      </p:sp>
      <p:sp>
        <p:nvSpPr>
          <p:cNvPr id="8" name="Shape 6"/>
          <p:cNvSpPr>
            <a:spLocks noGrp="1"/>
          </p:cNvSpPr>
          <p:nvPr>
            <p:ph type="sldNum" sz="quarter" idx="2"/>
          </p:nvPr>
        </p:nvSpPr>
        <p:spPr>
          <a:xfrm>
            <a:off x="8708171" y="4808537"/>
            <a:ext cx="456390" cy="463844"/>
          </a:xfrm>
          <a:prstGeom prst="rect">
            <a:avLst/>
          </a:prstGeom>
          <a:ln w="12700">
            <a:miter lim="400000"/>
          </a:ln>
        </p:spPr>
        <p:txBody>
          <a:bodyPr wrap="none" lIns="46799" tIns="46799" rIns="46799" bIns="46799">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Calibri"/>
                <a:ea typeface="Calibri"/>
                <a:cs typeface="Calibri"/>
                <a:sym typeface="Calibri"/>
              </a:defRPr>
            </a:lvl1pPr>
          </a:lstStyle>
          <a:p>
            <a:fld id="{86CB4B4D-7CA3-9044-876B-883B54F8677D}" type="slidenum">
              <a:rPr/>
              <a:pPr/>
              <a:t>‹#›</a:t>
            </a:fld>
            <a:endParaRPr dirty="0"/>
          </a:p>
        </p:txBody>
      </p:sp>
    </p:spTree>
    <p:extLst>
      <p:ext uri="{BB962C8B-B14F-4D97-AF65-F5344CB8AC3E}">
        <p14:creationId xmlns:p14="http://schemas.microsoft.com/office/powerpoint/2010/main" val="2414121985"/>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3_Default">
    <p:spTree>
      <p:nvGrpSpPr>
        <p:cNvPr id="1" name=""/>
        <p:cNvGrpSpPr/>
        <p:nvPr/>
      </p:nvGrpSpPr>
      <p:grpSpPr>
        <a:xfrm>
          <a:off x="0" y="0"/>
          <a:ext cx="0" cy="0"/>
          <a:chOff x="0" y="0"/>
          <a:chExt cx="0" cy="0"/>
        </a:xfrm>
      </p:grpSpPr>
      <p:pic>
        <p:nvPicPr>
          <p:cNvPr id="51" name="image.png"/>
          <p:cNvPicPr>
            <a:picLocks noChangeAspect="1"/>
          </p:cNvPicPr>
          <p:nvPr/>
        </p:nvPicPr>
        <p:blipFill>
          <a:blip r:embed="rId2">
            <a:extLst/>
          </a:blip>
          <a:stretch>
            <a:fillRect/>
          </a:stretch>
        </p:blipFill>
        <p:spPr>
          <a:xfrm>
            <a:off x="3759204" y="144464"/>
            <a:ext cx="4733925" cy="4978401"/>
          </a:xfrm>
          <a:prstGeom prst="rect">
            <a:avLst/>
          </a:prstGeom>
          <a:ln w="12700">
            <a:miter lim="400000"/>
          </a:ln>
        </p:spPr>
      </p:pic>
      <p:sp>
        <p:nvSpPr>
          <p:cNvPr id="53" name="Shape 53"/>
          <p:cNvSpPr>
            <a:spLocks noGrp="1"/>
          </p:cNvSpPr>
          <p:nvPr>
            <p:ph type="title"/>
          </p:nvPr>
        </p:nvSpPr>
        <p:spPr>
          <a:xfrm>
            <a:off x="179387" y="76800"/>
            <a:ext cx="8802688" cy="379804"/>
          </a:xfrm>
          <a:prstGeom prst="rect">
            <a:avLst/>
          </a:prstGeom>
        </p:spPr>
        <p:txBody>
          <a:bodyPr/>
          <a:lstStyle/>
          <a:p>
            <a:r>
              <a:t>タイトルテキスト</a:t>
            </a:r>
          </a:p>
        </p:txBody>
      </p:sp>
      <p:sp>
        <p:nvSpPr>
          <p:cNvPr id="54" name="Shape 54"/>
          <p:cNvSpPr>
            <a:spLocks noGrp="1"/>
          </p:cNvSpPr>
          <p:nvPr>
            <p:ph type="body" sz="quarter" idx="1"/>
          </p:nvPr>
        </p:nvSpPr>
        <p:spPr>
          <a:xfrm>
            <a:off x="198437" y="456603"/>
            <a:ext cx="8783638" cy="393310"/>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7" name="Shape 3"/>
          <p:cNvSpPr/>
          <p:nvPr userDrawn="1"/>
        </p:nvSpPr>
        <p:spPr>
          <a:xfrm>
            <a:off x="4" y="4877616"/>
            <a:ext cx="3718173" cy="27699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b">
            <a:spAutoFit/>
          </a:bodyPr>
          <a:lstStyle>
            <a:lvl1pPr algn="l">
              <a:tabLst>
                <a:tab pos="914400" algn="l"/>
                <a:tab pos="1828800" algn="l"/>
                <a:tab pos="2743200" algn="l"/>
                <a:tab pos="3657600" algn="l"/>
                <a:tab pos="4572000" algn="l"/>
                <a:tab pos="5486400" algn="l"/>
                <a:tab pos="6400800" algn="l"/>
                <a:tab pos="7315200" algn="l"/>
                <a:tab pos="8229600" algn="l"/>
                <a:tab pos="9144000" algn="l"/>
                <a:tab pos="10058400" algn="l"/>
              </a:tabLst>
              <a:defRPr sz="1200" b="1">
                <a:latin typeface="Arial"/>
                <a:ea typeface="Arial"/>
                <a:cs typeface="Arial"/>
                <a:sym typeface="Arial"/>
              </a:defRPr>
            </a:lvl1pPr>
          </a:lstStyle>
          <a:p>
            <a:pPr defTabSz="449262" hangingPunct="0"/>
            <a:r>
              <a:rPr kumimoji="0" kern="0" dirty="0">
                <a:solidFill>
                  <a:srgbClr val="000000"/>
                </a:solidFill>
              </a:rPr>
              <a:t>Softbank Robotics Corp. </a:t>
            </a:r>
            <a:r>
              <a:rPr kumimoji="0" kern="0" dirty="0" smtClean="0">
                <a:solidFill>
                  <a:srgbClr val="000000"/>
                </a:solidFill>
              </a:rPr>
              <a:t>201</a:t>
            </a:r>
            <a:r>
              <a:rPr kumimoji="0" lang="en-US" altLang="ja-JP" kern="0" dirty="0" smtClean="0">
                <a:solidFill>
                  <a:srgbClr val="000000"/>
                </a:solidFill>
              </a:rPr>
              <a:t>5</a:t>
            </a:r>
            <a:r>
              <a:rPr kumimoji="0" kern="0" dirty="0" smtClean="0">
                <a:solidFill>
                  <a:srgbClr val="000000"/>
                </a:solidFill>
              </a:rPr>
              <a:t> </a:t>
            </a:r>
            <a:r>
              <a:rPr kumimoji="0" kern="0" dirty="0">
                <a:solidFill>
                  <a:srgbClr val="000000"/>
                </a:solidFill>
              </a:rPr>
              <a:t>All rights reserved.</a:t>
            </a:r>
          </a:p>
        </p:txBody>
      </p:sp>
      <p:sp>
        <p:nvSpPr>
          <p:cNvPr id="8" name="Shape 6"/>
          <p:cNvSpPr>
            <a:spLocks noGrp="1"/>
          </p:cNvSpPr>
          <p:nvPr>
            <p:ph type="sldNum" sz="quarter" idx="2"/>
          </p:nvPr>
        </p:nvSpPr>
        <p:spPr>
          <a:xfrm>
            <a:off x="8708171" y="4808537"/>
            <a:ext cx="456390" cy="463844"/>
          </a:xfrm>
          <a:prstGeom prst="rect">
            <a:avLst/>
          </a:prstGeom>
          <a:ln w="12700">
            <a:miter lim="400000"/>
          </a:ln>
        </p:spPr>
        <p:txBody>
          <a:bodyPr wrap="none" lIns="46799" tIns="46799" rIns="46799" bIns="46799">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Calibri"/>
                <a:ea typeface="Calibri"/>
                <a:cs typeface="Calibri"/>
                <a:sym typeface="Calibri"/>
              </a:defRPr>
            </a:lvl1pPr>
          </a:lstStyle>
          <a:p>
            <a:fld id="{86CB4B4D-7CA3-9044-876B-883B54F8677D}" type="slidenum">
              <a:rPr/>
              <a:pPr/>
              <a:t>‹#›</a:t>
            </a:fld>
            <a:endParaRPr dirty="0"/>
          </a:p>
        </p:txBody>
      </p:sp>
    </p:spTree>
    <p:extLst>
      <p:ext uri="{BB962C8B-B14F-4D97-AF65-F5344CB8AC3E}">
        <p14:creationId xmlns:p14="http://schemas.microsoft.com/office/powerpoint/2010/main" val="1854616823"/>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コピー 1">
    <p:spTree>
      <p:nvGrpSpPr>
        <p:cNvPr id="1" name=""/>
        <p:cNvGrpSpPr/>
        <p:nvPr/>
      </p:nvGrpSpPr>
      <p:grpSpPr>
        <a:xfrm>
          <a:off x="0" y="0"/>
          <a:ext cx="0" cy="0"/>
          <a:chOff x="0" y="0"/>
          <a:chExt cx="0" cy="0"/>
        </a:xfrm>
      </p:grpSpPr>
      <p:sp>
        <p:nvSpPr>
          <p:cNvPr id="74" name="Shape 74"/>
          <p:cNvSpPr/>
          <p:nvPr/>
        </p:nvSpPr>
        <p:spPr>
          <a:xfrm>
            <a:off x="-241300" y="-730250"/>
            <a:ext cx="6557120" cy="1270000"/>
          </a:xfrm>
          <a:prstGeom prst="rect">
            <a:avLst/>
          </a:prstGeom>
          <a:gradFill>
            <a:gsLst>
              <a:gs pos="0">
                <a:srgbClr val="003CCC">
                  <a:alpha val="57066"/>
                </a:srgbClr>
              </a:gs>
              <a:gs pos="100000">
                <a:srgbClr val="FFFFFF">
                  <a:alpha val="57066"/>
                </a:srgbClr>
              </a:gs>
            </a:gsLst>
          </a:gradFill>
          <a:ln w="12700">
            <a:miter lim="400000"/>
          </a:ln>
        </p:spPr>
        <p:txBody>
          <a:bodyPr lIns="45719" rIns="45719"/>
          <a:lstStyle/>
          <a:p>
            <a:pPr algn="ctr" defTabSz="449262" hangingPunct="0">
              <a:defRPr>
                <a:solidFill>
                  <a:srgbClr val="FFFFFF"/>
                </a:solidFill>
              </a:defRPr>
            </a:pPr>
            <a:endParaRPr kumimoji="0" sz="2400" kern="0">
              <a:solidFill>
                <a:srgbClr val="FFFFFF"/>
              </a:solidFill>
              <a:latin typeface="Times New Roman"/>
              <a:ea typeface="Times New Roman"/>
              <a:cs typeface="Times New Roman"/>
              <a:sym typeface="Times New Roman"/>
            </a:endParaRPr>
          </a:p>
        </p:txBody>
      </p:sp>
      <p:sp>
        <p:nvSpPr>
          <p:cNvPr id="75" name="Shape 75"/>
          <p:cNvSpPr>
            <a:spLocks noGrp="1"/>
          </p:cNvSpPr>
          <p:nvPr>
            <p:ph type="title"/>
          </p:nvPr>
        </p:nvSpPr>
        <p:spPr>
          <a:xfrm>
            <a:off x="179387" y="13300"/>
            <a:ext cx="8802688" cy="467861"/>
          </a:xfrm>
          <a:prstGeom prst="rect">
            <a:avLst/>
          </a:prstGeom>
        </p:spPr>
        <p:txBody>
          <a:bodyPr/>
          <a:lstStyle>
            <a:lvl1pPr>
              <a:defRPr sz="2200">
                <a:solidFill>
                  <a:srgbClr val="FFFFFF"/>
                </a:solidFill>
                <a:latin typeface="メイリオ"/>
                <a:ea typeface="メイリオ"/>
                <a:cs typeface="メイリオ"/>
                <a:sym typeface="メイリオ"/>
              </a:defRPr>
            </a:lvl1pPr>
          </a:lstStyle>
          <a:p>
            <a:r>
              <a:t>タイトルテキスト</a:t>
            </a:r>
          </a:p>
        </p:txBody>
      </p:sp>
      <p:sp>
        <p:nvSpPr>
          <p:cNvPr id="6" name="Shape 3"/>
          <p:cNvSpPr/>
          <p:nvPr userDrawn="1"/>
        </p:nvSpPr>
        <p:spPr>
          <a:xfrm>
            <a:off x="4" y="4877616"/>
            <a:ext cx="3718173" cy="27699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b">
            <a:spAutoFit/>
          </a:bodyPr>
          <a:lstStyle>
            <a:lvl1pPr algn="l">
              <a:tabLst>
                <a:tab pos="914400" algn="l"/>
                <a:tab pos="1828800" algn="l"/>
                <a:tab pos="2743200" algn="l"/>
                <a:tab pos="3657600" algn="l"/>
                <a:tab pos="4572000" algn="l"/>
                <a:tab pos="5486400" algn="l"/>
                <a:tab pos="6400800" algn="l"/>
                <a:tab pos="7315200" algn="l"/>
                <a:tab pos="8229600" algn="l"/>
                <a:tab pos="9144000" algn="l"/>
                <a:tab pos="10058400" algn="l"/>
              </a:tabLst>
              <a:defRPr sz="1200" b="1">
                <a:latin typeface="Arial"/>
                <a:ea typeface="Arial"/>
                <a:cs typeface="Arial"/>
                <a:sym typeface="Arial"/>
              </a:defRPr>
            </a:lvl1pPr>
          </a:lstStyle>
          <a:p>
            <a:pPr defTabSz="449262" hangingPunct="0"/>
            <a:r>
              <a:rPr kumimoji="0" kern="0" dirty="0">
                <a:solidFill>
                  <a:srgbClr val="000000"/>
                </a:solidFill>
              </a:rPr>
              <a:t>Softbank Robotics Corp. </a:t>
            </a:r>
            <a:r>
              <a:rPr kumimoji="0" kern="0" dirty="0" smtClean="0">
                <a:solidFill>
                  <a:srgbClr val="000000"/>
                </a:solidFill>
              </a:rPr>
              <a:t>201</a:t>
            </a:r>
            <a:r>
              <a:rPr kumimoji="0" lang="en-US" altLang="ja-JP" kern="0" dirty="0" smtClean="0">
                <a:solidFill>
                  <a:srgbClr val="000000"/>
                </a:solidFill>
              </a:rPr>
              <a:t>5</a:t>
            </a:r>
            <a:r>
              <a:rPr kumimoji="0" kern="0" dirty="0" smtClean="0">
                <a:solidFill>
                  <a:srgbClr val="000000"/>
                </a:solidFill>
              </a:rPr>
              <a:t> </a:t>
            </a:r>
            <a:r>
              <a:rPr kumimoji="0" kern="0" dirty="0">
                <a:solidFill>
                  <a:srgbClr val="000000"/>
                </a:solidFill>
              </a:rPr>
              <a:t>All rights reserved.</a:t>
            </a:r>
          </a:p>
        </p:txBody>
      </p:sp>
      <p:sp>
        <p:nvSpPr>
          <p:cNvPr id="7" name="Shape 6"/>
          <p:cNvSpPr>
            <a:spLocks noGrp="1"/>
          </p:cNvSpPr>
          <p:nvPr>
            <p:ph type="sldNum" sz="quarter" idx="2"/>
          </p:nvPr>
        </p:nvSpPr>
        <p:spPr>
          <a:xfrm>
            <a:off x="8708171" y="4808537"/>
            <a:ext cx="456390" cy="463844"/>
          </a:xfrm>
          <a:prstGeom prst="rect">
            <a:avLst/>
          </a:prstGeom>
          <a:ln w="12700">
            <a:miter lim="400000"/>
          </a:ln>
        </p:spPr>
        <p:txBody>
          <a:bodyPr wrap="none" lIns="46799" tIns="46799" rIns="46799" bIns="46799">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Calibri"/>
                <a:ea typeface="Calibri"/>
                <a:cs typeface="Calibri"/>
                <a:sym typeface="Calibri"/>
              </a:defRPr>
            </a:lvl1pPr>
          </a:lstStyle>
          <a:p>
            <a:fld id="{86CB4B4D-7CA3-9044-876B-883B54F8677D}" type="slidenum">
              <a:rPr/>
              <a:pPr/>
              <a:t>‹#›</a:t>
            </a:fld>
            <a:endParaRPr dirty="0"/>
          </a:p>
        </p:txBody>
      </p:sp>
    </p:spTree>
    <p:extLst>
      <p:ext uri="{BB962C8B-B14F-4D97-AF65-F5344CB8AC3E}">
        <p14:creationId xmlns:p14="http://schemas.microsoft.com/office/powerpoint/2010/main" val="3641619816"/>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ea"/>
                <a:ea typeface="+mn-ea"/>
              </a:defRPr>
            </a:lvl1pPr>
          </a:lstStyle>
          <a:p>
            <a:fld id="{685C45B8-BE34-4B44-99D6-943D9E868EA0}" type="datetime1">
              <a:rPr lang="ja-JP" altLang="en-US" smtClean="0"/>
              <a:t>18/03/03</a:t>
            </a:fld>
            <a:endParaRPr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ea"/>
                <a:ea typeface="+mn-ea"/>
              </a:defRPr>
            </a:lvl1pPr>
          </a:lstStyle>
          <a:p>
            <a:endParaRPr lang="ja-JP" altLang="en-US"/>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ea"/>
                <a:ea typeface="+mn-ea"/>
              </a:defRPr>
            </a:lvl1pPr>
          </a:lstStyle>
          <a:p>
            <a:fld id="{170A3E21-C858-D146-A415-43954C86C6A5}" type="slidenum">
              <a:rPr lang="ja-JP" altLang="en-US" smtClean="0"/>
              <a:pPr/>
              <a:t>‹#›</a:t>
            </a:fld>
            <a:endParaRPr lang="ja-JP" altLang="en-US"/>
          </a:p>
        </p:txBody>
      </p:sp>
    </p:spTree>
    <p:extLst>
      <p:ext uri="{BB962C8B-B14F-4D97-AF65-F5344CB8AC3E}">
        <p14:creationId xmlns:p14="http://schemas.microsoft.com/office/powerpoint/2010/main" val="294669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457200" rtl="0" eaLnBrk="1" latinLnBrk="0" hangingPunct="1">
        <a:spcBef>
          <a:spcPct val="0"/>
        </a:spcBef>
        <a:buNone/>
        <a:defRPr kumimoji="1" sz="4400" kern="1200">
          <a:solidFill>
            <a:schemeClr val="tx1"/>
          </a:solidFill>
          <a:latin typeface="メイリオ"/>
          <a:ea typeface="メイリオ"/>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p:nvPr/>
        </p:nvSpPr>
        <p:spPr>
          <a:xfrm>
            <a:off x="4" y="4877616"/>
            <a:ext cx="3718173" cy="27699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b">
            <a:spAutoFit/>
          </a:bodyPr>
          <a:lstStyle>
            <a:lvl1pPr algn="l">
              <a:tabLst>
                <a:tab pos="914400" algn="l"/>
                <a:tab pos="1828800" algn="l"/>
                <a:tab pos="2743200" algn="l"/>
                <a:tab pos="3657600" algn="l"/>
                <a:tab pos="4572000" algn="l"/>
                <a:tab pos="5486400" algn="l"/>
                <a:tab pos="6400800" algn="l"/>
                <a:tab pos="7315200" algn="l"/>
                <a:tab pos="8229600" algn="l"/>
                <a:tab pos="9144000" algn="l"/>
                <a:tab pos="10058400" algn="l"/>
              </a:tabLst>
              <a:defRPr sz="1200" b="1">
                <a:latin typeface="Arial"/>
                <a:ea typeface="Arial"/>
                <a:cs typeface="Arial"/>
                <a:sym typeface="Arial"/>
              </a:defRPr>
            </a:lvl1pPr>
          </a:lstStyle>
          <a:p>
            <a:pPr defTabSz="449262" hangingPunct="0"/>
            <a:r>
              <a:rPr kumimoji="0" kern="0" dirty="0">
                <a:solidFill>
                  <a:srgbClr val="000000"/>
                </a:solidFill>
              </a:rPr>
              <a:t>Softbank Robotics Corp. </a:t>
            </a:r>
            <a:r>
              <a:rPr kumimoji="0" kern="0" dirty="0" smtClean="0">
                <a:solidFill>
                  <a:srgbClr val="000000"/>
                </a:solidFill>
              </a:rPr>
              <a:t>201</a:t>
            </a:r>
            <a:r>
              <a:rPr kumimoji="0" lang="en-US" altLang="ja-JP" kern="0" dirty="0" smtClean="0">
                <a:solidFill>
                  <a:srgbClr val="000000"/>
                </a:solidFill>
              </a:rPr>
              <a:t>5</a:t>
            </a:r>
            <a:r>
              <a:rPr kumimoji="0" kern="0" dirty="0" smtClean="0">
                <a:solidFill>
                  <a:srgbClr val="000000"/>
                </a:solidFill>
              </a:rPr>
              <a:t> </a:t>
            </a:r>
            <a:r>
              <a:rPr kumimoji="0" kern="0" dirty="0">
                <a:solidFill>
                  <a:srgbClr val="000000"/>
                </a:solidFill>
              </a:rPr>
              <a:t>All rights reserved.</a:t>
            </a:r>
          </a:p>
        </p:txBody>
      </p:sp>
      <p:sp>
        <p:nvSpPr>
          <p:cNvPr id="4" name="Shape 4"/>
          <p:cNvSpPr>
            <a:spLocks noGrp="1"/>
          </p:cNvSpPr>
          <p:nvPr>
            <p:ph type="title"/>
          </p:nvPr>
        </p:nvSpPr>
        <p:spPr>
          <a:xfrm>
            <a:off x="457200" y="168618"/>
            <a:ext cx="8229600" cy="9319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r>
              <a:t>タイトルテキスト</a:t>
            </a:r>
          </a:p>
        </p:txBody>
      </p:sp>
      <p:sp>
        <p:nvSpPr>
          <p:cNvPr id="5" name="Shape 5"/>
          <p:cNvSpPr>
            <a:spLocks noGrp="1"/>
          </p:cNvSpPr>
          <p:nvPr>
            <p:ph type="body" idx="1"/>
          </p:nvPr>
        </p:nvSpPr>
        <p:spPr>
          <a:xfrm>
            <a:off x="457200" y="1100590"/>
            <a:ext cx="8229600" cy="35935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r>
              <a:t>本文レベル1</a:t>
            </a:r>
          </a:p>
          <a:p>
            <a:pPr lvl="1"/>
            <a:r>
              <a:t>本文レベル2</a:t>
            </a:r>
          </a:p>
          <a:p>
            <a:pPr lvl="2"/>
            <a:r>
              <a:t>本文レベル3</a:t>
            </a:r>
          </a:p>
          <a:p>
            <a:pPr lvl="3"/>
            <a:r>
              <a:t>本文レベル4</a:t>
            </a:r>
          </a:p>
          <a:p>
            <a:pPr lvl="4"/>
            <a:r>
              <a:t>本文レベル 5</a:t>
            </a:r>
          </a:p>
        </p:txBody>
      </p:sp>
      <p:sp>
        <p:nvSpPr>
          <p:cNvPr id="6" name="Shape 6"/>
          <p:cNvSpPr>
            <a:spLocks noGrp="1"/>
          </p:cNvSpPr>
          <p:nvPr>
            <p:ph type="sldNum" sz="quarter" idx="2"/>
          </p:nvPr>
        </p:nvSpPr>
        <p:spPr>
          <a:xfrm>
            <a:off x="8708171" y="4808537"/>
            <a:ext cx="456390" cy="463844"/>
          </a:xfrm>
          <a:prstGeom prst="rect">
            <a:avLst/>
          </a:prstGeom>
          <a:ln w="12700">
            <a:miter lim="400000"/>
          </a:ln>
        </p:spPr>
        <p:txBody>
          <a:bodyPr wrap="none" lIns="46799" tIns="46799" rIns="46799" bIns="46799">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Calibri"/>
                <a:ea typeface="Calibri"/>
                <a:cs typeface="Calibri"/>
                <a:sym typeface="Calibri"/>
              </a:defRPr>
            </a:lvl1pPr>
          </a:lstStyle>
          <a:p>
            <a:pPr algn="ctr" defTabSz="449262" hangingPunct="0"/>
            <a:fld id="{86CB4B4D-7CA3-9044-876B-883B54F8677D}" type="slidenum">
              <a:rPr kumimoji="0" sz="2400" kern="0">
                <a:solidFill>
                  <a:srgbClr val="000000"/>
                </a:solidFill>
              </a:rPr>
              <a:pPr algn="ctr" defTabSz="449262" hangingPunct="0"/>
              <a:t>‹#›</a:t>
            </a:fld>
            <a:endParaRPr kumimoji="0" sz="2400" kern="0" dirty="0">
              <a:solidFill>
                <a:srgbClr val="000000"/>
              </a:solidFill>
            </a:endParaRPr>
          </a:p>
        </p:txBody>
      </p:sp>
    </p:spTree>
    <p:extLst>
      <p:ext uri="{BB962C8B-B14F-4D97-AF65-F5344CB8AC3E}">
        <p14:creationId xmlns:p14="http://schemas.microsoft.com/office/powerpoint/2010/main" val="22364984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ransition xmlns:p14="http://schemas.microsoft.com/office/powerpoint/2010/main" spd="med"/>
  <p:hf hdr="0" ftr="0" dt="0"/>
  <p:txStyles>
    <p:titleStyle>
      <a:lvl1pPr marL="0" marR="0" indent="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1pPr>
      <a:lvl2pPr marL="0" marR="0" indent="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2pPr>
      <a:lvl3pPr marL="0" marR="0" indent="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3pPr>
      <a:lvl4pPr marL="0" marR="0" indent="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4pPr>
      <a:lvl5pPr marL="0" marR="0" indent="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5pPr>
      <a:lvl6pPr marL="0" marR="0" indent="45720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6pPr>
      <a:lvl7pPr marL="0" marR="0" indent="91440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7pPr>
      <a:lvl8pPr marL="0" marR="0" indent="137160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8pPr>
      <a:lvl9pPr marL="0" marR="0" indent="1828800" algn="l" defTabSz="449262"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1pPr>
      <a:lvl2pPr marL="342900" marR="0" indent="1143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2pPr>
      <a:lvl3pPr marL="342900" marR="0" indent="5715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3pPr>
      <a:lvl4pPr marL="342900" marR="0" indent="10287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4pPr>
      <a:lvl5pPr marL="342900" marR="0" indent="14859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5pPr>
      <a:lvl6pPr marL="342900" marR="0" indent="19431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6pPr>
      <a:lvl7pPr marL="342900" marR="0" indent="24003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7pPr>
      <a:lvl8pPr marL="342900" marR="0" indent="28575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8pPr>
      <a:lvl9pPr marL="342900" marR="0" indent="3314700" algn="l" defTabSz="449262" rtl="0" latinLnBrk="0">
        <a:lnSpc>
          <a:spcPct val="90000"/>
        </a:lnSpc>
        <a:spcBef>
          <a:spcPts val="15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9pPr>
    </p:bodyStyle>
    <p:otherStyle>
      <a:lvl1pPr marL="0" marR="0" indent="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1pPr>
      <a:lvl2pPr marL="0" marR="0" indent="45720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2pPr>
      <a:lvl3pPr marL="0" marR="0" indent="91440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3pPr>
      <a:lvl4pPr marL="0" marR="0" indent="137160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4pPr>
      <a:lvl5pPr marL="0" marR="0" indent="182880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5pPr>
      <a:lvl6pPr marL="0" marR="0" indent="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6pPr>
      <a:lvl7pPr marL="0" marR="0" indent="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7pPr>
      <a:lvl8pPr marL="0" marR="0" indent="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8pPr>
      <a:lvl9pPr marL="0" marR="0" indent="0" algn="ctr" defTabSz="449262" rtl="0" latinLnBrk="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4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20.jpe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3.png"/><Relationship Id="rId1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29.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ommunity.aldebaran.com/ja/developerprogra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ommunity.aldebaran.com/ja/developerprogra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google.co.jp/search?q=%E3%82%A2%E3%83%88%E3%83%AA%E3%82%A8%E7%A7%8B%E8%91%89%E5%8E%9F&amp;oq=%E3%82%A2%E3%83%88%E3%83%AA%E3%82%A8%E7%A7%8B%E8%91%89%E5%8E%9F&amp;aqs=chrome..69i57j0l2.5916j0j4&amp;sourceid=chrome&amp;es_sm=91&amp;ie=UTF-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png"/>
          <p:cNvPicPr>
            <a:picLocks noChangeAspect="1"/>
          </p:cNvPicPr>
          <p:nvPr/>
        </p:nvPicPr>
        <p:blipFill>
          <a:blip r:embed="rId2">
            <a:extLst/>
          </a:blip>
          <a:stretch>
            <a:fillRect/>
          </a:stretch>
        </p:blipFill>
        <p:spPr>
          <a:xfrm>
            <a:off x="3759202" y="144463"/>
            <a:ext cx="4733925" cy="4978401"/>
          </a:xfrm>
          <a:prstGeom prst="rect">
            <a:avLst/>
          </a:prstGeom>
          <a:ln w="12700">
            <a:miter lim="400000"/>
          </a:ln>
        </p:spPr>
      </p:pic>
      <p:sp>
        <p:nvSpPr>
          <p:cNvPr id="5" name="Shape 89"/>
          <p:cNvSpPr txBox="1">
            <a:spLocks/>
          </p:cNvSpPr>
          <p:nvPr/>
        </p:nvSpPr>
        <p:spPr>
          <a:xfrm>
            <a:off x="316391" y="1090592"/>
            <a:ext cx="5130653" cy="146456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tabLst>
                <a:tab pos="914400" algn="l"/>
                <a:tab pos="1828800" algn="l"/>
                <a:tab pos="2743200" algn="l"/>
                <a:tab pos="3657600" algn="l"/>
                <a:tab pos="4572000" algn="l"/>
                <a:tab pos="5486400" algn="l"/>
                <a:tab pos="6400800" algn="l"/>
                <a:tab pos="7315200" algn="l"/>
                <a:tab pos="8229600" algn="l"/>
                <a:tab pos="9144000" algn="l"/>
                <a:tab pos="10058400" algn="l"/>
              </a:tabLst>
              <a:defRPr sz="3600"/>
            </a:pPr>
            <a:r>
              <a:rPr lang="ja-JP" altLang="en-US" sz="3600" dirty="0" smtClean="0">
                <a:latin typeface="メイリオ"/>
                <a:ea typeface="メイリオ"/>
                <a:cs typeface="メイリオ"/>
                <a:sym typeface="メイリオ"/>
              </a:rPr>
              <a:t>ワークショップ</a:t>
            </a:r>
            <a:r>
              <a:rPr lang="ja-JP" altLang="ja-JP" sz="3600" dirty="0">
                <a:latin typeface="メイリオ"/>
                <a:ea typeface="メイリオ"/>
                <a:cs typeface="メイリオ"/>
                <a:sym typeface="メイリオ"/>
              </a:rPr>
              <a:t> </a:t>
            </a:r>
            <a:r>
              <a:rPr lang="ja-JP" altLang="en-US" sz="3600" dirty="0" smtClean="0">
                <a:latin typeface="メイリオ"/>
                <a:ea typeface="メイリオ"/>
                <a:cs typeface="メイリオ"/>
                <a:sym typeface="メイリオ"/>
              </a:rPr>
              <a:t>番外編</a:t>
            </a:r>
            <a:endParaRPr lang="en-US" altLang="ja-JP" sz="3600" dirty="0" smtClean="0">
              <a:latin typeface="メイリオ"/>
              <a:ea typeface="メイリオ"/>
              <a:cs typeface="メイリオ"/>
              <a:sym typeface="メイリオ"/>
            </a:endParaRPr>
          </a:p>
          <a:p>
            <a:pPr algn="l">
              <a:tabLst>
                <a:tab pos="914400" algn="l"/>
                <a:tab pos="1828800" algn="l"/>
                <a:tab pos="2743200" algn="l"/>
                <a:tab pos="3657600" algn="l"/>
                <a:tab pos="4572000" algn="l"/>
                <a:tab pos="5486400" algn="l"/>
                <a:tab pos="6400800" algn="l"/>
                <a:tab pos="7315200" algn="l"/>
                <a:tab pos="8229600" algn="l"/>
                <a:tab pos="9144000" algn="l"/>
                <a:tab pos="10058400" algn="l"/>
              </a:tabLst>
              <a:defRPr sz="3600"/>
            </a:pPr>
            <a:r>
              <a:rPr lang="ja-JP" altLang="en-US" sz="3200" dirty="0" smtClean="0">
                <a:latin typeface="メイリオ"/>
                <a:ea typeface="メイリオ"/>
                <a:cs typeface="メイリオ"/>
                <a:sym typeface="メイリオ"/>
              </a:rPr>
              <a:t> </a:t>
            </a:r>
            <a:r>
              <a:rPr lang="ja-JP" altLang="ja-JP" sz="2800" dirty="0" smtClean="0">
                <a:latin typeface="メイリオ"/>
                <a:ea typeface="メイリオ"/>
                <a:cs typeface="メイリオ"/>
                <a:sym typeface="メイリオ"/>
              </a:rPr>
              <a:t>P</a:t>
            </a:r>
            <a:r>
              <a:rPr lang="en-US" altLang="ja-JP" sz="2800" dirty="0" err="1" smtClean="0">
                <a:latin typeface="メイリオ"/>
                <a:ea typeface="メイリオ"/>
                <a:cs typeface="メイリオ"/>
                <a:sym typeface="メイリオ"/>
              </a:rPr>
              <a:t>epper</a:t>
            </a:r>
            <a:r>
              <a:rPr lang="ja-JP" altLang="en-US" sz="2800" dirty="0" smtClean="0">
                <a:latin typeface="メイリオ"/>
                <a:ea typeface="メイリオ"/>
                <a:cs typeface="メイリオ"/>
                <a:sym typeface="メイリオ"/>
              </a:rPr>
              <a:t> </a:t>
            </a:r>
            <a:r>
              <a:rPr lang="en-US" altLang="ja-JP" sz="2800" dirty="0" smtClean="0">
                <a:latin typeface="メイリオ"/>
                <a:ea typeface="メイリオ"/>
                <a:cs typeface="メイリオ"/>
                <a:sym typeface="メイリオ"/>
              </a:rPr>
              <a:t>x</a:t>
            </a:r>
            <a:r>
              <a:rPr lang="ja-JP" altLang="en-US" sz="2800" dirty="0" smtClean="0">
                <a:latin typeface="メイリオ"/>
                <a:ea typeface="メイリオ"/>
                <a:cs typeface="メイリオ"/>
                <a:sym typeface="メイリオ"/>
              </a:rPr>
              <a:t> </a:t>
            </a:r>
            <a:r>
              <a:rPr lang="en-US" altLang="ja-JP" sz="2800" dirty="0" err="1" smtClean="0">
                <a:latin typeface="メイリオ"/>
                <a:ea typeface="メイリオ"/>
                <a:cs typeface="メイリオ"/>
                <a:sym typeface="メイリオ"/>
              </a:rPr>
              <a:t>TensorFlow</a:t>
            </a:r>
            <a:endParaRPr lang="ja-JP" altLang="en-US" sz="2800" dirty="0"/>
          </a:p>
        </p:txBody>
      </p:sp>
      <p:sp>
        <p:nvSpPr>
          <p:cNvPr id="6" name="Shape 90"/>
          <p:cNvSpPr/>
          <p:nvPr/>
        </p:nvSpPr>
        <p:spPr>
          <a:xfrm>
            <a:off x="395289" y="4529641"/>
            <a:ext cx="6400801" cy="3488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80000"/>
              </a:lnSpc>
              <a:spcBef>
                <a:spcPts val="1500"/>
              </a:spcBef>
              <a:tabLst>
                <a:tab pos="914400" algn="l"/>
                <a:tab pos="1828800" algn="l"/>
                <a:tab pos="2743200" algn="l"/>
                <a:tab pos="3657600" algn="l"/>
                <a:tab pos="4572000" algn="l"/>
                <a:tab pos="5486400" algn="l"/>
                <a:tab pos="6400800" algn="l"/>
                <a:tab pos="7315200" algn="l"/>
                <a:tab pos="8229600" algn="l"/>
                <a:tab pos="9144000" algn="l"/>
                <a:tab pos="10058400" algn="l"/>
              </a:tabLst>
              <a:defRPr sz="2000">
                <a:latin typeface="Arial"/>
                <a:ea typeface="Arial"/>
                <a:cs typeface="Arial"/>
                <a:sym typeface="Arial"/>
              </a:defRPr>
            </a:pPr>
            <a:r>
              <a:rPr lang="en-US" dirty="0" smtClean="0"/>
              <a:t>アトリエ秋葉原</a:t>
            </a:r>
            <a:r>
              <a:rPr lang="ja-JP" altLang="en-US" dirty="0" smtClean="0"/>
              <a:t> </a:t>
            </a:r>
            <a:r>
              <a:rPr lang="en-US" altLang="ja-JP" dirty="0" smtClean="0"/>
              <a:t>Presents.</a:t>
            </a:r>
            <a:endParaRPr dirty="0"/>
          </a:p>
        </p:txBody>
      </p:sp>
      <p:sp>
        <p:nvSpPr>
          <p:cNvPr id="7" name="Shape 91"/>
          <p:cNvSpPr/>
          <p:nvPr/>
        </p:nvSpPr>
        <p:spPr>
          <a:xfrm>
            <a:off x="379008" y="753645"/>
            <a:ext cx="3382963" cy="48731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l">
              <a:lnSpc>
                <a:spcPct val="9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66"/>
                </a:solidFill>
                <a:latin typeface="Arial"/>
                <a:ea typeface="Arial"/>
                <a:cs typeface="Arial"/>
                <a:sym typeface="Arial"/>
              </a:defRPr>
            </a:lvl1pPr>
          </a:lstStyle>
          <a:p>
            <a:r>
              <a:rPr dirty="0"/>
              <a:t>Atelier Akihabara</a:t>
            </a:r>
          </a:p>
        </p:txBody>
      </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1</a:t>
            </a:fld>
            <a:endParaRPr kumimoji="1" lang="ja-JP" altLang="en-US"/>
          </a:p>
        </p:txBody>
      </p:sp>
    </p:spTree>
    <p:extLst>
      <p:ext uri="{BB962C8B-B14F-4D97-AF65-F5344CB8AC3E}">
        <p14:creationId xmlns:p14="http://schemas.microsoft.com/office/powerpoint/2010/main" val="4216797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download.png"/>
          <p:cNvPicPr>
            <a:picLocks noChangeAspect="1"/>
          </p:cNvPicPr>
          <p:nvPr/>
        </p:nvPicPr>
        <p:blipFill rotWithShape="1">
          <a:blip r:embed="rId3" cstate="print">
            <a:extLst>
              <a:ext uri="{28A0092B-C50C-407E-A947-70E740481C1C}">
                <a14:useLocalDpi xmlns:a14="http://schemas.microsoft.com/office/drawing/2010/main"/>
              </a:ext>
            </a:extLst>
          </a:blip>
          <a:srcRect b="23870"/>
          <a:stretch/>
        </p:blipFill>
        <p:spPr>
          <a:xfrm>
            <a:off x="4274690" y="767208"/>
            <a:ext cx="1924601" cy="679316"/>
          </a:xfrm>
          <a:prstGeom prst="rect">
            <a:avLst/>
          </a:prstGeom>
        </p:spPr>
      </p:pic>
      <p:sp>
        <p:nvSpPr>
          <p:cNvPr id="2" name="コンテンツ プレースホルダー 1"/>
          <p:cNvSpPr>
            <a:spLocks noGrp="1"/>
          </p:cNvSpPr>
          <p:nvPr>
            <p:ph idx="1"/>
          </p:nvPr>
        </p:nvSpPr>
        <p:spPr>
          <a:xfrm>
            <a:off x="323527" y="683639"/>
            <a:ext cx="8515533" cy="4307329"/>
          </a:xfrm>
        </p:spPr>
        <p:txBody>
          <a:bodyPr>
            <a:noAutofit/>
          </a:bodyPr>
          <a:lstStyle/>
          <a:p>
            <a:pPr marL="0" indent="0">
              <a:lnSpc>
                <a:spcPct val="150000"/>
              </a:lnSpc>
              <a:buNone/>
            </a:pPr>
            <a:r>
              <a:rPr lang="ja-JP" altLang="en-US" sz="2200" b="1" u="sng" dirty="0" smtClean="0"/>
              <a:t>１．</a:t>
            </a:r>
            <a:r>
              <a:rPr lang="en-US" altLang="ja-JP" sz="2200" b="1" u="sng" dirty="0" smtClean="0"/>
              <a:t>API</a:t>
            </a:r>
            <a:r>
              <a:rPr lang="ja-JP" altLang="en-US" sz="2200" b="1" u="sng" dirty="0"/>
              <a:t>サービスを使う </a:t>
            </a:r>
          </a:p>
          <a:p>
            <a:pPr lvl="1"/>
            <a:r>
              <a:rPr lang="ja-JP" altLang="en-US" sz="1800" dirty="0"/>
              <a:t>既に学習済みのモデルが使用できる</a:t>
            </a:r>
          </a:p>
          <a:p>
            <a:pPr lvl="1"/>
            <a:r>
              <a:rPr lang="ja-JP" altLang="en-US" sz="1800" dirty="0"/>
              <a:t>学習データを独自に与える場合でも構造を自作する必要がない</a:t>
            </a:r>
          </a:p>
          <a:p>
            <a:pPr marL="0" indent="0">
              <a:lnSpc>
                <a:spcPct val="150000"/>
              </a:lnSpc>
              <a:buNone/>
            </a:pPr>
            <a:r>
              <a:rPr lang="ja-JP" altLang="en-US" sz="2000" dirty="0" smtClean="0"/>
              <a:t>　</a:t>
            </a:r>
            <a:r>
              <a:rPr lang="en-US" altLang="ja-JP" sz="2000" dirty="0" smtClean="0"/>
              <a:t>⇒ Deep Learning </a:t>
            </a:r>
            <a:r>
              <a:rPr lang="ja-JP" altLang="en-US" sz="2000" dirty="0" smtClean="0"/>
              <a:t>技術</a:t>
            </a:r>
            <a:r>
              <a:rPr lang="ja-JP" altLang="en-US" sz="2000" dirty="0"/>
              <a:t>を</a:t>
            </a:r>
            <a:r>
              <a:rPr lang="ja-JP" altLang="en-US" sz="2000" b="1" dirty="0"/>
              <a:t>今すぐに</a:t>
            </a:r>
            <a:r>
              <a:rPr lang="ja-JP" altLang="en-US" sz="2000" dirty="0"/>
              <a:t>活用してみたい</a:t>
            </a:r>
            <a:r>
              <a:rPr lang="ja-JP" altLang="en-US" sz="2000" dirty="0" smtClean="0"/>
              <a:t>方向け</a:t>
            </a:r>
          </a:p>
          <a:p>
            <a:pPr>
              <a:lnSpc>
                <a:spcPct val="70000"/>
              </a:lnSpc>
            </a:pPr>
            <a:endParaRPr lang="ja-JP" altLang="en-US" sz="2200" dirty="0"/>
          </a:p>
          <a:p>
            <a:pPr marL="0" indent="0">
              <a:lnSpc>
                <a:spcPct val="150000"/>
              </a:lnSpc>
              <a:buNone/>
            </a:pPr>
            <a:r>
              <a:rPr lang="ja-JP" altLang="en-US" sz="2200" b="1" u="sng" dirty="0" smtClean="0"/>
              <a:t>２．フレームワーク</a:t>
            </a:r>
            <a:r>
              <a:rPr lang="ja-JP" altLang="en-US" sz="2200" b="1" u="sng" dirty="0"/>
              <a:t>等を使って開発を行う </a:t>
            </a:r>
          </a:p>
          <a:p>
            <a:pPr lvl="1"/>
            <a:r>
              <a:rPr lang="ja-JP" altLang="en-US" sz="1800" dirty="0"/>
              <a:t>自分の手元でモデルを構築・学習できる</a:t>
            </a:r>
          </a:p>
          <a:p>
            <a:pPr lvl="1"/>
            <a:r>
              <a:rPr lang="ja-JP" altLang="en-US" sz="1800" dirty="0"/>
              <a:t>用途に応じた工夫や他手法と組み合わせるなど柔軟な開発ができる</a:t>
            </a:r>
          </a:p>
          <a:p>
            <a:pPr marL="0" indent="0">
              <a:lnSpc>
                <a:spcPct val="150000"/>
              </a:lnSpc>
              <a:buNone/>
            </a:pPr>
            <a:r>
              <a:rPr lang="ja-JP" altLang="en-US" sz="2000" dirty="0" smtClean="0"/>
              <a:t>　</a:t>
            </a:r>
            <a:r>
              <a:rPr lang="en-US" altLang="ja-JP" sz="2000" dirty="0" smtClean="0"/>
              <a:t>⇒ </a:t>
            </a:r>
            <a:r>
              <a:rPr lang="ja-JP" altLang="en-US" sz="2000" b="1" dirty="0" smtClean="0"/>
              <a:t>独自の</a:t>
            </a:r>
            <a:r>
              <a:rPr lang="en-US" altLang="ja-JP" sz="2000" b="1" dirty="0" smtClean="0"/>
              <a:t> Deep Learning </a:t>
            </a:r>
            <a:r>
              <a:rPr lang="ja-JP" altLang="en-US" sz="2000" b="1" dirty="0" smtClean="0"/>
              <a:t>技術</a:t>
            </a:r>
            <a:r>
              <a:rPr lang="ja-JP" altLang="en-US" sz="2000" dirty="0"/>
              <a:t>を導入したい</a:t>
            </a:r>
            <a:r>
              <a:rPr lang="ja-JP" altLang="en-US" sz="2000" dirty="0" smtClean="0"/>
              <a:t>方、</a:t>
            </a:r>
            <a:endParaRPr lang="en-US" altLang="ja-JP" sz="2000" dirty="0" smtClean="0"/>
          </a:p>
          <a:p>
            <a:pPr marL="0" indent="0">
              <a:lnSpc>
                <a:spcPct val="70000"/>
              </a:lnSpc>
              <a:buNone/>
            </a:pPr>
            <a:r>
              <a:rPr lang="ja-JP" altLang="ja-JP" sz="2000" dirty="0" smtClean="0"/>
              <a:t>　</a:t>
            </a:r>
            <a:r>
              <a:rPr lang="ja-JP" altLang="en-US" sz="2000" dirty="0" smtClean="0"/>
              <a:t>　</a:t>
            </a:r>
            <a:r>
              <a:rPr lang="en-US" altLang="ja-JP" sz="2000" dirty="0" smtClean="0"/>
              <a:t> </a:t>
            </a:r>
            <a:r>
              <a:rPr lang="ja-JP" altLang="en-US" sz="2000" b="1" dirty="0" smtClean="0"/>
              <a:t>最新</a:t>
            </a:r>
            <a:r>
              <a:rPr lang="ja-JP" altLang="en-US" sz="2000" b="1" dirty="0"/>
              <a:t>手法</a:t>
            </a:r>
            <a:r>
              <a:rPr lang="ja-JP" altLang="en-US" sz="2000" dirty="0"/>
              <a:t>を取り入れたい</a:t>
            </a:r>
            <a:r>
              <a:rPr lang="ja-JP" altLang="en-US" sz="2000" dirty="0" smtClean="0"/>
              <a:t>方向け</a:t>
            </a:r>
            <a:endParaRPr kumimoji="1" lang="ja-JP" altLang="en-US" sz="2000" dirty="0"/>
          </a:p>
        </p:txBody>
      </p:sp>
      <p:sp>
        <p:nvSpPr>
          <p:cNvPr id="3" name="タイトル 2"/>
          <p:cNvSpPr>
            <a:spLocks noGrp="1"/>
          </p:cNvSpPr>
          <p:nvPr>
            <p:ph type="title"/>
          </p:nvPr>
        </p:nvSpPr>
        <p:spPr/>
        <p:txBody>
          <a:bodyPr/>
          <a:lstStyle/>
          <a:p>
            <a:r>
              <a:rPr lang="en-US" altLang="ja-JP" dirty="0" smtClean="0"/>
              <a:t>Deep</a:t>
            </a:r>
            <a:r>
              <a:rPr lang="ja-JP" altLang="en-US" dirty="0" smtClean="0"/>
              <a:t> </a:t>
            </a:r>
            <a:r>
              <a:rPr lang="en-US" altLang="ja-JP" dirty="0" smtClean="0"/>
              <a:t>Learning</a:t>
            </a:r>
            <a:r>
              <a:rPr lang="ja-JP" altLang="en-US" dirty="0" smtClean="0"/>
              <a:t>の導入方法</a:t>
            </a:r>
            <a:endParaRPr kumimoji="1" lang="ja-JP" altLang="en-US" dirty="0"/>
          </a:p>
        </p:txBody>
      </p:sp>
      <p:sp>
        <p:nvSpPr>
          <p:cNvPr id="4" name="スライド番号プレースホルダー 3"/>
          <p:cNvSpPr>
            <a:spLocks noGrp="1"/>
          </p:cNvSpPr>
          <p:nvPr>
            <p:ph type="sldNum" sz="quarter" idx="12"/>
          </p:nvPr>
        </p:nvSpPr>
        <p:spPr/>
        <p:txBody>
          <a:bodyPr/>
          <a:lstStyle/>
          <a:p>
            <a:fld id="{170A3E21-C858-D146-A415-43954C86C6A5}" type="slidenum">
              <a:rPr kumimoji="1" lang="ja-JP" altLang="en-US" smtClean="0"/>
              <a:t>10</a:t>
            </a:fld>
            <a:endParaRPr kumimoji="1" lang="ja-JP" altLang="en-US"/>
          </a:p>
        </p:txBody>
      </p:sp>
      <p:pic>
        <p:nvPicPr>
          <p:cNvPr id="5" name="図 4" descr="download.png"/>
          <p:cNvPicPr>
            <a:picLocks noChangeAspect="1"/>
          </p:cNvPicPr>
          <p:nvPr/>
        </p:nvPicPr>
        <p:blipFill rotWithShape="1">
          <a:blip r:embed="rId4" cstate="print">
            <a:extLst>
              <a:ext uri="{28A0092B-C50C-407E-A947-70E740481C1C}">
                <a14:useLocalDpi xmlns:a14="http://schemas.microsoft.com/office/drawing/2010/main"/>
              </a:ext>
            </a:extLst>
          </a:blip>
          <a:srcRect l="6512" t="22395" r="60223" b="25780"/>
          <a:stretch/>
        </p:blipFill>
        <p:spPr>
          <a:xfrm>
            <a:off x="7066388" y="718738"/>
            <a:ext cx="637980" cy="744499"/>
          </a:xfrm>
          <a:prstGeom prst="rect">
            <a:avLst/>
          </a:prstGeom>
        </p:spPr>
      </p:pic>
      <p:pic>
        <p:nvPicPr>
          <p:cNvPr id="6" name="図 5" descr="download.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069920" y="777735"/>
            <a:ext cx="800071" cy="649078"/>
          </a:xfrm>
          <a:prstGeom prst="rect">
            <a:avLst/>
          </a:prstGeom>
        </p:spPr>
      </p:pic>
      <p:pic>
        <p:nvPicPr>
          <p:cNvPr id="8" name="図 7" descr="download.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940825" y="2850353"/>
            <a:ext cx="709358" cy="709358"/>
          </a:xfrm>
          <a:prstGeom prst="rect">
            <a:avLst/>
          </a:prstGeom>
        </p:spPr>
      </p:pic>
      <p:pic>
        <p:nvPicPr>
          <p:cNvPr id="9" name="図 8" descr="download.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789038" y="2922190"/>
            <a:ext cx="1061590" cy="245507"/>
          </a:xfrm>
          <a:prstGeom prst="rect">
            <a:avLst/>
          </a:prstGeom>
        </p:spPr>
      </p:pic>
      <p:pic>
        <p:nvPicPr>
          <p:cNvPr id="10" name="図 9" descr="images.png"/>
          <p:cNvPicPr>
            <a:picLocks noChangeAspect="1"/>
          </p:cNvPicPr>
          <p:nvPr/>
        </p:nvPicPr>
        <p:blipFill rotWithShape="1">
          <a:blip r:embed="rId8" cstate="print">
            <a:extLst>
              <a:ext uri="{28A0092B-C50C-407E-A947-70E740481C1C}">
                <a14:useLocalDpi xmlns:a14="http://schemas.microsoft.com/office/drawing/2010/main"/>
              </a:ext>
            </a:extLst>
          </a:blip>
          <a:srcRect t="27134" b="21769"/>
          <a:stretch/>
        </p:blipFill>
        <p:spPr>
          <a:xfrm>
            <a:off x="6653454" y="3234549"/>
            <a:ext cx="767188" cy="392014"/>
          </a:xfrm>
          <a:prstGeom prst="rect">
            <a:avLst/>
          </a:prstGeom>
        </p:spPr>
      </p:pic>
      <p:sp>
        <p:nvSpPr>
          <p:cNvPr id="12" name="角丸四角形 11"/>
          <p:cNvSpPr/>
          <p:nvPr/>
        </p:nvSpPr>
        <p:spPr>
          <a:xfrm>
            <a:off x="239982" y="651885"/>
            <a:ext cx="7863883" cy="1931059"/>
          </a:xfrm>
          <a:prstGeom prst="round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239982" y="2688208"/>
            <a:ext cx="7863883" cy="2219195"/>
          </a:xfrm>
          <a:prstGeom prst="roundRect">
            <a:avLst/>
          </a:prstGeom>
          <a:no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289890" y="1348159"/>
            <a:ext cx="646331" cy="646331"/>
          </a:xfrm>
          <a:prstGeom prst="rect">
            <a:avLst/>
          </a:prstGeom>
          <a:noFill/>
        </p:spPr>
        <p:txBody>
          <a:bodyPr wrap="none" rtlCol="0">
            <a:spAutoFit/>
          </a:bodyPr>
          <a:lstStyle/>
          <a:p>
            <a:pPr algn="ctr"/>
            <a:r>
              <a:rPr kumimoji="1" lang="ja-JP" altLang="en-US" dirty="0" smtClean="0">
                <a:solidFill>
                  <a:schemeClr val="accent1"/>
                </a:solidFill>
              </a:rPr>
              <a:t>主流</a:t>
            </a:r>
            <a:endParaRPr kumimoji="1" lang="en-US" altLang="ja-JP" dirty="0" smtClean="0">
              <a:solidFill>
                <a:schemeClr val="accent1"/>
              </a:solidFill>
            </a:endParaRPr>
          </a:p>
          <a:p>
            <a:pPr algn="ctr"/>
            <a:r>
              <a:rPr kumimoji="1" lang="ja-JP" altLang="en-US" dirty="0" smtClean="0">
                <a:solidFill>
                  <a:schemeClr val="accent1"/>
                </a:solidFill>
              </a:rPr>
              <a:t>手法</a:t>
            </a:r>
            <a:endParaRPr kumimoji="1" lang="ja-JP" altLang="en-US" dirty="0">
              <a:solidFill>
                <a:schemeClr val="accent1"/>
              </a:solidFill>
            </a:endParaRPr>
          </a:p>
        </p:txBody>
      </p:sp>
      <p:sp>
        <p:nvSpPr>
          <p:cNvPr id="15" name="テキスト ボックス 14"/>
          <p:cNvSpPr txBox="1"/>
          <p:nvPr/>
        </p:nvSpPr>
        <p:spPr>
          <a:xfrm>
            <a:off x="8181382" y="3476146"/>
            <a:ext cx="877163" cy="646331"/>
          </a:xfrm>
          <a:prstGeom prst="rect">
            <a:avLst/>
          </a:prstGeom>
          <a:noFill/>
        </p:spPr>
        <p:txBody>
          <a:bodyPr wrap="none" rtlCol="0">
            <a:spAutoFit/>
          </a:bodyPr>
          <a:lstStyle/>
          <a:p>
            <a:pPr algn="ctr"/>
            <a:r>
              <a:rPr kumimoji="1" lang="ja-JP" altLang="en-US" dirty="0" smtClean="0">
                <a:solidFill>
                  <a:schemeClr val="accent2"/>
                </a:solidFill>
              </a:rPr>
              <a:t>今回の</a:t>
            </a:r>
            <a:endParaRPr kumimoji="1" lang="en-US" altLang="ja-JP" dirty="0" smtClean="0">
              <a:solidFill>
                <a:schemeClr val="accent2"/>
              </a:solidFill>
            </a:endParaRPr>
          </a:p>
          <a:p>
            <a:pPr algn="ctr"/>
            <a:r>
              <a:rPr kumimoji="1" lang="ja-JP" altLang="en-US" dirty="0" smtClean="0">
                <a:solidFill>
                  <a:schemeClr val="accent2"/>
                </a:solidFill>
              </a:rPr>
              <a:t>内容</a:t>
            </a:r>
            <a:endParaRPr kumimoji="1" lang="ja-JP" altLang="en-US" dirty="0">
              <a:solidFill>
                <a:schemeClr val="accent2"/>
              </a:solidFill>
            </a:endParaRPr>
          </a:p>
        </p:txBody>
      </p:sp>
      <p:sp>
        <p:nvSpPr>
          <p:cNvPr id="11" name="テキスト ボックス 10"/>
          <p:cNvSpPr txBox="1"/>
          <p:nvPr/>
        </p:nvSpPr>
        <p:spPr>
          <a:xfrm>
            <a:off x="0" y="5503873"/>
            <a:ext cx="1281684" cy="369332"/>
          </a:xfrm>
          <a:prstGeom prst="rect">
            <a:avLst/>
          </a:prstGeom>
          <a:noFill/>
        </p:spPr>
        <p:txBody>
          <a:bodyPr wrap="none" rtlCol="0">
            <a:spAutoFit/>
          </a:bodyPr>
          <a:lstStyle/>
          <a:p>
            <a:r>
              <a:rPr kumimoji="1" lang="en-US" altLang="ja-JP" dirty="0" smtClean="0"/>
              <a:t>animation</a:t>
            </a:r>
            <a:endParaRPr kumimoji="1" lang="ja-JP" altLang="en-US" dirty="0"/>
          </a:p>
        </p:txBody>
      </p:sp>
    </p:spTree>
    <p:extLst>
      <p:ext uri="{BB962C8B-B14F-4D97-AF65-F5344CB8AC3E}">
        <p14:creationId xmlns:p14="http://schemas.microsoft.com/office/powerpoint/2010/main" val="142125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endCondLst>
                                    <p:cond evt="onNext" delay="0">
                                      <p:tgtEl>
                                        <p:sldTgt/>
                                      </p:tgtEl>
                                    </p:cond>
                                  </p:endCondLst>
                                  <p:childTnLst>
                                    <p:set>
                                      <p:cBhvr rctx="PPT">
                                        <p:cTn id="6" dur="indefinite"/>
                                        <p:tgtEl>
                                          <p:spTgt spid="2">
                                            <p:txEl>
                                              <p:pRg st="5" end="5"/>
                                            </p:txEl>
                                          </p:spTgt>
                                        </p:tgtEl>
                                        <p:attrNameLst>
                                          <p:attrName>style.opacity</p:attrName>
                                        </p:attrNameLst>
                                      </p:cBhvr>
                                      <p:to>
                                        <p:strVal val="0.25"/>
                                      </p:to>
                                    </p:set>
                                    <p:animEffect filter="image" prLst="opacity: 0.25">
                                      <p:cBhvr rctx="IE">
                                        <p:cTn id="7" dur="indefinite"/>
                                        <p:tgtEl>
                                          <p:spTgt spid="2">
                                            <p:txEl>
                                              <p:pRg st="5" end="5"/>
                                            </p:txEl>
                                          </p:spTgt>
                                        </p:tgtEl>
                                      </p:cBhvr>
                                    </p:animEffect>
                                  </p:childTnLst>
                                </p:cTn>
                              </p:par>
                              <p:par>
                                <p:cTn id="8" presetID="9" presetClass="emph" presetSubtype="0" nodeType="withEffect">
                                  <p:stCondLst>
                                    <p:cond delay="0"/>
                                  </p:stCondLst>
                                  <p:endCondLst>
                                    <p:cond evt="onNext" delay="0">
                                      <p:tgtEl>
                                        <p:sldTgt/>
                                      </p:tgtEl>
                                    </p:cond>
                                  </p:endCondLst>
                                  <p:childTnLst>
                                    <p:set>
                                      <p:cBhvr rctx="PPT">
                                        <p:cTn id="9" dur="indefinite"/>
                                        <p:tgtEl>
                                          <p:spTgt spid="2">
                                            <p:txEl>
                                              <p:pRg st="6" end="6"/>
                                            </p:txEl>
                                          </p:spTgt>
                                        </p:tgtEl>
                                        <p:attrNameLst>
                                          <p:attrName>style.opacity</p:attrName>
                                        </p:attrNameLst>
                                      </p:cBhvr>
                                      <p:to>
                                        <p:strVal val="0.25"/>
                                      </p:to>
                                    </p:set>
                                    <p:animEffect filter="image" prLst="opacity: 0.25">
                                      <p:cBhvr rctx="IE">
                                        <p:cTn id="10" dur="indefinite"/>
                                        <p:tgtEl>
                                          <p:spTgt spid="2">
                                            <p:txEl>
                                              <p:pRg st="6" end="6"/>
                                            </p:txEl>
                                          </p:spTgt>
                                        </p:tgtEl>
                                      </p:cBhvr>
                                    </p:animEffect>
                                  </p:childTnLst>
                                </p:cTn>
                              </p:par>
                              <p:par>
                                <p:cTn id="11" presetID="9" presetClass="emph" presetSubtype="0" nodeType="withEffect">
                                  <p:stCondLst>
                                    <p:cond delay="0"/>
                                  </p:stCondLst>
                                  <p:endCondLst>
                                    <p:cond evt="onNext" delay="0">
                                      <p:tgtEl>
                                        <p:sldTgt/>
                                      </p:tgtEl>
                                    </p:cond>
                                  </p:endCondLst>
                                  <p:childTnLst>
                                    <p:set>
                                      <p:cBhvr rctx="PPT">
                                        <p:cTn id="12" dur="indefinite"/>
                                        <p:tgtEl>
                                          <p:spTgt spid="2">
                                            <p:txEl>
                                              <p:pRg st="7" end="7"/>
                                            </p:txEl>
                                          </p:spTgt>
                                        </p:tgtEl>
                                        <p:attrNameLst>
                                          <p:attrName>style.opacity</p:attrName>
                                        </p:attrNameLst>
                                      </p:cBhvr>
                                      <p:to>
                                        <p:strVal val="0.25"/>
                                      </p:to>
                                    </p:set>
                                    <p:animEffect filter="image" prLst="opacity: 0.25">
                                      <p:cBhvr rctx="IE">
                                        <p:cTn id="13" dur="indefinite"/>
                                        <p:tgtEl>
                                          <p:spTgt spid="2">
                                            <p:txEl>
                                              <p:pRg st="7" end="7"/>
                                            </p:txEl>
                                          </p:spTgt>
                                        </p:tgtEl>
                                      </p:cBhvr>
                                    </p:animEffect>
                                  </p:childTnLst>
                                </p:cTn>
                              </p:par>
                              <p:par>
                                <p:cTn id="14" presetID="9" presetClass="emph" presetSubtype="0" nodeType="withEffect">
                                  <p:stCondLst>
                                    <p:cond delay="0"/>
                                  </p:stCondLst>
                                  <p:endCondLst>
                                    <p:cond evt="onNext" delay="0">
                                      <p:tgtEl>
                                        <p:sldTgt/>
                                      </p:tgtEl>
                                    </p:cond>
                                  </p:endCondLst>
                                  <p:childTnLst>
                                    <p:set>
                                      <p:cBhvr rctx="PPT">
                                        <p:cTn id="15" dur="indefinite"/>
                                        <p:tgtEl>
                                          <p:spTgt spid="2">
                                            <p:txEl>
                                              <p:pRg st="8" end="8"/>
                                            </p:txEl>
                                          </p:spTgt>
                                        </p:tgtEl>
                                        <p:attrNameLst>
                                          <p:attrName>style.opacity</p:attrName>
                                        </p:attrNameLst>
                                      </p:cBhvr>
                                      <p:to>
                                        <p:strVal val="0.25"/>
                                      </p:to>
                                    </p:set>
                                    <p:animEffect filter="image" prLst="opacity: 0.25">
                                      <p:cBhvr rctx="IE">
                                        <p:cTn id="16" dur="indefinite"/>
                                        <p:tgtEl>
                                          <p:spTgt spid="2">
                                            <p:txEl>
                                              <p:pRg st="8" end="8"/>
                                            </p:txEl>
                                          </p:spTgt>
                                        </p:tgtEl>
                                      </p:cBhvr>
                                    </p:animEffect>
                                  </p:childTnLst>
                                </p:cTn>
                              </p:par>
                              <p:par>
                                <p:cTn id="17" presetID="9" presetClass="emph" presetSubtype="0" nodeType="withEffect">
                                  <p:stCondLst>
                                    <p:cond delay="0"/>
                                  </p:stCondLst>
                                  <p:endCondLst>
                                    <p:cond evt="onNext" delay="0">
                                      <p:tgtEl>
                                        <p:sldTgt/>
                                      </p:tgtEl>
                                    </p:cond>
                                  </p:endCondLst>
                                  <p:childTnLst>
                                    <p:set>
                                      <p:cBhvr rctx="PPT">
                                        <p:cTn id="18" dur="indefinite"/>
                                        <p:tgtEl>
                                          <p:spTgt spid="2">
                                            <p:txEl>
                                              <p:pRg st="9" end="9"/>
                                            </p:txEl>
                                          </p:spTgt>
                                        </p:tgtEl>
                                        <p:attrNameLst>
                                          <p:attrName>style.opacity</p:attrName>
                                        </p:attrNameLst>
                                      </p:cBhvr>
                                      <p:to>
                                        <p:strVal val="0.25"/>
                                      </p:to>
                                    </p:set>
                                    <p:animEffect filter="image" prLst="opacity: 0.25">
                                      <p:cBhvr rctx="IE">
                                        <p:cTn id="19" dur="indefinite"/>
                                        <p:tgtEl>
                                          <p:spTgt spid="2">
                                            <p:txEl>
                                              <p:pRg st="9" end="9"/>
                                            </p:txEl>
                                          </p:spTgt>
                                        </p:tgtEl>
                                      </p:cBhvr>
                                    </p:animEffect>
                                  </p:childTnLst>
                                </p:cTn>
                              </p:par>
                              <p:par>
                                <p:cTn id="20" presetID="9" presetClass="emph" presetSubtype="0" nodeType="withEffect">
                                  <p:stCondLst>
                                    <p:cond delay="0"/>
                                  </p:stCondLst>
                                  <p:endCondLst>
                                    <p:cond evt="onNext" delay="0">
                                      <p:tgtEl>
                                        <p:sldTgt/>
                                      </p:tgtEl>
                                    </p:cond>
                                  </p:endCondLst>
                                  <p:childTnLst>
                                    <p:set>
                                      <p:cBhvr rctx="PPT">
                                        <p:cTn id="21" dur="indefinite"/>
                                        <p:tgtEl>
                                          <p:spTgt spid="8"/>
                                        </p:tgtEl>
                                        <p:attrNameLst>
                                          <p:attrName>style.opacity</p:attrName>
                                        </p:attrNameLst>
                                      </p:cBhvr>
                                      <p:to>
                                        <p:strVal val="0.25"/>
                                      </p:to>
                                    </p:set>
                                    <p:animEffect filter="image" prLst="opacity: 0.25">
                                      <p:cBhvr rctx="IE">
                                        <p:cTn id="22" dur="indefinite"/>
                                        <p:tgtEl>
                                          <p:spTgt spid="8"/>
                                        </p:tgtEl>
                                      </p:cBhvr>
                                    </p:animEffect>
                                  </p:childTnLst>
                                </p:cTn>
                              </p:par>
                              <p:par>
                                <p:cTn id="23" presetID="9" presetClass="emph" presetSubtype="0" nodeType="withEffect">
                                  <p:stCondLst>
                                    <p:cond delay="0"/>
                                  </p:stCondLst>
                                  <p:endCondLst>
                                    <p:cond evt="onNext" delay="0">
                                      <p:tgtEl>
                                        <p:sldTgt/>
                                      </p:tgtEl>
                                    </p:cond>
                                  </p:endCondLst>
                                  <p:childTnLst>
                                    <p:set>
                                      <p:cBhvr rctx="PPT">
                                        <p:cTn id="24" dur="indefinite"/>
                                        <p:tgtEl>
                                          <p:spTgt spid="9"/>
                                        </p:tgtEl>
                                        <p:attrNameLst>
                                          <p:attrName>style.opacity</p:attrName>
                                        </p:attrNameLst>
                                      </p:cBhvr>
                                      <p:to>
                                        <p:strVal val="0.25"/>
                                      </p:to>
                                    </p:set>
                                    <p:animEffect filter="image" prLst="opacity: 0.25">
                                      <p:cBhvr rctx="IE">
                                        <p:cTn id="25" dur="indefinite"/>
                                        <p:tgtEl>
                                          <p:spTgt spid="9"/>
                                        </p:tgtEl>
                                      </p:cBhvr>
                                    </p:animEffect>
                                  </p:childTnLst>
                                </p:cTn>
                              </p:par>
                              <p:par>
                                <p:cTn id="26" presetID="9" presetClass="emph" presetSubtype="0" nodeType="withEffect">
                                  <p:stCondLst>
                                    <p:cond delay="0"/>
                                  </p:stCondLst>
                                  <p:endCondLst>
                                    <p:cond evt="onNext" delay="0">
                                      <p:tgtEl>
                                        <p:sldTgt/>
                                      </p:tgtEl>
                                    </p:cond>
                                  </p:endCondLst>
                                  <p:childTnLst>
                                    <p:set>
                                      <p:cBhvr rctx="PPT">
                                        <p:cTn id="27" dur="indefinite"/>
                                        <p:tgtEl>
                                          <p:spTgt spid="10"/>
                                        </p:tgtEl>
                                        <p:attrNameLst>
                                          <p:attrName>style.opacity</p:attrName>
                                        </p:attrNameLst>
                                      </p:cBhvr>
                                      <p:to>
                                        <p:strVal val="0.25"/>
                                      </p:to>
                                    </p:set>
                                    <p:animEffect filter="image" prLst="opacity: 0.25">
                                      <p:cBhvr rctx="IE">
                                        <p:cTn id="28" dur="indefinite"/>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本</a:t>
            </a:r>
            <a:r>
              <a:rPr lang="en-US" altLang="ja-JP" dirty="0" smtClean="0"/>
              <a:t>WS</a:t>
            </a:r>
            <a:r>
              <a:rPr lang="ja-JP" altLang="en-US" dirty="0" smtClean="0"/>
              <a:t>の目標</a:t>
            </a:r>
            <a:endParaRPr kumimoji="1" lang="ja-JP" altLang="en-US" dirty="0"/>
          </a:p>
        </p:txBody>
      </p:sp>
      <p:pic>
        <p:nvPicPr>
          <p:cNvPr id="4" name="両手を掲げる.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a:xfrm>
            <a:off x="869389" y="1420627"/>
            <a:ext cx="2049469" cy="2903946"/>
          </a:xfrm>
          <a:custGeom>
            <a:avLst/>
            <a:gdLst/>
            <a:ahLst/>
            <a:cxnLst>
              <a:cxn ang="0">
                <a:pos x="wd2" y="hd2"/>
              </a:cxn>
              <a:cxn ang="5400000">
                <a:pos x="wd2" y="hd2"/>
              </a:cxn>
              <a:cxn ang="10800000">
                <a:pos x="wd2" y="hd2"/>
              </a:cxn>
              <a:cxn ang="16200000">
                <a:pos x="wd2" y="hd2"/>
              </a:cxn>
            </a:cxnLst>
            <a:rect l="0" t="0" r="r" b="b"/>
            <a:pathLst>
              <a:path w="21518" h="21597" extrusionOk="0">
                <a:moveTo>
                  <a:pt x="10582" y="0"/>
                </a:moveTo>
                <a:cubicBezTo>
                  <a:pt x="9853" y="2"/>
                  <a:pt x="9495" y="137"/>
                  <a:pt x="8657" y="723"/>
                </a:cubicBezTo>
                <a:lnTo>
                  <a:pt x="7939" y="1226"/>
                </a:lnTo>
                <a:lnTo>
                  <a:pt x="8037" y="1785"/>
                </a:lnTo>
                <a:lnTo>
                  <a:pt x="8135" y="2346"/>
                </a:lnTo>
                <a:lnTo>
                  <a:pt x="8788" y="2773"/>
                </a:lnTo>
                <a:cubicBezTo>
                  <a:pt x="9147" y="3008"/>
                  <a:pt x="9552" y="3251"/>
                  <a:pt x="9687" y="3312"/>
                </a:cubicBezTo>
                <a:cubicBezTo>
                  <a:pt x="9954" y="3432"/>
                  <a:pt x="9977" y="3498"/>
                  <a:pt x="9844" y="3744"/>
                </a:cubicBezTo>
                <a:cubicBezTo>
                  <a:pt x="9758" y="3901"/>
                  <a:pt x="9741" y="3905"/>
                  <a:pt x="9231" y="3872"/>
                </a:cubicBezTo>
                <a:cubicBezTo>
                  <a:pt x="8707" y="3839"/>
                  <a:pt x="7696" y="3995"/>
                  <a:pt x="7579" y="4127"/>
                </a:cubicBezTo>
                <a:cubicBezTo>
                  <a:pt x="7504" y="4212"/>
                  <a:pt x="6804" y="4531"/>
                  <a:pt x="6588" y="4579"/>
                </a:cubicBezTo>
                <a:cubicBezTo>
                  <a:pt x="6191" y="4667"/>
                  <a:pt x="4732" y="5377"/>
                  <a:pt x="4435" y="5627"/>
                </a:cubicBezTo>
                <a:lnTo>
                  <a:pt x="4126" y="5887"/>
                </a:lnTo>
                <a:lnTo>
                  <a:pt x="3772" y="5812"/>
                </a:lnTo>
                <a:cubicBezTo>
                  <a:pt x="3571" y="5770"/>
                  <a:pt x="3214" y="5611"/>
                  <a:pt x="2950" y="5444"/>
                </a:cubicBezTo>
                <a:cubicBezTo>
                  <a:pt x="2694" y="5282"/>
                  <a:pt x="2378" y="5131"/>
                  <a:pt x="2248" y="5109"/>
                </a:cubicBezTo>
                <a:cubicBezTo>
                  <a:pt x="1823" y="5037"/>
                  <a:pt x="1674" y="4920"/>
                  <a:pt x="1584" y="4592"/>
                </a:cubicBezTo>
                <a:cubicBezTo>
                  <a:pt x="1521" y="4363"/>
                  <a:pt x="1455" y="4274"/>
                  <a:pt x="1339" y="4258"/>
                </a:cubicBezTo>
                <a:cubicBezTo>
                  <a:pt x="1194" y="4239"/>
                  <a:pt x="1182" y="4274"/>
                  <a:pt x="1210" y="4645"/>
                </a:cubicBezTo>
                <a:cubicBezTo>
                  <a:pt x="1237" y="5005"/>
                  <a:pt x="1222" y="5056"/>
                  <a:pt x="1082" y="5076"/>
                </a:cubicBezTo>
                <a:cubicBezTo>
                  <a:pt x="995" y="5088"/>
                  <a:pt x="756" y="5015"/>
                  <a:pt x="554" y="4913"/>
                </a:cubicBezTo>
                <a:cubicBezTo>
                  <a:pt x="351" y="4811"/>
                  <a:pt x="144" y="4727"/>
                  <a:pt x="92" y="4727"/>
                </a:cubicBezTo>
                <a:cubicBezTo>
                  <a:pt x="-80" y="4727"/>
                  <a:pt x="-2" y="4884"/>
                  <a:pt x="256" y="5057"/>
                </a:cubicBezTo>
                <a:cubicBezTo>
                  <a:pt x="398" y="5152"/>
                  <a:pt x="513" y="5279"/>
                  <a:pt x="513" y="5340"/>
                </a:cubicBezTo>
                <a:cubicBezTo>
                  <a:pt x="513" y="5669"/>
                  <a:pt x="1028" y="6029"/>
                  <a:pt x="1774" y="6223"/>
                </a:cubicBezTo>
                <a:cubicBezTo>
                  <a:pt x="2129" y="6315"/>
                  <a:pt x="2425" y="6457"/>
                  <a:pt x="2824" y="6728"/>
                </a:cubicBezTo>
                <a:cubicBezTo>
                  <a:pt x="3560" y="7226"/>
                  <a:pt x="3737" y="7301"/>
                  <a:pt x="4168" y="7301"/>
                </a:cubicBezTo>
                <a:cubicBezTo>
                  <a:pt x="4783" y="7301"/>
                  <a:pt x="5371" y="7073"/>
                  <a:pt x="5968" y="6602"/>
                </a:cubicBezTo>
                <a:cubicBezTo>
                  <a:pt x="6393" y="6267"/>
                  <a:pt x="6595" y="6158"/>
                  <a:pt x="6969" y="6061"/>
                </a:cubicBezTo>
                <a:cubicBezTo>
                  <a:pt x="7300" y="5976"/>
                  <a:pt x="7466" y="5960"/>
                  <a:pt x="7530" y="6004"/>
                </a:cubicBezTo>
                <a:cubicBezTo>
                  <a:pt x="7583" y="6042"/>
                  <a:pt x="7620" y="6344"/>
                  <a:pt x="7621" y="6730"/>
                </a:cubicBezTo>
                <a:cubicBezTo>
                  <a:pt x="7621" y="7093"/>
                  <a:pt x="7654" y="7426"/>
                  <a:pt x="7692" y="7468"/>
                </a:cubicBezTo>
                <a:cubicBezTo>
                  <a:pt x="7731" y="7511"/>
                  <a:pt x="7872" y="7566"/>
                  <a:pt x="8006" y="7591"/>
                </a:cubicBezTo>
                <a:cubicBezTo>
                  <a:pt x="8217" y="7630"/>
                  <a:pt x="8296" y="7716"/>
                  <a:pt x="8603" y="8236"/>
                </a:cubicBezTo>
                <a:cubicBezTo>
                  <a:pt x="8798" y="8567"/>
                  <a:pt x="9042" y="8919"/>
                  <a:pt x="9144" y="9019"/>
                </a:cubicBezTo>
                <a:lnTo>
                  <a:pt x="9329" y="9202"/>
                </a:lnTo>
                <a:lnTo>
                  <a:pt x="8738" y="9590"/>
                </a:lnTo>
                <a:cubicBezTo>
                  <a:pt x="8076" y="10024"/>
                  <a:pt x="7941" y="10238"/>
                  <a:pt x="7785" y="11092"/>
                </a:cubicBezTo>
                <a:cubicBezTo>
                  <a:pt x="7700" y="11557"/>
                  <a:pt x="7851" y="13262"/>
                  <a:pt x="8041" y="13986"/>
                </a:cubicBezTo>
                <a:cubicBezTo>
                  <a:pt x="8083" y="14144"/>
                  <a:pt x="8144" y="14476"/>
                  <a:pt x="8177" y="14723"/>
                </a:cubicBezTo>
                <a:cubicBezTo>
                  <a:pt x="8211" y="14970"/>
                  <a:pt x="8268" y="15198"/>
                  <a:pt x="8303" y="15231"/>
                </a:cubicBezTo>
                <a:cubicBezTo>
                  <a:pt x="8393" y="15314"/>
                  <a:pt x="8254" y="16853"/>
                  <a:pt x="8130" y="17147"/>
                </a:cubicBezTo>
                <a:cubicBezTo>
                  <a:pt x="7887" y="17722"/>
                  <a:pt x="7273" y="18221"/>
                  <a:pt x="6453" y="18512"/>
                </a:cubicBezTo>
                <a:cubicBezTo>
                  <a:pt x="5931" y="18697"/>
                  <a:pt x="5183" y="19243"/>
                  <a:pt x="4952" y="19608"/>
                </a:cubicBezTo>
                <a:cubicBezTo>
                  <a:pt x="4856" y="19760"/>
                  <a:pt x="4752" y="20009"/>
                  <a:pt x="4721" y="20162"/>
                </a:cubicBezTo>
                <a:cubicBezTo>
                  <a:pt x="4689" y="20317"/>
                  <a:pt x="4652" y="20396"/>
                  <a:pt x="4574" y="20447"/>
                </a:cubicBezTo>
                <a:cubicBezTo>
                  <a:pt x="4644" y="20438"/>
                  <a:pt x="4693" y="20438"/>
                  <a:pt x="4710" y="20451"/>
                </a:cubicBezTo>
                <a:cubicBezTo>
                  <a:pt x="4742" y="20477"/>
                  <a:pt x="4819" y="20629"/>
                  <a:pt x="4881" y="20788"/>
                </a:cubicBezTo>
                <a:cubicBezTo>
                  <a:pt x="4963" y="21002"/>
                  <a:pt x="5047" y="21092"/>
                  <a:pt x="5204" y="21133"/>
                </a:cubicBezTo>
                <a:cubicBezTo>
                  <a:pt x="5410" y="21188"/>
                  <a:pt x="5412" y="21193"/>
                  <a:pt x="5263" y="21308"/>
                </a:cubicBezTo>
                <a:cubicBezTo>
                  <a:pt x="5179" y="21373"/>
                  <a:pt x="5131" y="21441"/>
                  <a:pt x="5157" y="21459"/>
                </a:cubicBezTo>
                <a:cubicBezTo>
                  <a:pt x="5182" y="21477"/>
                  <a:pt x="5466" y="21522"/>
                  <a:pt x="5787" y="21560"/>
                </a:cubicBezTo>
                <a:cubicBezTo>
                  <a:pt x="6008" y="21585"/>
                  <a:pt x="6313" y="21598"/>
                  <a:pt x="6805" y="21597"/>
                </a:cubicBezTo>
                <a:cubicBezTo>
                  <a:pt x="7297" y="21596"/>
                  <a:pt x="7975" y="21581"/>
                  <a:pt x="8944" y="21553"/>
                </a:cubicBezTo>
                <a:cubicBezTo>
                  <a:pt x="10498" y="21508"/>
                  <a:pt x="12210" y="21495"/>
                  <a:pt x="13271" y="21521"/>
                </a:cubicBezTo>
                <a:cubicBezTo>
                  <a:pt x="15027" y="21563"/>
                  <a:pt x="16034" y="21530"/>
                  <a:pt x="16270" y="21422"/>
                </a:cubicBezTo>
                <a:cubicBezTo>
                  <a:pt x="16378" y="21372"/>
                  <a:pt x="16375" y="21355"/>
                  <a:pt x="16247" y="21302"/>
                </a:cubicBezTo>
                <a:cubicBezTo>
                  <a:pt x="16039" y="21216"/>
                  <a:pt x="16059" y="21136"/>
                  <a:pt x="16308" y="21057"/>
                </a:cubicBezTo>
                <a:cubicBezTo>
                  <a:pt x="16436" y="21017"/>
                  <a:pt x="16559" y="20904"/>
                  <a:pt x="16618" y="20774"/>
                </a:cubicBezTo>
                <a:cubicBezTo>
                  <a:pt x="16672" y="20655"/>
                  <a:pt x="16745" y="20536"/>
                  <a:pt x="16779" y="20510"/>
                </a:cubicBezTo>
                <a:cubicBezTo>
                  <a:pt x="16797" y="20497"/>
                  <a:pt x="16876" y="20502"/>
                  <a:pt x="16984" y="20518"/>
                </a:cubicBezTo>
                <a:cubicBezTo>
                  <a:pt x="16842" y="20458"/>
                  <a:pt x="16794" y="20413"/>
                  <a:pt x="16816" y="20373"/>
                </a:cubicBezTo>
                <a:cubicBezTo>
                  <a:pt x="16892" y="20233"/>
                  <a:pt x="16698" y="19684"/>
                  <a:pt x="16478" y="19416"/>
                </a:cubicBezTo>
                <a:cubicBezTo>
                  <a:pt x="16196" y="19073"/>
                  <a:pt x="15723" y="18764"/>
                  <a:pt x="15037" y="18477"/>
                </a:cubicBezTo>
                <a:cubicBezTo>
                  <a:pt x="14155" y="18108"/>
                  <a:pt x="13594" y="17722"/>
                  <a:pt x="13320" y="17295"/>
                </a:cubicBezTo>
                <a:cubicBezTo>
                  <a:pt x="13119" y="16981"/>
                  <a:pt x="13076" y="16814"/>
                  <a:pt x="13019" y="16111"/>
                </a:cubicBezTo>
                <a:cubicBezTo>
                  <a:pt x="12982" y="15661"/>
                  <a:pt x="12984" y="15252"/>
                  <a:pt x="13023" y="15202"/>
                </a:cubicBezTo>
                <a:cubicBezTo>
                  <a:pt x="13197" y="14977"/>
                  <a:pt x="13484" y="12812"/>
                  <a:pt x="13484" y="11729"/>
                </a:cubicBezTo>
                <a:cubicBezTo>
                  <a:pt x="13483" y="10641"/>
                  <a:pt x="13479" y="10616"/>
                  <a:pt x="13230" y="10189"/>
                </a:cubicBezTo>
                <a:cubicBezTo>
                  <a:pt x="13091" y="9951"/>
                  <a:pt x="12942" y="9755"/>
                  <a:pt x="12899" y="9755"/>
                </a:cubicBezTo>
                <a:cubicBezTo>
                  <a:pt x="12856" y="9755"/>
                  <a:pt x="12638" y="9628"/>
                  <a:pt x="12413" y="9472"/>
                </a:cubicBezTo>
                <a:lnTo>
                  <a:pt x="12004" y="9189"/>
                </a:lnTo>
                <a:lnTo>
                  <a:pt x="12200" y="9027"/>
                </a:lnTo>
                <a:cubicBezTo>
                  <a:pt x="12308" y="8938"/>
                  <a:pt x="12541" y="8606"/>
                  <a:pt x="12720" y="8290"/>
                </a:cubicBezTo>
                <a:cubicBezTo>
                  <a:pt x="12899" y="7975"/>
                  <a:pt x="13098" y="7686"/>
                  <a:pt x="13163" y="7649"/>
                </a:cubicBezTo>
                <a:cubicBezTo>
                  <a:pt x="13228" y="7611"/>
                  <a:pt x="13423" y="7564"/>
                  <a:pt x="13597" y="7545"/>
                </a:cubicBezTo>
                <a:lnTo>
                  <a:pt x="13914" y="7508"/>
                </a:lnTo>
                <a:lnTo>
                  <a:pt x="13938" y="6792"/>
                </a:lnTo>
                <a:cubicBezTo>
                  <a:pt x="13951" y="6398"/>
                  <a:pt x="13993" y="6054"/>
                  <a:pt x="14031" y="6028"/>
                </a:cubicBezTo>
                <a:cubicBezTo>
                  <a:pt x="14197" y="5912"/>
                  <a:pt x="14850" y="6208"/>
                  <a:pt x="15320" y="6612"/>
                </a:cubicBezTo>
                <a:cubicBezTo>
                  <a:pt x="15828" y="7048"/>
                  <a:pt x="16364" y="7289"/>
                  <a:pt x="16950" y="7344"/>
                </a:cubicBezTo>
                <a:cubicBezTo>
                  <a:pt x="17369" y="7383"/>
                  <a:pt x="17772" y="7233"/>
                  <a:pt x="18561" y="6743"/>
                </a:cubicBezTo>
                <a:cubicBezTo>
                  <a:pt x="18903" y="6531"/>
                  <a:pt x="19294" y="6342"/>
                  <a:pt x="19431" y="6323"/>
                </a:cubicBezTo>
                <a:cubicBezTo>
                  <a:pt x="19977" y="6247"/>
                  <a:pt x="20465" y="6033"/>
                  <a:pt x="20680" y="5777"/>
                </a:cubicBezTo>
                <a:cubicBezTo>
                  <a:pt x="20796" y="5638"/>
                  <a:pt x="20892" y="5482"/>
                  <a:pt x="20892" y="5430"/>
                </a:cubicBezTo>
                <a:cubicBezTo>
                  <a:pt x="20892" y="5378"/>
                  <a:pt x="21049" y="5249"/>
                  <a:pt x="21241" y="5143"/>
                </a:cubicBezTo>
                <a:cubicBezTo>
                  <a:pt x="21426" y="5041"/>
                  <a:pt x="21513" y="4973"/>
                  <a:pt x="21518" y="4927"/>
                </a:cubicBezTo>
                <a:cubicBezTo>
                  <a:pt x="21520" y="4911"/>
                  <a:pt x="21513" y="4898"/>
                  <a:pt x="21497" y="4887"/>
                </a:cubicBezTo>
                <a:cubicBezTo>
                  <a:pt x="21432" y="4841"/>
                  <a:pt x="21253" y="4879"/>
                  <a:pt x="20882" y="5016"/>
                </a:cubicBezTo>
                <a:cubicBezTo>
                  <a:pt x="20201" y="5267"/>
                  <a:pt x="20109" y="5223"/>
                  <a:pt x="20181" y="4686"/>
                </a:cubicBezTo>
                <a:cubicBezTo>
                  <a:pt x="20229" y="4324"/>
                  <a:pt x="20221" y="4297"/>
                  <a:pt x="20070" y="4317"/>
                </a:cubicBezTo>
                <a:cubicBezTo>
                  <a:pt x="19949" y="4333"/>
                  <a:pt x="19885" y="4420"/>
                  <a:pt x="19821" y="4652"/>
                </a:cubicBezTo>
                <a:cubicBezTo>
                  <a:pt x="19731" y="4979"/>
                  <a:pt x="19581" y="5096"/>
                  <a:pt x="19165" y="5167"/>
                </a:cubicBezTo>
                <a:cubicBezTo>
                  <a:pt x="19039" y="5188"/>
                  <a:pt x="18736" y="5326"/>
                  <a:pt x="18491" y="5472"/>
                </a:cubicBezTo>
                <a:cubicBezTo>
                  <a:pt x="18245" y="5619"/>
                  <a:pt x="17869" y="5780"/>
                  <a:pt x="17655" y="5831"/>
                </a:cubicBezTo>
                <a:lnTo>
                  <a:pt x="17266" y="5924"/>
                </a:lnTo>
                <a:lnTo>
                  <a:pt x="16660" y="5517"/>
                </a:lnTo>
                <a:cubicBezTo>
                  <a:pt x="16093" y="5137"/>
                  <a:pt x="14869" y="4547"/>
                  <a:pt x="14647" y="4547"/>
                </a:cubicBezTo>
                <a:cubicBezTo>
                  <a:pt x="14593" y="4547"/>
                  <a:pt x="14296" y="4427"/>
                  <a:pt x="13987" y="4279"/>
                </a:cubicBezTo>
                <a:cubicBezTo>
                  <a:pt x="13301" y="3951"/>
                  <a:pt x="12905" y="3864"/>
                  <a:pt x="12072" y="3862"/>
                </a:cubicBezTo>
                <a:lnTo>
                  <a:pt x="11430" y="3860"/>
                </a:lnTo>
                <a:lnTo>
                  <a:pt x="11404" y="3643"/>
                </a:lnTo>
                <a:cubicBezTo>
                  <a:pt x="11382" y="3460"/>
                  <a:pt x="11417" y="3409"/>
                  <a:pt x="11628" y="3314"/>
                </a:cubicBezTo>
                <a:cubicBezTo>
                  <a:pt x="11765" y="3252"/>
                  <a:pt x="12165" y="3012"/>
                  <a:pt x="12518" y="2782"/>
                </a:cubicBezTo>
                <a:lnTo>
                  <a:pt x="13160" y="2364"/>
                </a:lnTo>
                <a:lnTo>
                  <a:pt x="13267" y="1805"/>
                </a:lnTo>
                <a:lnTo>
                  <a:pt x="13373" y="1247"/>
                </a:lnTo>
                <a:lnTo>
                  <a:pt x="12831" y="847"/>
                </a:lnTo>
                <a:cubicBezTo>
                  <a:pt x="11886" y="150"/>
                  <a:pt x="11481" y="-2"/>
                  <a:pt x="10582" y="0"/>
                </a:cubicBezTo>
                <a:close/>
              </a:path>
            </a:pathLst>
          </a:custGeom>
          <a:ln w="63500">
            <a:solidFill>
              <a:schemeClr val="accent2">
                <a:lumMod val="60000"/>
                <a:lumOff val="40000"/>
              </a:schemeClr>
            </a:solidFill>
            <a:miter lim="400000"/>
          </a:ln>
        </p:spPr>
      </p:pic>
      <p:pic>
        <p:nvPicPr>
          <p:cNvPr id="19" name="図 18" descr="image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44720" y="1308930"/>
            <a:ext cx="567158" cy="480251"/>
          </a:xfrm>
          <a:prstGeom prst="rect">
            <a:avLst/>
          </a:prstGeom>
        </p:spPr>
      </p:pic>
      <p:pic>
        <p:nvPicPr>
          <p:cNvPr id="20" name="図 19" descr="download.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595844" y="3026717"/>
            <a:ext cx="604048" cy="637057"/>
          </a:xfrm>
          <a:prstGeom prst="rect">
            <a:avLst/>
          </a:prstGeom>
        </p:spPr>
      </p:pic>
      <p:pic>
        <p:nvPicPr>
          <p:cNvPr id="21" name="図 20" descr="download.pn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55773" y="3093307"/>
            <a:ext cx="670978" cy="542319"/>
          </a:xfrm>
          <a:prstGeom prst="rect">
            <a:avLst/>
          </a:prstGeom>
        </p:spPr>
      </p:pic>
      <p:pic>
        <p:nvPicPr>
          <p:cNvPr id="24" name="図 23" descr="download.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484657" y="1097458"/>
            <a:ext cx="877460" cy="877460"/>
          </a:xfrm>
          <a:prstGeom prst="rect">
            <a:avLst/>
          </a:prstGeom>
        </p:spPr>
      </p:pic>
      <p:sp>
        <p:nvSpPr>
          <p:cNvPr id="25" name="円形吹き出し 24"/>
          <p:cNvSpPr/>
          <p:nvPr/>
        </p:nvSpPr>
        <p:spPr>
          <a:xfrm>
            <a:off x="389710" y="3001033"/>
            <a:ext cx="981976" cy="682747"/>
          </a:xfrm>
          <a:prstGeom prst="wedgeEllipseCallout">
            <a:avLst>
              <a:gd name="adj1" fmla="val 37696"/>
              <a:gd name="adj2" fmla="val -74005"/>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円形吹き出し 26"/>
          <p:cNvSpPr/>
          <p:nvPr/>
        </p:nvSpPr>
        <p:spPr>
          <a:xfrm>
            <a:off x="406418" y="1208157"/>
            <a:ext cx="981977" cy="682747"/>
          </a:xfrm>
          <a:prstGeom prst="wedgeEllipseCallout">
            <a:avLst>
              <a:gd name="adj1" fmla="val 61732"/>
              <a:gd name="adj2" fmla="val 32814"/>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円形吹き出し 27"/>
          <p:cNvSpPr/>
          <p:nvPr/>
        </p:nvSpPr>
        <p:spPr>
          <a:xfrm>
            <a:off x="2431764" y="1191444"/>
            <a:ext cx="975575" cy="682747"/>
          </a:xfrm>
          <a:prstGeom prst="wedgeEllipseCallout">
            <a:avLst>
              <a:gd name="adj1" fmla="val -65520"/>
              <a:gd name="adj2" fmla="val 17237"/>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形吹き出し 28"/>
          <p:cNvSpPr/>
          <p:nvPr/>
        </p:nvSpPr>
        <p:spPr>
          <a:xfrm>
            <a:off x="2381817" y="3001033"/>
            <a:ext cx="1025522" cy="682747"/>
          </a:xfrm>
          <a:prstGeom prst="wedgeEllipseCallout">
            <a:avLst>
              <a:gd name="adj1" fmla="val -40070"/>
              <a:gd name="adj2" fmla="val -67328"/>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スライド番号プレースホルダー 29"/>
          <p:cNvSpPr>
            <a:spLocks noGrp="1"/>
          </p:cNvSpPr>
          <p:nvPr>
            <p:ph type="sldNum" sz="quarter" idx="12"/>
          </p:nvPr>
        </p:nvSpPr>
        <p:spPr/>
        <p:txBody>
          <a:bodyPr/>
          <a:lstStyle/>
          <a:p>
            <a:fld id="{170A3E21-C858-D146-A415-43954C86C6A5}" type="slidenum">
              <a:rPr kumimoji="1" lang="ja-JP" altLang="en-US" smtClean="0"/>
              <a:t>11</a:t>
            </a:fld>
            <a:endParaRPr kumimoji="1" lang="ja-JP" altLang="en-US"/>
          </a:p>
        </p:txBody>
      </p:sp>
      <p:sp>
        <p:nvSpPr>
          <p:cNvPr id="31" name="テキスト ボックス 30"/>
          <p:cNvSpPr txBox="1"/>
          <p:nvPr/>
        </p:nvSpPr>
        <p:spPr>
          <a:xfrm>
            <a:off x="271720" y="651479"/>
            <a:ext cx="4052236" cy="369332"/>
          </a:xfrm>
          <a:prstGeom prst="rect">
            <a:avLst/>
          </a:prstGeom>
          <a:noFill/>
        </p:spPr>
        <p:txBody>
          <a:bodyPr wrap="none" rtlCol="0">
            <a:spAutoFit/>
          </a:bodyPr>
          <a:lstStyle/>
          <a:p>
            <a:r>
              <a:rPr kumimoji="1" lang="ja-JP" altLang="en-US" dirty="0" smtClean="0">
                <a:latin typeface="+mn-ea"/>
              </a:rPr>
              <a:t>独自の</a:t>
            </a:r>
            <a:r>
              <a:rPr kumimoji="1" lang="en-US" altLang="ja-JP" dirty="0" smtClean="0">
                <a:latin typeface="+mn-ea"/>
              </a:rPr>
              <a:t> Deep</a:t>
            </a:r>
            <a:r>
              <a:rPr lang="ja-JP" altLang="en-US" dirty="0" smtClean="0">
                <a:latin typeface="+mn-ea"/>
              </a:rPr>
              <a:t> </a:t>
            </a:r>
            <a:r>
              <a:rPr lang="en-US" altLang="ja-JP" dirty="0" smtClean="0">
                <a:latin typeface="+mn-ea"/>
              </a:rPr>
              <a:t>Learning</a:t>
            </a:r>
            <a:r>
              <a:rPr lang="ja-JP" altLang="en-US" dirty="0" smtClean="0">
                <a:latin typeface="+mn-ea"/>
              </a:rPr>
              <a:t> モデルの適用</a:t>
            </a:r>
            <a:endParaRPr kumimoji="1" lang="ja-JP" altLang="en-US" dirty="0">
              <a:latin typeface="+mn-ea"/>
            </a:endParaRPr>
          </a:p>
        </p:txBody>
      </p:sp>
      <p:sp>
        <p:nvSpPr>
          <p:cNvPr id="26" name="テキスト ボックス 25"/>
          <p:cNvSpPr txBox="1"/>
          <p:nvPr/>
        </p:nvSpPr>
        <p:spPr>
          <a:xfrm>
            <a:off x="174981" y="4525007"/>
            <a:ext cx="8785222" cy="491581"/>
          </a:xfrm>
          <a:prstGeom prst="rect">
            <a:avLst/>
          </a:prstGeom>
          <a:solidFill>
            <a:schemeClr val="accent2"/>
          </a:solidFill>
          <a:ln>
            <a:solidFill>
              <a:schemeClr val="accent2"/>
            </a:solidFill>
          </a:ln>
        </p:spPr>
        <p:txBody>
          <a:bodyPr wrap="square" rtlCol="0" anchor="ctr">
            <a:noAutofit/>
          </a:bodyPr>
          <a:lstStyle/>
          <a:p>
            <a:pPr algn="ctr"/>
            <a:r>
              <a:rPr lang="en-US" altLang="ja-JP" b="1" dirty="0" err="1" smtClean="0">
                <a:solidFill>
                  <a:schemeClr val="bg1"/>
                </a:solidFill>
                <a:latin typeface="+mn-ea"/>
              </a:rPr>
              <a:t>PythonSDK</a:t>
            </a:r>
            <a:r>
              <a:rPr lang="en-US" altLang="ja-JP" b="1" dirty="0" smtClean="0">
                <a:solidFill>
                  <a:schemeClr val="bg1"/>
                </a:solidFill>
                <a:latin typeface="+mn-ea"/>
              </a:rPr>
              <a:t> </a:t>
            </a:r>
            <a:r>
              <a:rPr lang="ja-JP" altLang="en-US" dirty="0" smtClean="0">
                <a:solidFill>
                  <a:schemeClr val="bg1"/>
                </a:solidFill>
                <a:latin typeface="+mn-ea"/>
              </a:rPr>
              <a:t>を</a:t>
            </a:r>
            <a:r>
              <a:rPr lang="ja-JP" altLang="en-US" dirty="0">
                <a:solidFill>
                  <a:schemeClr val="bg1"/>
                </a:solidFill>
                <a:latin typeface="+mn-ea"/>
              </a:rPr>
              <a:t>使って、</a:t>
            </a:r>
            <a:r>
              <a:rPr lang="en-US" altLang="ja-JP" dirty="0">
                <a:solidFill>
                  <a:schemeClr val="bg1"/>
                </a:solidFill>
                <a:latin typeface="+mn-ea"/>
              </a:rPr>
              <a:t>Pepper</a:t>
            </a:r>
            <a:r>
              <a:rPr lang="ja-JP" altLang="en-US" dirty="0">
                <a:solidFill>
                  <a:schemeClr val="bg1"/>
                </a:solidFill>
                <a:latin typeface="+mn-ea"/>
              </a:rPr>
              <a:t>で取得した情報</a:t>
            </a:r>
            <a:r>
              <a:rPr lang="ja-JP" altLang="en-US" dirty="0" smtClean="0">
                <a:solidFill>
                  <a:schemeClr val="bg1"/>
                </a:solidFill>
                <a:latin typeface="+mn-ea"/>
              </a:rPr>
              <a:t>を</a:t>
            </a:r>
            <a:r>
              <a:rPr lang="en-US" altLang="ja-JP" dirty="0" smtClean="0">
                <a:solidFill>
                  <a:schemeClr val="bg1"/>
                </a:solidFill>
                <a:latin typeface="+mn-ea"/>
              </a:rPr>
              <a:t> </a:t>
            </a:r>
            <a:r>
              <a:rPr lang="en-US" altLang="ja-JP" b="1" dirty="0" err="1" smtClean="0">
                <a:solidFill>
                  <a:schemeClr val="bg1"/>
                </a:solidFill>
                <a:latin typeface="+mn-ea"/>
              </a:rPr>
              <a:t>Tensorflow</a:t>
            </a:r>
            <a:r>
              <a:rPr lang="ja-JP" altLang="en-US" b="1" dirty="0" smtClean="0">
                <a:solidFill>
                  <a:schemeClr val="bg1"/>
                </a:solidFill>
                <a:latin typeface="+mn-ea"/>
              </a:rPr>
              <a:t>モデル</a:t>
            </a:r>
            <a:r>
              <a:rPr lang="en-US" altLang="ja-JP" b="1" dirty="0" smtClean="0">
                <a:solidFill>
                  <a:schemeClr val="bg1"/>
                </a:solidFill>
                <a:latin typeface="+mn-ea"/>
              </a:rPr>
              <a:t> </a:t>
            </a:r>
            <a:r>
              <a:rPr lang="ja-JP" altLang="en-US" dirty="0" smtClean="0">
                <a:solidFill>
                  <a:schemeClr val="bg1"/>
                </a:solidFill>
                <a:latin typeface="+mn-ea"/>
              </a:rPr>
              <a:t>で</a:t>
            </a:r>
            <a:r>
              <a:rPr lang="ja-JP" altLang="en-US" dirty="0">
                <a:solidFill>
                  <a:schemeClr val="bg1"/>
                </a:solidFill>
                <a:latin typeface="+mn-ea"/>
              </a:rPr>
              <a:t>処理する</a:t>
            </a:r>
            <a:endParaRPr kumimoji="1" lang="ja-JP" altLang="en-US" dirty="0">
              <a:solidFill>
                <a:schemeClr val="bg1"/>
              </a:solidFill>
              <a:latin typeface="+mn-ea"/>
            </a:endParaRPr>
          </a:p>
        </p:txBody>
      </p:sp>
      <p:pic>
        <p:nvPicPr>
          <p:cNvPr id="5" name="図 4" descr="download.pn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653632" y="2984802"/>
            <a:ext cx="1154872" cy="1154872"/>
          </a:xfrm>
          <a:prstGeom prst="rect">
            <a:avLst/>
          </a:prstGeom>
        </p:spPr>
      </p:pic>
      <p:pic>
        <p:nvPicPr>
          <p:cNvPr id="6" name="図 5" descr="download.png"/>
          <p:cNvPicPr>
            <a:picLocks noChangeAspect="1"/>
          </p:cNvPicPr>
          <p:nvPr/>
        </p:nvPicPr>
        <p:blipFill rotWithShape="1">
          <a:blip r:embed="rId9" cstate="print">
            <a:extLst>
              <a:ext uri="{28A0092B-C50C-407E-A947-70E740481C1C}">
                <a14:useLocalDpi xmlns:a14="http://schemas.microsoft.com/office/drawing/2010/main"/>
              </a:ext>
            </a:extLst>
          </a:blip>
          <a:srcRect r="15066"/>
          <a:stretch/>
        </p:blipFill>
        <p:spPr>
          <a:xfrm>
            <a:off x="6618898" y="703159"/>
            <a:ext cx="2472568" cy="1630260"/>
          </a:xfrm>
          <a:prstGeom prst="rect">
            <a:avLst/>
          </a:prstGeom>
        </p:spPr>
      </p:pic>
      <p:pic>
        <p:nvPicPr>
          <p:cNvPr id="7" name="図 6" descr="download.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7776129" y="2731274"/>
            <a:ext cx="1184074" cy="799250"/>
          </a:xfrm>
          <a:prstGeom prst="rect">
            <a:avLst/>
          </a:prstGeom>
        </p:spPr>
      </p:pic>
      <p:pic>
        <p:nvPicPr>
          <p:cNvPr id="11" name="図 10" descr="download.png"/>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795675" y="3434219"/>
            <a:ext cx="1070170" cy="750715"/>
          </a:xfrm>
          <a:prstGeom prst="rect">
            <a:avLst/>
          </a:prstGeom>
        </p:spPr>
      </p:pic>
      <p:pic>
        <p:nvPicPr>
          <p:cNvPr id="13" name="図 12" descr="download.png"/>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6871866" y="2320301"/>
            <a:ext cx="1800105" cy="522333"/>
          </a:xfrm>
          <a:prstGeom prst="rect">
            <a:avLst/>
          </a:prstGeom>
        </p:spPr>
      </p:pic>
      <p:pic>
        <p:nvPicPr>
          <p:cNvPr id="41" name="図 40" descr="images.png"/>
          <p:cNvPicPr>
            <a:picLocks noChangeAspect="1"/>
          </p:cNvPicPr>
          <p:nvPr/>
        </p:nvPicPr>
        <p:blipFill rotWithShape="1">
          <a:blip r:embed="rId13" cstate="print">
            <a:extLst>
              <a:ext uri="{28A0092B-C50C-407E-A947-70E740481C1C}">
                <a14:useLocalDpi xmlns:a14="http://schemas.microsoft.com/office/drawing/2010/main"/>
              </a:ext>
            </a:extLst>
          </a:blip>
          <a:srcRect t="27134" b="21769"/>
          <a:stretch/>
        </p:blipFill>
        <p:spPr>
          <a:xfrm>
            <a:off x="6172884" y="940133"/>
            <a:ext cx="1059155" cy="541202"/>
          </a:xfrm>
          <a:prstGeom prst="rect">
            <a:avLst/>
          </a:prstGeom>
        </p:spPr>
      </p:pic>
      <p:grpSp>
        <p:nvGrpSpPr>
          <p:cNvPr id="32" name="図形グループ 31"/>
          <p:cNvGrpSpPr/>
          <p:nvPr/>
        </p:nvGrpSpPr>
        <p:grpSpPr>
          <a:xfrm>
            <a:off x="2863762" y="2307383"/>
            <a:ext cx="993968" cy="449905"/>
            <a:chOff x="3584199" y="2287663"/>
            <a:chExt cx="1322972" cy="449905"/>
          </a:xfrm>
        </p:grpSpPr>
        <p:sp>
          <p:nvSpPr>
            <p:cNvPr id="33" name="正方形/長方形 32"/>
            <p:cNvSpPr/>
            <p:nvPr/>
          </p:nvSpPr>
          <p:spPr>
            <a:xfrm>
              <a:off x="3584199" y="2287663"/>
              <a:ext cx="1322972" cy="44990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flipH="1">
              <a:off x="3585627" y="2737568"/>
              <a:ext cx="1321529" cy="0"/>
            </a:xfrm>
            <a:prstGeom prst="line">
              <a:avLst/>
            </a:prstGeom>
            <a:ln w="38100">
              <a:solidFill>
                <a:schemeClr val="accent2">
                  <a:lumMod val="50000"/>
                </a:schemeClr>
              </a:solidFill>
              <a:prstDash val="solid"/>
              <a:headEnd type="none" w="lg" len="med"/>
              <a:tailEnd type="none" w="lg" len="med"/>
            </a:ln>
            <a:effectLst/>
          </p:spPr>
          <p:style>
            <a:lnRef idx="2">
              <a:schemeClr val="accent1"/>
            </a:lnRef>
            <a:fillRef idx="0">
              <a:schemeClr val="accent1"/>
            </a:fillRef>
            <a:effectRef idx="1">
              <a:schemeClr val="accent1"/>
            </a:effectRef>
            <a:fontRef idx="minor">
              <a:schemeClr val="tx1"/>
            </a:fontRef>
          </p:style>
        </p:cxnSp>
        <p:sp>
          <p:nvSpPr>
            <p:cNvPr id="39" name="Shape 589"/>
            <p:cNvSpPr/>
            <p:nvPr/>
          </p:nvSpPr>
          <p:spPr>
            <a:xfrm>
              <a:off x="3718607" y="2339157"/>
              <a:ext cx="1059225" cy="331714"/>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pPr algn="ctr"/>
              <a:r>
                <a:rPr lang="en-US" altLang="ja-JP" sz="1800" b="1" dirty="0" smtClean="0">
                  <a:solidFill>
                    <a:schemeClr val="accent2">
                      <a:lumMod val="75000"/>
                    </a:schemeClr>
                  </a:solidFill>
                  <a:latin typeface="メイリオ"/>
                  <a:ea typeface="メイリオ"/>
                  <a:cs typeface="メイリオ"/>
                </a:rPr>
                <a:t>Wi-Fi</a:t>
              </a:r>
              <a:endParaRPr sz="1800" b="1" dirty="0">
                <a:solidFill>
                  <a:schemeClr val="accent2">
                    <a:lumMod val="75000"/>
                  </a:schemeClr>
                </a:solidFill>
                <a:latin typeface="メイリオ"/>
                <a:ea typeface="メイリオ"/>
                <a:cs typeface="メイリオ"/>
              </a:endParaRPr>
            </a:p>
          </p:txBody>
        </p:sp>
        <p:cxnSp>
          <p:nvCxnSpPr>
            <p:cNvPr id="40" name="直線コネクタ 39"/>
            <p:cNvCxnSpPr/>
            <p:nvPr/>
          </p:nvCxnSpPr>
          <p:spPr>
            <a:xfrm flipH="1">
              <a:off x="3584199" y="2307964"/>
              <a:ext cx="1321529" cy="0"/>
            </a:xfrm>
            <a:prstGeom prst="line">
              <a:avLst/>
            </a:prstGeom>
            <a:ln w="38100">
              <a:solidFill>
                <a:schemeClr val="accent2">
                  <a:lumMod val="50000"/>
                </a:schemeClr>
              </a:solidFill>
              <a:prstDash val="solid"/>
              <a:headEnd type="none" w="lg" len="med"/>
              <a:tailEnd type="none" w="lg" len="med"/>
            </a:ln>
            <a:effectLst/>
          </p:spPr>
          <p:style>
            <a:lnRef idx="2">
              <a:schemeClr val="accent1"/>
            </a:lnRef>
            <a:fillRef idx="0">
              <a:schemeClr val="accent1"/>
            </a:fillRef>
            <a:effectRef idx="1">
              <a:schemeClr val="accent1"/>
            </a:effectRef>
            <a:fontRef idx="minor">
              <a:schemeClr val="tx1"/>
            </a:fontRef>
          </p:style>
        </p:cxnSp>
      </p:grpSp>
      <p:grpSp>
        <p:nvGrpSpPr>
          <p:cNvPr id="15" name="図形グループ 14"/>
          <p:cNvGrpSpPr/>
          <p:nvPr/>
        </p:nvGrpSpPr>
        <p:grpSpPr>
          <a:xfrm>
            <a:off x="5609556" y="705464"/>
            <a:ext cx="3434407" cy="3694458"/>
            <a:chOff x="5597797" y="705464"/>
            <a:chExt cx="3434407" cy="3694458"/>
          </a:xfrm>
        </p:grpSpPr>
        <p:sp>
          <p:nvSpPr>
            <p:cNvPr id="9" name="角丸四角形吹き出し 8"/>
            <p:cNvSpPr/>
            <p:nvPr/>
          </p:nvSpPr>
          <p:spPr>
            <a:xfrm>
              <a:off x="5974611" y="705464"/>
              <a:ext cx="3057593" cy="3674969"/>
            </a:xfrm>
            <a:prstGeom prst="wedgeRoundRectCallout">
              <a:avLst>
                <a:gd name="adj1" fmla="val -18446"/>
                <a:gd name="adj2" fmla="val -28462"/>
                <a:gd name="adj3" fmla="val 16667"/>
              </a:avLst>
            </a:prstGeom>
            <a:noFill/>
            <a:ln w="635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714615" y="1558840"/>
              <a:ext cx="524333" cy="2841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5935962" y="996264"/>
              <a:ext cx="126365" cy="3153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5597797" y="967312"/>
              <a:ext cx="424437" cy="540669"/>
            </a:xfrm>
            <a:custGeom>
              <a:avLst/>
              <a:gdLst>
                <a:gd name="connsiteX0" fmla="*/ 1885890 w 1885890"/>
                <a:gd name="connsiteY0" fmla="*/ 0 h 1359629"/>
                <a:gd name="connsiteX1" fmla="*/ 654289 w 1885890"/>
                <a:gd name="connsiteY1" fmla="*/ 320667 h 1359629"/>
                <a:gd name="connsiteX2" fmla="*/ 0 w 1885890"/>
                <a:gd name="connsiteY2" fmla="*/ 1359629 h 1359629"/>
                <a:gd name="connsiteX3" fmla="*/ 0 w 1885890"/>
                <a:gd name="connsiteY3" fmla="*/ 1359629 h 1359629"/>
                <a:gd name="connsiteX4" fmla="*/ 0 w 1885890"/>
                <a:gd name="connsiteY4" fmla="*/ 1359629 h 1359629"/>
                <a:gd name="connsiteX5" fmla="*/ 0 w 1885890"/>
                <a:gd name="connsiteY5" fmla="*/ 1359629 h 13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5890" h="1359629">
                  <a:moveTo>
                    <a:pt x="1885890" y="0"/>
                  </a:moveTo>
                  <a:cubicBezTo>
                    <a:pt x="1427247" y="47031"/>
                    <a:pt x="968604" y="94062"/>
                    <a:pt x="654289" y="320667"/>
                  </a:cubicBezTo>
                  <a:cubicBezTo>
                    <a:pt x="339974" y="547272"/>
                    <a:pt x="0" y="1359629"/>
                    <a:pt x="0" y="1359629"/>
                  </a:cubicBezTo>
                  <a:lnTo>
                    <a:pt x="0" y="1359629"/>
                  </a:lnTo>
                  <a:lnTo>
                    <a:pt x="0" y="1359629"/>
                  </a:lnTo>
                  <a:lnTo>
                    <a:pt x="0" y="1359629"/>
                  </a:lnTo>
                </a:path>
              </a:pathLst>
            </a:custGeom>
            <a:ln w="635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7" name="フリーフォーム 36"/>
            <p:cNvSpPr/>
            <p:nvPr/>
          </p:nvSpPr>
          <p:spPr>
            <a:xfrm rot="1328528">
              <a:off x="5631315" y="1273671"/>
              <a:ext cx="287388" cy="299514"/>
            </a:xfrm>
            <a:custGeom>
              <a:avLst/>
              <a:gdLst>
                <a:gd name="connsiteX0" fmla="*/ 1885890 w 1885890"/>
                <a:gd name="connsiteY0" fmla="*/ 0 h 1359629"/>
                <a:gd name="connsiteX1" fmla="*/ 654289 w 1885890"/>
                <a:gd name="connsiteY1" fmla="*/ 320667 h 1359629"/>
                <a:gd name="connsiteX2" fmla="*/ 0 w 1885890"/>
                <a:gd name="connsiteY2" fmla="*/ 1359629 h 1359629"/>
                <a:gd name="connsiteX3" fmla="*/ 0 w 1885890"/>
                <a:gd name="connsiteY3" fmla="*/ 1359629 h 1359629"/>
                <a:gd name="connsiteX4" fmla="*/ 0 w 1885890"/>
                <a:gd name="connsiteY4" fmla="*/ 1359629 h 1359629"/>
                <a:gd name="connsiteX5" fmla="*/ 0 w 1885890"/>
                <a:gd name="connsiteY5" fmla="*/ 1359629 h 13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5890" h="1359629">
                  <a:moveTo>
                    <a:pt x="1885890" y="0"/>
                  </a:moveTo>
                  <a:cubicBezTo>
                    <a:pt x="1427247" y="47031"/>
                    <a:pt x="968604" y="94062"/>
                    <a:pt x="654289" y="320667"/>
                  </a:cubicBezTo>
                  <a:cubicBezTo>
                    <a:pt x="339974" y="547272"/>
                    <a:pt x="0" y="1359629"/>
                    <a:pt x="0" y="1359629"/>
                  </a:cubicBezTo>
                  <a:lnTo>
                    <a:pt x="0" y="1359629"/>
                  </a:lnTo>
                  <a:lnTo>
                    <a:pt x="0" y="1359629"/>
                  </a:lnTo>
                  <a:lnTo>
                    <a:pt x="0" y="1359629"/>
                  </a:lnTo>
                </a:path>
              </a:pathLst>
            </a:custGeom>
            <a:ln w="63500">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pic>
        <p:nvPicPr>
          <p:cNvPr id="18" name="図 17" descr="images.png"/>
          <p:cNvPicPr>
            <a:picLocks noChangeAspect="1"/>
          </p:cNvPicPr>
          <p:nvPr/>
        </p:nvPicPr>
        <p:blipFill>
          <a:blip r:embed="rId14">
            <a:alphaModFix amt="50000"/>
            <a:extLst>
              <a:ext uri="{28A0092B-C50C-407E-A947-70E740481C1C}">
                <a14:useLocalDpi xmlns:a14="http://schemas.microsoft.com/office/drawing/2010/main"/>
              </a:ext>
            </a:extLst>
          </a:blip>
          <a:stretch>
            <a:fillRect/>
          </a:stretch>
        </p:blipFill>
        <p:spPr>
          <a:xfrm>
            <a:off x="3983745" y="1532643"/>
            <a:ext cx="2705888" cy="2511284"/>
          </a:xfrm>
          <a:prstGeom prst="rect">
            <a:avLst/>
          </a:prstGeom>
        </p:spPr>
      </p:pic>
      <p:sp>
        <p:nvSpPr>
          <p:cNvPr id="10" name="Shape 589"/>
          <p:cNvSpPr/>
          <p:nvPr/>
        </p:nvSpPr>
        <p:spPr>
          <a:xfrm>
            <a:off x="4181089" y="2380037"/>
            <a:ext cx="1793520" cy="670268"/>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r>
              <a:rPr lang="en-US" sz="2000" b="1" dirty="0" smtClean="0">
                <a:solidFill>
                  <a:schemeClr val="accent2">
                    <a:lumMod val="50000"/>
                  </a:schemeClr>
                </a:solidFill>
                <a:latin typeface="メイリオ"/>
                <a:ea typeface="メイリオ"/>
                <a:cs typeface="メイリオ"/>
              </a:rPr>
              <a:t>Pepper</a:t>
            </a:r>
          </a:p>
          <a:p>
            <a:r>
              <a:rPr lang="en-US" sz="2000" b="1" dirty="0" err="1" smtClean="0">
                <a:solidFill>
                  <a:schemeClr val="accent2">
                    <a:lumMod val="50000"/>
                  </a:schemeClr>
                </a:solidFill>
                <a:latin typeface="メイリオ"/>
                <a:ea typeface="メイリオ"/>
                <a:cs typeface="メイリオ"/>
              </a:rPr>
              <a:t>PythonSDK</a:t>
            </a:r>
            <a:endParaRPr lang="en-US" sz="2000" b="1" dirty="0">
              <a:solidFill>
                <a:schemeClr val="accent2">
                  <a:lumMod val="50000"/>
                </a:schemeClr>
              </a:solidFill>
              <a:latin typeface="メイリオ"/>
              <a:ea typeface="メイリオ"/>
              <a:cs typeface="メイリオ"/>
            </a:endParaRPr>
          </a:p>
        </p:txBody>
      </p:sp>
      <p:sp>
        <p:nvSpPr>
          <p:cNvPr id="36" name="Shape 589"/>
          <p:cNvSpPr/>
          <p:nvPr/>
        </p:nvSpPr>
        <p:spPr>
          <a:xfrm>
            <a:off x="4290538" y="1689646"/>
            <a:ext cx="2170159" cy="639491"/>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pPr algn="r"/>
            <a:r>
              <a:rPr lang="en-US" sz="2000" b="1" dirty="0" smtClean="0">
                <a:solidFill>
                  <a:schemeClr val="accent2">
                    <a:lumMod val="50000"/>
                  </a:schemeClr>
                </a:solidFill>
                <a:latin typeface="メイリオ"/>
                <a:ea typeface="メイリオ"/>
                <a:cs typeface="メイリオ"/>
              </a:rPr>
              <a:t>Deep Learning</a:t>
            </a:r>
            <a:endParaRPr lang="en-US" sz="2000" b="1" dirty="0">
              <a:solidFill>
                <a:schemeClr val="accent2">
                  <a:lumMod val="50000"/>
                </a:schemeClr>
              </a:solidFill>
              <a:latin typeface="メイリオ"/>
              <a:ea typeface="メイリオ"/>
              <a:cs typeface="メイリオ"/>
            </a:endParaRPr>
          </a:p>
          <a:p>
            <a:pPr algn="r"/>
            <a:r>
              <a:rPr lang="ja-JP" altLang="en-US" sz="1800" b="1" dirty="0" smtClean="0">
                <a:solidFill>
                  <a:schemeClr val="accent2">
                    <a:lumMod val="50000"/>
                  </a:schemeClr>
                </a:solidFill>
                <a:latin typeface="メイリオ"/>
                <a:ea typeface="メイリオ"/>
                <a:cs typeface="メイリオ"/>
              </a:rPr>
              <a:t>フレームワーク</a:t>
            </a:r>
            <a:endParaRPr lang="en-US" sz="1800" b="1" dirty="0" smtClean="0">
              <a:solidFill>
                <a:schemeClr val="accent2">
                  <a:lumMod val="50000"/>
                </a:schemeClr>
              </a:solidFill>
              <a:latin typeface="メイリオ"/>
              <a:ea typeface="メイリオ"/>
              <a:cs typeface="メイリオ"/>
            </a:endParaRPr>
          </a:p>
        </p:txBody>
      </p:sp>
      <p:cxnSp>
        <p:nvCxnSpPr>
          <p:cNvPr id="38" name="直線コネクタ 37"/>
          <p:cNvCxnSpPr/>
          <p:nvPr/>
        </p:nvCxnSpPr>
        <p:spPr>
          <a:xfrm flipH="1" flipV="1">
            <a:off x="4262863" y="2161834"/>
            <a:ext cx="2079301" cy="603165"/>
          </a:xfrm>
          <a:prstGeom prst="line">
            <a:avLst/>
          </a:prstGeom>
          <a:ln w="15875">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4515399" y="3999812"/>
            <a:ext cx="1723549" cy="400110"/>
          </a:xfrm>
          <a:prstGeom prst="rect">
            <a:avLst/>
          </a:prstGeom>
          <a:noFill/>
        </p:spPr>
        <p:txBody>
          <a:bodyPr wrap="none" rtlCol="0">
            <a:spAutoFit/>
          </a:bodyPr>
          <a:lstStyle/>
          <a:p>
            <a:r>
              <a:rPr kumimoji="1" lang="ja-JP" altLang="en-US" sz="2000" b="1" dirty="0" smtClean="0">
                <a:solidFill>
                  <a:schemeClr val="accent2"/>
                </a:solidFill>
              </a:rPr>
              <a:t>独自</a:t>
            </a:r>
            <a:r>
              <a:rPr lang="ja-JP" altLang="en-US" sz="2000" b="1" dirty="0" smtClean="0">
                <a:solidFill>
                  <a:schemeClr val="accent2"/>
                </a:solidFill>
              </a:rPr>
              <a:t>システム</a:t>
            </a:r>
            <a:endParaRPr kumimoji="1" lang="ja-JP" altLang="en-US" sz="2000" b="1" dirty="0">
              <a:solidFill>
                <a:schemeClr val="accent2"/>
              </a:solidFill>
            </a:endParaRPr>
          </a:p>
        </p:txBody>
      </p:sp>
    </p:spTree>
    <p:extLst>
      <p:ext uri="{BB962C8B-B14F-4D97-AF65-F5344CB8AC3E}">
        <p14:creationId xmlns:p14="http://schemas.microsoft.com/office/powerpoint/2010/main" val="33472974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55089" y="695663"/>
            <a:ext cx="7527507" cy="3860845"/>
          </a:xfrm>
        </p:spPr>
        <p:txBody>
          <a:bodyPr>
            <a:normAutofit/>
          </a:bodyPr>
          <a:lstStyle/>
          <a:p>
            <a:r>
              <a:rPr lang="en-US" altLang="ja-JP" sz="2000" dirty="0" err="1" smtClean="0"/>
              <a:t>PythonSDK</a:t>
            </a:r>
            <a:endParaRPr lang="en-US" altLang="ja-JP" sz="2000" dirty="0" smtClean="0"/>
          </a:p>
          <a:p>
            <a:pPr lvl="1"/>
            <a:r>
              <a:rPr lang="en-US" altLang="ja-JP" sz="1600" dirty="0" smtClean="0"/>
              <a:t>Pepper </a:t>
            </a:r>
            <a:r>
              <a:rPr lang="ja-JP" altLang="en-US" sz="1600" dirty="0" smtClean="0"/>
              <a:t>を</a:t>
            </a:r>
            <a:r>
              <a:rPr lang="ja-JP" altLang="en-US" sz="1600" dirty="0"/>
              <a:t>リモートコントロールするための</a:t>
            </a:r>
            <a:r>
              <a:rPr lang="en-US" altLang="ja-JP" sz="1600" dirty="0" smtClean="0"/>
              <a:t>SDK</a:t>
            </a:r>
            <a:endParaRPr lang="en-US" altLang="ja-JP" sz="1600" dirty="0"/>
          </a:p>
          <a:p>
            <a:pPr lvl="1"/>
            <a:r>
              <a:rPr lang="en-US" altLang="ja-JP" sz="1600" b="1" dirty="0"/>
              <a:t>PC</a:t>
            </a:r>
            <a:r>
              <a:rPr lang="ja-JP" altLang="en-US" sz="1600" b="1" dirty="0"/>
              <a:t>上で実行した</a:t>
            </a:r>
            <a:r>
              <a:rPr lang="en-US" altLang="ja-JP" sz="1600" b="1" dirty="0"/>
              <a:t>Python</a:t>
            </a:r>
            <a:r>
              <a:rPr lang="ja-JP" altLang="en-US" sz="1600" b="1" dirty="0"/>
              <a:t>スクリプト</a:t>
            </a:r>
            <a:r>
              <a:rPr lang="ja-JP" altLang="en-US" sz="1600" dirty="0" smtClean="0"/>
              <a:t>から　　　　　　　　　　　　　　　　ネットワーク</a:t>
            </a:r>
            <a:r>
              <a:rPr lang="ja-JP" altLang="en-US" sz="1600" dirty="0"/>
              <a:t>を介して</a:t>
            </a:r>
            <a:r>
              <a:rPr lang="en-US" altLang="ja-JP" sz="1600" b="1" dirty="0"/>
              <a:t>Pepper</a:t>
            </a:r>
            <a:r>
              <a:rPr lang="ja-JP" altLang="en-US" sz="1600" b="1" dirty="0"/>
              <a:t>を操作</a:t>
            </a:r>
            <a:r>
              <a:rPr lang="ja-JP" altLang="en-US" sz="1600" dirty="0" smtClean="0"/>
              <a:t>できる</a:t>
            </a:r>
            <a:endParaRPr lang="en-US" altLang="ja-JP" sz="1600" dirty="0" smtClean="0"/>
          </a:p>
          <a:p>
            <a:pPr lvl="2"/>
            <a:r>
              <a:rPr kumimoji="1" lang="ja-JP" altLang="en-US" sz="1400" dirty="0" smtClean="0"/>
              <a:t>実行環境は</a:t>
            </a:r>
            <a:r>
              <a:rPr kumimoji="1" lang="en-US" altLang="ja-JP" sz="1400" dirty="0" smtClean="0"/>
              <a:t> </a:t>
            </a:r>
            <a:r>
              <a:rPr kumimoji="1" lang="en-US" altLang="ja-JP" sz="1400" dirty="0" err="1" smtClean="0"/>
              <a:t>NAOqi</a:t>
            </a:r>
            <a:r>
              <a:rPr kumimoji="1" lang="en-US" altLang="ja-JP" sz="1400" dirty="0" smtClean="0"/>
              <a:t> </a:t>
            </a:r>
            <a:r>
              <a:rPr lang="en-US" altLang="en-US" sz="1400" dirty="0" smtClean="0"/>
              <a:t>(</a:t>
            </a:r>
            <a:r>
              <a:rPr kumimoji="1" lang="en-US" altLang="ja-JP" sz="1400" dirty="0" smtClean="0"/>
              <a:t>Pepper) </a:t>
            </a:r>
            <a:r>
              <a:rPr kumimoji="1" lang="ja-JP" altLang="en-US" sz="1400" dirty="0" smtClean="0"/>
              <a:t>ではなく手元の</a:t>
            </a:r>
            <a:r>
              <a:rPr kumimoji="1" lang="en-US" altLang="ja-JP" sz="1400" dirty="0" smtClean="0"/>
              <a:t> PC </a:t>
            </a:r>
            <a:r>
              <a:rPr kumimoji="1" lang="ja-JP" altLang="en-US" sz="1400" dirty="0" smtClean="0"/>
              <a:t>となる</a:t>
            </a:r>
            <a:endParaRPr kumimoji="1" lang="en-US" altLang="ja-JP" sz="1400" dirty="0" smtClean="0"/>
          </a:p>
          <a:p>
            <a:pPr lvl="1"/>
            <a:r>
              <a:rPr lang="en-US" altLang="ja-JP" sz="1600" dirty="0" smtClean="0"/>
              <a:t>Pepper</a:t>
            </a:r>
            <a:r>
              <a:rPr lang="ja-JP" altLang="en-US" sz="1600" dirty="0" smtClean="0"/>
              <a:t>本体に組み込めないライブラリ等を使用したいときなどに便利</a:t>
            </a:r>
            <a:endParaRPr lang="en-US" altLang="ja-JP" sz="1600" dirty="0" smtClean="0"/>
          </a:p>
          <a:p>
            <a:pPr lvl="2"/>
            <a:r>
              <a:rPr kumimoji="1" lang="en-US" altLang="ja-JP" sz="1400" dirty="0" smtClean="0"/>
              <a:t>Pepper</a:t>
            </a:r>
            <a:r>
              <a:rPr kumimoji="1" lang="ja-JP" altLang="en-US" sz="1400" dirty="0" smtClean="0"/>
              <a:t>上に</a:t>
            </a:r>
            <a:r>
              <a:rPr kumimoji="1" lang="en-US" altLang="ja-JP" sz="1400" dirty="0" err="1" smtClean="0"/>
              <a:t>TensorFlow</a:t>
            </a:r>
            <a:r>
              <a:rPr kumimoji="1" lang="ja-JP" altLang="en-US" sz="1400" dirty="0" smtClean="0"/>
              <a:t>をインストールするのは難しい</a:t>
            </a:r>
            <a:endParaRPr kumimoji="1" lang="en-US" altLang="ja-JP" sz="1400" dirty="0" smtClean="0"/>
          </a:p>
          <a:p>
            <a:pPr lvl="2"/>
            <a:r>
              <a:rPr lang="ja-JP" altLang="en-US" sz="1400" dirty="0" smtClean="0"/>
              <a:t>参考：書籍「</a:t>
            </a:r>
            <a:r>
              <a:rPr lang="en-US" altLang="ja-JP" sz="1400" dirty="0" smtClean="0"/>
              <a:t>Pepper</a:t>
            </a:r>
            <a:r>
              <a:rPr lang="ja-JP" altLang="en-US" sz="1400" dirty="0" smtClean="0"/>
              <a:t>ソフトウェア小ネタ帳</a:t>
            </a:r>
            <a:r>
              <a:rPr lang="en-US" altLang="ja-JP" sz="1400" dirty="0" smtClean="0"/>
              <a:t>2</a:t>
            </a:r>
            <a:r>
              <a:rPr lang="ja-JP" altLang="en-US" sz="1400" dirty="0" smtClean="0"/>
              <a:t>」</a:t>
            </a:r>
            <a:endParaRPr kumimoji="1" lang="ja-JP" altLang="en-US" sz="1400" dirty="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12</a:t>
            </a:fld>
            <a:endParaRPr kumimoji="1" lang="ja-JP" altLang="en-US"/>
          </a:p>
        </p:txBody>
      </p:sp>
      <p:sp>
        <p:nvSpPr>
          <p:cNvPr id="4" name="タイトル 3"/>
          <p:cNvSpPr>
            <a:spLocks noGrp="1"/>
          </p:cNvSpPr>
          <p:nvPr>
            <p:ph type="title"/>
          </p:nvPr>
        </p:nvSpPr>
        <p:spPr/>
        <p:txBody>
          <a:bodyPr/>
          <a:lstStyle/>
          <a:p>
            <a:r>
              <a:rPr kumimoji="1" lang="en-US" altLang="ja-JP" dirty="0" err="1" smtClean="0"/>
              <a:t>PythonSDK</a:t>
            </a:r>
            <a:endParaRPr kumimoji="1" lang="ja-JP" altLang="en-US" dirty="0"/>
          </a:p>
        </p:txBody>
      </p:sp>
      <p:pic>
        <p:nvPicPr>
          <p:cNvPr id="6" name="図 5" descr="image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92843" y="3242103"/>
            <a:ext cx="567158" cy="480251"/>
          </a:xfrm>
          <a:prstGeom prst="rect">
            <a:avLst/>
          </a:prstGeom>
        </p:spPr>
      </p:pic>
      <p:pic>
        <p:nvPicPr>
          <p:cNvPr id="7" name="図 6" descr="downloa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47819" y="4260508"/>
            <a:ext cx="604048" cy="637057"/>
          </a:xfrm>
          <a:prstGeom prst="rect">
            <a:avLst/>
          </a:prstGeom>
        </p:spPr>
      </p:pic>
      <p:pic>
        <p:nvPicPr>
          <p:cNvPr id="8" name="図 7" descr="download.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919173" y="4303938"/>
            <a:ext cx="670978" cy="542319"/>
          </a:xfrm>
          <a:prstGeom prst="rect">
            <a:avLst/>
          </a:prstGeom>
        </p:spPr>
      </p:pic>
      <p:pic>
        <p:nvPicPr>
          <p:cNvPr id="9" name="図 8" descr="download.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114922" y="3080770"/>
            <a:ext cx="877460" cy="877460"/>
          </a:xfrm>
          <a:prstGeom prst="rect">
            <a:avLst/>
          </a:prstGeom>
        </p:spPr>
      </p:pic>
      <p:sp>
        <p:nvSpPr>
          <p:cNvPr id="10" name="円形吹き出し 9"/>
          <p:cNvSpPr/>
          <p:nvPr/>
        </p:nvSpPr>
        <p:spPr>
          <a:xfrm>
            <a:off x="743720" y="4202147"/>
            <a:ext cx="981976" cy="682747"/>
          </a:xfrm>
          <a:prstGeom prst="wedgeEllipseCallout">
            <a:avLst>
              <a:gd name="adj1" fmla="val 71727"/>
              <a:gd name="adj2" fmla="val -7513"/>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形吹き出し 10"/>
          <p:cNvSpPr/>
          <p:nvPr/>
        </p:nvSpPr>
        <p:spPr>
          <a:xfrm>
            <a:off x="954541" y="3141330"/>
            <a:ext cx="981977" cy="682747"/>
          </a:xfrm>
          <a:prstGeom prst="wedgeEllipseCallout">
            <a:avLst>
              <a:gd name="adj1" fmla="val 63434"/>
              <a:gd name="adj2" fmla="val 18126"/>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形吹き出し 11"/>
          <p:cNvSpPr/>
          <p:nvPr/>
        </p:nvSpPr>
        <p:spPr>
          <a:xfrm>
            <a:off x="3062029" y="3174756"/>
            <a:ext cx="975575" cy="682747"/>
          </a:xfrm>
          <a:prstGeom prst="wedgeEllipseCallout">
            <a:avLst>
              <a:gd name="adj1" fmla="val -65520"/>
              <a:gd name="adj2" fmla="val 17237"/>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円形吹き出し 12"/>
          <p:cNvSpPr/>
          <p:nvPr/>
        </p:nvSpPr>
        <p:spPr>
          <a:xfrm>
            <a:off x="3244315" y="4240628"/>
            <a:ext cx="1025522" cy="682747"/>
          </a:xfrm>
          <a:prstGeom prst="wedgeEllipseCallout">
            <a:avLst>
              <a:gd name="adj1" fmla="val -67768"/>
              <a:gd name="adj2" fmla="val -8577"/>
            </a:avLst>
          </a:prstGeom>
          <a:noFill/>
          <a:ln w="50800">
            <a:solidFill>
              <a:schemeClr val="accent2">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 name="図 13" descr="images.png"/>
          <p:cNvPicPr>
            <a:picLocks noChangeAspect="1"/>
          </p:cNvPicPr>
          <p:nvPr/>
        </p:nvPicPr>
        <p:blipFill>
          <a:blip r:embed="rId7">
            <a:alphaModFix amt="50000"/>
            <a:extLst>
              <a:ext uri="{28A0092B-C50C-407E-A947-70E740481C1C}">
                <a14:useLocalDpi xmlns:a14="http://schemas.microsoft.com/office/drawing/2010/main"/>
              </a:ext>
            </a:extLst>
          </a:blip>
          <a:stretch>
            <a:fillRect/>
          </a:stretch>
        </p:blipFill>
        <p:spPr>
          <a:xfrm>
            <a:off x="5987302" y="3193145"/>
            <a:ext cx="1733941" cy="1859392"/>
          </a:xfrm>
          <a:prstGeom prst="rect">
            <a:avLst/>
          </a:prstGeom>
        </p:spPr>
      </p:pic>
      <p:sp>
        <p:nvSpPr>
          <p:cNvPr id="16" name="Shape 589"/>
          <p:cNvSpPr/>
          <p:nvPr/>
        </p:nvSpPr>
        <p:spPr>
          <a:xfrm>
            <a:off x="4304835" y="3075545"/>
            <a:ext cx="1513843" cy="516380"/>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pPr algn="ctr"/>
            <a:r>
              <a:rPr lang="ja-JP" altLang="ja-JP" sz="1600" dirty="0" smtClean="0">
                <a:solidFill>
                  <a:srgbClr val="FF0000"/>
                </a:solidFill>
                <a:latin typeface="メイリオ"/>
                <a:ea typeface="メイリオ"/>
                <a:cs typeface="メイリオ"/>
              </a:rPr>
              <a:t>N</a:t>
            </a:r>
            <a:r>
              <a:rPr lang="en-US" altLang="ja-JP" sz="1600" dirty="0" err="1" smtClean="0">
                <a:solidFill>
                  <a:srgbClr val="FF0000"/>
                </a:solidFill>
                <a:latin typeface="メイリオ"/>
                <a:ea typeface="メイリオ"/>
                <a:cs typeface="メイリオ"/>
              </a:rPr>
              <a:t>AOqi</a:t>
            </a:r>
            <a:r>
              <a:rPr lang="ja-JP" altLang="en-US" sz="1600" dirty="0" smtClean="0">
                <a:solidFill>
                  <a:srgbClr val="FF0000"/>
                </a:solidFill>
                <a:latin typeface="メイリオ"/>
                <a:ea typeface="メイリオ"/>
                <a:cs typeface="メイリオ"/>
              </a:rPr>
              <a:t> </a:t>
            </a:r>
            <a:r>
              <a:rPr lang="en-US" altLang="ja-JP" sz="1600" dirty="0" smtClean="0">
                <a:solidFill>
                  <a:srgbClr val="FF0000"/>
                </a:solidFill>
                <a:latin typeface="メイリオ"/>
                <a:ea typeface="メイリオ"/>
                <a:cs typeface="メイリオ"/>
              </a:rPr>
              <a:t>API</a:t>
            </a:r>
            <a:r>
              <a:rPr lang="ja-JP" altLang="en-US" sz="1600" dirty="0" smtClean="0">
                <a:solidFill>
                  <a:srgbClr val="FF0000"/>
                </a:solidFill>
                <a:latin typeface="メイリオ"/>
                <a:ea typeface="メイリオ"/>
                <a:cs typeface="メイリオ"/>
              </a:rPr>
              <a:t> </a:t>
            </a:r>
            <a:endParaRPr lang="en-US" altLang="ja-JP" sz="1600" dirty="0" smtClean="0">
              <a:solidFill>
                <a:srgbClr val="FF0000"/>
              </a:solidFill>
              <a:latin typeface="メイリオ"/>
              <a:ea typeface="メイリオ"/>
              <a:cs typeface="メイリオ"/>
            </a:endParaRPr>
          </a:p>
          <a:p>
            <a:pPr algn="ctr"/>
            <a:r>
              <a:rPr lang="en-US" altLang="ja-JP" sz="1400" dirty="0" smtClean="0">
                <a:solidFill>
                  <a:srgbClr val="FF0000"/>
                </a:solidFill>
                <a:latin typeface="メイリオ"/>
                <a:ea typeface="メイリオ"/>
                <a:cs typeface="メイリオ"/>
              </a:rPr>
              <a:t> </a:t>
            </a:r>
            <a:r>
              <a:rPr lang="ja-JP" altLang="en-US" sz="1400" dirty="0" smtClean="0">
                <a:solidFill>
                  <a:srgbClr val="FF0000"/>
                </a:solidFill>
                <a:latin typeface="メイリオ"/>
                <a:ea typeface="メイリオ"/>
                <a:cs typeface="メイリオ"/>
              </a:rPr>
              <a:t>呼び出し</a:t>
            </a:r>
            <a:endParaRPr sz="1400" dirty="0">
              <a:solidFill>
                <a:srgbClr val="FF0000"/>
              </a:solidFill>
              <a:latin typeface="メイリオ"/>
              <a:ea typeface="メイリオ"/>
              <a:cs typeface="メイリオ"/>
            </a:endParaRPr>
          </a:p>
        </p:txBody>
      </p:sp>
      <p:sp>
        <p:nvSpPr>
          <p:cNvPr id="18" name="Shape 589"/>
          <p:cNvSpPr/>
          <p:nvPr/>
        </p:nvSpPr>
        <p:spPr>
          <a:xfrm>
            <a:off x="5961141" y="3316341"/>
            <a:ext cx="1793520" cy="1400990"/>
          </a:xfrm>
          <a:prstGeom prst="rect">
            <a:avLst/>
          </a:prstGeom>
          <a:ln w="12700">
            <a:noFill/>
            <a:miter lim="400000"/>
          </a:ln>
          <a:extLst>
            <a:ext uri="{C572A759-6A51-4108-AA02-DFA0A04FC94B}">
              <ma14:wrappingTextBoxFlag xmlns:ma14="http://schemas.microsoft.com/office/mac/drawingml/2011/main" val="1"/>
            </a:ext>
          </a:extLst>
        </p:spPr>
        <p:txBody>
          <a:bodyPr wrap="square" lIns="27093" tIns="27093" rIns="27093" bIns="27093" anchor="t">
            <a:noAutofit/>
          </a:bodyPr>
          <a:lstStyle>
            <a:lvl1pPr>
              <a:defRPr sz="9100">
                <a:solidFill>
                  <a:srgbClr val="FFFFFF"/>
                </a:solidFill>
                <a:latin typeface="ヒラギノ角ゴ Std"/>
                <a:ea typeface="ヒラギノ角ゴ Std"/>
                <a:cs typeface="ヒラギノ角ゴ Std"/>
                <a:sym typeface="ヒラギノ角ゴ Std"/>
              </a:defRPr>
            </a:lvl1pPr>
          </a:lstStyle>
          <a:p>
            <a:pPr algn="ctr"/>
            <a:r>
              <a:rPr lang="en-US" sz="1800" dirty="0" smtClean="0">
                <a:solidFill>
                  <a:schemeClr val="tx1"/>
                </a:solidFill>
                <a:latin typeface="メイリオ"/>
                <a:ea typeface="メイリオ"/>
                <a:cs typeface="メイリオ"/>
              </a:rPr>
              <a:t>Python</a:t>
            </a:r>
          </a:p>
          <a:p>
            <a:pPr algn="ctr"/>
            <a:r>
              <a:rPr lang="ja-JP" altLang="en-US" sz="1600" dirty="0" smtClean="0">
                <a:solidFill>
                  <a:schemeClr val="tx1"/>
                </a:solidFill>
                <a:latin typeface="メイリオ"/>
                <a:ea typeface="メイリオ"/>
                <a:cs typeface="メイリオ"/>
              </a:rPr>
              <a:t>プログラム</a:t>
            </a:r>
            <a:endParaRPr lang="en-US" altLang="ja-JP" sz="1600" dirty="0" smtClean="0">
              <a:solidFill>
                <a:schemeClr val="tx1"/>
              </a:solidFill>
              <a:latin typeface="メイリオ"/>
              <a:ea typeface="メイリオ"/>
              <a:cs typeface="メイリオ"/>
            </a:endParaRPr>
          </a:p>
          <a:p>
            <a:pPr algn="ctr">
              <a:lnSpc>
                <a:spcPct val="70000"/>
              </a:lnSpc>
            </a:pPr>
            <a:r>
              <a:rPr lang="en-US" altLang="ja-JP" sz="1800" dirty="0" smtClean="0">
                <a:solidFill>
                  <a:schemeClr val="tx1"/>
                </a:solidFill>
                <a:latin typeface="メイリオ"/>
                <a:ea typeface="メイリオ"/>
                <a:cs typeface="メイリオ"/>
              </a:rPr>
              <a:t>+</a:t>
            </a:r>
          </a:p>
          <a:p>
            <a:pPr algn="ctr">
              <a:lnSpc>
                <a:spcPct val="80000"/>
              </a:lnSpc>
            </a:pPr>
            <a:r>
              <a:rPr lang="en-US" altLang="ja-JP" sz="1800" dirty="0" err="1" smtClean="0">
                <a:solidFill>
                  <a:schemeClr val="tx1"/>
                </a:solidFill>
                <a:latin typeface="メイリオ"/>
                <a:ea typeface="メイリオ"/>
                <a:cs typeface="メイリオ"/>
              </a:rPr>
              <a:t>PythonSDK</a:t>
            </a:r>
            <a:endParaRPr lang="en-US" sz="1800" dirty="0">
              <a:solidFill>
                <a:schemeClr val="tx1"/>
              </a:solidFill>
              <a:latin typeface="メイリオ"/>
              <a:ea typeface="メイリオ"/>
              <a:cs typeface="メイリオ"/>
            </a:endParaRPr>
          </a:p>
        </p:txBody>
      </p:sp>
      <p:grpSp>
        <p:nvGrpSpPr>
          <p:cNvPr id="20" name="図形グループ 19"/>
          <p:cNvGrpSpPr/>
          <p:nvPr/>
        </p:nvGrpSpPr>
        <p:grpSpPr>
          <a:xfrm>
            <a:off x="4408063" y="3552469"/>
            <a:ext cx="1322972" cy="724579"/>
            <a:chOff x="3584199" y="2287663"/>
            <a:chExt cx="1322972" cy="449905"/>
          </a:xfrm>
        </p:grpSpPr>
        <p:sp>
          <p:nvSpPr>
            <p:cNvPr id="21" name="正方形/長方形 20"/>
            <p:cNvSpPr/>
            <p:nvPr/>
          </p:nvSpPr>
          <p:spPr>
            <a:xfrm>
              <a:off x="3584199" y="2287663"/>
              <a:ext cx="1322972" cy="44990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2" name="直線コネクタ 21"/>
            <p:cNvCxnSpPr/>
            <p:nvPr/>
          </p:nvCxnSpPr>
          <p:spPr>
            <a:xfrm flipH="1">
              <a:off x="3585627" y="2737568"/>
              <a:ext cx="1321529" cy="0"/>
            </a:xfrm>
            <a:prstGeom prst="line">
              <a:avLst/>
            </a:prstGeom>
            <a:ln w="38100">
              <a:solidFill>
                <a:schemeClr val="accent2">
                  <a:lumMod val="50000"/>
                </a:schemeClr>
              </a:solidFill>
              <a:prstDash val="solid"/>
              <a:headEnd type="none" w="lg" len="med"/>
              <a:tailEnd type="none" w="lg" len="med"/>
            </a:ln>
            <a:effectLst/>
          </p:spPr>
          <p:style>
            <a:lnRef idx="2">
              <a:schemeClr val="accent1"/>
            </a:lnRef>
            <a:fillRef idx="0">
              <a:schemeClr val="accent1"/>
            </a:fillRef>
            <a:effectRef idx="1">
              <a:schemeClr val="accent1"/>
            </a:effectRef>
            <a:fontRef idx="minor">
              <a:schemeClr val="tx1"/>
            </a:fontRef>
          </p:style>
        </p:cxnSp>
        <p:sp>
          <p:nvSpPr>
            <p:cNvPr id="23" name="Shape 589"/>
            <p:cNvSpPr/>
            <p:nvPr/>
          </p:nvSpPr>
          <p:spPr>
            <a:xfrm>
              <a:off x="3718607" y="2343983"/>
              <a:ext cx="1059225" cy="362492"/>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pPr algn="ctr"/>
              <a:r>
                <a:rPr lang="en-US" altLang="ja-JP" sz="2000" b="1" dirty="0" smtClean="0">
                  <a:solidFill>
                    <a:schemeClr val="accent2">
                      <a:lumMod val="50000"/>
                    </a:schemeClr>
                  </a:solidFill>
                  <a:latin typeface="メイリオ"/>
                  <a:ea typeface="メイリオ"/>
                  <a:cs typeface="メイリオ"/>
                </a:rPr>
                <a:t>Wi-Fi</a:t>
              </a:r>
              <a:endParaRPr sz="2000" b="1" dirty="0">
                <a:solidFill>
                  <a:schemeClr val="accent2">
                    <a:lumMod val="50000"/>
                  </a:schemeClr>
                </a:solidFill>
                <a:latin typeface="メイリオ"/>
                <a:ea typeface="メイリオ"/>
                <a:cs typeface="メイリオ"/>
              </a:endParaRPr>
            </a:p>
          </p:txBody>
        </p:sp>
        <p:cxnSp>
          <p:nvCxnSpPr>
            <p:cNvPr id="24" name="直線コネクタ 23"/>
            <p:cNvCxnSpPr/>
            <p:nvPr/>
          </p:nvCxnSpPr>
          <p:spPr>
            <a:xfrm flipH="1">
              <a:off x="3584199" y="2307964"/>
              <a:ext cx="1321529" cy="0"/>
            </a:xfrm>
            <a:prstGeom prst="line">
              <a:avLst/>
            </a:prstGeom>
            <a:ln w="38100">
              <a:solidFill>
                <a:schemeClr val="accent2">
                  <a:lumMod val="50000"/>
                </a:schemeClr>
              </a:solidFill>
              <a:prstDash val="solid"/>
              <a:headEnd type="none" w="lg" len="med"/>
              <a:tailEnd type="none" w="lg" len="med"/>
            </a:ln>
            <a:effectLst/>
          </p:spPr>
          <p:style>
            <a:lnRef idx="2">
              <a:schemeClr val="accent1"/>
            </a:lnRef>
            <a:fillRef idx="0">
              <a:schemeClr val="accent1"/>
            </a:fillRef>
            <a:effectRef idx="1">
              <a:schemeClr val="accent1"/>
            </a:effectRef>
            <a:fontRef idx="minor">
              <a:schemeClr val="tx1"/>
            </a:fontRef>
          </p:style>
        </p:cxnSp>
      </p:grpSp>
      <p:cxnSp>
        <p:nvCxnSpPr>
          <p:cNvPr id="17" name="直線コネクタ 16"/>
          <p:cNvCxnSpPr/>
          <p:nvPr/>
        </p:nvCxnSpPr>
        <p:spPr>
          <a:xfrm flipH="1">
            <a:off x="4245781" y="4178208"/>
            <a:ext cx="1735643" cy="0"/>
          </a:xfrm>
          <a:prstGeom prst="line">
            <a:avLst/>
          </a:prstGeom>
          <a:ln w="38100">
            <a:solidFill>
              <a:srgbClr val="FF0000"/>
            </a:solidFill>
            <a:prstDash val="sysDash"/>
            <a:headEnd type="arrow" w="lg" len="med"/>
            <a:tailEnd type="none" w="lg" len="med"/>
          </a:ln>
        </p:spPr>
        <p:style>
          <a:lnRef idx="2">
            <a:schemeClr val="accent1"/>
          </a:lnRef>
          <a:fillRef idx="0">
            <a:schemeClr val="accent1"/>
          </a:fillRef>
          <a:effectRef idx="1">
            <a:schemeClr val="accent1"/>
          </a:effectRef>
          <a:fontRef idx="minor">
            <a:schemeClr val="tx1"/>
          </a:fontRef>
        </p:style>
      </p:cxnSp>
      <p:pic>
        <p:nvPicPr>
          <p:cNvPr id="26" name="両手を掲げる.png"/>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a:xfrm>
            <a:off x="1475324" y="3328117"/>
            <a:ext cx="2049469" cy="2903946"/>
          </a:xfrm>
          <a:custGeom>
            <a:avLst/>
            <a:gdLst/>
            <a:ahLst/>
            <a:cxnLst>
              <a:cxn ang="0">
                <a:pos x="wd2" y="hd2"/>
              </a:cxn>
              <a:cxn ang="5400000">
                <a:pos x="wd2" y="hd2"/>
              </a:cxn>
              <a:cxn ang="10800000">
                <a:pos x="wd2" y="hd2"/>
              </a:cxn>
              <a:cxn ang="16200000">
                <a:pos x="wd2" y="hd2"/>
              </a:cxn>
            </a:cxnLst>
            <a:rect l="0" t="0" r="r" b="b"/>
            <a:pathLst>
              <a:path w="21518" h="21597" extrusionOk="0">
                <a:moveTo>
                  <a:pt x="10582" y="0"/>
                </a:moveTo>
                <a:cubicBezTo>
                  <a:pt x="9853" y="2"/>
                  <a:pt x="9495" y="137"/>
                  <a:pt x="8657" y="723"/>
                </a:cubicBezTo>
                <a:lnTo>
                  <a:pt x="7939" y="1226"/>
                </a:lnTo>
                <a:lnTo>
                  <a:pt x="8037" y="1785"/>
                </a:lnTo>
                <a:lnTo>
                  <a:pt x="8135" y="2346"/>
                </a:lnTo>
                <a:lnTo>
                  <a:pt x="8788" y="2773"/>
                </a:lnTo>
                <a:cubicBezTo>
                  <a:pt x="9147" y="3008"/>
                  <a:pt x="9552" y="3251"/>
                  <a:pt x="9687" y="3312"/>
                </a:cubicBezTo>
                <a:cubicBezTo>
                  <a:pt x="9954" y="3432"/>
                  <a:pt x="9977" y="3498"/>
                  <a:pt x="9844" y="3744"/>
                </a:cubicBezTo>
                <a:cubicBezTo>
                  <a:pt x="9758" y="3901"/>
                  <a:pt x="9741" y="3905"/>
                  <a:pt x="9231" y="3872"/>
                </a:cubicBezTo>
                <a:cubicBezTo>
                  <a:pt x="8707" y="3839"/>
                  <a:pt x="7696" y="3995"/>
                  <a:pt x="7579" y="4127"/>
                </a:cubicBezTo>
                <a:cubicBezTo>
                  <a:pt x="7504" y="4212"/>
                  <a:pt x="6804" y="4531"/>
                  <a:pt x="6588" y="4579"/>
                </a:cubicBezTo>
                <a:cubicBezTo>
                  <a:pt x="6191" y="4667"/>
                  <a:pt x="4732" y="5377"/>
                  <a:pt x="4435" y="5627"/>
                </a:cubicBezTo>
                <a:lnTo>
                  <a:pt x="4126" y="5887"/>
                </a:lnTo>
                <a:lnTo>
                  <a:pt x="3772" y="5812"/>
                </a:lnTo>
                <a:cubicBezTo>
                  <a:pt x="3571" y="5770"/>
                  <a:pt x="3214" y="5611"/>
                  <a:pt x="2950" y="5444"/>
                </a:cubicBezTo>
                <a:cubicBezTo>
                  <a:pt x="2694" y="5282"/>
                  <a:pt x="2378" y="5131"/>
                  <a:pt x="2248" y="5109"/>
                </a:cubicBezTo>
                <a:cubicBezTo>
                  <a:pt x="1823" y="5037"/>
                  <a:pt x="1674" y="4920"/>
                  <a:pt x="1584" y="4592"/>
                </a:cubicBezTo>
                <a:cubicBezTo>
                  <a:pt x="1521" y="4363"/>
                  <a:pt x="1455" y="4274"/>
                  <a:pt x="1339" y="4258"/>
                </a:cubicBezTo>
                <a:cubicBezTo>
                  <a:pt x="1194" y="4239"/>
                  <a:pt x="1182" y="4274"/>
                  <a:pt x="1210" y="4645"/>
                </a:cubicBezTo>
                <a:cubicBezTo>
                  <a:pt x="1237" y="5005"/>
                  <a:pt x="1222" y="5056"/>
                  <a:pt x="1082" y="5076"/>
                </a:cubicBezTo>
                <a:cubicBezTo>
                  <a:pt x="995" y="5088"/>
                  <a:pt x="756" y="5015"/>
                  <a:pt x="554" y="4913"/>
                </a:cubicBezTo>
                <a:cubicBezTo>
                  <a:pt x="351" y="4811"/>
                  <a:pt x="144" y="4727"/>
                  <a:pt x="92" y="4727"/>
                </a:cubicBezTo>
                <a:cubicBezTo>
                  <a:pt x="-80" y="4727"/>
                  <a:pt x="-2" y="4884"/>
                  <a:pt x="256" y="5057"/>
                </a:cubicBezTo>
                <a:cubicBezTo>
                  <a:pt x="398" y="5152"/>
                  <a:pt x="513" y="5279"/>
                  <a:pt x="513" y="5340"/>
                </a:cubicBezTo>
                <a:cubicBezTo>
                  <a:pt x="513" y="5669"/>
                  <a:pt x="1028" y="6029"/>
                  <a:pt x="1774" y="6223"/>
                </a:cubicBezTo>
                <a:cubicBezTo>
                  <a:pt x="2129" y="6315"/>
                  <a:pt x="2425" y="6457"/>
                  <a:pt x="2824" y="6728"/>
                </a:cubicBezTo>
                <a:cubicBezTo>
                  <a:pt x="3560" y="7226"/>
                  <a:pt x="3737" y="7301"/>
                  <a:pt x="4168" y="7301"/>
                </a:cubicBezTo>
                <a:cubicBezTo>
                  <a:pt x="4783" y="7301"/>
                  <a:pt x="5371" y="7073"/>
                  <a:pt x="5968" y="6602"/>
                </a:cubicBezTo>
                <a:cubicBezTo>
                  <a:pt x="6393" y="6267"/>
                  <a:pt x="6595" y="6158"/>
                  <a:pt x="6969" y="6061"/>
                </a:cubicBezTo>
                <a:cubicBezTo>
                  <a:pt x="7300" y="5976"/>
                  <a:pt x="7466" y="5960"/>
                  <a:pt x="7530" y="6004"/>
                </a:cubicBezTo>
                <a:cubicBezTo>
                  <a:pt x="7583" y="6042"/>
                  <a:pt x="7620" y="6344"/>
                  <a:pt x="7621" y="6730"/>
                </a:cubicBezTo>
                <a:cubicBezTo>
                  <a:pt x="7621" y="7093"/>
                  <a:pt x="7654" y="7426"/>
                  <a:pt x="7692" y="7468"/>
                </a:cubicBezTo>
                <a:cubicBezTo>
                  <a:pt x="7731" y="7511"/>
                  <a:pt x="7872" y="7566"/>
                  <a:pt x="8006" y="7591"/>
                </a:cubicBezTo>
                <a:cubicBezTo>
                  <a:pt x="8217" y="7630"/>
                  <a:pt x="8296" y="7716"/>
                  <a:pt x="8603" y="8236"/>
                </a:cubicBezTo>
                <a:cubicBezTo>
                  <a:pt x="8798" y="8567"/>
                  <a:pt x="9042" y="8919"/>
                  <a:pt x="9144" y="9019"/>
                </a:cubicBezTo>
                <a:lnTo>
                  <a:pt x="9329" y="9202"/>
                </a:lnTo>
                <a:lnTo>
                  <a:pt x="8738" y="9590"/>
                </a:lnTo>
                <a:cubicBezTo>
                  <a:pt x="8076" y="10024"/>
                  <a:pt x="7941" y="10238"/>
                  <a:pt x="7785" y="11092"/>
                </a:cubicBezTo>
                <a:cubicBezTo>
                  <a:pt x="7700" y="11557"/>
                  <a:pt x="7851" y="13262"/>
                  <a:pt x="8041" y="13986"/>
                </a:cubicBezTo>
                <a:cubicBezTo>
                  <a:pt x="8083" y="14144"/>
                  <a:pt x="8144" y="14476"/>
                  <a:pt x="8177" y="14723"/>
                </a:cubicBezTo>
                <a:cubicBezTo>
                  <a:pt x="8211" y="14970"/>
                  <a:pt x="8268" y="15198"/>
                  <a:pt x="8303" y="15231"/>
                </a:cubicBezTo>
                <a:cubicBezTo>
                  <a:pt x="8393" y="15314"/>
                  <a:pt x="8254" y="16853"/>
                  <a:pt x="8130" y="17147"/>
                </a:cubicBezTo>
                <a:cubicBezTo>
                  <a:pt x="7887" y="17722"/>
                  <a:pt x="7273" y="18221"/>
                  <a:pt x="6453" y="18512"/>
                </a:cubicBezTo>
                <a:cubicBezTo>
                  <a:pt x="5931" y="18697"/>
                  <a:pt x="5183" y="19243"/>
                  <a:pt x="4952" y="19608"/>
                </a:cubicBezTo>
                <a:cubicBezTo>
                  <a:pt x="4856" y="19760"/>
                  <a:pt x="4752" y="20009"/>
                  <a:pt x="4721" y="20162"/>
                </a:cubicBezTo>
                <a:cubicBezTo>
                  <a:pt x="4689" y="20317"/>
                  <a:pt x="4652" y="20396"/>
                  <a:pt x="4574" y="20447"/>
                </a:cubicBezTo>
                <a:cubicBezTo>
                  <a:pt x="4644" y="20438"/>
                  <a:pt x="4693" y="20438"/>
                  <a:pt x="4710" y="20451"/>
                </a:cubicBezTo>
                <a:cubicBezTo>
                  <a:pt x="4742" y="20477"/>
                  <a:pt x="4819" y="20629"/>
                  <a:pt x="4881" y="20788"/>
                </a:cubicBezTo>
                <a:cubicBezTo>
                  <a:pt x="4963" y="21002"/>
                  <a:pt x="5047" y="21092"/>
                  <a:pt x="5204" y="21133"/>
                </a:cubicBezTo>
                <a:cubicBezTo>
                  <a:pt x="5410" y="21188"/>
                  <a:pt x="5412" y="21193"/>
                  <a:pt x="5263" y="21308"/>
                </a:cubicBezTo>
                <a:cubicBezTo>
                  <a:pt x="5179" y="21373"/>
                  <a:pt x="5131" y="21441"/>
                  <a:pt x="5157" y="21459"/>
                </a:cubicBezTo>
                <a:cubicBezTo>
                  <a:pt x="5182" y="21477"/>
                  <a:pt x="5466" y="21522"/>
                  <a:pt x="5787" y="21560"/>
                </a:cubicBezTo>
                <a:cubicBezTo>
                  <a:pt x="6008" y="21585"/>
                  <a:pt x="6313" y="21598"/>
                  <a:pt x="6805" y="21597"/>
                </a:cubicBezTo>
                <a:cubicBezTo>
                  <a:pt x="7297" y="21596"/>
                  <a:pt x="7975" y="21581"/>
                  <a:pt x="8944" y="21553"/>
                </a:cubicBezTo>
                <a:cubicBezTo>
                  <a:pt x="10498" y="21508"/>
                  <a:pt x="12210" y="21495"/>
                  <a:pt x="13271" y="21521"/>
                </a:cubicBezTo>
                <a:cubicBezTo>
                  <a:pt x="15027" y="21563"/>
                  <a:pt x="16034" y="21530"/>
                  <a:pt x="16270" y="21422"/>
                </a:cubicBezTo>
                <a:cubicBezTo>
                  <a:pt x="16378" y="21372"/>
                  <a:pt x="16375" y="21355"/>
                  <a:pt x="16247" y="21302"/>
                </a:cubicBezTo>
                <a:cubicBezTo>
                  <a:pt x="16039" y="21216"/>
                  <a:pt x="16059" y="21136"/>
                  <a:pt x="16308" y="21057"/>
                </a:cubicBezTo>
                <a:cubicBezTo>
                  <a:pt x="16436" y="21017"/>
                  <a:pt x="16559" y="20904"/>
                  <a:pt x="16618" y="20774"/>
                </a:cubicBezTo>
                <a:cubicBezTo>
                  <a:pt x="16672" y="20655"/>
                  <a:pt x="16745" y="20536"/>
                  <a:pt x="16779" y="20510"/>
                </a:cubicBezTo>
                <a:cubicBezTo>
                  <a:pt x="16797" y="20497"/>
                  <a:pt x="16876" y="20502"/>
                  <a:pt x="16984" y="20518"/>
                </a:cubicBezTo>
                <a:cubicBezTo>
                  <a:pt x="16842" y="20458"/>
                  <a:pt x="16794" y="20413"/>
                  <a:pt x="16816" y="20373"/>
                </a:cubicBezTo>
                <a:cubicBezTo>
                  <a:pt x="16892" y="20233"/>
                  <a:pt x="16698" y="19684"/>
                  <a:pt x="16478" y="19416"/>
                </a:cubicBezTo>
                <a:cubicBezTo>
                  <a:pt x="16196" y="19073"/>
                  <a:pt x="15723" y="18764"/>
                  <a:pt x="15037" y="18477"/>
                </a:cubicBezTo>
                <a:cubicBezTo>
                  <a:pt x="14155" y="18108"/>
                  <a:pt x="13594" y="17722"/>
                  <a:pt x="13320" y="17295"/>
                </a:cubicBezTo>
                <a:cubicBezTo>
                  <a:pt x="13119" y="16981"/>
                  <a:pt x="13076" y="16814"/>
                  <a:pt x="13019" y="16111"/>
                </a:cubicBezTo>
                <a:cubicBezTo>
                  <a:pt x="12982" y="15661"/>
                  <a:pt x="12984" y="15252"/>
                  <a:pt x="13023" y="15202"/>
                </a:cubicBezTo>
                <a:cubicBezTo>
                  <a:pt x="13197" y="14977"/>
                  <a:pt x="13484" y="12812"/>
                  <a:pt x="13484" y="11729"/>
                </a:cubicBezTo>
                <a:cubicBezTo>
                  <a:pt x="13483" y="10641"/>
                  <a:pt x="13479" y="10616"/>
                  <a:pt x="13230" y="10189"/>
                </a:cubicBezTo>
                <a:cubicBezTo>
                  <a:pt x="13091" y="9951"/>
                  <a:pt x="12942" y="9755"/>
                  <a:pt x="12899" y="9755"/>
                </a:cubicBezTo>
                <a:cubicBezTo>
                  <a:pt x="12856" y="9755"/>
                  <a:pt x="12638" y="9628"/>
                  <a:pt x="12413" y="9472"/>
                </a:cubicBezTo>
                <a:lnTo>
                  <a:pt x="12004" y="9189"/>
                </a:lnTo>
                <a:lnTo>
                  <a:pt x="12200" y="9027"/>
                </a:lnTo>
                <a:cubicBezTo>
                  <a:pt x="12308" y="8938"/>
                  <a:pt x="12541" y="8606"/>
                  <a:pt x="12720" y="8290"/>
                </a:cubicBezTo>
                <a:cubicBezTo>
                  <a:pt x="12899" y="7975"/>
                  <a:pt x="13098" y="7686"/>
                  <a:pt x="13163" y="7649"/>
                </a:cubicBezTo>
                <a:cubicBezTo>
                  <a:pt x="13228" y="7611"/>
                  <a:pt x="13423" y="7564"/>
                  <a:pt x="13597" y="7545"/>
                </a:cubicBezTo>
                <a:lnTo>
                  <a:pt x="13914" y="7508"/>
                </a:lnTo>
                <a:lnTo>
                  <a:pt x="13938" y="6792"/>
                </a:lnTo>
                <a:cubicBezTo>
                  <a:pt x="13951" y="6398"/>
                  <a:pt x="13993" y="6054"/>
                  <a:pt x="14031" y="6028"/>
                </a:cubicBezTo>
                <a:cubicBezTo>
                  <a:pt x="14197" y="5912"/>
                  <a:pt x="14850" y="6208"/>
                  <a:pt x="15320" y="6612"/>
                </a:cubicBezTo>
                <a:cubicBezTo>
                  <a:pt x="15828" y="7048"/>
                  <a:pt x="16364" y="7289"/>
                  <a:pt x="16950" y="7344"/>
                </a:cubicBezTo>
                <a:cubicBezTo>
                  <a:pt x="17369" y="7383"/>
                  <a:pt x="17772" y="7233"/>
                  <a:pt x="18561" y="6743"/>
                </a:cubicBezTo>
                <a:cubicBezTo>
                  <a:pt x="18903" y="6531"/>
                  <a:pt x="19294" y="6342"/>
                  <a:pt x="19431" y="6323"/>
                </a:cubicBezTo>
                <a:cubicBezTo>
                  <a:pt x="19977" y="6247"/>
                  <a:pt x="20465" y="6033"/>
                  <a:pt x="20680" y="5777"/>
                </a:cubicBezTo>
                <a:cubicBezTo>
                  <a:pt x="20796" y="5638"/>
                  <a:pt x="20892" y="5482"/>
                  <a:pt x="20892" y="5430"/>
                </a:cubicBezTo>
                <a:cubicBezTo>
                  <a:pt x="20892" y="5378"/>
                  <a:pt x="21049" y="5249"/>
                  <a:pt x="21241" y="5143"/>
                </a:cubicBezTo>
                <a:cubicBezTo>
                  <a:pt x="21426" y="5041"/>
                  <a:pt x="21513" y="4973"/>
                  <a:pt x="21518" y="4927"/>
                </a:cubicBezTo>
                <a:cubicBezTo>
                  <a:pt x="21520" y="4911"/>
                  <a:pt x="21513" y="4898"/>
                  <a:pt x="21497" y="4887"/>
                </a:cubicBezTo>
                <a:cubicBezTo>
                  <a:pt x="21432" y="4841"/>
                  <a:pt x="21253" y="4879"/>
                  <a:pt x="20882" y="5016"/>
                </a:cubicBezTo>
                <a:cubicBezTo>
                  <a:pt x="20201" y="5267"/>
                  <a:pt x="20109" y="5223"/>
                  <a:pt x="20181" y="4686"/>
                </a:cubicBezTo>
                <a:cubicBezTo>
                  <a:pt x="20229" y="4324"/>
                  <a:pt x="20221" y="4297"/>
                  <a:pt x="20070" y="4317"/>
                </a:cubicBezTo>
                <a:cubicBezTo>
                  <a:pt x="19949" y="4333"/>
                  <a:pt x="19885" y="4420"/>
                  <a:pt x="19821" y="4652"/>
                </a:cubicBezTo>
                <a:cubicBezTo>
                  <a:pt x="19731" y="4979"/>
                  <a:pt x="19581" y="5096"/>
                  <a:pt x="19165" y="5167"/>
                </a:cubicBezTo>
                <a:cubicBezTo>
                  <a:pt x="19039" y="5188"/>
                  <a:pt x="18736" y="5326"/>
                  <a:pt x="18491" y="5472"/>
                </a:cubicBezTo>
                <a:cubicBezTo>
                  <a:pt x="18245" y="5619"/>
                  <a:pt x="17869" y="5780"/>
                  <a:pt x="17655" y="5831"/>
                </a:cubicBezTo>
                <a:lnTo>
                  <a:pt x="17266" y="5924"/>
                </a:lnTo>
                <a:lnTo>
                  <a:pt x="16660" y="5517"/>
                </a:lnTo>
                <a:cubicBezTo>
                  <a:pt x="16093" y="5137"/>
                  <a:pt x="14869" y="4547"/>
                  <a:pt x="14647" y="4547"/>
                </a:cubicBezTo>
                <a:cubicBezTo>
                  <a:pt x="14593" y="4547"/>
                  <a:pt x="14296" y="4427"/>
                  <a:pt x="13987" y="4279"/>
                </a:cubicBezTo>
                <a:cubicBezTo>
                  <a:pt x="13301" y="3951"/>
                  <a:pt x="12905" y="3864"/>
                  <a:pt x="12072" y="3862"/>
                </a:cubicBezTo>
                <a:lnTo>
                  <a:pt x="11430" y="3860"/>
                </a:lnTo>
                <a:lnTo>
                  <a:pt x="11404" y="3643"/>
                </a:lnTo>
                <a:cubicBezTo>
                  <a:pt x="11382" y="3460"/>
                  <a:pt x="11417" y="3409"/>
                  <a:pt x="11628" y="3314"/>
                </a:cubicBezTo>
                <a:cubicBezTo>
                  <a:pt x="11765" y="3252"/>
                  <a:pt x="12165" y="3012"/>
                  <a:pt x="12518" y="2782"/>
                </a:cubicBezTo>
                <a:lnTo>
                  <a:pt x="13160" y="2364"/>
                </a:lnTo>
                <a:lnTo>
                  <a:pt x="13267" y="1805"/>
                </a:lnTo>
                <a:lnTo>
                  <a:pt x="13373" y="1247"/>
                </a:lnTo>
                <a:lnTo>
                  <a:pt x="12831" y="847"/>
                </a:lnTo>
                <a:cubicBezTo>
                  <a:pt x="11886" y="150"/>
                  <a:pt x="11481" y="-2"/>
                  <a:pt x="10582" y="0"/>
                </a:cubicBezTo>
                <a:close/>
              </a:path>
            </a:pathLst>
          </a:custGeom>
          <a:ln w="63500">
            <a:solidFill>
              <a:schemeClr val="accent2">
                <a:lumMod val="60000"/>
                <a:lumOff val="40000"/>
              </a:schemeClr>
            </a:solidFill>
            <a:miter lim="400000"/>
          </a:ln>
        </p:spPr>
      </p:pic>
      <p:sp>
        <p:nvSpPr>
          <p:cNvPr id="27" name="角丸四角形吹き出し 26"/>
          <p:cNvSpPr/>
          <p:nvPr/>
        </p:nvSpPr>
        <p:spPr>
          <a:xfrm>
            <a:off x="7838148" y="3001709"/>
            <a:ext cx="1059300" cy="602426"/>
          </a:xfrm>
          <a:prstGeom prst="wedgeRoundRectCallout">
            <a:avLst>
              <a:gd name="adj1" fmla="val -35366"/>
              <a:gd name="adj2" fmla="val 77404"/>
              <a:gd name="adj3" fmla="val 16667"/>
            </a:avLst>
          </a:prstGeom>
          <a:solidFill>
            <a:schemeClr val="tx1">
              <a:lumMod val="50000"/>
              <a:lumOff val="50000"/>
            </a:schemeClr>
          </a:solidFill>
          <a:ln w="25400">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t>PC</a:t>
            </a:r>
            <a:r>
              <a:rPr kumimoji="1" lang="ja-JP" altLang="en-US" sz="1600" dirty="0" smtClean="0"/>
              <a:t>上で</a:t>
            </a:r>
            <a:endParaRPr kumimoji="1" lang="en-US" altLang="ja-JP" sz="1600" dirty="0" smtClean="0"/>
          </a:p>
          <a:p>
            <a:pPr algn="ctr"/>
            <a:r>
              <a:rPr kumimoji="1" lang="en-US" altLang="ja-JP" sz="1600" dirty="0" smtClean="0"/>
              <a:t>  </a:t>
            </a:r>
            <a:r>
              <a:rPr kumimoji="1" lang="ja-JP" altLang="en-US" sz="1600" dirty="0" smtClean="0"/>
              <a:t>実行！</a:t>
            </a:r>
            <a:endParaRPr kumimoji="1" lang="ja-JP" altLang="en-US" sz="1600" dirty="0"/>
          </a:p>
        </p:txBody>
      </p:sp>
      <p:cxnSp>
        <p:nvCxnSpPr>
          <p:cNvPr id="29" name="直線コネクタ 28"/>
          <p:cNvCxnSpPr/>
          <p:nvPr/>
        </p:nvCxnSpPr>
        <p:spPr>
          <a:xfrm flipH="1">
            <a:off x="4168807" y="3683873"/>
            <a:ext cx="1735643" cy="0"/>
          </a:xfrm>
          <a:prstGeom prst="line">
            <a:avLst/>
          </a:prstGeom>
          <a:ln w="38100">
            <a:solidFill>
              <a:srgbClr val="FF0000"/>
            </a:solidFill>
            <a:prstDash val="sysDash"/>
            <a:headEnd type="none" w="lg" len="med"/>
            <a:tailEnd type="arrow" w="lg" len="med"/>
          </a:ln>
        </p:spPr>
        <p:style>
          <a:lnRef idx="2">
            <a:schemeClr val="accent1"/>
          </a:lnRef>
          <a:fillRef idx="0">
            <a:schemeClr val="accent1"/>
          </a:fillRef>
          <a:effectRef idx="1">
            <a:schemeClr val="accent1"/>
          </a:effectRef>
          <a:fontRef idx="minor">
            <a:schemeClr val="tx1"/>
          </a:fontRef>
        </p:style>
      </p:cxnSp>
      <p:sp>
        <p:nvSpPr>
          <p:cNvPr id="30" name="Shape 589"/>
          <p:cNvSpPr/>
          <p:nvPr/>
        </p:nvSpPr>
        <p:spPr>
          <a:xfrm>
            <a:off x="4286234" y="4287697"/>
            <a:ext cx="1513843" cy="485602"/>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pPr algn="ctr"/>
            <a:r>
              <a:rPr lang="en-US" altLang="ja-JP" sz="1400" dirty="0" smtClean="0">
                <a:solidFill>
                  <a:srgbClr val="FF0000"/>
                </a:solidFill>
                <a:latin typeface="メイリオ"/>
                <a:ea typeface="メイリオ"/>
                <a:cs typeface="メイリオ"/>
              </a:rPr>
              <a:t>Pepper</a:t>
            </a:r>
            <a:r>
              <a:rPr lang="ja-JP" altLang="en-US" sz="1400" dirty="0" smtClean="0">
                <a:solidFill>
                  <a:srgbClr val="FF0000"/>
                </a:solidFill>
                <a:latin typeface="メイリオ"/>
                <a:ea typeface="メイリオ"/>
                <a:cs typeface="メイリオ"/>
              </a:rPr>
              <a:t>情報</a:t>
            </a:r>
            <a:endParaRPr lang="en-US" altLang="ja-JP" sz="1400" dirty="0" smtClean="0">
              <a:solidFill>
                <a:srgbClr val="FF0000"/>
              </a:solidFill>
              <a:latin typeface="メイリオ"/>
              <a:ea typeface="メイリオ"/>
              <a:cs typeface="メイリオ"/>
            </a:endParaRPr>
          </a:p>
          <a:p>
            <a:pPr algn="ctr"/>
            <a:r>
              <a:rPr lang="ja-JP" altLang="en-US" sz="1400" dirty="0" smtClean="0">
                <a:solidFill>
                  <a:srgbClr val="FF0000"/>
                </a:solidFill>
                <a:latin typeface="メイリオ"/>
                <a:ea typeface="メイリオ"/>
                <a:cs typeface="メイリオ"/>
              </a:rPr>
              <a:t>取得</a:t>
            </a:r>
            <a:endParaRPr lang="en-US" altLang="ja-JP" sz="1400" dirty="0" smtClean="0">
              <a:solidFill>
                <a:srgbClr val="FF0000"/>
              </a:solidFill>
              <a:latin typeface="メイリオ"/>
              <a:ea typeface="メイリオ"/>
              <a:cs typeface="メイリオ"/>
            </a:endParaRPr>
          </a:p>
        </p:txBody>
      </p:sp>
    </p:spTree>
    <p:extLst>
      <p:ext uri="{BB962C8B-B14F-4D97-AF65-F5344CB8AC3E}">
        <p14:creationId xmlns:p14="http://schemas.microsoft.com/office/powerpoint/2010/main" val="12022069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99605" y="677415"/>
            <a:ext cx="8539701" cy="3860845"/>
          </a:xfrm>
        </p:spPr>
        <p:txBody>
          <a:bodyPr>
            <a:noAutofit/>
          </a:bodyPr>
          <a:lstStyle/>
          <a:p>
            <a:r>
              <a:rPr kumimoji="1" lang="en-US" altLang="ja-JP" sz="2000" dirty="0" err="1" smtClean="0"/>
              <a:t>TensorFlow</a:t>
            </a:r>
            <a:r>
              <a:rPr lang="ja-JP" altLang="ja-JP" sz="2000" dirty="0"/>
              <a:t>　</a:t>
            </a:r>
            <a:r>
              <a:rPr lang="en-US" altLang="ja-JP" sz="1400" dirty="0" smtClean="0"/>
              <a:t>〔https</a:t>
            </a:r>
            <a:r>
              <a:rPr lang="en-US" altLang="ja-JP" sz="1400" dirty="0"/>
              <a:t>://</a:t>
            </a:r>
            <a:r>
              <a:rPr lang="en-US" altLang="ja-JP" sz="1400" dirty="0" err="1"/>
              <a:t>www.tensorflow.org</a:t>
            </a:r>
            <a:r>
              <a:rPr lang="en-US" altLang="ja-JP" sz="1400" dirty="0" smtClean="0"/>
              <a:t>/〕</a:t>
            </a:r>
            <a:endParaRPr lang="en-US" altLang="ja-JP" sz="1400" dirty="0"/>
          </a:p>
          <a:p>
            <a:pPr lvl="1"/>
            <a:r>
              <a:rPr lang="en-US" altLang="ja-JP" sz="1600" dirty="0" smtClean="0"/>
              <a:t>Google </a:t>
            </a:r>
            <a:r>
              <a:rPr lang="ja-JP" altLang="en-US" sz="1600" dirty="0" smtClean="0"/>
              <a:t>が</a:t>
            </a:r>
            <a:r>
              <a:rPr lang="ja-JP" altLang="en-US" sz="1600" dirty="0"/>
              <a:t>開発</a:t>
            </a:r>
            <a:r>
              <a:rPr lang="ja-JP" altLang="en-US" sz="1600" dirty="0" smtClean="0"/>
              <a:t>した</a:t>
            </a:r>
            <a:r>
              <a:rPr lang="en-US" altLang="ja-JP" sz="1600" dirty="0" smtClean="0"/>
              <a:t> </a:t>
            </a:r>
            <a:r>
              <a:rPr lang="en-US" altLang="ja-JP" sz="1600" b="1" dirty="0" smtClean="0"/>
              <a:t>Deep </a:t>
            </a:r>
            <a:r>
              <a:rPr lang="en-US" altLang="ja-JP" sz="1600" b="1" dirty="0"/>
              <a:t>Neural </a:t>
            </a:r>
            <a:r>
              <a:rPr lang="en-US" altLang="ja-JP" sz="1600" b="1" dirty="0" smtClean="0"/>
              <a:t>Network </a:t>
            </a:r>
            <a:r>
              <a:rPr lang="ja-JP" altLang="en-US" sz="1600" b="1" dirty="0" smtClean="0"/>
              <a:t>の</a:t>
            </a:r>
            <a:r>
              <a:rPr lang="ja-JP" altLang="en-US" sz="1600" b="1" dirty="0"/>
              <a:t>ため</a:t>
            </a:r>
            <a:r>
              <a:rPr lang="ja-JP" altLang="en-US" sz="1600" b="1" dirty="0" smtClean="0"/>
              <a:t>の</a:t>
            </a:r>
            <a:r>
              <a:rPr lang="en-US" altLang="ja-JP" sz="1600" b="1" dirty="0" smtClean="0"/>
              <a:t> Python </a:t>
            </a:r>
            <a:r>
              <a:rPr lang="ja-JP" altLang="en-US" sz="1600" b="1" dirty="0" smtClean="0"/>
              <a:t>ライブラリ</a:t>
            </a:r>
            <a:endParaRPr lang="ja-JP" altLang="en-US" sz="1600" b="1" dirty="0"/>
          </a:p>
          <a:p>
            <a:pPr lvl="1"/>
            <a:r>
              <a:rPr lang="ja-JP" altLang="en-US" sz="1600" dirty="0"/>
              <a:t>世界的に最も使われて</a:t>
            </a:r>
            <a:r>
              <a:rPr lang="ja-JP" altLang="en-US" sz="1600" dirty="0" smtClean="0"/>
              <a:t>いる</a:t>
            </a:r>
            <a:r>
              <a:rPr lang="en-US" altLang="ja-JP" sz="1600" dirty="0" smtClean="0"/>
              <a:t> Deep Learning </a:t>
            </a:r>
            <a:r>
              <a:rPr lang="ja-JP" altLang="en-US" sz="1600" dirty="0" smtClean="0"/>
              <a:t>の</a:t>
            </a:r>
            <a:r>
              <a:rPr lang="ja-JP" altLang="en-US" sz="1600" dirty="0"/>
              <a:t>フレームワーク</a:t>
            </a:r>
          </a:p>
          <a:p>
            <a:pPr lvl="1"/>
            <a:r>
              <a:rPr lang="ja-JP" altLang="en-US" sz="1600" dirty="0"/>
              <a:t>オープンソース、商用利用</a:t>
            </a:r>
            <a:r>
              <a:rPr lang="ja-JP" altLang="en-US" sz="1600" dirty="0" smtClean="0"/>
              <a:t>可能</a:t>
            </a:r>
            <a:endParaRPr lang="en-US" altLang="ja-JP" sz="1600" dirty="0" smtClean="0"/>
          </a:p>
          <a:p>
            <a:pPr lvl="1"/>
            <a:endParaRPr kumimoji="1" lang="en-US" altLang="ja-JP" sz="1050" dirty="0" smtClean="0"/>
          </a:p>
          <a:p>
            <a:r>
              <a:rPr lang="en-US" altLang="ja-JP" sz="2000" dirty="0" err="1" smtClean="0"/>
              <a:t>Keras</a:t>
            </a:r>
            <a:r>
              <a:rPr lang="ja-JP" altLang="en-US" sz="2000" dirty="0"/>
              <a:t>　</a:t>
            </a:r>
            <a:r>
              <a:rPr lang="en-US" altLang="ja-JP" sz="1400" dirty="0" smtClean="0"/>
              <a:t>〔https</a:t>
            </a:r>
            <a:r>
              <a:rPr lang="en-US" altLang="ja-JP" sz="1400" dirty="0"/>
              <a:t>://</a:t>
            </a:r>
            <a:r>
              <a:rPr lang="en-US" altLang="ja-JP" sz="1400" dirty="0" err="1"/>
              <a:t>keras.io</a:t>
            </a:r>
            <a:r>
              <a:rPr lang="en-US" altLang="ja-JP" sz="1400" dirty="0"/>
              <a:t>/</a:t>
            </a:r>
            <a:r>
              <a:rPr lang="en-US" altLang="ja-JP" sz="1400" dirty="0" err="1"/>
              <a:t>ja</a:t>
            </a:r>
            <a:r>
              <a:rPr lang="en-US" altLang="ja-JP" sz="1400" dirty="0" smtClean="0"/>
              <a:t>/〕</a:t>
            </a:r>
            <a:endParaRPr lang="en-US" altLang="ja-JP" sz="1400" dirty="0"/>
          </a:p>
          <a:p>
            <a:pPr lvl="1"/>
            <a:r>
              <a:rPr lang="en-US" altLang="ja-JP" sz="1600" dirty="0" err="1" smtClean="0"/>
              <a:t>TensorFlow</a:t>
            </a:r>
            <a:r>
              <a:rPr lang="en-US" altLang="ja-JP" sz="1600" dirty="0" smtClean="0"/>
              <a:t> </a:t>
            </a:r>
            <a:r>
              <a:rPr lang="ja-JP" altLang="en-US" sz="1600" dirty="0" smtClean="0"/>
              <a:t>や</a:t>
            </a:r>
            <a:r>
              <a:rPr lang="en-US" altLang="ja-JP" sz="1600" dirty="0" smtClean="0"/>
              <a:t> </a:t>
            </a:r>
            <a:r>
              <a:rPr lang="en-US" altLang="ja-JP" sz="1600" dirty="0" err="1" smtClean="0"/>
              <a:t>Theano</a:t>
            </a:r>
            <a:r>
              <a:rPr lang="en-US" altLang="ja-JP" sz="1600" dirty="0" smtClean="0"/>
              <a:t> </a:t>
            </a:r>
            <a:r>
              <a:rPr lang="ja-JP" altLang="en-US" sz="1600" dirty="0" smtClean="0"/>
              <a:t>を</a:t>
            </a:r>
            <a:r>
              <a:rPr lang="ja-JP" altLang="en-US" sz="1600" dirty="0"/>
              <a:t>バックエンドとして用いるラッパーライブラリ</a:t>
            </a:r>
          </a:p>
          <a:p>
            <a:pPr marL="804862" lvl="2" indent="0">
              <a:buNone/>
            </a:pPr>
            <a:r>
              <a:rPr lang="ja-JP" altLang="en-US" sz="1400" dirty="0" smtClean="0"/>
              <a:t>より</a:t>
            </a:r>
            <a:r>
              <a:rPr lang="ja-JP" altLang="en-US" sz="1400" dirty="0"/>
              <a:t>簡単なコードで</a:t>
            </a:r>
            <a:r>
              <a:rPr lang="ja-JP" altLang="en-US" sz="1400" dirty="0" smtClean="0"/>
              <a:t>記述できる別</a:t>
            </a:r>
            <a:r>
              <a:rPr lang="ja-JP" altLang="en-US" sz="1400" dirty="0"/>
              <a:t>のライブラリのように使用できるが</a:t>
            </a:r>
            <a:r>
              <a:rPr lang="ja-JP" altLang="en-US" sz="1400" dirty="0" smtClean="0"/>
              <a:t>、　　　　　　　　　　実際には</a:t>
            </a:r>
            <a:r>
              <a:rPr lang="en-US" altLang="ja-JP" sz="1400" dirty="0" smtClean="0"/>
              <a:t> </a:t>
            </a:r>
            <a:r>
              <a:rPr lang="en-US" altLang="ja-JP" sz="1400" dirty="0" err="1" smtClean="0"/>
              <a:t>Tensorflow</a:t>
            </a:r>
            <a:r>
              <a:rPr lang="en-US" altLang="ja-JP" sz="1400" dirty="0" smtClean="0"/>
              <a:t> (</a:t>
            </a:r>
            <a:r>
              <a:rPr lang="ja-JP" altLang="en-US" sz="1400" dirty="0" smtClean="0"/>
              <a:t>あるいは</a:t>
            </a:r>
            <a:r>
              <a:rPr lang="en-US" altLang="ja-JP" sz="1400" dirty="0" smtClean="0"/>
              <a:t> </a:t>
            </a:r>
            <a:r>
              <a:rPr lang="en-US" altLang="ja-JP" sz="1400" dirty="0" err="1" smtClean="0"/>
              <a:t>Theano</a:t>
            </a:r>
            <a:r>
              <a:rPr lang="en-US" altLang="ja-JP" sz="1400" dirty="0" smtClean="0"/>
              <a:t>) </a:t>
            </a:r>
            <a:r>
              <a:rPr lang="ja-JP" altLang="en-US" sz="1400" dirty="0" smtClean="0"/>
              <a:t>の</a:t>
            </a:r>
            <a:r>
              <a:rPr lang="ja-JP" altLang="en-US" sz="1400" dirty="0"/>
              <a:t>機能を利用して実行</a:t>
            </a:r>
            <a:r>
              <a:rPr lang="ja-JP" altLang="en-US" sz="1400" dirty="0" smtClean="0"/>
              <a:t>される</a:t>
            </a:r>
            <a:endParaRPr lang="en-US" altLang="ja-JP" sz="1400" dirty="0"/>
          </a:p>
          <a:p>
            <a:pPr lvl="1"/>
            <a:r>
              <a:rPr lang="ja-JP" altLang="en-US" sz="1600" dirty="0" smtClean="0"/>
              <a:t>つまり、</a:t>
            </a:r>
            <a:r>
              <a:rPr lang="en-US" altLang="ja-JP" sz="1600" b="1" dirty="0" err="1" smtClean="0"/>
              <a:t>TensorFlow</a:t>
            </a:r>
            <a:r>
              <a:rPr lang="en-US" altLang="ja-JP" sz="1600" b="1" dirty="0" smtClean="0"/>
              <a:t> </a:t>
            </a:r>
            <a:r>
              <a:rPr lang="ja-JP" altLang="en-US" sz="1600" b="1" dirty="0" smtClean="0"/>
              <a:t>の</a:t>
            </a:r>
            <a:r>
              <a:rPr lang="ja-JP" altLang="en-US" sz="1600" b="1" dirty="0"/>
              <a:t>機能を簡単</a:t>
            </a:r>
            <a:r>
              <a:rPr lang="ja-JP" altLang="en-US" sz="1600" b="1" dirty="0" smtClean="0"/>
              <a:t>に使用できるようにする</a:t>
            </a:r>
            <a:r>
              <a:rPr lang="en-US" altLang="ja-JP" sz="1600" b="1" dirty="0" smtClean="0"/>
              <a:t> Python </a:t>
            </a:r>
            <a:r>
              <a:rPr lang="ja-JP" altLang="en-US" sz="1600" b="1" dirty="0" smtClean="0"/>
              <a:t>ライブラリ</a:t>
            </a:r>
            <a:endParaRPr lang="ja-JP" altLang="en-US" sz="1600" b="1" dirty="0"/>
          </a:p>
          <a:p>
            <a:pPr lvl="1"/>
            <a:endParaRPr lang="en-US" altLang="ja-JP" sz="1600" b="1" dirty="0" smtClean="0"/>
          </a:p>
          <a:p>
            <a:endParaRPr kumimoji="1" lang="ja-JP" altLang="en-US" sz="2000" b="1" dirty="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13</a:t>
            </a:fld>
            <a:endParaRPr kumimoji="1" lang="ja-JP" altLang="en-US"/>
          </a:p>
        </p:txBody>
      </p:sp>
      <p:sp>
        <p:nvSpPr>
          <p:cNvPr id="4" name="タイトル 3"/>
          <p:cNvSpPr>
            <a:spLocks noGrp="1"/>
          </p:cNvSpPr>
          <p:nvPr>
            <p:ph type="title"/>
          </p:nvPr>
        </p:nvSpPr>
        <p:spPr/>
        <p:txBody>
          <a:bodyPr/>
          <a:lstStyle/>
          <a:p>
            <a:r>
              <a:rPr kumimoji="1" lang="en-US" altLang="ja-JP" dirty="0" err="1" smtClean="0"/>
              <a:t>TensorFlow</a:t>
            </a:r>
            <a:r>
              <a:rPr kumimoji="1" lang="en-US" altLang="ja-JP" dirty="0" smtClean="0"/>
              <a:t>/</a:t>
            </a:r>
            <a:r>
              <a:rPr kumimoji="1" lang="en-US" altLang="ja-JP" dirty="0" err="1" smtClean="0"/>
              <a:t>keras</a:t>
            </a:r>
            <a:endParaRPr kumimoji="1" lang="ja-JP" altLang="en-US" dirty="0"/>
          </a:p>
        </p:txBody>
      </p:sp>
      <p:pic>
        <p:nvPicPr>
          <p:cNvPr id="6" name="図 5" descr="download.png"/>
          <p:cNvPicPr>
            <a:picLocks noChangeAspect="1"/>
          </p:cNvPicPr>
          <p:nvPr/>
        </p:nvPicPr>
        <p:blipFill rotWithShape="1">
          <a:blip r:embed="rId2" cstate="print">
            <a:extLst>
              <a:ext uri="{28A0092B-C50C-407E-A947-70E740481C1C}">
                <a14:useLocalDpi xmlns:a14="http://schemas.microsoft.com/office/drawing/2010/main"/>
              </a:ext>
            </a:extLst>
          </a:blip>
          <a:srcRect t="23102" b="11966"/>
          <a:stretch/>
        </p:blipFill>
        <p:spPr>
          <a:xfrm>
            <a:off x="6115606" y="4322492"/>
            <a:ext cx="1282910" cy="562284"/>
          </a:xfrm>
          <a:prstGeom prst="rect">
            <a:avLst/>
          </a:prstGeom>
        </p:spPr>
      </p:pic>
      <p:pic>
        <p:nvPicPr>
          <p:cNvPr id="7" name="図 6" descr="download.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320" y="3947861"/>
            <a:ext cx="1800105" cy="522333"/>
          </a:xfrm>
          <a:prstGeom prst="rect">
            <a:avLst/>
          </a:prstGeom>
        </p:spPr>
      </p:pic>
      <p:pic>
        <p:nvPicPr>
          <p:cNvPr id="8" name="図 7" descr="download.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44518" y="3794132"/>
            <a:ext cx="913079" cy="913079"/>
          </a:xfrm>
          <a:prstGeom prst="rect">
            <a:avLst/>
          </a:prstGeom>
        </p:spPr>
      </p:pic>
      <p:pic>
        <p:nvPicPr>
          <p:cNvPr id="9" name="図 8" descr="download.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35596" y="3717523"/>
            <a:ext cx="2898577" cy="563771"/>
          </a:xfrm>
          <a:prstGeom prst="rect">
            <a:avLst/>
          </a:prstGeom>
        </p:spPr>
      </p:pic>
      <p:cxnSp>
        <p:nvCxnSpPr>
          <p:cNvPr id="10" name="直線コネクタ 9"/>
          <p:cNvCxnSpPr/>
          <p:nvPr/>
        </p:nvCxnSpPr>
        <p:spPr>
          <a:xfrm flipH="1">
            <a:off x="2128632" y="4222214"/>
            <a:ext cx="702744" cy="0"/>
          </a:xfrm>
          <a:prstGeom prst="line">
            <a:avLst/>
          </a:prstGeom>
          <a:ln w="38100">
            <a:solidFill>
              <a:schemeClr val="accent2"/>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flipH="1">
            <a:off x="4936602" y="3947861"/>
            <a:ext cx="527982" cy="291066"/>
          </a:xfrm>
          <a:prstGeom prst="line">
            <a:avLst/>
          </a:prstGeom>
          <a:ln w="38100">
            <a:solidFill>
              <a:schemeClr val="accent2"/>
            </a:solidFill>
            <a:prstDash val="sysDot"/>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flipH="1" flipV="1">
            <a:off x="4936602" y="4245794"/>
            <a:ext cx="527982" cy="363614"/>
          </a:xfrm>
          <a:prstGeom prst="line">
            <a:avLst/>
          </a:prstGeom>
          <a:ln w="38100">
            <a:solidFill>
              <a:schemeClr val="accent2"/>
            </a:solidFill>
            <a:prstDash val="sysDot"/>
            <a:headEnd type="none" w="lg" len="med"/>
            <a:tailEnd type="non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6831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png"/>
          <p:cNvPicPr>
            <a:picLocks noChangeAspect="1"/>
          </p:cNvPicPr>
          <p:nvPr/>
        </p:nvPicPr>
        <p:blipFill>
          <a:blip r:embed="rId2">
            <a:extLst/>
          </a:blip>
          <a:stretch>
            <a:fillRect/>
          </a:stretch>
        </p:blipFill>
        <p:spPr>
          <a:xfrm>
            <a:off x="1352373" y="2466248"/>
            <a:ext cx="3668008" cy="2644686"/>
          </a:xfrm>
          <a:prstGeom prst="rect">
            <a:avLst/>
          </a:prstGeom>
          <a:ln w="12700">
            <a:miter lim="400000"/>
          </a:ln>
        </p:spPr>
      </p:pic>
      <p:grpSp>
        <p:nvGrpSpPr>
          <p:cNvPr id="4" name="Group 115"/>
          <p:cNvGrpSpPr/>
          <p:nvPr/>
        </p:nvGrpSpPr>
        <p:grpSpPr>
          <a:xfrm>
            <a:off x="4662494" y="718672"/>
            <a:ext cx="3474790" cy="2117520"/>
            <a:chOff x="0" y="0"/>
            <a:chExt cx="3830638" cy="2687638"/>
          </a:xfrm>
        </p:grpSpPr>
        <p:sp>
          <p:nvSpPr>
            <p:cNvPr id="5" name="Shape 113"/>
            <p:cNvSpPr/>
            <p:nvPr/>
          </p:nvSpPr>
          <p:spPr>
            <a:xfrm>
              <a:off x="0" y="0"/>
              <a:ext cx="3830638" cy="2687638"/>
            </a:xfrm>
            <a:prstGeom prst="wedgeEllipseCallout">
              <a:avLst>
                <a:gd name="adj1" fmla="val -49704"/>
                <a:gd name="adj2" fmla="val 40773"/>
              </a:avLst>
            </a:prstGeom>
            <a:solidFill>
              <a:srgbClr val="FFFFFF"/>
            </a:solidFill>
            <a:ln w="9360" cap="sq">
              <a:solidFill>
                <a:srgbClr val="999999"/>
              </a:solidFill>
              <a:prstDash val="solid"/>
              <a:round/>
            </a:ln>
            <a:effectLst/>
          </p:spPr>
          <p:txBody>
            <a:bodyPr wrap="square" lIns="45719" tIns="45719" rIns="45719" bIns="45719" numCol="1" anchor="ctr">
              <a:no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endParaRPr/>
            </a:p>
          </p:txBody>
        </p:sp>
        <p:sp>
          <p:nvSpPr>
            <p:cNvPr id="6" name="Shape 114"/>
            <p:cNvSpPr/>
            <p:nvPr/>
          </p:nvSpPr>
          <p:spPr>
            <a:xfrm>
              <a:off x="1126239" y="1102240"/>
              <a:ext cx="1530803" cy="525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ja-JP" altLang="en-US" dirty="0" smtClean="0">
                  <a:latin typeface="メイリオ"/>
                  <a:ea typeface="メイリオ"/>
                  <a:cs typeface="メイリオ"/>
                  <a:sym typeface="HGPSoeiKakugothicUB"/>
                </a:rPr>
                <a:t>環境構築</a:t>
              </a:r>
              <a:endParaRPr dirty="0">
                <a:latin typeface="メイリオ"/>
                <a:ea typeface="メイリオ"/>
                <a:cs typeface="メイリオ"/>
                <a:sym typeface="HGPSoeiKakugothicUB"/>
              </a:endParaRPr>
            </a:p>
          </p:txBody>
        </p:sp>
      </p:gr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14</a:t>
            </a:fld>
            <a:endParaRPr kumimoji="1" lang="ja-JP" altLang="en-US"/>
          </a:p>
        </p:txBody>
      </p:sp>
    </p:spTree>
    <p:extLst>
      <p:ext uri="{BB962C8B-B14F-4D97-AF65-F5344CB8AC3E}">
        <p14:creationId xmlns:p14="http://schemas.microsoft.com/office/powerpoint/2010/main" val="29876848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834583"/>
            <a:ext cx="8229600" cy="3860845"/>
          </a:xfrm>
        </p:spPr>
        <p:txBody>
          <a:bodyPr/>
          <a:lstStyle/>
          <a:p>
            <a:r>
              <a:rPr lang="en-US" altLang="ja-JP" dirty="0"/>
              <a:t>Mac OS </a:t>
            </a:r>
            <a:r>
              <a:rPr lang="en-US" altLang="ja-JP" dirty="0" smtClean="0"/>
              <a:t>X</a:t>
            </a:r>
            <a:r>
              <a:rPr lang="ja-JP" altLang="en-US" dirty="0" smtClean="0"/>
              <a:t> </a:t>
            </a:r>
            <a:r>
              <a:rPr lang="en-US" altLang="ja-JP" dirty="0" smtClean="0"/>
              <a:t>10.10.5 Yosemite</a:t>
            </a:r>
            <a:endParaRPr lang="en-US" altLang="ja-JP" dirty="0"/>
          </a:p>
          <a:p>
            <a:pPr lvl="1"/>
            <a:r>
              <a:rPr lang="en-US" altLang="ja-JP" dirty="0"/>
              <a:t>GPU</a:t>
            </a:r>
            <a:r>
              <a:rPr lang="ja-JP" altLang="en-US" dirty="0"/>
              <a:t>不使用</a:t>
            </a:r>
          </a:p>
          <a:p>
            <a:r>
              <a:rPr lang="en-US" altLang="ja-JP" dirty="0"/>
              <a:t>python 2.7.14</a:t>
            </a:r>
          </a:p>
          <a:p>
            <a:r>
              <a:rPr lang="en-US" altLang="ja-JP" dirty="0" err="1"/>
              <a:t>OpenCV</a:t>
            </a:r>
            <a:r>
              <a:rPr lang="en-US" altLang="ja-JP" dirty="0"/>
              <a:t> 3.3.0</a:t>
            </a:r>
          </a:p>
          <a:p>
            <a:r>
              <a:rPr lang="en-US" altLang="ja-JP" dirty="0" err="1"/>
              <a:t>Tensorflow</a:t>
            </a:r>
            <a:r>
              <a:rPr lang="en-US" altLang="ja-JP" dirty="0"/>
              <a:t> 1.3.0</a:t>
            </a:r>
          </a:p>
          <a:p>
            <a:r>
              <a:rPr lang="ja-JP" altLang="ja-JP" dirty="0" err="1"/>
              <a:t>K</a:t>
            </a:r>
            <a:r>
              <a:rPr lang="en-US" altLang="ja-JP" dirty="0" smtClean="0"/>
              <a:t>eras </a:t>
            </a:r>
            <a:r>
              <a:rPr lang="en-US" altLang="ja-JP" dirty="0"/>
              <a:t>1.2.2</a:t>
            </a:r>
          </a:p>
          <a:p>
            <a:r>
              <a:rPr lang="en-US" altLang="ja-JP" dirty="0" err="1"/>
              <a:t>PythonSDK</a:t>
            </a:r>
            <a:r>
              <a:rPr lang="en-US" altLang="ja-JP" dirty="0"/>
              <a:t> 2.5.5.5</a:t>
            </a:r>
            <a:endParaRPr kumimoji="1" lang="ja-JP" altLang="en-US" dirty="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15</a:t>
            </a:fld>
            <a:endParaRPr kumimoji="1" lang="ja-JP" altLang="en-US"/>
          </a:p>
        </p:txBody>
      </p:sp>
      <p:sp>
        <p:nvSpPr>
          <p:cNvPr id="4" name="タイトル 3"/>
          <p:cNvSpPr>
            <a:spLocks noGrp="1"/>
          </p:cNvSpPr>
          <p:nvPr>
            <p:ph type="title"/>
          </p:nvPr>
        </p:nvSpPr>
        <p:spPr/>
        <p:txBody>
          <a:bodyPr/>
          <a:lstStyle/>
          <a:p>
            <a:r>
              <a:rPr kumimoji="1" lang="ja-JP" altLang="en-US" dirty="0" smtClean="0"/>
              <a:t>今回の実行環境</a:t>
            </a:r>
            <a:endParaRPr kumimoji="1" lang="ja-JP" altLang="en-US" dirty="0"/>
          </a:p>
        </p:txBody>
      </p:sp>
    </p:spTree>
    <p:extLst>
      <p:ext uri="{BB962C8B-B14F-4D97-AF65-F5344CB8AC3E}">
        <p14:creationId xmlns:p14="http://schemas.microsoft.com/office/powerpoint/2010/main" val="34492036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874905"/>
            <a:ext cx="7211862" cy="4409722"/>
          </a:xfrm>
        </p:spPr>
        <p:txBody>
          <a:bodyPr>
            <a:normAutofit/>
          </a:bodyPr>
          <a:lstStyle/>
          <a:p>
            <a:pPr marL="0" indent="0">
              <a:buNone/>
            </a:pPr>
            <a:r>
              <a:rPr lang="ja-JP" altLang="en-US" u="sng" dirty="0"/>
              <a:t>主にインストールが必要なもの</a:t>
            </a:r>
          </a:p>
          <a:p>
            <a:pPr>
              <a:lnSpc>
                <a:spcPct val="150000"/>
              </a:lnSpc>
            </a:pPr>
            <a:r>
              <a:rPr lang="en-US" altLang="ja-JP" dirty="0" err="1" smtClean="0"/>
              <a:t>PythonSDK</a:t>
            </a:r>
            <a:endParaRPr lang="en-US" altLang="ja-JP" dirty="0"/>
          </a:p>
          <a:p>
            <a:r>
              <a:rPr lang="en-US" altLang="ja-JP" dirty="0" err="1"/>
              <a:t>OpenCV</a:t>
            </a:r>
            <a:endParaRPr lang="en-US" altLang="ja-JP" dirty="0"/>
          </a:p>
          <a:p>
            <a:r>
              <a:rPr lang="en-US" altLang="ja-JP" dirty="0" err="1"/>
              <a:t>Tensorflow</a:t>
            </a:r>
            <a:endParaRPr lang="en-US" altLang="ja-JP" dirty="0"/>
          </a:p>
          <a:p>
            <a:r>
              <a:rPr lang="en-US" altLang="ja-JP" dirty="0" err="1" smtClean="0"/>
              <a:t>Keras</a:t>
            </a:r>
            <a:endParaRPr lang="en-US" altLang="ja-JP" sz="1800" dirty="0" smtClean="0"/>
          </a:p>
          <a:p>
            <a:pPr lvl="1"/>
            <a:endParaRPr lang="en-US" altLang="ja-JP" sz="1800" dirty="0" smtClean="0"/>
          </a:p>
          <a:p>
            <a:pPr lvl="1"/>
            <a:r>
              <a:rPr lang="ja-JP" altLang="en-US" sz="1800" dirty="0" smtClean="0"/>
              <a:t>他、いくつかの</a:t>
            </a:r>
            <a:r>
              <a:rPr lang="en-US" altLang="ja-JP" sz="1800" dirty="0" smtClean="0"/>
              <a:t>Python</a:t>
            </a:r>
            <a:r>
              <a:rPr lang="ja-JP" altLang="en-US" sz="1800" dirty="0" smtClean="0"/>
              <a:t>ライブラリも必要</a:t>
            </a:r>
            <a:endParaRPr lang="en-US" altLang="ja-JP" sz="1800" dirty="0"/>
          </a:p>
          <a:p>
            <a:pPr lvl="1"/>
            <a:r>
              <a:rPr lang="ja-JP" altLang="en-US" sz="1800" dirty="0"/>
              <a:t>インストールの手順は個々の環境に大きく依存するので</a:t>
            </a:r>
            <a:r>
              <a:rPr lang="ja-JP" altLang="en-US" sz="1800" dirty="0" smtClean="0"/>
              <a:t>、　　　今回</a:t>
            </a:r>
            <a:r>
              <a:rPr lang="ja-JP" altLang="en-US" sz="1800" dirty="0"/>
              <a:t>の</a:t>
            </a:r>
            <a:r>
              <a:rPr lang="en-US" altLang="ja-JP" sz="1800" dirty="0"/>
              <a:t>WS</a:t>
            </a:r>
            <a:r>
              <a:rPr lang="ja-JP" altLang="en-US" sz="1800" dirty="0"/>
              <a:t>では詳細は割愛</a:t>
            </a:r>
            <a:endParaRPr lang="en-US" altLang="ja-JP" sz="1800" dirty="0"/>
          </a:p>
          <a:p>
            <a:endParaRPr kumimoji="1" lang="ja-JP" altLang="en-US" sz="1800" dirty="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16</a:t>
            </a:fld>
            <a:endParaRPr kumimoji="1" lang="ja-JP" altLang="en-US"/>
          </a:p>
        </p:txBody>
      </p:sp>
      <p:sp>
        <p:nvSpPr>
          <p:cNvPr id="4" name="タイトル 3"/>
          <p:cNvSpPr>
            <a:spLocks noGrp="1"/>
          </p:cNvSpPr>
          <p:nvPr>
            <p:ph type="title"/>
          </p:nvPr>
        </p:nvSpPr>
        <p:spPr/>
        <p:txBody>
          <a:bodyPr/>
          <a:lstStyle/>
          <a:p>
            <a:r>
              <a:rPr kumimoji="1" lang="ja-JP" altLang="en-US" dirty="0" smtClean="0"/>
              <a:t>事前準備</a:t>
            </a:r>
            <a:endParaRPr kumimoji="1" lang="ja-JP" altLang="en-US" dirty="0"/>
          </a:p>
        </p:txBody>
      </p:sp>
    </p:spTree>
    <p:extLst>
      <p:ext uri="{BB962C8B-B14F-4D97-AF65-F5344CB8AC3E}">
        <p14:creationId xmlns:p14="http://schemas.microsoft.com/office/powerpoint/2010/main" val="6558659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69953" y="846233"/>
            <a:ext cx="8727117" cy="3921029"/>
          </a:xfrm>
        </p:spPr>
        <p:txBody>
          <a:bodyPr>
            <a:noAutofit/>
          </a:bodyPr>
          <a:lstStyle/>
          <a:p>
            <a:pPr marL="457200" indent="-457200">
              <a:buFont typeface="+mj-lt"/>
              <a:buAutoNum type="arabicParenR"/>
            </a:pPr>
            <a:r>
              <a:rPr lang="en-US" altLang="ja-JP" sz="1800" dirty="0" smtClean="0"/>
              <a:t>/Library/Frameworks/...</a:t>
            </a:r>
            <a:r>
              <a:rPr lang="ja-JP" altLang="en-US" sz="1800" dirty="0" smtClean="0"/>
              <a:t>下</a:t>
            </a:r>
            <a:r>
              <a:rPr lang="ja-JP" altLang="en-US" sz="1800" dirty="0" smtClean="0"/>
              <a:t>の</a:t>
            </a:r>
            <a:r>
              <a:rPr lang="en-US" altLang="ja-JP" sz="1800" dirty="0" smtClean="0"/>
              <a:t>Python2.7</a:t>
            </a:r>
            <a:r>
              <a:rPr lang="ja-JP" altLang="en-US" sz="1800" dirty="0" smtClean="0"/>
              <a:t>に</a:t>
            </a:r>
            <a:r>
              <a:rPr lang="en-US" altLang="ja-JP" sz="1800" dirty="0" err="1"/>
              <a:t>PythonSDK</a:t>
            </a:r>
            <a:r>
              <a:rPr lang="ja-JP" altLang="en-US" sz="1800" dirty="0"/>
              <a:t>をインストール</a:t>
            </a:r>
          </a:p>
          <a:p>
            <a:pPr marL="735013" lvl="1" indent="-457200"/>
            <a:r>
              <a:rPr lang="en-US" altLang="ja-JP" sz="1400" dirty="0" smtClean="0"/>
              <a:t>/</a:t>
            </a:r>
            <a:r>
              <a:rPr lang="en-US" altLang="ja-JP" sz="1400" dirty="0"/>
              <a:t>Library/Frameworks/</a:t>
            </a:r>
            <a:r>
              <a:rPr lang="en-US" altLang="ja-JP" sz="1400" dirty="0" err="1"/>
              <a:t>Python.framework</a:t>
            </a:r>
            <a:r>
              <a:rPr lang="en-US" altLang="ja-JP" sz="1400" dirty="0"/>
              <a:t>/Versions/2.7/</a:t>
            </a:r>
            <a:r>
              <a:rPr lang="is-IS" altLang="ja-JP" sz="1400" dirty="0" smtClean="0"/>
              <a:t>…</a:t>
            </a:r>
            <a:endParaRPr lang="en-US" altLang="ja-JP" sz="1400" dirty="0" smtClean="0"/>
          </a:p>
          <a:p>
            <a:pPr marL="735013" lvl="1" indent="-457200"/>
            <a:r>
              <a:rPr lang="ja-JP" altLang="en-US" sz="1400" dirty="0" smtClean="0"/>
              <a:t>参考：</a:t>
            </a:r>
            <a:r>
              <a:rPr lang="en-US" altLang="ja-JP" sz="1400" dirty="0"/>
              <a:t>https://</a:t>
            </a:r>
            <a:r>
              <a:rPr lang="en-US" altLang="ja-JP" sz="1400" dirty="0" err="1"/>
              <a:t>qiita.com</a:t>
            </a:r>
            <a:r>
              <a:rPr lang="en-US" altLang="ja-JP" sz="1400" dirty="0"/>
              <a:t>/</a:t>
            </a:r>
            <a:r>
              <a:rPr lang="en-US" altLang="ja-JP" sz="1400" dirty="0" err="1"/>
              <a:t>kyohara</a:t>
            </a:r>
            <a:r>
              <a:rPr lang="en-US" altLang="ja-JP" sz="1400" dirty="0"/>
              <a:t>/items/</a:t>
            </a:r>
            <a:r>
              <a:rPr lang="en-US" altLang="ja-JP" sz="1400" dirty="0" smtClean="0"/>
              <a:t>ae0dd0f57413caa90674</a:t>
            </a:r>
          </a:p>
          <a:p>
            <a:pPr marL="735013" lvl="1" indent="-457200"/>
            <a:r>
              <a:rPr lang="ja-JP" altLang="en-US" sz="1400" b="1" dirty="0"/>
              <a:t>仕様上、</a:t>
            </a:r>
            <a:r>
              <a:rPr lang="en-US" altLang="ja-JP" sz="1400" b="1" dirty="0"/>
              <a:t>mac</a:t>
            </a:r>
            <a:r>
              <a:rPr lang="ja-JP" altLang="en-US" sz="1400" b="1" dirty="0"/>
              <a:t>ではシステムデフォルトの</a:t>
            </a:r>
            <a:r>
              <a:rPr lang="en-US" altLang="ja-JP" sz="1400" b="1" dirty="0" smtClean="0"/>
              <a:t>Python</a:t>
            </a:r>
            <a:r>
              <a:rPr lang="ja-JP" altLang="en-US" sz="1400" b="1" dirty="0" smtClean="0"/>
              <a:t>で</a:t>
            </a:r>
            <a:r>
              <a:rPr lang="ja-JP" altLang="en-US" sz="1400" b="1" dirty="0"/>
              <a:t>しか</a:t>
            </a:r>
            <a:r>
              <a:rPr lang="en-US" altLang="ja-JP" sz="1400" b="1" dirty="0" err="1"/>
              <a:t>PythonSDK</a:t>
            </a:r>
            <a:r>
              <a:rPr lang="ja-JP" altLang="en-US" sz="1400" b="1" dirty="0"/>
              <a:t>が使用</a:t>
            </a:r>
            <a:r>
              <a:rPr lang="ja-JP" altLang="en-US" sz="1400" b="1" dirty="0" smtClean="0"/>
              <a:t>できないため</a:t>
            </a:r>
            <a:endParaRPr lang="en-US" altLang="ja-JP" sz="1400" dirty="0" smtClean="0"/>
          </a:p>
          <a:p>
            <a:pPr marL="735013" lvl="1" indent="-457200"/>
            <a:endParaRPr lang="ja-JP" altLang="en-US" sz="800" dirty="0"/>
          </a:p>
          <a:p>
            <a:pPr marL="457200" indent="-457200">
              <a:buFont typeface="+mj-lt"/>
              <a:buAutoNum type="arabicParenR"/>
            </a:pPr>
            <a:r>
              <a:rPr lang="en-US" altLang="ja-JP" sz="1800" dirty="0"/>
              <a:t>/Library/Frameworks/...</a:t>
            </a:r>
            <a:r>
              <a:rPr lang="ja-JP" altLang="en-US" sz="1800" dirty="0" smtClean="0"/>
              <a:t>下</a:t>
            </a:r>
            <a:r>
              <a:rPr lang="ja-JP" altLang="en-US" sz="1800" dirty="0" smtClean="0"/>
              <a:t>の</a:t>
            </a:r>
            <a:r>
              <a:rPr lang="en-US" altLang="ja-JP" sz="1800" dirty="0" smtClean="0"/>
              <a:t>Python</a:t>
            </a:r>
            <a:r>
              <a:rPr lang="ja-JP" altLang="en-US" sz="1800" dirty="0" smtClean="0"/>
              <a:t>環境に必要</a:t>
            </a:r>
            <a:r>
              <a:rPr lang="ja-JP" altLang="en-US" sz="1800" dirty="0"/>
              <a:t>な</a:t>
            </a:r>
            <a:r>
              <a:rPr lang="ja-JP" altLang="en-US" sz="1800" dirty="0" smtClean="0"/>
              <a:t>パッケージをインストール</a:t>
            </a:r>
            <a:endParaRPr lang="ja-JP" altLang="en-US" sz="1800" dirty="0"/>
          </a:p>
          <a:p>
            <a:pPr marL="735013" lvl="1" indent="-457200"/>
            <a:r>
              <a:rPr lang="ja-JP" altLang="en-US" sz="1400" dirty="0" smtClean="0"/>
              <a:t>（例）b</a:t>
            </a:r>
            <a:r>
              <a:rPr lang="en-US" altLang="ja-JP" sz="1400" dirty="0" err="1" smtClean="0"/>
              <a:t>rew</a:t>
            </a:r>
            <a:r>
              <a:rPr lang="ja-JP" altLang="en-US" sz="1400" dirty="0" smtClean="0"/>
              <a:t> </a:t>
            </a:r>
            <a:r>
              <a:rPr lang="en-US" altLang="ja-JP" sz="1400" dirty="0" smtClean="0"/>
              <a:t>install</a:t>
            </a:r>
            <a:r>
              <a:rPr lang="ja-JP" altLang="en-US" sz="1400" dirty="0" smtClean="0"/>
              <a:t> </a:t>
            </a:r>
            <a:r>
              <a:rPr lang="ja-JP" altLang="ja-JP" sz="1400" dirty="0" smtClean="0"/>
              <a:t>o</a:t>
            </a:r>
            <a:r>
              <a:rPr lang="en-US" altLang="ja-JP" sz="1400" dirty="0" err="1" smtClean="0"/>
              <a:t>pencv</a:t>
            </a:r>
            <a:endParaRPr lang="en-US" altLang="ja-JP" sz="1400" dirty="0" smtClean="0"/>
          </a:p>
          <a:p>
            <a:pPr marL="1252538" lvl="1" indent="4763">
              <a:buNone/>
            </a:pPr>
            <a:r>
              <a:rPr lang="en-US" altLang="ja-JP" sz="1400" dirty="0" smtClean="0"/>
              <a:t>pip install </a:t>
            </a:r>
            <a:r>
              <a:rPr lang="en-US" altLang="ja-JP" sz="1400" dirty="0" err="1" smtClean="0"/>
              <a:t>tensorflow</a:t>
            </a:r>
            <a:r>
              <a:rPr lang="en-US" altLang="ja-JP" sz="1400" dirty="0" smtClean="0"/>
              <a:t>==1.3.0,</a:t>
            </a:r>
            <a:r>
              <a:rPr lang="ja-JP" altLang="en-US" sz="1400" dirty="0" smtClean="0"/>
              <a:t> </a:t>
            </a:r>
            <a:r>
              <a:rPr lang="en-US" altLang="ja-JP" sz="1400" dirty="0" err="1" smtClean="0"/>
              <a:t>keras</a:t>
            </a:r>
            <a:r>
              <a:rPr lang="en-US" altLang="ja-JP" sz="1400" dirty="0" smtClean="0"/>
              <a:t>==1.2.2</a:t>
            </a:r>
          </a:p>
          <a:p>
            <a:pPr marL="735013" lvl="1" indent="-457200"/>
            <a:r>
              <a:rPr lang="ja-JP" altLang="en-US" sz="1400" dirty="0" smtClean="0"/>
              <a:t>他、必要なライブラリ</a:t>
            </a:r>
            <a:endParaRPr lang="en-US" altLang="ja-JP" sz="1400" dirty="0" smtClean="0"/>
          </a:p>
          <a:p>
            <a:pPr marL="719138" lvl="1" indent="0">
              <a:buNone/>
            </a:pPr>
            <a:r>
              <a:rPr lang="ja-JP" altLang="en-US" sz="1400" dirty="0"/>
              <a:t>（例）</a:t>
            </a:r>
            <a:r>
              <a:rPr lang="en-US" altLang="ja-JP" sz="1400" dirty="0"/>
              <a:t>brew install </a:t>
            </a:r>
            <a:r>
              <a:rPr lang="en-US" altLang="ja-JP" sz="1400" dirty="0" err="1" smtClean="0"/>
              <a:t>graphviz</a:t>
            </a:r>
            <a:endParaRPr lang="en-US" altLang="ja-JP" sz="1400" dirty="0" smtClean="0"/>
          </a:p>
          <a:p>
            <a:pPr marL="1257300" lvl="1" indent="0">
              <a:buNone/>
            </a:pPr>
            <a:r>
              <a:rPr lang="en-US" altLang="ja-JP" sz="1400" dirty="0" smtClean="0"/>
              <a:t>pip </a:t>
            </a:r>
            <a:r>
              <a:rPr lang="en-US" altLang="ja-JP" sz="1400" dirty="0"/>
              <a:t>install </a:t>
            </a:r>
            <a:r>
              <a:rPr lang="en-US" altLang="ja-JP" sz="1400" dirty="0" err="1" smtClean="0"/>
              <a:t>pydot</a:t>
            </a:r>
            <a:r>
              <a:rPr lang="en-US" altLang="ja-JP" sz="1400" dirty="0" smtClean="0"/>
              <a:t>==1.1, </a:t>
            </a:r>
            <a:r>
              <a:rPr lang="en-US" altLang="ja-JP" sz="1400" dirty="0" err="1" smtClean="0"/>
              <a:t>graphviz</a:t>
            </a:r>
            <a:endParaRPr lang="en-US" altLang="ja-JP" sz="1400" dirty="0" smtClean="0"/>
          </a:p>
          <a:p>
            <a:pPr marL="735013" lvl="1" indent="-457200"/>
            <a:endParaRPr lang="ja-JP" altLang="en-US" sz="800" dirty="0"/>
          </a:p>
          <a:p>
            <a:pPr marL="457200" indent="-457200">
              <a:buFont typeface="+mj-lt"/>
              <a:buAutoNum type="arabicParenR"/>
            </a:pPr>
            <a:r>
              <a:rPr lang="en-US" altLang="ja-JP" sz="1800" dirty="0"/>
              <a:t>/Library/Frameworks/...</a:t>
            </a:r>
            <a:r>
              <a:rPr lang="ja-JP" altLang="en-US" sz="1800" dirty="0" smtClean="0"/>
              <a:t>下</a:t>
            </a:r>
            <a:r>
              <a:rPr lang="ja-JP" altLang="en-US" sz="1800" dirty="0" smtClean="0"/>
              <a:t>の</a:t>
            </a:r>
            <a:r>
              <a:rPr lang="en-US" altLang="ja-JP" sz="1800" dirty="0" smtClean="0"/>
              <a:t>Python</a:t>
            </a:r>
            <a:r>
              <a:rPr lang="ja-JP" altLang="en-US" sz="1800" dirty="0" smtClean="0"/>
              <a:t>を使ってプログラムを実行</a:t>
            </a:r>
            <a:endParaRPr lang="en-US" altLang="ja-JP" sz="1800" dirty="0" smtClean="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a:bodyPr>
          <a:lstStyle/>
          <a:p>
            <a:r>
              <a:rPr lang="en-US" altLang="ja-JP" dirty="0" smtClean="0"/>
              <a:t>mac</a:t>
            </a:r>
            <a:r>
              <a:rPr lang="ja-JP" altLang="en-US" dirty="0"/>
              <a:t>で</a:t>
            </a:r>
            <a:r>
              <a:rPr lang="ja-JP" altLang="en-US" dirty="0" smtClean="0"/>
              <a:t>の手順例 </a:t>
            </a:r>
            <a:r>
              <a:rPr lang="en-US" altLang="ja-JP" dirty="0" smtClean="0"/>
              <a:t>➀</a:t>
            </a:r>
            <a:endParaRPr kumimoji="1" lang="ja-JP" altLang="en-US" dirty="0"/>
          </a:p>
        </p:txBody>
      </p:sp>
    </p:spTree>
    <p:extLst>
      <p:ext uri="{BB962C8B-B14F-4D97-AF65-F5344CB8AC3E}">
        <p14:creationId xmlns:p14="http://schemas.microsoft.com/office/powerpoint/2010/main" val="22711338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69953" y="846234"/>
            <a:ext cx="8874047" cy="3490156"/>
          </a:xfrm>
        </p:spPr>
        <p:txBody>
          <a:bodyPr>
            <a:noAutofit/>
          </a:bodyPr>
          <a:lstStyle/>
          <a:p>
            <a:pPr marL="457200" indent="-457200">
              <a:buFont typeface="+mj-lt"/>
              <a:buAutoNum type="arabicParenR"/>
            </a:pPr>
            <a:r>
              <a:rPr lang="en-US" altLang="ja-JP" sz="1800" dirty="0"/>
              <a:t>/Library/Frameworks/...</a:t>
            </a:r>
            <a:r>
              <a:rPr lang="ja-JP" altLang="en-US" sz="1800" dirty="0" smtClean="0"/>
              <a:t>下</a:t>
            </a:r>
            <a:r>
              <a:rPr lang="ja-JP" altLang="en-US" sz="1800" dirty="0" smtClean="0"/>
              <a:t>の</a:t>
            </a:r>
            <a:r>
              <a:rPr lang="en-US" altLang="ja-JP" sz="1800" dirty="0" smtClean="0"/>
              <a:t>Python2.7</a:t>
            </a:r>
            <a:r>
              <a:rPr lang="ja-JP" altLang="en-US" sz="1800" dirty="0" smtClean="0"/>
              <a:t>に</a:t>
            </a:r>
            <a:r>
              <a:rPr lang="en-US" altLang="ja-JP" sz="1800" dirty="0" err="1"/>
              <a:t>PythonSDK</a:t>
            </a:r>
            <a:r>
              <a:rPr lang="ja-JP" altLang="en-US" sz="1800" dirty="0"/>
              <a:t>をインストール</a:t>
            </a:r>
          </a:p>
          <a:p>
            <a:pPr marL="735013" lvl="1" indent="-457200"/>
            <a:endParaRPr lang="ja-JP" altLang="en-US" sz="800" dirty="0"/>
          </a:p>
          <a:p>
            <a:pPr marL="457200" indent="-457200">
              <a:buFont typeface="+mj-lt"/>
              <a:buAutoNum type="arabicParenR"/>
            </a:pPr>
            <a:r>
              <a:rPr lang="en-US" altLang="ja-JP" sz="1800" dirty="0"/>
              <a:t>anaconda</a:t>
            </a:r>
            <a:r>
              <a:rPr lang="ja-JP" altLang="en-US" sz="1800" dirty="0"/>
              <a:t>による仮想環境を別に用意し</a:t>
            </a:r>
            <a:r>
              <a:rPr lang="ja-JP" altLang="en-US" sz="1800" dirty="0" smtClean="0"/>
              <a:t>、必要</a:t>
            </a:r>
            <a:r>
              <a:rPr lang="ja-JP" altLang="en-US" sz="1800" dirty="0"/>
              <a:t>な</a:t>
            </a:r>
            <a:r>
              <a:rPr lang="ja-JP" altLang="en-US" sz="1800" dirty="0" smtClean="0"/>
              <a:t>パッケージをインストール</a:t>
            </a:r>
            <a:endParaRPr lang="ja-JP" altLang="en-US" sz="1800" dirty="0"/>
          </a:p>
          <a:p>
            <a:pPr marL="735013" lvl="1" indent="-457200"/>
            <a:r>
              <a:rPr lang="ja-JP" altLang="en-US" sz="1400" dirty="0" smtClean="0"/>
              <a:t>参考：</a:t>
            </a:r>
            <a:r>
              <a:rPr lang="en-US" altLang="ja-JP" sz="1400" dirty="0"/>
              <a:t>https://</a:t>
            </a:r>
            <a:r>
              <a:rPr lang="en-US" altLang="ja-JP" sz="1400" dirty="0" err="1"/>
              <a:t>qiita.com</a:t>
            </a:r>
            <a:r>
              <a:rPr lang="en-US" altLang="ja-JP" sz="1400" dirty="0"/>
              <a:t>/</a:t>
            </a:r>
            <a:r>
              <a:rPr lang="en-US" altLang="ja-JP" sz="1400" dirty="0" err="1"/>
              <a:t>yampy</a:t>
            </a:r>
            <a:r>
              <a:rPr lang="en-US" altLang="ja-JP" sz="1400" dirty="0"/>
              <a:t>/items/37c607fdf77a919cda5d</a:t>
            </a:r>
            <a:endParaRPr lang="en-US" altLang="ja-JP" sz="1400" dirty="0" smtClean="0"/>
          </a:p>
          <a:p>
            <a:pPr marL="735013" lvl="1" indent="-457200"/>
            <a:r>
              <a:rPr lang="ja-JP" altLang="en-US" sz="1400" dirty="0" smtClean="0"/>
              <a:t>上記ページは</a:t>
            </a:r>
            <a:r>
              <a:rPr lang="en-US" altLang="ja-JP" sz="1400" dirty="0" smtClean="0"/>
              <a:t>Python3</a:t>
            </a:r>
            <a:r>
              <a:rPr lang="ja-JP" altLang="en-US" sz="1400" dirty="0"/>
              <a:t>向け設定</a:t>
            </a:r>
            <a:r>
              <a:rPr lang="ja-JP" altLang="en-US" sz="1400" dirty="0" smtClean="0"/>
              <a:t>ファイルなので、</a:t>
            </a:r>
            <a:r>
              <a:rPr lang="en-US" altLang="ja-JP" sz="1400" dirty="0" smtClean="0"/>
              <a:t>Python2</a:t>
            </a:r>
            <a:r>
              <a:rPr lang="ja-JP" altLang="en-US" sz="1400" dirty="0"/>
              <a:t>向けに</a:t>
            </a:r>
            <a:r>
              <a:rPr lang="ja-JP" altLang="en-US" sz="1400" dirty="0" smtClean="0"/>
              <a:t>変更が必要</a:t>
            </a:r>
            <a:endParaRPr lang="en-US" altLang="ja-JP" sz="1400" dirty="0" smtClean="0"/>
          </a:p>
          <a:p>
            <a:pPr marL="735013" lvl="1" indent="-457200"/>
            <a:endParaRPr lang="ja-JP" altLang="en-US" sz="800" dirty="0"/>
          </a:p>
          <a:p>
            <a:pPr marL="457200" indent="-457200">
              <a:buFont typeface="+mj-lt"/>
              <a:buAutoNum type="arabicParenR"/>
            </a:pPr>
            <a:r>
              <a:rPr lang="en-US" altLang="ja-JP" sz="1800" dirty="0"/>
              <a:t>/Library/Frameworks/...</a:t>
            </a:r>
            <a:r>
              <a:rPr lang="ja-JP" altLang="en-US" sz="1800" dirty="0" smtClean="0"/>
              <a:t>下</a:t>
            </a:r>
            <a:r>
              <a:rPr lang="ja-JP" altLang="en-US" sz="1800" dirty="0" smtClean="0"/>
              <a:t>の</a:t>
            </a:r>
            <a:r>
              <a:rPr lang="en-US" altLang="ja-JP" sz="1800" dirty="0" smtClean="0"/>
              <a:t>Python</a:t>
            </a:r>
            <a:r>
              <a:rPr lang="ja-JP" altLang="en-US" sz="1800" dirty="0" smtClean="0"/>
              <a:t>から</a:t>
            </a:r>
            <a:r>
              <a:rPr lang="en-US" altLang="ja-JP" sz="1700" dirty="0" smtClean="0"/>
              <a:t>anaconda</a:t>
            </a:r>
            <a:r>
              <a:rPr lang="ja-JP" altLang="en-US" sz="1700" dirty="0"/>
              <a:t>仮想環境を</a:t>
            </a:r>
            <a:r>
              <a:rPr lang="ja-JP" altLang="en-US" sz="1700" dirty="0" smtClean="0"/>
              <a:t>参照</a:t>
            </a:r>
            <a:r>
              <a:rPr lang="ja-JP" altLang="en-US" sz="1700" dirty="0" smtClean="0"/>
              <a:t>す</a:t>
            </a:r>
            <a:r>
              <a:rPr lang="ja-JP" altLang="en-US" sz="1700" dirty="0" smtClean="0"/>
              <a:t>るよう設定</a:t>
            </a:r>
            <a:endParaRPr lang="ja-JP" altLang="en-US" sz="1700" dirty="0"/>
          </a:p>
          <a:p>
            <a:pPr marL="735013" lvl="1" indent="-457200"/>
            <a:r>
              <a:rPr lang="en-US" altLang="ja-JP" sz="1400" dirty="0"/>
              <a:t>anaconda</a:t>
            </a:r>
            <a:r>
              <a:rPr lang="ja-JP" altLang="en-US" sz="1400" dirty="0"/>
              <a:t>上</a:t>
            </a:r>
            <a:r>
              <a:rPr lang="ja-JP" altLang="en-US" sz="1400" dirty="0" smtClean="0"/>
              <a:t>の</a:t>
            </a:r>
            <a:r>
              <a:rPr lang="en-US" altLang="ja-JP" sz="1400" dirty="0" smtClean="0"/>
              <a:t> python </a:t>
            </a:r>
            <a:r>
              <a:rPr lang="ja-JP" altLang="en-US" sz="1400" dirty="0" smtClean="0"/>
              <a:t>で</a:t>
            </a:r>
            <a:r>
              <a:rPr lang="ja-JP" altLang="en-US" sz="1400" dirty="0"/>
              <a:t>参照している環境</a:t>
            </a:r>
            <a:r>
              <a:rPr lang="ja-JP" altLang="en-US" sz="1400" dirty="0" smtClean="0"/>
              <a:t>を</a:t>
            </a:r>
            <a:r>
              <a:rPr lang="en-US" altLang="ja-JP" sz="1400" dirty="0" smtClean="0"/>
              <a:t> </a:t>
            </a:r>
            <a:r>
              <a:rPr lang="en-US" altLang="ja-JP" sz="1400" dirty="0" err="1" smtClean="0"/>
              <a:t>sys.path</a:t>
            </a:r>
            <a:r>
              <a:rPr lang="en-US" altLang="ja-JP" sz="1400" dirty="0" smtClean="0"/>
              <a:t>() </a:t>
            </a:r>
            <a:r>
              <a:rPr lang="ja-JP" altLang="en-US" sz="1400" dirty="0" smtClean="0"/>
              <a:t>で</a:t>
            </a:r>
            <a:r>
              <a:rPr lang="ja-JP" altLang="en-US" sz="1400" dirty="0"/>
              <a:t>表示し</a:t>
            </a:r>
            <a:r>
              <a:rPr lang="ja-JP" altLang="en-US" sz="1400" dirty="0" smtClean="0"/>
              <a:t>、　　　　　　　　　　　　　</a:t>
            </a:r>
            <a:r>
              <a:rPr lang="en-US" altLang="ja-JP" sz="1400" dirty="0" smtClean="0"/>
              <a:t>export </a:t>
            </a:r>
            <a:r>
              <a:rPr lang="en-US" altLang="ja-JP" sz="1400" dirty="0"/>
              <a:t>PYTHONPATH=...</a:t>
            </a:r>
            <a:r>
              <a:rPr lang="ja-JP" altLang="en-US" sz="1400" dirty="0"/>
              <a:t>により実行環境に</a:t>
            </a:r>
            <a:r>
              <a:rPr lang="ja-JP" altLang="en-US" sz="1400" dirty="0" smtClean="0"/>
              <a:t>追加</a:t>
            </a:r>
            <a:endParaRPr lang="en-US" altLang="ja-JP" sz="1400" dirty="0" smtClean="0"/>
          </a:p>
          <a:p>
            <a:pPr marL="735013" lvl="1" indent="-457200"/>
            <a:endParaRPr lang="ja-JP" altLang="en-US" sz="800" dirty="0"/>
          </a:p>
          <a:p>
            <a:pPr marL="457200" indent="-457200">
              <a:buFont typeface="+mj-lt"/>
              <a:buAutoNum type="arabicParenR"/>
            </a:pPr>
            <a:r>
              <a:rPr lang="en-US" altLang="ja-JP" sz="1800" dirty="0"/>
              <a:t>/Library/Frameworks/...</a:t>
            </a:r>
            <a:r>
              <a:rPr lang="ja-JP" altLang="en-US" sz="1800" dirty="0"/>
              <a:t>下の</a:t>
            </a:r>
            <a:r>
              <a:rPr lang="en-US" altLang="ja-JP" sz="1800" dirty="0" smtClean="0"/>
              <a:t>Python</a:t>
            </a:r>
            <a:r>
              <a:rPr lang="ja-JP" altLang="en-US" sz="1800" dirty="0"/>
              <a:t>を使ってプログラムを実行</a:t>
            </a:r>
            <a:endParaRPr kumimoji="1" lang="ja-JP" altLang="en-US" sz="1800" dirty="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a:bodyPr>
          <a:lstStyle/>
          <a:p>
            <a:r>
              <a:rPr lang="en-US" altLang="ja-JP" dirty="0" smtClean="0"/>
              <a:t>mac</a:t>
            </a:r>
            <a:r>
              <a:rPr lang="ja-JP" altLang="en-US" dirty="0"/>
              <a:t>で</a:t>
            </a:r>
            <a:r>
              <a:rPr lang="ja-JP" altLang="en-US" dirty="0" smtClean="0"/>
              <a:t>の手順例 </a:t>
            </a:r>
            <a:r>
              <a:rPr lang="en-US" altLang="ja-JP" dirty="0" smtClean="0"/>
              <a:t>➁</a:t>
            </a:r>
            <a:r>
              <a:rPr lang="ja-JP" altLang="en-US" dirty="0" smtClean="0"/>
              <a:t>環境を汚さない方針</a:t>
            </a:r>
            <a:endParaRPr kumimoji="1" lang="ja-JP" altLang="en-US" dirty="0"/>
          </a:p>
        </p:txBody>
      </p:sp>
      <p:sp>
        <p:nvSpPr>
          <p:cNvPr id="5" name="四角形吹き出し 4"/>
          <p:cNvSpPr/>
          <p:nvPr/>
        </p:nvSpPr>
        <p:spPr>
          <a:xfrm>
            <a:off x="347507" y="3734479"/>
            <a:ext cx="8598247" cy="999705"/>
          </a:xfrm>
          <a:prstGeom prst="wedgeRectCallout">
            <a:avLst>
              <a:gd name="adj1" fmla="val -5672"/>
              <a:gd name="adj2" fmla="val 26661"/>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accent1">
                    <a:lumMod val="50000"/>
                  </a:schemeClr>
                </a:solidFill>
              </a:rPr>
              <a:t>※</a:t>
            </a:r>
            <a:r>
              <a:rPr lang="ja-JP" altLang="en-US" sz="1200" dirty="0" smtClean="0">
                <a:solidFill>
                  <a:schemeClr val="accent1">
                    <a:lumMod val="50000"/>
                  </a:schemeClr>
                </a:solidFill>
              </a:rPr>
              <a:t> 構築指針：「</a:t>
            </a:r>
            <a:r>
              <a:rPr lang="en-US" altLang="ja-JP" sz="1200" dirty="0" smtClean="0">
                <a:solidFill>
                  <a:schemeClr val="accent1">
                    <a:lumMod val="50000"/>
                  </a:schemeClr>
                </a:solidFill>
              </a:rPr>
              <a:t>anaconda</a:t>
            </a:r>
            <a:r>
              <a:rPr lang="ja-JP" altLang="en-US" sz="1200" dirty="0">
                <a:solidFill>
                  <a:schemeClr val="accent1">
                    <a:lumMod val="50000"/>
                  </a:schemeClr>
                </a:solidFill>
              </a:rPr>
              <a:t>による仮想環境で別途環境</a:t>
            </a:r>
            <a:r>
              <a:rPr lang="ja-JP" altLang="en-US" sz="1200" dirty="0" smtClean="0">
                <a:solidFill>
                  <a:schemeClr val="accent1">
                    <a:lumMod val="50000"/>
                  </a:schemeClr>
                </a:solidFill>
              </a:rPr>
              <a:t>構築」</a:t>
            </a:r>
            <a:endParaRPr lang="en-US" altLang="ja-JP" sz="1200" dirty="0" smtClean="0">
              <a:solidFill>
                <a:schemeClr val="accent1">
                  <a:lumMod val="50000"/>
                </a:schemeClr>
              </a:solidFill>
            </a:endParaRPr>
          </a:p>
          <a:p>
            <a:r>
              <a:rPr lang="ja-JP" altLang="en-US" sz="1200" dirty="0" smtClean="0">
                <a:solidFill>
                  <a:schemeClr val="accent1">
                    <a:lumMod val="50000"/>
                  </a:schemeClr>
                </a:solidFill>
              </a:rPr>
              <a:t>　・仕様上、</a:t>
            </a:r>
            <a:r>
              <a:rPr lang="en-US" altLang="ja-JP" sz="1200" dirty="0" smtClean="0">
                <a:solidFill>
                  <a:schemeClr val="accent1">
                    <a:lumMod val="50000"/>
                  </a:schemeClr>
                </a:solidFill>
              </a:rPr>
              <a:t>mac</a:t>
            </a:r>
            <a:r>
              <a:rPr lang="ja-JP" altLang="en-US" sz="1200" dirty="0">
                <a:solidFill>
                  <a:schemeClr val="accent1">
                    <a:lumMod val="50000"/>
                  </a:schemeClr>
                </a:solidFill>
              </a:rPr>
              <a:t>で</a:t>
            </a:r>
            <a:r>
              <a:rPr lang="ja-JP" altLang="en-US" sz="1200" dirty="0" smtClean="0">
                <a:solidFill>
                  <a:schemeClr val="accent1">
                    <a:lumMod val="50000"/>
                  </a:schemeClr>
                </a:solidFill>
              </a:rPr>
              <a:t>はシステムデフォルト</a:t>
            </a:r>
            <a:r>
              <a:rPr lang="ja-JP" altLang="en-US" sz="1200" dirty="0">
                <a:solidFill>
                  <a:schemeClr val="accent1">
                    <a:lumMod val="50000"/>
                  </a:schemeClr>
                </a:solidFill>
              </a:rPr>
              <a:t>の</a:t>
            </a:r>
            <a:r>
              <a:rPr lang="en-US" altLang="ja-JP" sz="1200" dirty="0">
                <a:solidFill>
                  <a:schemeClr val="accent1">
                    <a:lumMod val="50000"/>
                  </a:schemeClr>
                </a:solidFill>
              </a:rPr>
              <a:t>Python</a:t>
            </a:r>
            <a:r>
              <a:rPr lang="ja-JP" altLang="en-US" sz="1200" dirty="0">
                <a:solidFill>
                  <a:schemeClr val="accent1">
                    <a:lumMod val="50000"/>
                  </a:schemeClr>
                </a:solidFill>
              </a:rPr>
              <a:t>でしか</a:t>
            </a:r>
            <a:r>
              <a:rPr lang="en-US" altLang="ja-JP" sz="1200" dirty="0" err="1" smtClean="0">
                <a:solidFill>
                  <a:schemeClr val="accent1">
                    <a:lumMod val="50000"/>
                  </a:schemeClr>
                </a:solidFill>
              </a:rPr>
              <a:t>PythonSDK</a:t>
            </a:r>
            <a:r>
              <a:rPr lang="ja-JP" altLang="en-US" sz="1200" dirty="0" smtClean="0">
                <a:solidFill>
                  <a:schemeClr val="accent1">
                    <a:lumMod val="50000"/>
                  </a:schemeClr>
                </a:solidFill>
              </a:rPr>
              <a:t>が使用できない</a:t>
            </a:r>
            <a:endParaRPr lang="ja-JP" altLang="en-US" sz="1200" dirty="0">
              <a:solidFill>
                <a:schemeClr val="accent1">
                  <a:lumMod val="50000"/>
                </a:schemeClr>
              </a:solidFill>
            </a:endParaRPr>
          </a:p>
          <a:p>
            <a:r>
              <a:rPr lang="ja-JP" altLang="en-US" sz="1200" dirty="0" smtClean="0">
                <a:solidFill>
                  <a:schemeClr val="accent1">
                    <a:lumMod val="50000"/>
                  </a:schemeClr>
                </a:solidFill>
              </a:rPr>
              <a:t>　・</a:t>
            </a:r>
            <a:r>
              <a:rPr lang="en-US" altLang="ja-JP" sz="1200" dirty="0" err="1" smtClean="0">
                <a:solidFill>
                  <a:schemeClr val="accent1">
                    <a:lumMod val="50000"/>
                  </a:schemeClr>
                </a:solidFill>
              </a:rPr>
              <a:t>Tensorflow</a:t>
            </a:r>
            <a:r>
              <a:rPr lang="ja-JP" altLang="en-US" sz="1200" dirty="0" smtClean="0">
                <a:solidFill>
                  <a:schemeClr val="accent1">
                    <a:lumMod val="50000"/>
                  </a:schemeClr>
                </a:solidFill>
              </a:rPr>
              <a:t>や</a:t>
            </a:r>
            <a:r>
              <a:rPr lang="en-US" altLang="ja-JP" sz="1200" dirty="0" err="1" smtClean="0">
                <a:solidFill>
                  <a:schemeClr val="accent1">
                    <a:lumMod val="50000"/>
                  </a:schemeClr>
                </a:solidFill>
              </a:rPr>
              <a:t>Keras</a:t>
            </a:r>
            <a:r>
              <a:rPr lang="ja-JP" altLang="en-US" sz="1200" dirty="0" smtClean="0">
                <a:solidFill>
                  <a:schemeClr val="accent1">
                    <a:lumMod val="50000"/>
                  </a:schemeClr>
                </a:solidFill>
              </a:rPr>
              <a:t>などのインストールでシステムデフォルト</a:t>
            </a:r>
            <a:r>
              <a:rPr lang="ja-JP" altLang="en-US" sz="1200" dirty="0">
                <a:solidFill>
                  <a:schemeClr val="accent1">
                    <a:lumMod val="50000"/>
                  </a:schemeClr>
                </a:solidFill>
              </a:rPr>
              <a:t>の</a:t>
            </a:r>
            <a:r>
              <a:rPr lang="en-US" altLang="ja-JP" sz="1200" dirty="0" smtClean="0">
                <a:solidFill>
                  <a:schemeClr val="accent1">
                    <a:lumMod val="50000"/>
                  </a:schemeClr>
                </a:solidFill>
              </a:rPr>
              <a:t>Python</a:t>
            </a:r>
            <a:r>
              <a:rPr lang="ja-JP" altLang="en-US" sz="1200" dirty="0" smtClean="0">
                <a:solidFill>
                  <a:schemeClr val="accent1">
                    <a:lumMod val="50000"/>
                  </a:schemeClr>
                </a:solidFill>
              </a:rPr>
              <a:t>環境に手を加えるのは</a:t>
            </a:r>
            <a:r>
              <a:rPr lang="ja-JP" altLang="en-US" sz="1200" dirty="0">
                <a:solidFill>
                  <a:schemeClr val="accent1">
                    <a:lumMod val="50000"/>
                  </a:schemeClr>
                </a:solidFill>
              </a:rPr>
              <a:t>できるだけ</a:t>
            </a:r>
            <a:r>
              <a:rPr lang="ja-JP" altLang="en-US" sz="1200" dirty="0" smtClean="0">
                <a:solidFill>
                  <a:schemeClr val="accent1">
                    <a:lumMod val="50000"/>
                  </a:schemeClr>
                </a:solidFill>
              </a:rPr>
              <a:t>避けたい</a:t>
            </a:r>
            <a:r>
              <a:rPr lang="en-US" altLang="ja-JP" sz="1200" dirty="0" smtClean="0">
                <a:solidFill>
                  <a:schemeClr val="accent1">
                    <a:lumMod val="50000"/>
                  </a:schemeClr>
                </a:solidFill>
              </a:rPr>
              <a:t>…</a:t>
            </a:r>
            <a:endParaRPr lang="ja-JP" altLang="en-US" sz="1200" dirty="0">
              <a:solidFill>
                <a:schemeClr val="accent1">
                  <a:lumMod val="50000"/>
                </a:schemeClr>
              </a:solidFill>
            </a:endParaRPr>
          </a:p>
          <a:p>
            <a:pPr>
              <a:lnSpc>
                <a:spcPct val="130000"/>
              </a:lnSpc>
            </a:pPr>
            <a:r>
              <a:rPr lang="en-US" altLang="ja-JP" sz="1200" dirty="0" smtClean="0">
                <a:solidFill>
                  <a:schemeClr val="accent1">
                    <a:lumMod val="50000"/>
                  </a:schemeClr>
                </a:solidFill>
              </a:rPr>
              <a:t>※</a:t>
            </a:r>
            <a:r>
              <a:rPr lang="ja-JP" altLang="en-US" sz="1200" dirty="0" smtClean="0">
                <a:solidFill>
                  <a:schemeClr val="accent1">
                    <a:lumMod val="50000"/>
                  </a:schemeClr>
                </a:solidFill>
              </a:rPr>
              <a:t> </a:t>
            </a:r>
            <a:r>
              <a:rPr lang="ja-JP" altLang="en-US" sz="1200" u="sng" dirty="0" smtClean="0">
                <a:solidFill>
                  <a:schemeClr val="accent1">
                    <a:lumMod val="50000"/>
                  </a:schemeClr>
                </a:solidFill>
              </a:rPr>
              <a:t>システムにそのままインストールしても別に</a:t>
            </a:r>
            <a:r>
              <a:rPr lang="en-US" altLang="ja-JP" sz="1200" u="sng" dirty="0" smtClean="0">
                <a:solidFill>
                  <a:schemeClr val="accent1">
                    <a:lumMod val="50000"/>
                  </a:schemeClr>
                </a:solidFill>
              </a:rPr>
              <a:t>OK</a:t>
            </a:r>
            <a:r>
              <a:rPr lang="ja-JP" altLang="en-US" sz="1200" u="sng" dirty="0" smtClean="0">
                <a:solidFill>
                  <a:schemeClr val="accent1">
                    <a:lumMod val="50000"/>
                  </a:schemeClr>
                </a:solidFill>
              </a:rPr>
              <a:t>！という方は前ページの通り直接インストールした方がずっと楽です！</a:t>
            </a:r>
            <a:endParaRPr kumimoji="1" lang="ja-JP" altLang="en-US" sz="1200" dirty="0">
              <a:solidFill>
                <a:schemeClr val="accent1">
                  <a:lumMod val="50000"/>
                </a:schemeClr>
              </a:solidFill>
            </a:endParaRPr>
          </a:p>
        </p:txBody>
      </p:sp>
    </p:spTree>
    <p:extLst>
      <p:ext uri="{BB962C8B-B14F-4D97-AF65-F5344CB8AC3E}">
        <p14:creationId xmlns:p14="http://schemas.microsoft.com/office/powerpoint/2010/main" val="2020704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png"/>
          <p:cNvPicPr>
            <a:picLocks noChangeAspect="1"/>
          </p:cNvPicPr>
          <p:nvPr/>
        </p:nvPicPr>
        <p:blipFill>
          <a:blip r:embed="rId2">
            <a:extLst/>
          </a:blip>
          <a:stretch>
            <a:fillRect/>
          </a:stretch>
        </p:blipFill>
        <p:spPr>
          <a:xfrm>
            <a:off x="1352373" y="2466248"/>
            <a:ext cx="3668008" cy="2644686"/>
          </a:xfrm>
          <a:prstGeom prst="rect">
            <a:avLst/>
          </a:prstGeom>
          <a:ln w="12700">
            <a:miter lim="400000"/>
          </a:ln>
        </p:spPr>
      </p:pic>
      <p:grpSp>
        <p:nvGrpSpPr>
          <p:cNvPr id="4" name="Group 115"/>
          <p:cNvGrpSpPr/>
          <p:nvPr/>
        </p:nvGrpSpPr>
        <p:grpSpPr>
          <a:xfrm>
            <a:off x="4393329" y="514779"/>
            <a:ext cx="4377358" cy="2488543"/>
            <a:chOff x="0" y="0"/>
            <a:chExt cx="3830638" cy="2687638"/>
          </a:xfrm>
        </p:grpSpPr>
        <p:sp>
          <p:nvSpPr>
            <p:cNvPr id="5" name="Shape 113"/>
            <p:cNvSpPr/>
            <p:nvPr/>
          </p:nvSpPr>
          <p:spPr>
            <a:xfrm>
              <a:off x="0" y="0"/>
              <a:ext cx="3830638" cy="2687638"/>
            </a:xfrm>
            <a:prstGeom prst="wedgeEllipseCallout">
              <a:avLst>
                <a:gd name="adj1" fmla="val -49704"/>
                <a:gd name="adj2" fmla="val 40773"/>
              </a:avLst>
            </a:prstGeom>
            <a:solidFill>
              <a:srgbClr val="FFFFFF"/>
            </a:solidFill>
            <a:ln w="9360" cap="sq">
              <a:solidFill>
                <a:srgbClr val="999999"/>
              </a:solidFill>
              <a:prstDash val="solid"/>
              <a:round/>
            </a:ln>
            <a:effectLst/>
          </p:spPr>
          <p:txBody>
            <a:bodyPr wrap="square" lIns="45719" tIns="45719" rIns="45719" bIns="45719" numCol="1" anchor="ctr">
              <a:no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endParaRPr/>
            </a:p>
          </p:txBody>
        </p:sp>
        <p:sp>
          <p:nvSpPr>
            <p:cNvPr id="6" name="Shape 114"/>
            <p:cNvSpPr/>
            <p:nvPr/>
          </p:nvSpPr>
          <p:spPr>
            <a:xfrm>
              <a:off x="215575" y="1086650"/>
              <a:ext cx="3376091" cy="567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en-US" altLang="ja-JP" dirty="0" err="1">
                  <a:latin typeface="メイリオ"/>
                  <a:ea typeface="メイリオ"/>
                  <a:cs typeface="メイリオ"/>
                </a:rPr>
                <a:t>TensorFlow</a:t>
              </a:r>
              <a:r>
                <a:rPr lang="ja-JP" altLang="en-US" dirty="0">
                  <a:latin typeface="メイリオ"/>
                  <a:ea typeface="メイリオ"/>
                  <a:cs typeface="メイリオ"/>
                </a:rPr>
                <a:t>で物体認識</a:t>
              </a:r>
              <a:endParaRPr dirty="0">
                <a:latin typeface="メイリオ"/>
                <a:ea typeface="メイリオ"/>
                <a:cs typeface="メイリオ"/>
                <a:sym typeface="HGPSoeiKakugothicUB"/>
              </a:endParaRPr>
            </a:p>
          </p:txBody>
        </p:sp>
      </p:gr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19</a:t>
            </a:fld>
            <a:endParaRPr kumimoji="1" lang="ja-JP" altLang="en-US"/>
          </a:p>
        </p:txBody>
      </p:sp>
    </p:spTree>
    <p:extLst>
      <p:ext uri="{BB962C8B-B14F-4D97-AF65-F5344CB8AC3E}">
        <p14:creationId xmlns:p14="http://schemas.microsoft.com/office/powerpoint/2010/main" val="21129078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このワークショップについて</a:t>
            </a:r>
            <a:endParaRPr kumimoji="1" lang="ja-JP" altLang="en-US" dirty="0"/>
          </a:p>
        </p:txBody>
      </p:sp>
      <p:sp>
        <p:nvSpPr>
          <p:cNvPr id="6" name="Shape 96"/>
          <p:cNvSpPr/>
          <p:nvPr/>
        </p:nvSpPr>
        <p:spPr>
          <a:xfrm>
            <a:off x="743923" y="558192"/>
            <a:ext cx="6928117" cy="955004"/>
          </a:xfrm>
          <a:prstGeom prst="rect">
            <a:avLst/>
          </a:prstGeom>
          <a:ln w="12700">
            <a:miter lim="400000"/>
          </a:ln>
          <a:extLst>
            <a:ext uri="{C572A759-6A51-4108-AA02-DFA0A04FC94B}">
              <ma14:wrappingTextBoxFlag xmlns:ma14="http://schemas.microsoft.com/office/mac/drawingml/2011/main" val="1"/>
            </a:ext>
          </a:extLst>
        </p:spPr>
        <p:txBody>
          <a:bodyPr wrap="square" lIns="46799" tIns="46799" rIns="46799" bIns="46799">
            <a:spAutoFit/>
          </a:bodyPr>
          <a:lstStyle>
            <a:lvl1pPr defTabSz="457200">
              <a:lnSpc>
                <a:spcPts val="7500"/>
              </a:lnSpc>
              <a:defRPr sz="2300" b="1">
                <a:latin typeface="メイリオ"/>
                <a:ea typeface="メイリオ"/>
                <a:cs typeface="メイリオ"/>
                <a:sym typeface="メイリオ"/>
              </a:defRPr>
            </a:lvl1pPr>
          </a:lstStyle>
          <a:p>
            <a:r>
              <a:rPr lang="ja-JP" altLang="en-US" dirty="0" smtClean="0"/>
              <a:t>免責事項</a:t>
            </a:r>
            <a:endParaRPr dirty="0"/>
          </a:p>
        </p:txBody>
      </p:sp>
      <p:sp>
        <p:nvSpPr>
          <p:cNvPr id="18" name="Shape 109"/>
          <p:cNvSpPr/>
          <p:nvPr/>
        </p:nvSpPr>
        <p:spPr>
          <a:xfrm>
            <a:off x="1080768" y="1792248"/>
            <a:ext cx="6811671" cy="1571840"/>
          </a:xfrm>
          <a:prstGeom prst="rect">
            <a:avLst/>
          </a:prstGeom>
          <a:ln w="12700">
            <a:miter lim="400000"/>
          </a:ln>
          <a:extLst>
            <a:ext uri="{C572A759-6A51-4108-AA02-DFA0A04FC94B}">
              <ma14:wrappingTextBoxFlag xmlns:ma14="http://schemas.microsoft.com/office/mac/drawingml/2011/main" val="1"/>
            </a:ext>
          </a:extLst>
        </p:spPr>
        <p:txBody>
          <a:bodyPr wrap="square" lIns="46799" tIns="46799" rIns="46799" bIns="46799">
            <a:spAutoFit/>
          </a:bodyPr>
          <a:lstStyle/>
          <a:p>
            <a:pPr algn="ctr" defTabSz="449262" hangingPunct="0"/>
            <a:r>
              <a:rPr kumimoji="0" lang="ja-JP" altLang="en-US" sz="2400" dirty="0" smtClean="0">
                <a:solidFill>
                  <a:srgbClr val="000000"/>
                </a:solidFill>
                <a:latin typeface="メイリオ"/>
                <a:cs typeface="メイリオ"/>
                <a:sym typeface="Times New Roman"/>
              </a:rPr>
              <a:t>ワークショップ番外編は</a:t>
            </a:r>
            <a:endParaRPr kumimoji="0" lang="en-US" altLang="ja-JP" sz="2400" dirty="0">
              <a:solidFill>
                <a:srgbClr val="000000"/>
              </a:solidFill>
              <a:latin typeface="メイリオ"/>
              <a:cs typeface="メイリオ"/>
              <a:sym typeface="Times New Roman"/>
            </a:endParaRPr>
          </a:p>
          <a:p>
            <a:pPr algn="ctr" defTabSz="449262" hangingPunct="0"/>
            <a:r>
              <a:rPr kumimoji="0" lang="ja-JP" altLang="en-US" sz="2400" dirty="0">
                <a:solidFill>
                  <a:srgbClr val="000000"/>
                </a:solidFill>
                <a:latin typeface="メイリオ"/>
                <a:cs typeface="メイリオ"/>
                <a:sym typeface="Times New Roman"/>
              </a:rPr>
              <a:t>アトリエのスタッフが作成したものであり</a:t>
            </a:r>
            <a:endParaRPr kumimoji="0" lang="en-US" altLang="ja-JP" sz="2400" dirty="0">
              <a:solidFill>
                <a:srgbClr val="000000"/>
              </a:solidFill>
              <a:latin typeface="メイリオ"/>
              <a:cs typeface="メイリオ"/>
              <a:sym typeface="Times New Roman"/>
            </a:endParaRPr>
          </a:p>
          <a:p>
            <a:pPr algn="ctr" defTabSz="449262" hangingPunct="0"/>
            <a:r>
              <a:rPr lang="ja-JP" altLang="en-US" sz="2400" dirty="0">
                <a:latin typeface="メイリオ"/>
                <a:cs typeface="メイリオ"/>
              </a:rPr>
              <a:t>ソフトバンク公式のものではないことを</a:t>
            </a:r>
            <a:endParaRPr lang="en-US" altLang="ja-JP" sz="2400" dirty="0">
              <a:latin typeface="メイリオ"/>
              <a:cs typeface="メイリオ"/>
            </a:endParaRPr>
          </a:p>
          <a:p>
            <a:pPr algn="ctr" defTabSz="449262" hangingPunct="0"/>
            <a:r>
              <a:rPr kumimoji="0" lang="ja-JP" altLang="en-US" sz="2400" dirty="0">
                <a:solidFill>
                  <a:srgbClr val="000000"/>
                </a:solidFill>
                <a:latin typeface="メイリオ"/>
                <a:cs typeface="メイリオ"/>
                <a:sym typeface="Times New Roman"/>
              </a:rPr>
              <a:t>ご承知ください。</a:t>
            </a:r>
            <a:endParaRPr kumimoji="0" lang="en-US" altLang="ja-JP" sz="2400" dirty="0">
              <a:solidFill>
                <a:srgbClr val="000000"/>
              </a:solidFill>
              <a:latin typeface="メイリオ"/>
              <a:cs typeface="メイリオ"/>
              <a:sym typeface="Times New Roman"/>
            </a:endParaRPr>
          </a:p>
        </p:txBody>
      </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2</a:t>
            </a:fld>
            <a:endParaRPr kumimoji="1" lang="ja-JP" altLang="en-US"/>
          </a:p>
        </p:txBody>
      </p:sp>
    </p:spTree>
    <p:extLst>
      <p:ext uri="{BB962C8B-B14F-4D97-AF65-F5344CB8AC3E}">
        <p14:creationId xmlns:p14="http://schemas.microsoft.com/office/powerpoint/2010/main" val="35668658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93798" y="724009"/>
            <a:ext cx="8686801" cy="4218502"/>
          </a:xfrm>
        </p:spPr>
        <p:txBody>
          <a:bodyPr>
            <a:normAutofit/>
          </a:bodyPr>
          <a:lstStyle/>
          <a:p>
            <a:r>
              <a:rPr lang="en-US" altLang="ja-JP" sz="2000" dirty="0" err="1"/>
              <a:t>TensorFlow</a:t>
            </a:r>
            <a:r>
              <a:rPr lang="ja-JP" altLang="en-US" sz="2000" dirty="0"/>
              <a:t>で学習済み</a:t>
            </a:r>
            <a:r>
              <a:rPr lang="ja-JP" altLang="en-US" sz="2000" dirty="0" smtClean="0"/>
              <a:t>の</a:t>
            </a:r>
            <a:r>
              <a:rPr lang="ja-JP" altLang="en-US" sz="2000" b="1" dirty="0" smtClean="0"/>
              <a:t>物体認識</a:t>
            </a:r>
            <a:r>
              <a:rPr lang="ja-JP" altLang="en-US" sz="2000" b="1" dirty="0"/>
              <a:t>モデル</a:t>
            </a:r>
            <a:r>
              <a:rPr lang="ja-JP" altLang="en-US" sz="2000" dirty="0"/>
              <a:t>を使って</a:t>
            </a:r>
            <a:r>
              <a:rPr lang="ja-JP" altLang="en-US" sz="2000" dirty="0" smtClean="0"/>
              <a:t>、　　　　　　</a:t>
            </a:r>
            <a:r>
              <a:rPr lang="en-US" altLang="ja-JP" sz="2000" u="sng" dirty="0" smtClean="0"/>
              <a:t>Pepper</a:t>
            </a:r>
            <a:r>
              <a:rPr lang="ja-JP" altLang="en-US" sz="2000" u="sng" dirty="0"/>
              <a:t>が今見ているものを認識して</a:t>
            </a:r>
            <a:r>
              <a:rPr lang="ja-JP" altLang="en-US" sz="2000" u="sng" dirty="0" smtClean="0"/>
              <a:t>しゃべるプログラム</a:t>
            </a:r>
            <a:r>
              <a:rPr lang="ja-JP" altLang="en-US" sz="2000" dirty="0" smtClean="0"/>
              <a:t>を作ろう！</a:t>
            </a:r>
            <a:endParaRPr lang="en-US" altLang="ja-JP" sz="2000" dirty="0" smtClean="0"/>
          </a:p>
          <a:p>
            <a:pPr lvl="1"/>
            <a:endParaRPr lang="en-US" altLang="ja-JP" sz="1400" dirty="0" smtClean="0"/>
          </a:p>
          <a:p>
            <a:r>
              <a:rPr lang="ja-JP" altLang="en-US" sz="2000" dirty="0" smtClean="0"/>
              <a:t>アウトライン </a:t>
            </a:r>
            <a:endParaRPr lang="ja-JP" altLang="en-US" sz="2000" dirty="0"/>
          </a:p>
          <a:p>
            <a:pPr marL="695325" lvl="1" indent="-342900">
              <a:buFont typeface="+mj-ea"/>
              <a:buAutoNum type="circleNumDbPlain"/>
            </a:pPr>
            <a:r>
              <a:rPr lang="en-US" altLang="ja-JP" sz="1800" b="1" dirty="0" err="1" smtClean="0"/>
              <a:t>TensorFlow</a:t>
            </a:r>
            <a:r>
              <a:rPr lang="ja-JP" altLang="en-US" sz="1800" dirty="0"/>
              <a:t>で学習済みのモデルの読み込み </a:t>
            </a:r>
          </a:p>
          <a:p>
            <a:pPr marL="695325" lvl="1" indent="-342900">
              <a:buFont typeface="+mj-ea"/>
              <a:buAutoNum type="circleNumDbPlain"/>
            </a:pPr>
            <a:r>
              <a:rPr lang="en-US" altLang="ja-JP" sz="1800" b="1" dirty="0" err="1" smtClean="0">
                <a:solidFill>
                  <a:srgbClr val="000000"/>
                </a:solidFill>
              </a:rPr>
              <a:t>PythonSDK</a:t>
            </a:r>
            <a:r>
              <a:rPr lang="ja-JP" altLang="en-US" sz="1800" dirty="0" smtClean="0"/>
              <a:t>で</a:t>
            </a:r>
            <a:r>
              <a:rPr lang="en-US" altLang="ja-JP" sz="1800" dirty="0" err="1" smtClean="0"/>
              <a:t>ALVideoDevice</a:t>
            </a:r>
            <a:r>
              <a:rPr lang="ja-JP" altLang="en-US" sz="1800" dirty="0"/>
              <a:t>による</a:t>
            </a:r>
            <a:r>
              <a:rPr lang="en-US" altLang="ja-JP" sz="1800" dirty="0"/>
              <a:t>Pepper</a:t>
            </a:r>
            <a:r>
              <a:rPr lang="ja-JP" altLang="en-US" sz="1800" dirty="0"/>
              <a:t>のカメラ情報のリモート取得 </a:t>
            </a:r>
          </a:p>
          <a:p>
            <a:pPr marL="695325" lvl="1" indent="-342900">
              <a:buFont typeface="+mj-ea"/>
              <a:buAutoNum type="circleNumDbPlain"/>
            </a:pPr>
            <a:r>
              <a:rPr lang="en-US" altLang="ja-JP" sz="1800" dirty="0" smtClean="0"/>
              <a:t>Deep </a:t>
            </a:r>
            <a:r>
              <a:rPr lang="en-US" altLang="ja-JP" sz="1800" dirty="0"/>
              <a:t>Learning</a:t>
            </a:r>
            <a:r>
              <a:rPr lang="ja-JP" altLang="en-US" sz="1800" dirty="0"/>
              <a:t>モデルによる物体認識の実行 </a:t>
            </a:r>
          </a:p>
          <a:p>
            <a:pPr marL="695325" lvl="1" indent="-342900">
              <a:buFont typeface="+mj-ea"/>
              <a:buAutoNum type="circleNumDbPlain"/>
            </a:pPr>
            <a:r>
              <a:rPr lang="ja-JP" altLang="en-US" sz="1800" dirty="0" smtClean="0"/>
              <a:t>認識</a:t>
            </a:r>
            <a:r>
              <a:rPr lang="ja-JP" altLang="en-US" sz="1800" dirty="0"/>
              <a:t>結果を数値から言語化 </a:t>
            </a:r>
          </a:p>
          <a:p>
            <a:pPr marL="695325" lvl="1" indent="-342900">
              <a:buFont typeface="+mj-ea"/>
              <a:buAutoNum type="circleNumDbPlain"/>
            </a:pPr>
            <a:r>
              <a:rPr lang="en-US" altLang="ja-JP" sz="1800" dirty="0" err="1" smtClean="0"/>
              <a:t>ALTextToSpeech</a:t>
            </a:r>
            <a:r>
              <a:rPr lang="ja-JP" altLang="en-US" sz="1800" dirty="0"/>
              <a:t>による結果の</a:t>
            </a:r>
            <a:r>
              <a:rPr lang="ja-JP" altLang="en-US" sz="1800" dirty="0" smtClean="0"/>
              <a:t>発話</a:t>
            </a:r>
            <a:r>
              <a:rPr lang="en-US" altLang="ja-JP" sz="1800" dirty="0" smtClean="0"/>
              <a:t> </a:t>
            </a:r>
            <a:r>
              <a:rPr lang="en-US" altLang="en-US" sz="1600" dirty="0" smtClean="0"/>
              <a:t>(</a:t>
            </a:r>
            <a:r>
              <a:rPr lang="en-US" altLang="ja-JP" sz="1600" dirty="0" smtClean="0"/>
              <a:t>→ 2. </a:t>
            </a:r>
            <a:r>
              <a:rPr lang="ja-JP" altLang="en-US" sz="1600" dirty="0" smtClean="0"/>
              <a:t>へ繰り返し</a:t>
            </a:r>
            <a:r>
              <a:rPr lang="en-US" altLang="en-US" sz="1600" dirty="0" smtClean="0"/>
              <a:t>)</a:t>
            </a:r>
            <a:endParaRPr lang="ja-JP" altLang="en-US" sz="1600" dirty="0"/>
          </a:p>
          <a:p>
            <a:pPr lvl="1"/>
            <a:endParaRPr lang="en-US" altLang="ja-JP" sz="1600" dirty="0" smtClean="0"/>
          </a:p>
          <a:p>
            <a:pPr marL="0" indent="0">
              <a:buNone/>
            </a:pPr>
            <a:r>
              <a:rPr lang="ja-JP" altLang="en-US" sz="1400" dirty="0" smtClean="0"/>
              <a:t>　</a:t>
            </a:r>
            <a:endParaRPr kumimoji="1" lang="ja-JP" altLang="en-US" sz="1200" dirty="0"/>
          </a:p>
        </p:txBody>
      </p:sp>
      <p:sp>
        <p:nvSpPr>
          <p:cNvPr id="3" name="タイトル 2"/>
          <p:cNvSpPr>
            <a:spLocks noGrp="1"/>
          </p:cNvSpPr>
          <p:nvPr>
            <p:ph type="title"/>
          </p:nvPr>
        </p:nvSpPr>
        <p:spPr/>
        <p:txBody>
          <a:bodyPr>
            <a:normAutofit/>
          </a:bodyPr>
          <a:lstStyle/>
          <a:p>
            <a:r>
              <a:rPr lang="en-US" altLang="ja-JP" dirty="0" err="1" smtClean="0"/>
              <a:t>TensorFlow</a:t>
            </a:r>
            <a:r>
              <a:rPr lang="ja-JP" altLang="en-US" dirty="0"/>
              <a:t>で物体認識</a:t>
            </a:r>
          </a:p>
        </p:txBody>
      </p:sp>
      <p:sp>
        <p:nvSpPr>
          <p:cNvPr id="4" name="スライド番号プレースホルダー 3"/>
          <p:cNvSpPr>
            <a:spLocks noGrp="1"/>
          </p:cNvSpPr>
          <p:nvPr>
            <p:ph type="sldNum" sz="quarter" idx="12"/>
          </p:nvPr>
        </p:nvSpPr>
        <p:spPr/>
        <p:txBody>
          <a:bodyPr/>
          <a:lstStyle/>
          <a:p>
            <a:fld id="{170A3E21-C858-D146-A415-43954C86C6A5}" type="slidenum">
              <a:rPr kumimoji="1" lang="ja-JP" altLang="en-US" smtClean="0"/>
              <a:t>20</a:t>
            </a:fld>
            <a:endParaRPr kumimoji="1" lang="ja-JP" altLang="en-US"/>
          </a:p>
        </p:txBody>
      </p:sp>
      <p:sp>
        <p:nvSpPr>
          <p:cNvPr id="5" name="円弧 4"/>
          <p:cNvSpPr/>
          <p:nvPr/>
        </p:nvSpPr>
        <p:spPr>
          <a:xfrm flipH="1">
            <a:off x="384780" y="2511740"/>
            <a:ext cx="877059" cy="1108263"/>
          </a:xfrm>
          <a:prstGeom prst="arc">
            <a:avLst>
              <a:gd name="adj1" fmla="val 17470960"/>
              <a:gd name="adj2" fmla="val 4008300"/>
            </a:avLst>
          </a:prstGeom>
          <a:ln>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pic>
        <p:nvPicPr>
          <p:cNvPr id="6" name="図 5" descr="スクリーンショット 2017-12-28 13.27.1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737192" y="3176465"/>
            <a:ext cx="872582" cy="1440000"/>
          </a:xfrm>
          <a:prstGeom prst="rect">
            <a:avLst/>
          </a:prstGeom>
        </p:spPr>
      </p:pic>
      <p:pic>
        <p:nvPicPr>
          <p:cNvPr id="7" name="図 6" descr="スクリーンショット 2017-12-28 13.28.44.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90236" y="3166696"/>
            <a:ext cx="883913" cy="1440000"/>
          </a:xfrm>
          <a:prstGeom prst="rect">
            <a:avLst/>
          </a:prstGeom>
        </p:spPr>
      </p:pic>
      <p:sp>
        <p:nvSpPr>
          <p:cNvPr id="8" name="正方形/長方形 7"/>
          <p:cNvSpPr/>
          <p:nvPr/>
        </p:nvSpPr>
        <p:spPr>
          <a:xfrm>
            <a:off x="6645044" y="4563559"/>
            <a:ext cx="1919063" cy="169277"/>
          </a:xfrm>
          <a:prstGeom prst="rect">
            <a:avLst/>
          </a:prstGeom>
        </p:spPr>
        <p:txBody>
          <a:bodyPr wrap="square">
            <a:spAutoFit/>
          </a:bodyPr>
          <a:lstStyle/>
          <a:p>
            <a:r>
              <a:rPr lang="en-US" altLang="ja-JP" sz="500" dirty="0" smtClean="0"/>
              <a:t>[https</a:t>
            </a:r>
            <a:r>
              <a:rPr lang="en-US" altLang="ja-JP" sz="500" dirty="0"/>
              <a:t>://</a:t>
            </a:r>
            <a:r>
              <a:rPr lang="en-US" altLang="ja-JP" sz="500" dirty="0" err="1"/>
              <a:t>www.tensorflow.org</a:t>
            </a:r>
            <a:r>
              <a:rPr lang="en-US" altLang="ja-JP" sz="500" dirty="0"/>
              <a:t>/tutorials/</a:t>
            </a:r>
            <a:r>
              <a:rPr lang="en-US" altLang="ja-JP" sz="500" dirty="0" err="1" smtClean="0"/>
              <a:t>image_recognition</a:t>
            </a:r>
            <a:r>
              <a:rPr lang="en-US" altLang="ja-JP" sz="500" dirty="0" smtClean="0"/>
              <a:t>]</a:t>
            </a:r>
            <a:endParaRPr lang="ja-JP" altLang="en-US" sz="500" dirty="0"/>
          </a:p>
        </p:txBody>
      </p:sp>
    </p:spTree>
    <p:extLst>
      <p:ext uri="{BB962C8B-B14F-4D97-AF65-F5344CB8AC3E}">
        <p14:creationId xmlns:p14="http://schemas.microsoft.com/office/powerpoint/2010/main" val="29724603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16080" y="733778"/>
            <a:ext cx="8510399" cy="3860845"/>
          </a:xfrm>
        </p:spPr>
        <p:txBody>
          <a:bodyPr>
            <a:noAutofit/>
          </a:bodyPr>
          <a:lstStyle/>
          <a:p>
            <a:r>
              <a:rPr lang="ja-JP" altLang="en-US" sz="2000" dirty="0" smtClean="0"/>
              <a:t>今回の使用</a:t>
            </a:r>
            <a:r>
              <a:rPr lang="ja-JP" altLang="en-US" sz="2000" dirty="0"/>
              <a:t>モデル：「</a:t>
            </a:r>
            <a:r>
              <a:rPr lang="en-US" altLang="ja-JP" sz="2000" dirty="0"/>
              <a:t>Inception-V3</a:t>
            </a:r>
            <a:r>
              <a:rPr lang="ja-JP" altLang="en-US" sz="2000" dirty="0"/>
              <a:t>」</a:t>
            </a:r>
          </a:p>
          <a:p>
            <a:pPr lvl="1"/>
            <a:r>
              <a:rPr lang="en-US" altLang="ja-JP" sz="1600" dirty="0"/>
              <a:t>ImageNet2012</a:t>
            </a:r>
            <a:r>
              <a:rPr lang="ja-JP" altLang="en-US" sz="1600" dirty="0"/>
              <a:t>で学習された、画像を</a:t>
            </a:r>
            <a:r>
              <a:rPr lang="en-US" altLang="ja-JP" sz="1600" dirty="0"/>
              <a:t>1000</a:t>
            </a:r>
            <a:r>
              <a:rPr lang="ja-JP" altLang="en-US" sz="1600" dirty="0"/>
              <a:t>クラスに分類するモデル</a:t>
            </a:r>
          </a:p>
          <a:p>
            <a:pPr marL="719138" lvl="2" indent="-180975"/>
            <a:r>
              <a:rPr lang="ja-JP" altLang="en-US" sz="1200" dirty="0"/>
              <a:t>ダウンロード：</a:t>
            </a:r>
            <a:r>
              <a:rPr lang="en-US" altLang="ja-JP" sz="1200" dirty="0"/>
              <a:t>http://</a:t>
            </a:r>
            <a:r>
              <a:rPr lang="en-US" altLang="ja-JP" sz="1200" dirty="0" err="1"/>
              <a:t>download.tensorflow.org</a:t>
            </a:r>
            <a:r>
              <a:rPr lang="en-US" altLang="ja-JP" sz="1200" dirty="0"/>
              <a:t>/models/image/</a:t>
            </a:r>
            <a:r>
              <a:rPr lang="en-US" altLang="ja-JP" sz="1200" dirty="0" err="1"/>
              <a:t>imagenet</a:t>
            </a:r>
            <a:r>
              <a:rPr lang="en-US" altLang="ja-JP" sz="1200" dirty="0"/>
              <a:t>/inception-2015-12-05.tgz</a:t>
            </a:r>
          </a:p>
          <a:p>
            <a:pPr marL="719138" lvl="2" indent="-180975"/>
            <a:r>
              <a:rPr lang="ja-JP" altLang="en-US" sz="1200" dirty="0"/>
              <a:t>論文：</a:t>
            </a:r>
            <a:r>
              <a:rPr lang="en-US" altLang="ja-JP" sz="1200" dirty="0"/>
              <a:t>https://</a:t>
            </a:r>
            <a:r>
              <a:rPr lang="en-US" altLang="ja-JP" sz="1200" dirty="0" err="1"/>
              <a:t>arxiv.org</a:t>
            </a:r>
            <a:r>
              <a:rPr lang="en-US" altLang="ja-JP" sz="1200" dirty="0"/>
              <a:t>/abs/</a:t>
            </a:r>
            <a:r>
              <a:rPr lang="en-US" altLang="ja-JP" sz="1200" dirty="0" smtClean="0"/>
              <a:t>1512.00567</a:t>
            </a:r>
          </a:p>
          <a:p>
            <a:pPr lvl="1"/>
            <a:r>
              <a:rPr lang="ja-JP" altLang="en-US" sz="1600" dirty="0" smtClean="0"/>
              <a:t>本</a:t>
            </a:r>
            <a:r>
              <a:rPr lang="en-US" altLang="ja-JP" sz="1600" dirty="0" smtClean="0"/>
              <a:t>WS</a:t>
            </a:r>
            <a:r>
              <a:rPr lang="ja-JP" altLang="en-US" sz="1600" dirty="0" smtClean="0"/>
              <a:t>資料では「</a:t>
            </a:r>
            <a:r>
              <a:rPr lang="en-US" altLang="ja-JP" sz="1600" dirty="0" smtClean="0"/>
              <a:t>inception</a:t>
            </a:r>
            <a:r>
              <a:rPr lang="en-US" altLang="ja-JP" sz="1600" dirty="0"/>
              <a:t>-2015-12-</a:t>
            </a:r>
            <a:r>
              <a:rPr lang="en-US" altLang="ja-JP" sz="1600" dirty="0" smtClean="0"/>
              <a:t>05/</a:t>
            </a:r>
            <a:r>
              <a:rPr lang="ja-JP" altLang="en-US" sz="1600" dirty="0" smtClean="0"/>
              <a:t>」</a:t>
            </a:r>
            <a:r>
              <a:rPr lang="ja-JP" altLang="en-US" sz="1600" dirty="0"/>
              <a:t>に</a:t>
            </a:r>
            <a:r>
              <a:rPr lang="ja-JP" altLang="en-US" sz="1600" dirty="0" smtClean="0"/>
              <a:t>ダウンロード済み</a:t>
            </a:r>
            <a:endParaRPr lang="en-US" altLang="ja-JP" sz="1600" dirty="0" smtClean="0"/>
          </a:p>
          <a:p>
            <a:pPr lvl="1"/>
            <a:endParaRPr lang="en-US" altLang="ja-JP" sz="1600" dirty="0" smtClean="0"/>
          </a:p>
          <a:p>
            <a:r>
              <a:rPr lang="en-US" altLang="ja-JP" sz="2000" dirty="0" err="1" smtClean="0"/>
              <a:t>classify_bypepper.py</a:t>
            </a:r>
            <a:r>
              <a:rPr lang="en-US" altLang="ja-JP" sz="2000" dirty="0" smtClean="0"/>
              <a:t> </a:t>
            </a:r>
            <a:r>
              <a:rPr lang="ja-JP" altLang="en-US" sz="2000" dirty="0" smtClean="0"/>
              <a:t>を一部変更（穴埋め形式）</a:t>
            </a:r>
            <a:endParaRPr lang="en-US" altLang="ja-JP" sz="2000" dirty="0" smtClean="0"/>
          </a:p>
          <a:p>
            <a:pPr lvl="1">
              <a:buFont typeface="Wingdings" charset="2"/>
              <a:buChar char="ü"/>
              <a:tabLst>
                <a:tab pos="1166813" algn="l"/>
                <a:tab pos="4221163" algn="l"/>
              </a:tabLst>
            </a:pPr>
            <a:r>
              <a:rPr lang="en-US" altLang="ja-JP" sz="1200" dirty="0" smtClean="0"/>
              <a:t>L21	</a:t>
            </a:r>
            <a:r>
              <a:rPr lang="ja-JP" altLang="en-US" sz="1200" dirty="0" smtClean="0"/>
              <a:t>：</a:t>
            </a:r>
            <a:r>
              <a:rPr lang="en-US" altLang="ja-JP" sz="1200" dirty="0" smtClean="0"/>
              <a:t>'</a:t>
            </a:r>
            <a:r>
              <a:rPr lang="en-US" altLang="en-US" sz="1200" dirty="0" smtClean="0"/>
              <a:t> </a:t>
            </a:r>
            <a:r>
              <a:rPr lang="ja-JP" altLang="en-US" sz="1200" dirty="0" smtClean="0"/>
              <a:t>＊</a:t>
            </a:r>
            <a:r>
              <a:rPr lang="ja-JP" altLang="en-US" sz="1200" dirty="0"/>
              <a:t>＊＊　ここを変更</a:t>
            </a:r>
            <a:r>
              <a:rPr lang="en-US" altLang="ja-JP" sz="1200" dirty="0"/>
              <a:t>(1)</a:t>
            </a:r>
            <a:r>
              <a:rPr lang="ja-JP" altLang="en-US" sz="1200" dirty="0"/>
              <a:t>　＊＊</a:t>
            </a:r>
            <a:r>
              <a:rPr lang="ja-JP" altLang="en-US" sz="1200" dirty="0" smtClean="0"/>
              <a:t>＊</a:t>
            </a:r>
            <a:r>
              <a:rPr lang="en-US" altLang="ja-JP" sz="1200" dirty="0" smtClean="0"/>
              <a:t> '</a:t>
            </a:r>
            <a:r>
              <a:rPr lang="ja-JP" altLang="en-US" sz="1200" dirty="0" smtClean="0"/>
              <a:t>　</a:t>
            </a:r>
            <a:r>
              <a:rPr lang="en-US" altLang="ja-JP" sz="1200" dirty="0" smtClean="0"/>
              <a:t>→</a:t>
            </a:r>
            <a:r>
              <a:rPr lang="ja-JP" altLang="en-US" sz="1200" dirty="0" smtClean="0"/>
              <a:t>　</a:t>
            </a:r>
            <a:r>
              <a:rPr lang="en-US" altLang="ja-JP" sz="1200" dirty="0" smtClean="0"/>
              <a:t>'inception</a:t>
            </a:r>
            <a:r>
              <a:rPr lang="en-US" altLang="ja-JP" sz="1200" dirty="0"/>
              <a:t>-2015-12-05/imagenet2012_id_to_label.txt'</a:t>
            </a:r>
          </a:p>
          <a:p>
            <a:pPr lvl="1">
              <a:buFont typeface="Wingdings" charset="2"/>
              <a:buChar char="ü"/>
              <a:tabLst>
                <a:tab pos="1166813" algn="l"/>
                <a:tab pos="4221163" algn="l"/>
              </a:tabLst>
            </a:pPr>
            <a:r>
              <a:rPr lang="en-US" altLang="ja-JP" sz="1200" dirty="0" smtClean="0"/>
              <a:t>L42	</a:t>
            </a:r>
            <a:r>
              <a:rPr lang="ja-JP" altLang="en-US" sz="1200" dirty="0" smtClean="0"/>
              <a:t>：</a:t>
            </a:r>
            <a:r>
              <a:rPr lang="en-US" altLang="ja-JP" sz="1200" dirty="0" smtClean="0"/>
              <a:t>'</a:t>
            </a:r>
            <a:r>
              <a:rPr lang="en-US" altLang="en-US" sz="1200" dirty="0" smtClean="0"/>
              <a:t> </a:t>
            </a:r>
            <a:r>
              <a:rPr lang="ja-JP" altLang="en-US" sz="1200" dirty="0" smtClean="0"/>
              <a:t>＊</a:t>
            </a:r>
            <a:r>
              <a:rPr lang="ja-JP" altLang="en-US" sz="1200" dirty="0"/>
              <a:t>＊＊　ここを変更</a:t>
            </a:r>
            <a:r>
              <a:rPr lang="en-US" altLang="ja-JP" sz="1200" dirty="0"/>
              <a:t>(2)</a:t>
            </a:r>
            <a:r>
              <a:rPr lang="ja-JP" altLang="en-US" sz="1200" dirty="0"/>
              <a:t>　＊＊</a:t>
            </a:r>
            <a:r>
              <a:rPr lang="ja-JP" altLang="en-US" sz="1200" dirty="0" smtClean="0"/>
              <a:t>＊</a:t>
            </a:r>
            <a:r>
              <a:rPr lang="en-US" altLang="ja-JP" sz="1200" dirty="0" smtClean="0"/>
              <a:t> '</a:t>
            </a:r>
            <a:r>
              <a:rPr lang="ja-JP" altLang="en-US" sz="1200" dirty="0" smtClean="0"/>
              <a:t>　</a:t>
            </a:r>
            <a:r>
              <a:rPr lang="en-US" altLang="ja-JP" sz="1200" dirty="0" smtClean="0"/>
              <a:t>→</a:t>
            </a:r>
            <a:r>
              <a:rPr lang="ja-JP" altLang="en-US" sz="1200" dirty="0" smtClean="0"/>
              <a:t>　</a:t>
            </a:r>
            <a:r>
              <a:rPr lang="en-US" altLang="ja-JP" sz="1200" dirty="0" smtClean="0"/>
              <a:t>'</a:t>
            </a:r>
            <a:r>
              <a:rPr lang="en-US" altLang="ja-JP" sz="1200" dirty="0"/>
              <a:t>inception-2015-12-05/</a:t>
            </a:r>
            <a:r>
              <a:rPr lang="en-US" altLang="ja-JP" sz="1200" dirty="0" err="1"/>
              <a:t>classify_image_graph_def.pb</a:t>
            </a:r>
            <a:r>
              <a:rPr lang="en-US" altLang="ja-JP" sz="1200" dirty="0"/>
              <a:t>'</a:t>
            </a:r>
          </a:p>
          <a:p>
            <a:pPr lvl="1">
              <a:buFont typeface="Wingdings" charset="2"/>
              <a:buChar char="ü"/>
              <a:tabLst>
                <a:tab pos="1166813" algn="l"/>
                <a:tab pos="4221163" algn="l"/>
              </a:tabLst>
            </a:pPr>
            <a:r>
              <a:rPr lang="en-US" altLang="ja-JP" sz="1200" dirty="0" smtClean="0"/>
              <a:t>L98	</a:t>
            </a:r>
            <a:r>
              <a:rPr lang="ja-JP" altLang="en-US" sz="1200" dirty="0" smtClean="0"/>
              <a:t>：</a:t>
            </a:r>
            <a:r>
              <a:rPr lang="en-US" altLang="ja-JP" sz="1200" dirty="0" smtClean="0"/>
              <a:t>'</a:t>
            </a:r>
            <a:r>
              <a:rPr lang="en-US" altLang="en-US" sz="1200" dirty="0" smtClean="0"/>
              <a:t> </a:t>
            </a:r>
            <a:r>
              <a:rPr lang="ja-JP" altLang="en-US" sz="1200" dirty="0" smtClean="0"/>
              <a:t>＊</a:t>
            </a:r>
            <a:r>
              <a:rPr lang="ja-JP" altLang="en-US" sz="1200" dirty="0"/>
              <a:t>＊＊　ここを変更</a:t>
            </a:r>
            <a:r>
              <a:rPr lang="en-US" altLang="ja-JP" sz="1200" dirty="0"/>
              <a:t>(3)</a:t>
            </a:r>
            <a:r>
              <a:rPr lang="ja-JP" altLang="en-US" sz="1200" dirty="0"/>
              <a:t>　＊＊</a:t>
            </a:r>
            <a:r>
              <a:rPr lang="ja-JP" altLang="en-US" sz="1200" dirty="0" smtClean="0"/>
              <a:t>＊</a:t>
            </a:r>
            <a:r>
              <a:rPr lang="en-US" altLang="ja-JP" sz="1200" dirty="0" smtClean="0"/>
              <a:t> '</a:t>
            </a:r>
            <a:r>
              <a:rPr lang="ja-JP" altLang="en-US" sz="1200" dirty="0" smtClean="0"/>
              <a:t>　</a:t>
            </a:r>
            <a:r>
              <a:rPr lang="en-US" altLang="ja-JP" sz="1200" dirty="0" smtClean="0"/>
              <a:t>→</a:t>
            </a:r>
            <a:r>
              <a:rPr lang="ja-JP" altLang="en-US" sz="1200" dirty="0" smtClean="0"/>
              <a:t>　</a:t>
            </a:r>
            <a:r>
              <a:rPr lang="en-US" altLang="ja-JP" sz="1200" dirty="0" smtClean="0"/>
              <a:t>'</a:t>
            </a:r>
            <a:r>
              <a:rPr lang="en-US" altLang="ja-JP" sz="1200" dirty="0"/>
              <a:t>softmax:0'</a:t>
            </a:r>
          </a:p>
          <a:p>
            <a:pPr lvl="1">
              <a:buFont typeface="Wingdings" charset="2"/>
              <a:buChar char="ü"/>
              <a:tabLst>
                <a:tab pos="1166813" algn="l"/>
                <a:tab pos="4221163" algn="l"/>
              </a:tabLst>
            </a:pPr>
            <a:r>
              <a:rPr lang="en-US" altLang="ja-JP" sz="1200" dirty="0" smtClean="0"/>
              <a:t>L100	</a:t>
            </a:r>
            <a:r>
              <a:rPr lang="ja-JP" altLang="en-US" sz="1200" dirty="0" smtClean="0"/>
              <a:t>：</a:t>
            </a:r>
            <a:r>
              <a:rPr lang="en-US" altLang="ja-JP" sz="1200" dirty="0" smtClean="0"/>
              <a:t>'</a:t>
            </a:r>
            <a:r>
              <a:rPr lang="en-US" altLang="en-US" sz="1200" dirty="0" smtClean="0"/>
              <a:t> </a:t>
            </a:r>
            <a:r>
              <a:rPr lang="ja-JP" altLang="en-US" sz="1200" dirty="0" smtClean="0"/>
              <a:t>＊</a:t>
            </a:r>
            <a:r>
              <a:rPr lang="ja-JP" altLang="en-US" sz="1200" dirty="0"/>
              <a:t>＊＊　ここを変更</a:t>
            </a:r>
            <a:r>
              <a:rPr lang="en-US" altLang="ja-JP" sz="1200" dirty="0"/>
              <a:t>(4)</a:t>
            </a:r>
            <a:r>
              <a:rPr lang="ja-JP" altLang="en-US" sz="1200" dirty="0"/>
              <a:t>　＊＊</a:t>
            </a:r>
            <a:r>
              <a:rPr lang="ja-JP" altLang="en-US" sz="1200" dirty="0" smtClean="0"/>
              <a:t>＊</a:t>
            </a:r>
            <a:r>
              <a:rPr lang="en-US" altLang="ja-JP" sz="1200" dirty="0" smtClean="0"/>
              <a:t> '</a:t>
            </a:r>
            <a:r>
              <a:rPr lang="ja-JP" altLang="en-US" sz="1200" dirty="0" smtClean="0"/>
              <a:t>　</a:t>
            </a:r>
            <a:r>
              <a:rPr lang="en-US" altLang="ja-JP" sz="1200" dirty="0" smtClean="0"/>
              <a:t>→</a:t>
            </a:r>
            <a:r>
              <a:rPr lang="ja-JP" altLang="en-US" sz="1200" dirty="0" smtClean="0"/>
              <a:t>　</a:t>
            </a:r>
            <a:r>
              <a:rPr lang="en-US" altLang="ja-JP" sz="1200" dirty="0" smtClean="0"/>
              <a:t>'</a:t>
            </a:r>
            <a:r>
              <a:rPr lang="en-US" altLang="ja-JP" sz="1200" dirty="0" err="1"/>
              <a:t>DecodeJpeg</a:t>
            </a:r>
            <a:r>
              <a:rPr lang="en-US" altLang="ja-JP" sz="1200" dirty="0"/>
              <a:t>/contents:</a:t>
            </a:r>
            <a:r>
              <a:rPr lang="en-US" altLang="ja-JP" sz="1200" dirty="0" smtClean="0"/>
              <a:t>0</a:t>
            </a:r>
            <a:r>
              <a:rPr lang="en-US" altLang="ja-JP" sz="1200" dirty="0"/>
              <a:t>'</a:t>
            </a:r>
            <a:endParaRPr lang="en-US" altLang="ja-JP" sz="1200" dirty="0" smtClean="0"/>
          </a:p>
          <a:p>
            <a:pPr marL="538163" lvl="1"/>
            <a:r>
              <a:rPr lang="ja-JP" altLang="en-US" sz="1600" dirty="0" smtClean="0"/>
              <a:t>実行例</a:t>
            </a:r>
            <a:r>
              <a:rPr lang="ja-JP" altLang="en-US" sz="1600" dirty="0"/>
              <a:t>：</a:t>
            </a:r>
            <a:r>
              <a:rPr lang="en-US" altLang="ja-JP" sz="1600" dirty="0"/>
              <a:t>$ python </a:t>
            </a:r>
            <a:r>
              <a:rPr lang="en-US" altLang="ja-JP" sz="1600" dirty="0" err="1"/>
              <a:t>classify_bypepper.py</a:t>
            </a:r>
            <a:r>
              <a:rPr lang="en-US" altLang="ja-JP" sz="1600" dirty="0"/>
              <a:t> </a:t>
            </a:r>
            <a:r>
              <a:rPr lang="en-US" altLang="ja-JP" sz="1600" dirty="0" smtClean="0"/>
              <a:t>192.168.100.1</a:t>
            </a:r>
          </a:p>
          <a:p>
            <a:pPr marL="538163" lvl="1"/>
            <a:r>
              <a:rPr lang="ja-JP" altLang="en-US" sz="1600" dirty="0" smtClean="0"/>
              <a:t>停止： </a:t>
            </a:r>
            <a:r>
              <a:rPr lang="en-US" altLang="ja-JP" sz="1600" dirty="0" smtClean="0"/>
              <a:t>ctrl-C</a:t>
            </a:r>
            <a:endParaRPr lang="en-US" altLang="ja-JP" sz="1600" dirty="0"/>
          </a:p>
          <a:p>
            <a:endParaRPr lang="en-US" altLang="ja-JP" sz="2000" dirty="0"/>
          </a:p>
          <a:p>
            <a:endParaRPr kumimoji="1" lang="ja-JP" altLang="en-US" sz="2000" dirty="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21</a:t>
            </a:fld>
            <a:endParaRPr kumimoji="1" lang="ja-JP" altLang="en-US"/>
          </a:p>
        </p:txBody>
      </p:sp>
      <p:sp>
        <p:nvSpPr>
          <p:cNvPr id="4" name="タイトル 3"/>
          <p:cNvSpPr>
            <a:spLocks noGrp="1"/>
          </p:cNvSpPr>
          <p:nvPr>
            <p:ph type="title"/>
          </p:nvPr>
        </p:nvSpPr>
        <p:spPr/>
        <p:txBody>
          <a:bodyPr/>
          <a:lstStyle/>
          <a:p>
            <a:r>
              <a:rPr lang="en-US" altLang="ja-JP" dirty="0" err="1" smtClean="0"/>
              <a:t>classify_bypepper.py</a:t>
            </a:r>
            <a:r>
              <a:rPr lang="en-US" altLang="ja-JP" dirty="0" smtClean="0"/>
              <a:t> </a:t>
            </a:r>
            <a:r>
              <a:rPr lang="ja-JP" altLang="en-US" dirty="0" smtClean="0"/>
              <a:t>に学習済みモデルを対応</a:t>
            </a:r>
            <a:endParaRPr kumimoji="1" lang="ja-JP" altLang="en-US" dirty="0"/>
          </a:p>
        </p:txBody>
      </p:sp>
      <p:cxnSp>
        <p:nvCxnSpPr>
          <p:cNvPr id="8" name="直線コネクタ 7"/>
          <p:cNvCxnSpPr/>
          <p:nvPr/>
        </p:nvCxnSpPr>
        <p:spPr>
          <a:xfrm>
            <a:off x="4811794" y="3945868"/>
            <a:ext cx="155479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角丸四角形吹き出し 8"/>
          <p:cNvSpPr/>
          <p:nvPr/>
        </p:nvSpPr>
        <p:spPr>
          <a:xfrm>
            <a:off x="5893584" y="4212247"/>
            <a:ext cx="1602860" cy="535247"/>
          </a:xfrm>
          <a:prstGeom prst="wedgeRoundRectCallout">
            <a:avLst>
              <a:gd name="adj1" fmla="val -36485"/>
              <a:gd name="adj2" fmla="val -90816"/>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自分の</a:t>
            </a:r>
            <a:r>
              <a:rPr kumimoji="1" lang="en-US" altLang="ja-JP" sz="1400" dirty="0" smtClean="0"/>
              <a:t>Pepper</a:t>
            </a:r>
            <a:r>
              <a:rPr kumimoji="1" lang="ja-JP" altLang="en-US" sz="1400" dirty="0" smtClean="0"/>
              <a:t>の</a:t>
            </a:r>
            <a:r>
              <a:rPr kumimoji="1" lang="en-US" altLang="ja-JP" sz="1400" dirty="0" smtClean="0"/>
              <a:t>IP</a:t>
            </a:r>
            <a:r>
              <a:rPr kumimoji="1" lang="ja-JP" altLang="en-US" sz="1400" dirty="0" smtClean="0"/>
              <a:t>アドレス</a:t>
            </a:r>
            <a:endParaRPr kumimoji="1" lang="ja-JP" altLang="en-US" sz="1400" dirty="0"/>
          </a:p>
        </p:txBody>
      </p:sp>
    </p:spTree>
    <p:extLst>
      <p:ext uri="{BB962C8B-B14F-4D97-AF65-F5344CB8AC3E}">
        <p14:creationId xmlns:p14="http://schemas.microsoft.com/office/powerpoint/2010/main" val="38265306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22</a:t>
            </a:fld>
            <a:endParaRPr kumimoji="1" lang="ja-JP" altLang="en-US"/>
          </a:p>
        </p:txBody>
      </p:sp>
      <p:sp>
        <p:nvSpPr>
          <p:cNvPr id="4" name="タイトル 3"/>
          <p:cNvSpPr>
            <a:spLocks noGrp="1"/>
          </p:cNvSpPr>
          <p:nvPr>
            <p:ph type="title"/>
          </p:nvPr>
        </p:nvSpPr>
        <p:spPr/>
        <p:txBody>
          <a:bodyPr/>
          <a:lstStyle/>
          <a:p>
            <a:r>
              <a:rPr lang="en-US" altLang="ja-JP" dirty="0" err="1" smtClean="0"/>
              <a:t>classify_bypepper.py</a:t>
            </a:r>
            <a:r>
              <a:rPr lang="ja-JP" altLang="en-US" dirty="0" smtClean="0"/>
              <a:t> </a:t>
            </a:r>
            <a:r>
              <a:rPr lang="en-US" altLang="ja-JP" dirty="0" smtClean="0"/>
              <a:t>[1/3]</a:t>
            </a:r>
            <a:endParaRPr kumimoji="1" lang="ja-JP" altLang="en-US" dirty="0"/>
          </a:p>
        </p:txBody>
      </p:sp>
      <p:pic>
        <p:nvPicPr>
          <p:cNvPr id="9" name="図 8"/>
          <p:cNvPicPr>
            <a:picLocks noChangeAspect="1"/>
          </p:cNvPicPr>
          <p:nvPr/>
        </p:nvPicPr>
        <p:blipFill>
          <a:blip r:embed="rId2"/>
          <a:stretch>
            <a:fillRect/>
          </a:stretch>
        </p:blipFill>
        <p:spPr>
          <a:xfrm>
            <a:off x="122505" y="592191"/>
            <a:ext cx="5224705" cy="4423885"/>
          </a:xfrm>
          <a:prstGeom prst="rect">
            <a:avLst/>
          </a:prstGeom>
        </p:spPr>
      </p:pic>
      <p:sp>
        <p:nvSpPr>
          <p:cNvPr id="11" name="正方形/長方形 10"/>
          <p:cNvSpPr/>
          <p:nvPr/>
        </p:nvSpPr>
        <p:spPr>
          <a:xfrm>
            <a:off x="122505" y="737162"/>
            <a:ext cx="5134990" cy="746047"/>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77147" y="989038"/>
            <a:ext cx="1584664" cy="246221"/>
          </a:xfrm>
          <a:prstGeom prst="rect">
            <a:avLst/>
          </a:prstGeom>
          <a:noFill/>
        </p:spPr>
        <p:txBody>
          <a:bodyPr wrap="none" rtlCol="0">
            <a:spAutoFit/>
          </a:bodyPr>
          <a:lstStyle/>
          <a:p>
            <a:r>
              <a:rPr kumimoji="1" lang="ja-JP" altLang="en-US" sz="1000" b="1" dirty="0" smtClean="0">
                <a:solidFill>
                  <a:srgbClr val="0000FF"/>
                </a:solidFill>
                <a:latin typeface="+mn-ea"/>
              </a:rPr>
              <a:t>必要</a:t>
            </a:r>
            <a:r>
              <a:rPr lang="ja-JP" altLang="en-US" sz="1000" b="1" dirty="0" smtClean="0">
                <a:solidFill>
                  <a:srgbClr val="0000FF"/>
                </a:solidFill>
                <a:latin typeface="+mn-ea"/>
              </a:rPr>
              <a:t>ライブラリ読み込み</a:t>
            </a:r>
            <a:endParaRPr kumimoji="1" lang="ja-JP" altLang="en-US" sz="1000" b="1" dirty="0">
              <a:solidFill>
                <a:srgbClr val="0000FF"/>
              </a:solidFill>
              <a:latin typeface="+mn-ea"/>
            </a:endParaRPr>
          </a:p>
        </p:txBody>
      </p:sp>
      <p:sp>
        <p:nvSpPr>
          <p:cNvPr id="20" name="正方形/長方形 19"/>
          <p:cNvSpPr/>
          <p:nvPr/>
        </p:nvSpPr>
        <p:spPr>
          <a:xfrm>
            <a:off x="122505" y="1527411"/>
            <a:ext cx="5134990" cy="678225"/>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5277147" y="1683214"/>
            <a:ext cx="3960552" cy="400110"/>
          </a:xfrm>
          <a:prstGeom prst="rect">
            <a:avLst/>
          </a:prstGeom>
          <a:noFill/>
        </p:spPr>
        <p:txBody>
          <a:bodyPr wrap="none" rtlCol="0">
            <a:spAutoFit/>
          </a:bodyPr>
          <a:lstStyle/>
          <a:p>
            <a:r>
              <a:rPr lang="ja-JP" altLang="en-US" sz="1000" b="1" dirty="0" smtClean="0">
                <a:solidFill>
                  <a:srgbClr val="0000FF"/>
                </a:solidFill>
                <a:latin typeface="+mn-ea"/>
              </a:rPr>
              <a:t>実行時引数から</a:t>
            </a:r>
            <a:r>
              <a:rPr lang="en-US" altLang="ja-JP" sz="1000" b="1" dirty="0" smtClean="0">
                <a:solidFill>
                  <a:srgbClr val="0000FF"/>
                </a:solidFill>
                <a:latin typeface="+mn-ea"/>
              </a:rPr>
              <a:t>Pepper</a:t>
            </a:r>
            <a:r>
              <a:rPr lang="ja-JP" altLang="en-US" sz="1000" b="1" dirty="0" smtClean="0">
                <a:solidFill>
                  <a:srgbClr val="0000FF"/>
                </a:solidFill>
                <a:latin typeface="+mn-ea"/>
              </a:rPr>
              <a:t>の</a:t>
            </a:r>
            <a:r>
              <a:rPr lang="en-US" altLang="ja-JP" sz="1000" b="1" dirty="0" smtClean="0">
                <a:solidFill>
                  <a:srgbClr val="0000FF"/>
                </a:solidFill>
                <a:latin typeface="+mn-ea"/>
              </a:rPr>
              <a:t>IP</a:t>
            </a:r>
            <a:r>
              <a:rPr lang="ja-JP" altLang="en-US" sz="1000" b="1" dirty="0" smtClean="0">
                <a:solidFill>
                  <a:srgbClr val="0000FF"/>
                </a:solidFill>
                <a:latin typeface="+mn-ea"/>
              </a:rPr>
              <a:t>アドレスを取得、変数</a:t>
            </a:r>
            <a:r>
              <a:rPr lang="en-US" altLang="ja-JP" sz="1000" b="1" dirty="0" smtClean="0">
                <a:solidFill>
                  <a:srgbClr val="0000FF"/>
                </a:solidFill>
                <a:latin typeface="+mn-ea"/>
              </a:rPr>
              <a:t> </a:t>
            </a:r>
            <a:r>
              <a:rPr lang="en-US" altLang="ja-JP" sz="1000" b="1" dirty="0" err="1" smtClean="0">
                <a:solidFill>
                  <a:srgbClr val="0000FF"/>
                </a:solidFill>
                <a:latin typeface="+mn-ea"/>
              </a:rPr>
              <a:t>ip_ad</a:t>
            </a:r>
            <a:r>
              <a:rPr lang="ja-JP" altLang="en-US" sz="1000" b="1" dirty="0" smtClean="0">
                <a:solidFill>
                  <a:srgbClr val="0000FF"/>
                </a:solidFill>
                <a:latin typeface="+mn-ea"/>
              </a:rPr>
              <a:t> に保存</a:t>
            </a:r>
            <a:endParaRPr lang="en-US" altLang="ja-JP" sz="1000" b="1" dirty="0" smtClean="0">
              <a:solidFill>
                <a:srgbClr val="0000FF"/>
              </a:solidFill>
              <a:latin typeface="+mn-ea"/>
            </a:endParaRPr>
          </a:p>
          <a:p>
            <a:r>
              <a:rPr lang="ja-JP" altLang="en-US" sz="1000" dirty="0" smtClean="0">
                <a:solidFill>
                  <a:srgbClr val="0000FF"/>
                </a:solidFill>
                <a:latin typeface="+mn-ea"/>
              </a:rPr>
              <a:t>　</a:t>
            </a:r>
            <a:r>
              <a:rPr lang="en-US" altLang="ja-JP" sz="1000" dirty="0" smtClean="0">
                <a:solidFill>
                  <a:srgbClr val="0000FF"/>
                </a:solidFill>
                <a:latin typeface="+mn-ea"/>
              </a:rPr>
              <a:t>※</a:t>
            </a:r>
            <a:r>
              <a:rPr lang="ja-JP" altLang="en-US" sz="1000" dirty="0" smtClean="0">
                <a:solidFill>
                  <a:srgbClr val="0000FF"/>
                </a:solidFill>
                <a:latin typeface="+mn-ea"/>
              </a:rPr>
              <a:t>実行例：</a:t>
            </a:r>
            <a:r>
              <a:rPr lang="en-US" altLang="ja-JP" sz="1000" dirty="0" smtClean="0">
                <a:solidFill>
                  <a:srgbClr val="0000FF"/>
                </a:solidFill>
                <a:latin typeface="+mn-ea"/>
              </a:rPr>
              <a:t>python </a:t>
            </a:r>
            <a:r>
              <a:rPr lang="en-US" altLang="ja-JP" sz="1000" dirty="0" err="1">
                <a:solidFill>
                  <a:srgbClr val="0000FF"/>
                </a:solidFill>
                <a:latin typeface="+mn-ea"/>
              </a:rPr>
              <a:t>classify_bypepper.py</a:t>
            </a:r>
            <a:r>
              <a:rPr lang="en-US" altLang="ja-JP" sz="1000" dirty="0">
                <a:solidFill>
                  <a:srgbClr val="0000FF"/>
                </a:solidFill>
                <a:latin typeface="+mn-ea"/>
              </a:rPr>
              <a:t> </a:t>
            </a:r>
            <a:r>
              <a:rPr lang="en-US" altLang="ja-JP" sz="1000" dirty="0" smtClean="0">
                <a:solidFill>
                  <a:srgbClr val="0000FF"/>
                </a:solidFill>
                <a:latin typeface="+mn-ea"/>
              </a:rPr>
              <a:t>192.168.100.1</a:t>
            </a:r>
            <a:endParaRPr kumimoji="1" lang="ja-JP" altLang="en-US" sz="1000" dirty="0">
              <a:solidFill>
                <a:srgbClr val="0000FF"/>
              </a:solidFill>
              <a:latin typeface="+mn-ea"/>
            </a:endParaRPr>
          </a:p>
        </p:txBody>
      </p:sp>
      <p:sp>
        <p:nvSpPr>
          <p:cNvPr id="22" name="正方形/長方形 21"/>
          <p:cNvSpPr/>
          <p:nvPr/>
        </p:nvSpPr>
        <p:spPr>
          <a:xfrm>
            <a:off x="122505" y="2309185"/>
            <a:ext cx="5134990" cy="2220377"/>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277147" y="2535834"/>
            <a:ext cx="3903633" cy="1785104"/>
          </a:xfrm>
          <a:prstGeom prst="rect">
            <a:avLst/>
          </a:prstGeom>
          <a:noFill/>
        </p:spPr>
        <p:txBody>
          <a:bodyPr wrap="none" rtlCol="0">
            <a:spAutoFit/>
          </a:bodyPr>
          <a:lstStyle/>
          <a:p>
            <a:r>
              <a:rPr lang="en-US" altLang="ja-JP" sz="1000" b="1" u="sng" dirty="0" err="1" smtClean="0">
                <a:solidFill>
                  <a:srgbClr val="0000FF"/>
                </a:solidFill>
                <a:latin typeface="+mn-ea"/>
              </a:rPr>
              <a:t>NodeLookup</a:t>
            </a:r>
            <a:r>
              <a:rPr lang="ja-JP" altLang="en-US" sz="1000" b="1" dirty="0" smtClean="0">
                <a:solidFill>
                  <a:srgbClr val="0000FF"/>
                </a:solidFill>
                <a:latin typeface="+mn-ea"/>
              </a:rPr>
              <a:t>：ラベル</a:t>
            </a:r>
            <a:r>
              <a:rPr lang="en-US" altLang="ja-JP" sz="1000" b="1" dirty="0" smtClean="0">
                <a:solidFill>
                  <a:srgbClr val="0000FF"/>
                </a:solidFill>
                <a:latin typeface="+mn-ea"/>
              </a:rPr>
              <a:t>ID</a:t>
            </a:r>
            <a:r>
              <a:rPr lang="ja-JP" altLang="en-US" sz="1000" b="1" dirty="0" smtClean="0">
                <a:solidFill>
                  <a:srgbClr val="0000FF"/>
                </a:solidFill>
                <a:latin typeface="+mn-ea"/>
              </a:rPr>
              <a:t>からラベル名を検索するための C</a:t>
            </a:r>
            <a:r>
              <a:rPr lang="en-US" altLang="ja-JP" sz="1000" b="1" dirty="0" smtClean="0">
                <a:solidFill>
                  <a:srgbClr val="0000FF"/>
                </a:solidFill>
                <a:latin typeface="+mn-ea"/>
              </a:rPr>
              <a:t>lass</a:t>
            </a:r>
            <a:endParaRPr lang="en-US" altLang="en-US" sz="1000" b="1" dirty="0" smtClean="0">
              <a:solidFill>
                <a:srgbClr val="0000FF"/>
              </a:solidFill>
              <a:latin typeface="+mn-ea"/>
            </a:endParaRPr>
          </a:p>
          <a:p>
            <a:r>
              <a:rPr lang="ja-JP" altLang="en-US" sz="1000" dirty="0" smtClean="0">
                <a:solidFill>
                  <a:srgbClr val="0000FF"/>
                </a:solidFill>
                <a:latin typeface="+mn-ea"/>
              </a:rPr>
              <a:t>　</a:t>
            </a:r>
            <a:r>
              <a:rPr lang="en-US" altLang="en-US" sz="1000" dirty="0" err="1" smtClean="0">
                <a:solidFill>
                  <a:srgbClr val="0000FF"/>
                </a:solidFill>
                <a:latin typeface="+mn-ea"/>
              </a:rPr>
              <a:t>Tensorflow</a:t>
            </a:r>
            <a:r>
              <a:rPr lang="ja-JP" altLang="en-US" sz="1000" dirty="0" smtClean="0">
                <a:solidFill>
                  <a:srgbClr val="0000FF"/>
                </a:solidFill>
                <a:latin typeface="+mn-ea"/>
              </a:rPr>
              <a:t>での物体認識結果は</a:t>
            </a:r>
            <a:r>
              <a:rPr lang="en-US" altLang="ja-JP" sz="1000" dirty="0" smtClean="0">
                <a:solidFill>
                  <a:srgbClr val="0000FF"/>
                </a:solidFill>
                <a:latin typeface="+mn-ea"/>
              </a:rPr>
              <a:t>ID(</a:t>
            </a:r>
            <a:r>
              <a:rPr lang="ja-JP" altLang="en-US" sz="1000" dirty="0" smtClean="0">
                <a:solidFill>
                  <a:srgbClr val="0000FF"/>
                </a:solidFill>
                <a:latin typeface="+mn-ea"/>
              </a:rPr>
              <a:t>数値</a:t>
            </a:r>
            <a:r>
              <a:rPr lang="en-US" altLang="ja-JP" sz="1000" dirty="0" smtClean="0">
                <a:solidFill>
                  <a:srgbClr val="0000FF"/>
                </a:solidFill>
                <a:latin typeface="+mn-ea"/>
              </a:rPr>
              <a:t>)</a:t>
            </a:r>
            <a:r>
              <a:rPr lang="ja-JP" altLang="en-US" sz="1000" dirty="0" smtClean="0">
                <a:solidFill>
                  <a:srgbClr val="0000FF"/>
                </a:solidFill>
                <a:latin typeface="+mn-ea"/>
              </a:rPr>
              <a:t>で返されるので、</a:t>
            </a:r>
            <a:endParaRPr lang="en-US" altLang="ja-JP" sz="1000" dirty="0" smtClean="0">
              <a:solidFill>
                <a:srgbClr val="0000FF"/>
              </a:solidFill>
              <a:latin typeface="+mn-ea"/>
            </a:endParaRPr>
          </a:p>
          <a:p>
            <a:r>
              <a:rPr kumimoji="1" lang="ja-JP" altLang="ja-JP" sz="1000" dirty="0">
                <a:solidFill>
                  <a:srgbClr val="0000FF"/>
                </a:solidFill>
                <a:latin typeface="+mn-ea"/>
              </a:rPr>
              <a:t>　</a:t>
            </a:r>
            <a:r>
              <a:rPr kumimoji="1" lang="ja-JP" altLang="en-US" sz="1000" dirty="0" smtClean="0">
                <a:solidFill>
                  <a:srgbClr val="0000FF"/>
                </a:solidFill>
                <a:latin typeface="+mn-ea"/>
              </a:rPr>
              <a:t>人間にわかるように名前</a:t>
            </a:r>
            <a:r>
              <a:rPr kumimoji="1" lang="en-US" altLang="ja-JP" sz="1000" dirty="0" smtClean="0">
                <a:solidFill>
                  <a:srgbClr val="0000FF"/>
                </a:solidFill>
                <a:latin typeface="+mn-ea"/>
              </a:rPr>
              <a:t>(</a:t>
            </a:r>
            <a:r>
              <a:rPr kumimoji="1" lang="ja-JP" altLang="en-US" sz="1000" dirty="0" smtClean="0">
                <a:solidFill>
                  <a:srgbClr val="0000FF"/>
                </a:solidFill>
                <a:latin typeface="+mn-ea"/>
              </a:rPr>
              <a:t>文字列</a:t>
            </a:r>
            <a:r>
              <a:rPr kumimoji="1" lang="en-US" altLang="ja-JP" sz="1000" dirty="0" smtClean="0">
                <a:solidFill>
                  <a:srgbClr val="0000FF"/>
                </a:solidFill>
                <a:latin typeface="+mn-ea"/>
              </a:rPr>
              <a:t>)</a:t>
            </a:r>
            <a:r>
              <a:rPr kumimoji="1" lang="ja-JP" altLang="en-US" sz="1000" dirty="0" smtClean="0">
                <a:solidFill>
                  <a:srgbClr val="0000FF"/>
                </a:solidFill>
                <a:latin typeface="+mn-ea"/>
              </a:rPr>
              <a:t>に変換する</a:t>
            </a:r>
            <a:endParaRPr kumimoji="1" lang="en-US" altLang="ja-JP" sz="1000" dirty="0" smtClean="0">
              <a:solidFill>
                <a:srgbClr val="0000FF"/>
              </a:solidFill>
              <a:latin typeface="+mn-ea"/>
            </a:endParaRPr>
          </a:p>
          <a:p>
            <a:endParaRPr kumimoji="1" lang="en-US" altLang="ja-JP" sz="1000" b="1" dirty="0" smtClean="0">
              <a:solidFill>
                <a:srgbClr val="0000FF"/>
              </a:solidFill>
              <a:latin typeface="+mn-ea"/>
            </a:endParaRPr>
          </a:p>
          <a:p>
            <a:r>
              <a:rPr lang="ja-JP" altLang="en-US" sz="1000" b="1" dirty="0" smtClean="0">
                <a:solidFill>
                  <a:srgbClr val="0000FF"/>
                </a:solidFill>
                <a:latin typeface="+mn-ea"/>
              </a:rPr>
              <a:t>・初期化関数「</a:t>
            </a:r>
            <a:r>
              <a:rPr lang="en-US" altLang="ja-JP" sz="1000" b="1" dirty="0" smtClean="0">
                <a:solidFill>
                  <a:srgbClr val="0000FF"/>
                </a:solidFill>
                <a:latin typeface="+mn-ea"/>
              </a:rPr>
              <a:t>__</a:t>
            </a:r>
            <a:r>
              <a:rPr lang="en-US" altLang="ja-JP" sz="1000" b="1" dirty="0" err="1" smtClean="0">
                <a:solidFill>
                  <a:srgbClr val="0000FF"/>
                </a:solidFill>
                <a:latin typeface="+mn-ea"/>
              </a:rPr>
              <a:t>init</a:t>
            </a:r>
            <a:r>
              <a:rPr lang="en-US" altLang="ja-JP" sz="1000" b="1" dirty="0" smtClean="0">
                <a:solidFill>
                  <a:srgbClr val="0000FF"/>
                </a:solidFill>
                <a:latin typeface="+mn-ea"/>
              </a:rPr>
              <a:t>__()</a:t>
            </a:r>
            <a:r>
              <a:rPr lang="ja-JP" altLang="en-US" sz="1000" b="1" dirty="0" smtClean="0">
                <a:solidFill>
                  <a:srgbClr val="0000FF"/>
                </a:solidFill>
                <a:latin typeface="+mn-ea"/>
              </a:rPr>
              <a:t>」</a:t>
            </a:r>
            <a:endParaRPr lang="en-US" altLang="ja-JP" sz="1000" b="1" dirty="0" smtClean="0">
              <a:solidFill>
                <a:srgbClr val="0000FF"/>
              </a:solidFill>
              <a:latin typeface="+mn-ea"/>
            </a:endParaRPr>
          </a:p>
          <a:p>
            <a:r>
              <a:rPr lang="ja-JP" altLang="en-US" sz="1000" dirty="0" smtClean="0">
                <a:solidFill>
                  <a:srgbClr val="0000FF"/>
                </a:solidFill>
                <a:latin typeface="+mn-ea"/>
              </a:rPr>
              <a:t>　「</a:t>
            </a:r>
            <a:r>
              <a:rPr lang="en-US" altLang="ja-JP" sz="1000" dirty="0" smtClean="0">
                <a:solidFill>
                  <a:srgbClr val="0000FF"/>
                </a:solidFill>
                <a:latin typeface="+mn-ea"/>
              </a:rPr>
              <a:t>inception</a:t>
            </a:r>
            <a:r>
              <a:rPr lang="en-US" altLang="ja-JP" sz="1000" dirty="0">
                <a:solidFill>
                  <a:srgbClr val="0000FF"/>
                </a:solidFill>
                <a:latin typeface="+mn-ea"/>
              </a:rPr>
              <a:t>-2015-12-05/</a:t>
            </a:r>
            <a:r>
              <a:rPr lang="en-US" altLang="ja-JP" sz="1000" dirty="0" smtClean="0">
                <a:solidFill>
                  <a:srgbClr val="0000FF"/>
                </a:solidFill>
                <a:latin typeface="+mn-ea"/>
              </a:rPr>
              <a:t>imagenet2012_id_to_label.txt</a:t>
            </a:r>
            <a:r>
              <a:rPr lang="ja-JP" altLang="en-US" sz="1000" dirty="0" smtClean="0">
                <a:solidFill>
                  <a:srgbClr val="0000FF"/>
                </a:solidFill>
                <a:latin typeface="+mn-ea"/>
              </a:rPr>
              <a:t>」</a:t>
            </a:r>
            <a:endParaRPr lang="en-US" altLang="ja-JP" sz="1000" dirty="0">
              <a:solidFill>
                <a:srgbClr val="0000FF"/>
              </a:solidFill>
              <a:latin typeface="+mn-ea"/>
            </a:endParaRPr>
          </a:p>
          <a:p>
            <a:r>
              <a:rPr kumimoji="1" lang="ja-JP" altLang="en-US" sz="1000" dirty="0" smtClean="0">
                <a:solidFill>
                  <a:srgbClr val="0000FF"/>
                </a:solidFill>
                <a:latin typeface="+mn-ea"/>
              </a:rPr>
              <a:t>　　から</a:t>
            </a:r>
            <a:r>
              <a:rPr kumimoji="1" lang="en-US" altLang="ja-JP" sz="1000" dirty="0" smtClean="0">
                <a:solidFill>
                  <a:srgbClr val="0000FF"/>
                </a:solidFill>
                <a:latin typeface="+mn-ea"/>
              </a:rPr>
              <a:t>ID-</a:t>
            </a:r>
            <a:r>
              <a:rPr kumimoji="1" lang="ja-JP" altLang="en-US" sz="1000" dirty="0" smtClean="0">
                <a:solidFill>
                  <a:srgbClr val="0000FF"/>
                </a:solidFill>
                <a:latin typeface="+mn-ea"/>
              </a:rPr>
              <a:t>ラベル名の対応を読み出し、対応する辞書を作成</a:t>
            </a:r>
            <a:endParaRPr kumimoji="1" lang="en-US" altLang="ja-JP" sz="1000" dirty="0" smtClean="0">
              <a:solidFill>
                <a:srgbClr val="0000FF"/>
              </a:solidFill>
              <a:latin typeface="+mn-ea"/>
            </a:endParaRPr>
          </a:p>
          <a:p>
            <a:r>
              <a:rPr lang="ja-JP" altLang="en-US" sz="1000" b="1" dirty="0" smtClean="0">
                <a:solidFill>
                  <a:srgbClr val="0000FF"/>
                </a:solidFill>
                <a:latin typeface="+mn-ea"/>
              </a:rPr>
              <a:t>・関数「</a:t>
            </a:r>
            <a:r>
              <a:rPr lang="en-US" altLang="ja-JP" sz="1000" b="1" dirty="0" err="1" smtClean="0">
                <a:solidFill>
                  <a:srgbClr val="0000FF"/>
                </a:solidFill>
                <a:latin typeface="+mn-ea"/>
              </a:rPr>
              <a:t>id_to_string</a:t>
            </a:r>
            <a:r>
              <a:rPr lang="en-US" altLang="ja-JP" sz="1000" b="1" dirty="0" smtClean="0">
                <a:solidFill>
                  <a:srgbClr val="0000FF"/>
                </a:solidFill>
                <a:latin typeface="+mn-ea"/>
              </a:rPr>
              <a:t> (ID)</a:t>
            </a:r>
            <a:r>
              <a:rPr lang="ja-JP" altLang="en-US" sz="1000" b="1" dirty="0" smtClean="0">
                <a:solidFill>
                  <a:srgbClr val="0000FF"/>
                </a:solidFill>
                <a:latin typeface="+mn-ea"/>
              </a:rPr>
              <a:t>」</a:t>
            </a:r>
            <a:endParaRPr lang="en-US" altLang="ja-JP" sz="1000" b="1" dirty="0" smtClean="0">
              <a:solidFill>
                <a:srgbClr val="0000FF"/>
              </a:solidFill>
              <a:latin typeface="+mn-ea"/>
            </a:endParaRPr>
          </a:p>
          <a:p>
            <a:r>
              <a:rPr kumimoji="1" lang="ja-JP" altLang="en-US" sz="1000" dirty="0" smtClean="0">
                <a:solidFill>
                  <a:srgbClr val="0000FF"/>
                </a:solidFill>
                <a:latin typeface="+mn-ea"/>
              </a:rPr>
              <a:t>　　</a:t>
            </a:r>
            <a:r>
              <a:rPr kumimoji="1" lang="en-US" altLang="ja-JP" sz="1000" dirty="0" smtClean="0">
                <a:solidFill>
                  <a:srgbClr val="0000FF"/>
                </a:solidFill>
                <a:latin typeface="+mn-ea"/>
              </a:rPr>
              <a:t>ID(</a:t>
            </a:r>
            <a:r>
              <a:rPr kumimoji="1" lang="ja-JP" altLang="en-US" sz="1000" dirty="0" smtClean="0">
                <a:solidFill>
                  <a:srgbClr val="0000FF"/>
                </a:solidFill>
                <a:latin typeface="+mn-ea"/>
              </a:rPr>
              <a:t>数値</a:t>
            </a:r>
            <a:r>
              <a:rPr kumimoji="1" lang="en-US" altLang="ja-JP" sz="1000" dirty="0" smtClean="0">
                <a:solidFill>
                  <a:srgbClr val="0000FF"/>
                </a:solidFill>
                <a:latin typeface="+mn-ea"/>
              </a:rPr>
              <a:t>)</a:t>
            </a:r>
            <a:r>
              <a:rPr kumimoji="1" lang="ja-JP" altLang="en-US" sz="1000" dirty="0" smtClean="0">
                <a:solidFill>
                  <a:srgbClr val="0000FF"/>
                </a:solidFill>
                <a:latin typeface="+mn-ea"/>
              </a:rPr>
              <a:t>を与えられたらそのラベル名</a:t>
            </a:r>
            <a:r>
              <a:rPr kumimoji="1" lang="en-US" altLang="ja-JP" sz="1000" dirty="0" smtClean="0">
                <a:solidFill>
                  <a:srgbClr val="0000FF"/>
                </a:solidFill>
                <a:latin typeface="+mn-ea"/>
              </a:rPr>
              <a:t>(</a:t>
            </a:r>
            <a:r>
              <a:rPr kumimoji="1" lang="ja-JP" altLang="en-US" sz="1000" dirty="0" smtClean="0">
                <a:solidFill>
                  <a:srgbClr val="0000FF"/>
                </a:solidFill>
                <a:latin typeface="+mn-ea"/>
              </a:rPr>
              <a:t>文字列</a:t>
            </a:r>
            <a:r>
              <a:rPr kumimoji="1" lang="en-US" altLang="ja-JP" sz="1000" dirty="0" smtClean="0">
                <a:solidFill>
                  <a:srgbClr val="0000FF"/>
                </a:solidFill>
                <a:latin typeface="+mn-ea"/>
              </a:rPr>
              <a:t>)</a:t>
            </a:r>
            <a:r>
              <a:rPr kumimoji="1" lang="ja-JP" altLang="en-US" sz="1000" dirty="0" smtClean="0">
                <a:solidFill>
                  <a:srgbClr val="0000FF"/>
                </a:solidFill>
                <a:latin typeface="+mn-ea"/>
              </a:rPr>
              <a:t>を返す</a:t>
            </a:r>
            <a:endParaRPr kumimoji="1" lang="en-US" altLang="ja-JP" sz="1000" dirty="0" smtClean="0">
              <a:solidFill>
                <a:srgbClr val="0000FF"/>
              </a:solidFill>
              <a:latin typeface="+mn-ea"/>
            </a:endParaRPr>
          </a:p>
          <a:p>
            <a:endParaRPr kumimoji="1" lang="en-US" altLang="ja-JP" sz="1000" b="1" dirty="0" smtClean="0">
              <a:solidFill>
                <a:srgbClr val="0000FF"/>
              </a:solidFill>
              <a:latin typeface="+mn-ea"/>
            </a:endParaRPr>
          </a:p>
          <a:p>
            <a:endParaRPr kumimoji="1" lang="ja-JP" altLang="en-US" sz="1000" b="1" dirty="0">
              <a:solidFill>
                <a:srgbClr val="0000FF"/>
              </a:solidFill>
              <a:latin typeface="+mn-ea"/>
            </a:endParaRPr>
          </a:p>
        </p:txBody>
      </p:sp>
      <p:sp>
        <p:nvSpPr>
          <p:cNvPr id="24" name="正方形/長方形 23"/>
          <p:cNvSpPr/>
          <p:nvPr/>
        </p:nvSpPr>
        <p:spPr>
          <a:xfrm>
            <a:off x="122505" y="4627261"/>
            <a:ext cx="5134990" cy="338554"/>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277147" y="4488724"/>
            <a:ext cx="3279714" cy="553998"/>
          </a:xfrm>
          <a:prstGeom prst="rect">
            <a:avLst/>
          </a:prstGeom>
          <a:noFill/>
        </p:spPr>
        <p:txBody>
          <a:bodyPr wrap="none" rtlCol="0">
            <a:spAutoFit/>
          </a:bodyPr>
          <a:lstStyle/>
          <a:p>
            <a:r>
              <a:rPr kumimoji="1" lang="en-US" altLang="ja-JP" sz="1000" b="1" dirty="0" err="1" smtClean="0">
                <a:solidFill>
                  <a:srgbClr val="0000FF"/>
                </a:solidFill>
                <a:latin typeface="+mn-ea"/>
              </a:rPr>
              <a:t>NodeLookup</a:t>
            </a:r>
            <a:r>
              <a:rPr kumimoji="1" lang="ja-JP" altLang="en-US" sz="1000" b="1" dirty="0" smtClean="0">
                <a:solidFill>
                  <a:srgbClr val="0000FF"/>
                </a:solidFill>
                <a:latin typeface="+mn-ea"/>
              </a:rPr>
              <a:t> </a:t>
            </a:r>
            <a:r>
              <a:rPr kumimoji="1" lang="en-US" altLang="ja-JP" sz="1000" b="1" dirty="0" smtClean="0">
                <a:solidFill>
                  <a:srgbClr val="0000FF"/>
                </a:solidFill>
                <a:latin typeface="+mn-ea"/>
              </a:rPr>
              <a:t>Class </a:t>
            </a:r>
            <a:r>
              <a:rPr lang="en-US" altLang="ja-JP" sz="1000" b="1" dirty="0" smtClean="0">
                <a:solidFill>
                  <a:srgbClr val="0000FF"/>
                </a:solidFill>
                <a:latin typeface="+mn-ea"/>
              </a:rPr>
              <a:t>(↑) </a:t>
            </a:r>
            <a:r>
              <a:rPr kumimoji="1" lang="ja-JP" altLang="en-US" sz="1000" b="1" dirty="0" smtClean="0">
                <a:solidFill>
                  <a:srgbClr val="0000FF"/>
                </a:solidFill>
                <a:latin typeface="+mn-ea"/>
              </a:rPr>
              <a:t>のインスタンス作成</a:t>
            </a:r>
            <a:endParaRPr kumimoji="1" lang="en-US" altLang="ja-JP" sz="1000" b="1" dirty="0" smtClean="0">
              <a:solidFill>
                <a:srgbClr val="0000FF"/>
              </a:solidFill>
              <a:latin typeface="+mn-ea"/>
            </a:endParaRPr>
          </a:p>
          <a:p>
            <a:r>
              <a:rPr lang="ja-JP" altLang="en-US" sz="1000" dirty="0" smtClean="0">
                <a:solidFill>
                  <a:srgbClr val="0000FF"/>
                </a:solidFill>
                <a:latin typeface="+mn-ea"/>
              </a:rPr>
              <a:t>　</a:t>
            </a:r>
            <a:r>
              <a:rPr lang="en-US" altLang="ja-JP" sz="1000" dirty="0" smtClean="0">
                <a:solidFill>
                  <a:srgbClr val="0000FF"/>
                </a:solidFill>
                <a:latin typeface="+mn-ea"/>
              </a:rPr>
              <a:t>__</a:t>
            </a:r>
            <a:r>
              <a:rPr lang="en-US" altLang="ja-JP" sz="1000" dirty="0" err="1" smtClean="0">
                <a:solidFill>
                  <a:srgbClr val="0000FF"/>
                </a:solidFill>
                <a:latin typeface="+mn-ea"/>
              </a:rPr>
              <a:t>init</a:t>
            </a:r>
            <a:r>
              <a:rPr lang="en-US" altLang="ja-JP" sz="1000" dirty="0" smtClean="0">
                <a:solidFill>
                  <a:srgbClr val="0000FF"/>
                </a:solidFill>
                <a:latin typeface="+mn-ea"/>
              </a:rPr>
              <a:t>__()</a:t>
            </a:r>
            <a:r>
              <a:rPr lang="ja-JP" altLang="en-US" sz="1000" dirty="0" smtClean="0">
                <a:solidFill>
                  <a:srgbClr val="0000FF"/>
                </a:solidFill>
                <a:latin typeface="+mn-ea"/>
              </a:rPr>
              <a:t>が実行され、今後は</a:t>
            </a:r>
            <a:endParaRPr kumimoji="1" lang="en-US" altLang="ja-JP" sz="1000" dirty="0" smtClean="0">
              <a:solidFill>
                <a:srgbClr val="0000FF"/>
              </a:solidFill>
              <a:latin typeface="+mn-ea"/>
            </a:endParaRPr>
          </a:p>
          <a:p>
            <a:r>
              <a:rPr lang="ja-JP" altLang="en-US" sz="1000" dirty="0" smtClean="0">
                <a:solidFill>
                  <a:srgbClr val="0000FF"/>
                </a:solidFill>
                <a:latin typeface="+mn-ea"/>
              </a:rPr>
              <a:t>　</a:t>
            </a:r>
            <a:r>
              <a:rPr lang="en-US" altLang="ja-JP" sz="1000" dirty="0" err="1" smtClean="0">
                <a:solidFill>
                  <a:srgbClr val="0000FF"/>
                </a:solidFill>
                <a:latin typeface="+mn-ea"/>
              </a:rPr>
              <a:t>node_lookup.id_to_string</a:t>
            </a:r>
            <a:r>
              <a:rPr lang="en-US" altLang="ja-JP" sz="1000" dirty="0" smtClean="0">
                <a:solidFill>
                  <a:srgbClr val="0000FF"/>
                </a:solidFill>
                <a:latin typeface="+mn-ea"/>
              </a:rPr>
              <a:t> (ID</a:t>
            </a:r>
            <a:r>
              <a:rPr lang="ja-JP" altLang="en-US" sz="1000" dirty="0" smtClean="0">
                <a:solidFill>
                  <a:srgbClr val="0000FF"/>
                </a:solidFill>
                <a:latin typeface="+mn-ea"/>
              </a:rPr>
              <a:t>数値</a:t>
            </a:r>
            <a:r>
              <a:rPr lang="en-US" altLang="ja-JP" sz="1000" dirty="0" smtClean="0">
                <a:solidFill>
                  <a:srgbClr val="0000FF"/>
                </a:solidFill>
                <a:latin typeface="+mn-ea"/>
              </a:rPr>
              <a:t>) </a:t>
            </a:r>
            <a:r>
              <a:rPr lang="ja-JP" altLang="en-US" sz="1000" dirty="0" smtClean="0">
                <a:solidFill>
                  <a:srgbClr val="0000FF"/>
                </a:solidFill>
                <a:latin typeface="+mn-ea"/>
              </a:rPr>
              <a:t>で検索が可能</a:t>
            </a:r>
            <a:endParaRPr kumimoji="1" lang="ja-JP" altLang="en-US" sz="1000" dirty="0">
              <a:solidFill>
                <a:srgbClr val="0000FF"/>
              </a:solidFill>
              <a:latin typeface="+mn-ea"/>
            </a:endParaRPr>
          </a:p>
        </p:txBody>
      </p:sp>
      <p:sp>
        <p:nvSpPr>
          <p:cNvPr id="26" name="テキスト ボックス 25"/>
          <p:cNvSpPr txBox="1"/>
          <p:nvPr/>
        </p:nvSpPr>
        <p:spPr>
          <a:xfrm>
            <a:off x="4903086" y="2309185"/>
            <a:ext cx="354409" cy="338554"/>
          </a:xfrm>
          <a:prstGeom prst="rect">
            <a:avLst/>
          </a:prstGeom>
          <a:noFill/>
          <a:ln>
            <a:solidFill>
              <a:schemeClr val="tx1"/>
            </a:solidFill>
          </a:ln>
        </p:spPr>
        <p:txBody>
          <a:bodyPr wrap="square" rtlCol="0">
            <a:spAutoFit/>
          </a:bodyPr>
          <a:lstStyle/>
          <a:p>
            <a:r>
              <a:rPr lang="en-US" altLang="ja-JP" sz="1600" dirty="0" smtClean="0"/>
              <a:t>④</a:t>
            </a:r>
            <a:endParaRPr kumimoji="1" lang="ja-JP" altLang="en-US" sz="1600" dirty="0"/>
          </a:p>
        </p:txBody>
      </p:sp>
      <p:sp>
        <p:nvSpPr>
          <p:cNvPr id="27" name="テキスト ボックス 26"/>
          <p:cNvSpPr txBox="1"/>
          <p:nvPr/>
        </p:nvSpPr>
        <p:spPr>
          <a:xfrm>
            <a:off x="4903086" y="4627260"/>
            <a:ext cx="354409" cy="338554"/>
          </a:xfrm>
          <a:prstGeom prst="rect">
            <a:avLst/>
          </a:prstGeom>
          <a:noFill/>
          <a:ln>
            <a:solidFill>
              <a:schemeClr val="tx1"/>
            </a:solidFill>
          </a:ln>
        </p:spPr>
        <p:txBody>
          <a:bodyPr wrap="square" rtlCol="0">
            <a:spAutoFit/>
          </a:bodyPr>
          <a:lstStyle/>
          <a:p>
            <a:r>
              <a:rPr lang="en-US" altLang="ja-JP" sz="1600" dirty="0" smtClean="0"/>
              <a:t>④</a:t>
            </a:r>
            <a:endParaRPr kumimoji="1" lang="ja-JP" altLang="en-US" sz="1600" dirty="0"/>
          </a:p>
        </p:txBody>
      </p:sp>
    </p:spTree>
    <p:extLst>
      <p:ext uri="{BB962C8B-B14F-4D97-AF65-F5344CB8AC3E}">
        <p14:creationId xmlns:p14="http://schemas.microsoft.com/office/powerpoint/2010/main" val="36412100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123968" y="879274"/>
            <a:ext cx="5131465" cy="3180660"/>
          </a:xfrm>
          <a:prstGeom prst="rect">
            <a:avLst/>
          </a:prstGeom>
        </p:spPr>
      </p:pic>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23</a:t>
            </a:fld>
            <a:endParaRPr kumimoji="1" lang="ja-JP" altLang="en-US"/>
          </a:p>
        </p:txBody>
      </p:sp>
      <p:sp>
        <p:nvSpPr>
          <p:cNvPr id="4" name="タイトル 3"/>
          <p:cNvSpPr>
            <a:spLocks noGrp="1"/>
          </p:cNvSpPr>
          <p:nvPr>
            <p:ph type="title"/>
          </p:nvPr>
        </p:nvSpPr>
        <p:spPr/>
        <p:txBody>
          <a:bodyPr/>
          <a:lstStyle/>
          <a:p>
            <a:r>
              <a:rPr lang="en-US" altLang="ja-JP" dirty="0" err="1"/>
              <a:t>classify_bypepper.py</a:t>
            </a:r>
            <a:r>
              <a:rPr lang="ja-JP" altLang="en-US" dirty="0"/>
              <a:t> </a:t>
            </a:r>
            <a:r>
              <a:rPr lang="en-US" altLang="ja-JP" dirty="0" smtClean="0"/>
              <a:t>[2/</a:t>
            </a:r>
            <a:r>
              <a:rPr lang="en-US" altLang="ja-JP" dirty="0"/>
              <a:t>3]</a:t>
            </a:r>
            <a:endParaRPr kumimoji="1" lang="ja-JP" altLang="en-US" dirty="0"/>
          </a:p>
        </p:txBody>
      </p:sp>
      <p:sp>
        <p:nvSpPr>
          <p:cNvPr id="11" name="テキスト ボックス 10"/>
          <p:cNvSpPr txBox="1"/>
          <p:nvPr/>
        </p:nvSpPr>
        <p:spPr>
          <a:xfrm>
            <a:off x="5276162" y="997920"/>
            <a:ext cx="3781842" cy="553998"/>
          </a:xfrm>
          <a:prstGeom prst="rect">
            <a:avLst/>
          </a:prstGeom>
          <a:noFill/>
        </p:spPr>
        <p:txBody>
          <a:bodyPr wrap="none" rtlCol="0">
            <a:spAutoFit/>
          </a:bodyPr>
          <a:lstStyle/>
          <a:p>
            <a:r>
              <a:rPr lang="ja-JP" altLang="en-US" sz="1000" b="1" dirty="0" smtClean="0">
                <a:solidFill>
                  <a:srgbClr val="0000FF"/>
                </a:solidFill>
                <a:latin typeface="+mn-ea"/>
              </a:rPr>
              <a:t>T</a:t>
            </a:r>
            <a:r>
              <a:rPr lang="en-US" altLang="ja-JP" sz="1000" b="1" dirty="0" err="1" smtClean="0">
                <a:solidFill>
                  <a:srgbClr val="0000FF"/>
                </a:solidFill>
                <a:latin typeface="+mn-ea"/>
              </a:rPr>
              <a:t>ensorFlow</a:t>
            </a:r>
            <a:r>
              <a:rPr lang="ja-JP" altLang="en-US" sz="1000" b="1" dirty="0" smtClean="0">
                <a:solidFill>
                  <a:srgbClr val="0000FF"/>
                </a:solidFill>
                <a:latin typeface="+mn-ea"/>
              </a:rPr>
              <a:t>学習済みモデルの読み込み</a:t>
            </a:r>
            <a:endParaRPr lang="en-US" altLang="ja-JP" sz="1000" b="1" dirty="0" smtClean="0">
              <a:solidFill>
                <a:srgbClr val="0000FF"/>
              </a:solidFill>
              <a:latin typeface="+mn-ea"/>
            </a:endParaRPr>
          </a:p>
          <a:p>
            <a:r>
              <a:rPr kumimoji="1" lang="ja-JP" altLang="en-US" sz="1000" dirty="0" smtClean="0">
                <a:solidFill>
                  <a:srgbClr val="0000FF"/>
                </a:solidFill>
                <a:latin typeface="+mn-ea"/>
              </a:rPr>
              <a:t>　「</a:t>
            </a:r>
            <a:r>
              <a:rPr lang="en-US" altLang="ja-JP" sz="1000" dirty="0">
                <a:solidFill>
                  <a:srgbClr val="0000FF"/>
                </a:solidFill>
                <a:latin typeface="+mn-ea"/>
              </a:rPr>
              <a:t>inception-2015-12-05/</a:t>
            </a:r>
            <a:r>
              <a:rPr lang="en-US" altLang="ja-JP" sz="1000" dirty="0" err="1">
                <a:solidFill>
                  <a:srgbClr val="0000FF"/>
                </a:solidFill>
                <a:latin typeface="+mn-ea"/>
              </a:rPr>
              <a:t>classify_image_graph_def.pb</a:t>
            </a:r>
            <a:r>
              <a:rPr kumimoji="1" lang="ja-JP" altLang="en-US" sz="1000" dirty="0" smtClean="0">
                <a:solidFill>
                  <a:srgbClr val="0000FF"/>
                </a:solidFill>
                <a:latin typeface="+mn-ea"/>
              </a:rPr>
              <a:t>」</a:t>
            </a:r>
            <a:endParaRPr kumimoji="1" lang="en-US" altLang="ja-JP" sz="1000" dirty="0" smtClean="0">
              <a:solidFill>
                <a:srgbClr val="0000FF"/>
              </a:solidFill>
              <a:latin typeface="+mn-ea"/>
            </a:endParaRPr>
          </a:p>
          <a:p>
            <a:r>
              <a:rPr kumimoji="1" lang="ja-JP" altLang="en-US" sz="1000" dirty="0" smtClean="0">
                <a:solidFill>
                  <a:srgbClr val="0000FF"/>
                </a:solidFill>
                <a:latin typeface="+mn-ea"/>
              </a:rPr>
              <a:t>　　から、</a:t>
            </a:r>
            <a:r>
              <a:rPr kumimoji="1" lang="en-US" altLang="ja-JP" sz="1000" dirty="0" err="1" smtClean="0">
                <a:solidFill>
                  <a:srgbClr val="0000FF"/>
                </a:solidFill>
                <a:latin typeface="+mn-ea"/>
              </a:rPr>
              <a:t>graph_def</a:t>
            </a:r>
            <a:r>
              <a:rPr kumimoji="1" lang="ja-JP" altLang="en-US" sz="1000" dirty="0" smtClean="0">
                <a:solidFill>
                  <a:srgbClr val="0000FF"/>
                </a:solidFill>
                <a:latin typeface="+mn-ea"/>
              </a:rPr>
              <a:t> にグラフ情報を取得</a:t>
            </a:r>
            <a:endParaRPr kumimoji="1" lang="ja-JP" altLang="en-US" sz="1000" dirty="0">
              <a:solidFill>
                <a:srgbClr val="0000FF"/>
              </a:solidFill>
              <a:latin typeface="+mn-ea"/>
            </a:endParaRPr>
          </a:p>
        </p:txBody>
      </p:sp>
      <p:sp>
        <p:nvSpPr>
          <p:cNvPr id="12" name="正方形/長方形 11"/>
          <p:cNvSpPr/>
          <p:nvPr/>
        </p:nvSpPr>
        <p:spPr>
          <a:xfrm>
            <a:off x="122505" y="879274"/>
            <a:ext cx="5134990" cy="746047"/>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903045" y="1286767"/>
            <a:ext cx="354409" cy="338554"/>
          </a:xfrm>
          <a:prstGeom prst="rect">
            <a:avLst/>
          </a:prstGeom>
          <a:noFill/>
          <a:ln>
            <a:solidFill>
              <a:schemeClr val="tx1"/>
            </a:solidFill>
          </a:ln>
        </p:spPr>
        <p:txBody>
          <a:bodyPr wrap="none" rtlCol="0">
            <a:spAutoFit/>
          </a:bodyPr>
          <a:lstStyle/>
          <a:p>
            <a:r>
              <a:rPr kumimoji="1" lang="en-US" altLang="ja-JP" sz="1600" dirty="0" smtClean="0"/>
              <a:t>①</a:t>
            </a:r>
            <a:endParaRPr kumimoji="1" lang="ja-JP" altLang="en-US" sz="1600" dirty="0"/>
          </a:p>
        </p:txBody>
      </p:sp>
      <p:sp>
        <p:nvSpPr>
          <p:cNvPr id="14" name="正方形/長方形 13"/>
          <p:cNvSpPr/>
          <p:nvPr/>
        </p:nvSpPr>
        <p:spPr>
          <a:xfrm>
            <a:off x="122464" y="1791080"/>
            <a:ext cx="5134990" cy="594056"/>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282076" y="1825312"/>
            <a:ext cx="3930120" cy="553998"/>
          </a:xfrm>
          <a:prstGeom prst="rect">
            <a:avLst/>
          </a:prstGeom>
          <a:noFill/>
        </p:spPr>
        <p:txBody>
          <a:bodyPr wrap="none" rtlCol="0">
            <a:spAutoFit/>
          </a:bodyPr>
          <a:lstStyle/>
          <a:p>
            <a:r>
              <a:rPr lang="en-US" altLang="ja-JP" sz="1000" b="1" dirty="0" err="1" smtClean="0">
                <a:solidFill>
                  <a:srgbClr val="0000FF"/>
                </a:solidFill>
                <a:latin typeface="+mn-ea"/>
              </a:rPr>
              <a:t>PythonSDK</a:t>
            </a:r>
            <a:r>
              <a:rPr lang="ja-JP" altLang="en-US" sz="1000" b="1" dirty="0" smtClean="0">
                <a:solidFill>
                  <a:srgbClr val="0000FF"/>
                </a:solidFill>
                <a:latin typeface="+mn-ea"/>
              </a:rPr>
              <a:t>で「</a:t>
            </a:r>
            <a:r>
              <a:rPr lang="en-US" altLang="ja-JP" sz="1000" b="1" dirty="0" err="1" smtClean="0">
                <a:solidFill>
                  <a:srgbClr val="0000FF"/>
                </a:solidFill>
                <a:latin typeface="+mn-ea"/>
              </a:rPr>
              <a:t>ALTextToSpeech</a:t>
            </a:r>
            <a:r>
              <a:rPr lang="ja-JP" altLang="en-US" sz="1000" b="1" dirty="0" smtClean="0">
                <a:solidFill>
                  <a:srgbClr val="0000FF"/>
                </a:solidFill>
                <a:latin typeface="+mn-ea"/>
              </a:rPr>
              <a:t>」「</a:t>
            </a:r>
            <a:r>
              <a:rPr lang="en-US" altLang="ja-JP" sz="1000" b="1" dirty="0" err="1">
                <a:solidFill>
                  <a:srgbClr val="0000FF"/>
                </a:solidFill>
                <a:latin typeface="+mn-ea"/>
              </a:rPr>
              <a:t>ALVideoDevice</a:t>
            </a:r>
            <a:r>
              <a:rPr lang="ja-JP" altLang="en-US" sz="1000" b="1" dirty="0" smtClean="0">
                <a:solidFill>
                  <a:srgbClr val="0000FF"/>
                </a:solidFill>
                <a:latin typeface="+mn-ea"/>
              </a:rPr>
              <a:t>」取得</a:t>
            </a:r>
            <a:endParaRPr lang="en-US" altLang="ja-JP" sz="1000" b="1" dirty="0" smtClean="0">
              <a:solidFill>
                <a:srgbClr val="0000FF"/>
              </a:solidFill>
              <a:latin typeface="+mn-ea"/>
            </a:endParaRPr>
          </a:p>
          <a:p>
            <a:r>
              <a:rPr lang="ja-JP" altLang="en-US" sz="1000" dirty="0" smtClean="0">
                <a:solidFill>
                  <a:srgbClr val="0000FF"/>
                </a:solidFill>
                <a:latin typeface="+mn-ea"/>
              </a:rPr>
              <a:t>　引数：「</a:t>
            </a:r>
            <a:r>
              <a:rPr lang="en-US" altLang="ja-JP" sz="1000" dirty="0" smtClean="0">
                <a:solidFill>
                  <a:srgbClr val="0000FF"/>
                </a:solidFill>
                <a:latin typeface="+mn-ea"/>
              </a:rPr>
              <a:t>API</a:t>
            </a:r>
            <a:r>
              <a:rPr lang="ja-JP" altLang="en-US" sz="1000" dirty="0" smtClean="0">
                <a:solidFill>
                  <a:srgbClr val="0000FF"/>
                </a:solidFill>
                <a:latin typeface="+mn-ea"/>
              </a:rPr>
              <a:t>名」「</a:t>
            </a:r>
            <a:r>
              <a:rPr lang="en-US" altLang="ja-JP" sz="1000" dirty="0" smtClean="0">
                <a:solidFill>
                  <a:srgbClr val="0000FF"/>
                </a:solidFill>
                <a:latin typeface="+mn-ea"/>
              </a:rPr>
              <a:t>Pepper</a:t>
            </a:r>
            <a:r>
              <a:rPr lang="ja-JP" altLang="en-US" sz="1000" dirty="0" smtClean="0">
                <a:solidFill>
                  <a:srgbClr val="0000FF"/>
                </a:solidFill>
                <a:latin typeface="+mn-ea"/>
              </a:rPr>
              <a:t>の</a:t>
            </a:r>
            <a:r>
              <a:rPr lang="en-US" altLang="ja-JP" sz="1000" dirty="0" smtClean="0">
                <a:solidFill>
                  <a:srgbClr val="0000FF"/>
                </a:solidFill>
                <a:latin typeface="+mn-ea"/>
              </a:rPr>
              <a:t>IP</a:t>
            </a:r>
            <a:r>
              <a:rPr lang="ja-JP" altLang="en-US" sz="1000" dirty="0" smtClean="0">
                <a:solidFill>
                  <a:srgbClr val="0000FF"/>
                </a:solidFill>
                <a:latin typeface="+mn-ea"/>
              </a:rPr>
              <a:t>アドレス」「ポート番号」</a:t>
            </a:r>
            <a:endParaRPr lang="en-US" altLang="ja-JP" sz="1000" dirty="0" smtClean="0">
              <a:solidFill>
                <a:srgbClr val="0000FF"/>
              </a:solidFill>
              <a:latin typeface="+mn-ea"/>
            </a:endParaRPr>
          </a:p>
          <a:p>
            <a:r>
              <a:rPr lang="ja-JP" altLang="en-US" sz="1000" dirty="0" smtClean="0">
                <a:solidFill>
                  <a:srgbClr val="0000FF"/>
                </a:solidFill>
                <a:latin typeface="+mn-ea"/>
              </a:rPr>
              <a:t>　ラベル名は英語なので、言語設定を英語に設定しておく</a:t>
            </a:r>
            <a:endParaRPr lang="en-US" altLang="ja-JP" sz="1000" dirty="0">
              <a:solidFill>
                <a:srgbClr val="0000FF"/>
              </a:solidFill>
              <a:latin typeface="+mn-ea"/>
            </a:endParaRPr>
          </a:p>
        </p:txBody>
      </p:sp>
      <p:sp>
        <p:nvSpPr>
          <p:cNvPr id="16" name="テキスト ボックス 15"/>
          <p:cNvSpPr txBox="1"/>
          <p:nvPr/>
        </p:nvSpPr>
        <p:spPr>
          <a:xfrm>
            <a:off x="4548677" y="1788023"/>
            <a:ext cx="354368" cy="338554"/>
          </a:xfrm>
          <a:prstGeom prst="rect">
            <a:avLst/>
          </a:prstGeom>
          <a:noFill/>
          <a:ln>
            <a:solidFill>
              <a:schemeClr val="tx1"/>
            </a:solidFill>
          </a:ln>
        </p:spPr>
        <p:txBody>
          <a:bodyPr wrap="square" rtlCol="0">
            <a:spAutoFit/>
          </a:bodyPr>
          <a:lstStyle/>
          <a:p>
            <a:r>
              <a:rPr lang="en-US" altLang="ja-JP" sz="1600" dirty="0" smtClean="0"/>
              <a:t>②</a:t>
            </a:r>
            <a:endParaRPr kumimoji="1" lang="ja-JP" altLang="en-US" sz="1600" dirty="0"/>
          </a:p>
        </p:txBody>
      </p:sp>
      <p:sp>
        <p:nvSpPr>
          <p:cNvPr id="17" name="テキスト ボックス 16"/>
          <p:cNvSpPr txBox="1"/>
          <p:nvPr/>
        </p:nvSpPr>
        <p:spPr>
          <a:xfrm>
            <a:off x="4903045" y="1788023"/>
            <a:ext cx="354368" cy="338554"/>
          </a:xfrm>
          <a:prstGeom prst="rect">
            <a:avLst/>
          </a:prstGeom>
          <a:noFill/>
          <a:ln>
            <a:solidFill>
              <a:schemeClr val="tx1"/>
            </a:solidFill>
          </a:ln>
        </p:spPr>
        <p:txBody>
          <a:bodyPr wrap="square" rtlCol="0">
            <a:spAutoFit/>
          </a:bodyPr>
          <a:lstStyle/>
          <a:p>
            <a:r>
              <a:rPr lang="en-US" altLang="ja-JP" sz="1600" dirty="0" smtClean="0"/>
              <a:t>⑤</a:t>
            </a:r>
            <a:endParaRPr kumimoji="1" lang="ja-JP" altLang="en-US" sz="1600" dirty="0"/>
          </a:p>
        </p:txBody>
      </p:sp>
      <p:sp>
        <p:nvSpPr>
          <p:cNvPr id="18" name="正方形/長方形 17"/>
          <p:cNvSpPr/>
          <p:nvPr/>
        </p:nvSpPr>
        <p:spPr>
          <a:xfrm>
            <a:off x="122505" y="2446665"/>
            <a:ext cx="5134990" cy="1596162"/>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82076" y="3025729"/>
            <a:ext cx="3236784" cy="400110"/>
          </a:xfrm>
          <a:prstGeom prst="rect">
            <a:avLst/>
          </a:prstGeom>
          <a:noFill/>
        </p:spPr>
        <p:txBody>
          <a:bodyPr wrap="none" rtlCol="0">
            <a:spAutoFit/>
          </a:bodyPr>
          <a:lstStyle/>
          <a:p>
            <a:r>
              <a:rPr lang="en-US" altLang="ja-JP" sz="1000" b="1" dirty="0" err="1" smtClean="0">
                <a:solidFill>
                  <a:srgbClr val="0000FF"/>
                </a:solidFill>
                <a:latin typeface="+mn-ea"/>
              </a:rPr>
              <a:t>ALVideoDevice</a:t>
            </a:r>
            <a:r>
              <a:rPr lang="ja-JP" altLang="en-US" sz="1000" b="1" dirty="0" smtClean="0">
                <a:solidFill>
                  <a:srgbClr val="0000FF"/>
                </a:solidFill>
                <a:latin typeface="+mn-ea"/>
              </a:rPr>
              <a:t>によるカメラ情報取得のための設定</a:t>
            </a:r>
            <a:endParaRPr lang="en-US" altLang="ja-JP" sz="1000" b="1" dirty="0" smtClean="0">
              <a:solidFill>
                <a:srgbClr val="0000FF"/>
              </a:solidFill>
              <a:latin typeface="+mn-ea"/>
            </a:endParaRPr>
          </a:p>
          <a:p>
            <a:r>
              <a:rPr lang="ja-JP" altLang="en-US" sz="1000" dirty="0" smtClean="0">
                <a:solidFill>
                  <a:srgbClr val="0000FF"/>
                </a:solidFill>
                <a:latin typeface="+mn-ea"/>
              </a:rPr>
              <a:t>　詳細は公式ドキュメントにて</a:t>
            </a:r>
            <a:endParaRPr lang="en-US" altLang="ja-JP" sz="1000" dirty="0">
              <a:solidFill>
                <a:srgbClr val="0000FF"/>
              </a:solidFill>
              <a:latin typeface="+mn-ea"/>
            </a:endParaRPr>
          </a:p>
        </p:txBody>
      </p:sp>
      <p:sp>
        <p:nvSpPr>
          <p:cNvPr id="20" name="テキスト ボックス 19"/>
          <p:cNvSpPr txBox="1"/>
          <p:nvPr/>
        </p:nvSpPr>
        <p:spPr>
          <a:xfrm>
            <a:off x="4903045" y="2446665"/>
            <a:ext cx="354368" cy="338554"/>
          </a:xfrm>
          <a:prstGeom prst="rect">
            <a:avLst/>
          </a:prstGeom>
          <a:noFill/>
          <a:ln>
            <a:solidFill>
              <a:schemeClr val="tx1"/>
            </a:solidFill>
          </a:ln>
        </p:spPr>
        <p:txBody>
          <a:bodyPr wrap="square" rtlCol="0">
            <a:spAutoFit/>
          </a:bodyPr>
          <a:lstStyle/>
          <a:p>
            <a:r>
              <a:rPr lang="en-US" altLang="ja-JP" sz="1600" dirty="0" smtClean="0"/>
              <a:t>②</a:t>
            </a:r>
            <a:endParaRPr kumimoji="1" lang="ja-JP" altLang="en-US" sz="1600" dirty="0"/>
          </a:p>
        </p:txBody>
      </p:sp>
    </p:spTree>
    <p:extLst>
      <p:ext uri="{BB962C8B-B14F-4D97-AF65-F5344CB8AC3E}">
        <p14:creationId xmlns:p14="http://schemas.microsoft.com/office/powerpoint/2010/main" val="32279627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24</a:t>
            </a:fld>
            <a:endParaRPr kumimoji="1" lang="ja-JP" altLang="en-US"/>
          </a:p>
        </p:txBody>
      </p:sp>
      <p:sp>
        <p:nvSpPr>
          <p:cNvPr id="4" name="タイトル 3"/>
          <p:cNvSpPr>
            <a:spLocks noGrp="1"/>
          </p:cNvSpPr>
          <p:nvPr>
            <p:ph type="title"/>
          </p:nvPr>
        </p:nvSpPr>
        <p:spPr/>
        <p:txBody>
          <a:bodyPr/>
          <a:lstStyle/>
          <a:p>
            <a:r>
              <a:rPr lang="en-US" altLang="ja-JP" dirty="0" err="1"/>
              <a:t>classify_bypepper.py</a:t>
            </a:r>
            <a:r>
              <a:rPr lang="ja-JP" altLang="en-US" dirty="0"/>
              <a:t> </a:t>
            </a:r>
            <a:r>
              <a:rPr lang="en-US" altLang="ja-JP" dirty="0" smtClean="0"/>
              <a:t>[3/</a:t>
            </a:r>
            <a:r>
              <a:rPr lang="en-US" altLang="ja-JP" dirty="0"/>
              <a:t>3]</a:t>
            </a:r>
            <a:endParaRPr kumimoji="1" lang="ja-JP" altLang="en-US" dirty="0"/>
          </a:p>
        </p:txBody>
      </p:sp>
      <p:pic>
        <p:nvPicPr>
          <p:cNvPr id="5" name="図 4"/>
          <p:cNvPicPr>
            <a:picLocks noChangeAspect="1"/>
          </p:cNvPicPr>
          <p:nvPr/>
        </p:nvPicPr>
        <p:blipFill>
          <a:blip r:embed="rId2"/>
          <a:stretch>
            <a:fillRect/>
          </a:stretch>
        </p:blipFill>
        <p:spPr>
          <a:xfrm>
            <a:off x="435951" y="576324"/>
            <a:ext cx="3858897" cy="4567176"/>
          </a:xfrm>
          <a:prstGeom prst="rect">
            <a:avLst/>
          </a:prstGeom>
        </p:spPr>
      </p:pic>
      <p:sp>
        <p:nvSpPr>
          <p:cNvPr id="7" name="正方形/長方形 6"/>
          <p:cNvSpPr/>
          <p:nvPr/>
        </p:nvSpPr>
        <p:spPr>
          <a:xfrm>
            <a:off x="435952" y="671604"/>
            <a:ext cx="3556968" cy="2232644"/>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638552" y="668558"/>
            <a:ext cx="354368" cy="338554"/>
          </a:xfrm>
          <a:prstGeom prst="rect">
            <a:avLst/>
          </a:prstGeom>
          <a:noFill/>
          <a:ln>
            <a:solidFill>
              <a:schemeClr val="tx1"/>
            </a:solidFill>
          </a:ln>
        </p:spPr>
        <p:txBody>
          <a:bodyPr wrap="square" rtlCol="0">
            <a:spAutoFit/>
          </a:bodyPr>
          <a:lstStyle/>
          <a:p>
            <a:r>
              <a:rPr lang="en-US" altLang="ja-JP" sz="1600" dirty="0" smtClean="0"/>
              <a:t>②</a:t>
            </a:r>
            <a:endParaRPr kumimoji="1" lang="ja-JP" altLang="en-US" sz="1600" dirty="0"/>
          </a:p>
        </p:txBody>
      </p:sp>
      <p:sp>
        <p:nvSpPr>
          <p:cNvPr id="10" name="テキスト ボックス 9"/>
          <p:cNvSpPr txBox="1"/>
          <p:nvPr/>
        </p:nvSpPr>
        <p:spPr>
          <a:xfrm>
            <a:off x="4059478" y="1228844"/>
            <a:ext cx="4933813" cy="861774"/>
          </a:xfrm>
          <a:prstGeom prst="rect">
            <a:avLst/>
          </a:prstGeom>
          <a:noFill/>
        </p:spPr>
        <p:txBody>
          <a:bodyPr wrap="none" rtlCol="0">
            <a:spAutoFit/>
          </a:bodyPr>
          <a:lstStyle/>
          <a:p>
            <a:r>
              <a:rPr lang="ja-JP" altLang="en-US" sz="1000" b="1" dirty="0" smtClean="0">
                <a:solidFill>
                  <a:srgbClr val="0000FF"/>
                </a:solidFill>
                <a:latin typeface="+mn-ea"/>
              </a:rPr>
              <a:t>P</a:t>
            </a:r>
            <a:r>
              <a:rPr lang="en-US" altLang="ja-JP" sz="1000" b="1" dirty="0" err="1" smtClean="0">
                <a:solidFill>
                  <a:srgbClr val="0000FF"/>
                </a:solidFill>
                <a:latin typeface="+mn-ea"/>
              </a:rPr>
              <a:t>epper</a:t>
            </a:r>
            <a:r>
              <a:rPr lang="ja-JP" altLang="en-US" sz="1000" b="1" dirty="0" smtClean="0">
                <a:solidFill>
                  <a:srgbClr val="0000FF"/>
                </a:solidFill>
                <a:latin typeface="+mn-ea"/>
              </a:rPr>
              <a:t>から画像取得・処理</a:t>
            </a:r>
            <a:endParaRPr lang="en-US" altLang="ja-JP" sz="1000" b="1" dirty="0" smtClean="0">
              <a:solidFill>
                <a:srgbClr val="0000FF"/>
              </a:solidFill>
              <a:latin typeface="+mn-ea"/>
            </a:endParaRPr>
          </a:p>
          <a:p>
            <a:r>
              <a:rPr kumimoji="1" lang="ja-JP" altLang="ja-JP" sz="1000" b="1" dirty="0">
                <a:solidFill>
                  <a:srgbClr val="0000FF"/>
                </a:solidFill>
                <a:latin typeface="+mn-ea"/>
              </a:rPr>
              <a:t>　</a:t>
            </a:r>
            <a:r>
              <a:rPr kumimoji="1" lang="ja-JP" altLang="en-US" sz="1000" dirty="0" smtClean="0">
                <a:solidFill>
                  <a:srgbClr val="0000FF"/>
                </a:solidFill>
                <a:latin typeface="+mn-ea"/>
              </a:rPr>
              <a:t>・</a:t>
            </a:r>
            <a:r>
              <a:rPr lang="en-US" altLang="en-US" sz="1000" dirty="0" smtClean="0">
                <a:solidFill>
                  <a:srgbClr val="0000FF"/>
                </a:solidFill>
                <a:latin typeface="+mn-ea"/>
              </a:rPr>
              <a:t>result[6]</a:t>
            </a:r>
            <a:r>
              <a:rPr lang="ja-JP" altLang="en-US" sz="1000" dirty="0" smtClean="0">
                <a:solidFill>
                  <a:srgbClr val="0000FF"/>
                </a:solidFill>
                <a:latin typeface="+mn-ea"/>
              </a:rPr>
              <a:t>に画像値が１次元配列で保存されているので、</a:t>
            </a:r>
            <a:r>
              <a:rPr kumimoji="1" lang="ja-JP" altLang="en-US" sz="1000" dirty="0" smtClean="0">
                <a:solidFill>
                  <a:srgbClr val="0000FF"/>
                </a:solidFill>
                <a:latin typeface="+mn-ea"/>
              </a:rPr>
              <a:t>画像として配列し直す</a:t>
            </a:r>
            <a:endParaRPr kumimoji="1" lang="en-US" altLang="ja-JP" sz="1000" dirty="0" smtClean="0">
              <a:solidFill>
                <a:srgbClr val="0000FF"/>
              </a:solidFill>
              <a:latin typeface="+mn-ea"/>
            </a:endParaRPr>
          </a:p>
          <a:p>
            <a:r>
              <a:rPr lang="ja-JP" altLang="ja-JP" sz="1000" dirty="0">
                <a:solidFill>
                  <a:srgbClr val="0000FF"/>
                </a:solidFill>
                <a:latin typeface="+mn-ea"/>
              </a:rPr>
              <a:t>　</a:t>
            </a:r>
            <a:r>
              <a:rPr lang="ja-JP" altLang="en-US" sz="1000" dirty="0" smtClean="0">
                <a:solidFill>
                  <a:srgbClr val="0000FF"/>
                </a:solidFill>
                <a:latin typeface="+mn-ea"/>
              </a:rPr>
              <a:t>・学習されたモデルの入力</a:t>
            </a:r>
            <a:r>
              <a:rPr lang="en-US" altLang="ja-JP" sz="1000" dirty="0" smtClean="0">
                <a:solidFill>
                  <a:srgbClr val="0000FF"/>
                </a:solidFill>
                <a:latin typeface="+mn-ea"/>
              </a:rPr>
              <a:t>300x300</a:t>
            </a:r>
            <a:r>
              <a:rPr lang="ja-JP" altLang="en-US" sz="1000" dirty="0" smtClean="0">
                <a:solidFill>
                  <a:srgbClr val="0000FF"/>
                </a:solidFill>
                <a:latin typeface="+mn-ea"/>
              </a:rPr>
              <a:t>にリサイズ</a:t>
            </a:r>
            <a:endParaRPr lang="en-US" altLang="ja-JP" sz="1000" dirty="0" smtClean="0">
              <a:solidFill>
                <a:srgbClr val="0000FF"/>
              </a:solidFill>
              <a:latin typeface="+mn-ea"/>
            </a:endParaRPr>
          </a:p>
          <a:p>
            <a:r>
              <a:rPr kumimoji="1" lang="ja-JP" altLang="ja-JP" sz="1000" dirty="0">
                <a:solidFill>
                  <a:srgbClr val="0000FF"/>
                </a:solidFill>
                <a:latin typeface="+mn-ea"/>
              </a:rPr>
              <a:t>　</a:t>
            </a:r>
            <a:r>
              <a:rPr lang="ja-JP" altLang="en-US" sz="1000" dirty="0" smtClean="0">
                <a:solidFill>
                  <a:srgbClr val="0000FF"/>
                </a:solidFill>
                <a:latin typeface="+mn-ea"/>
              </a:rPr>
              <a:t>・学習されたモデルは</a:t>
            </a:r>
            <a:r>
              <a:rPr lang="en-US" altLang="ja-JP" sz="1000" dirty="0" smtClean="0">
                <a:solidFill>
                  <a:srgbClr val="0000FF"/>
                </a:solidFill>
                <a:latin typeface="+mn-ea"/>
              </a:rPr>
              <a:t>JPEG</a:t>
            </a:r>
            <a:r>
              <a:rPr lang="ja-JP" altLang="en-US" sz="1000" dirty="0" smtClean="0">
                <a:solidFill>
                  <a:srgbClr val="0000FF"/>
                </a:solidFill>
                <a:latin typeface="+mn-ea"/>
              </a:rPr>
              <a:t>エンコードの画像を入力とする仕様</a:t>
            </a:r>
            <a:r>
              <a:rPr lang="en-US" altLang="ja-JP" sz="1000" dirty="0" smtClean="0">
                <a:solidFill>
                  <a:srgbClr val="0000FF"/>
                </a:solidFill>
                <a:latin typeface="+mn-ea"/>
              </a:rPr>
              <a:t> (</a:t>
            </a:r>
            <a:r>
              <a:rPr lang="ja-JP" altLang="en-US" sz="1000" dirty="0" smtClean="0">
                <a:solidFill>
                  <a:srgbClr val="0000FF"/>
                </a:solidFill>
                <a:latin typeface="+mn-ea"/>
              </a:rPr>
              <a:t>？</a:t>
            </a:r>
            <a:r>
              <a:rPr lang="en-US" altLang="ja-JP" sz="1000" dirty="0" smtClean="0">
                <a:solidFill>
                  <a:srgbClr val="0000FF"/>
                </a:solidFill>
                <a:latin typeface="+mn-ea"/>
              </a:rPr>
              <a:t>) </a:t>
            </a:r>
            <a:r>
              <a:rPr kumimoji="1" lang="ja-JP" altLang="en-US" sz="1000" dirty="0" smtClean="0">
                <a:solidFill>
                  <a:srgbClr val="0000FF"/>
                </a:solidFill>
                <a:latin typeface="+mn-ea"/>
              </a:rPr>
              <a:t>なので、</a:t>
            </a:r>
            <a:endParaRPr kumimoji="1" lang="en-US" altLang="ja-JP" sz="1000" dirty="0" smtClean="0">
              <a:solidFill>
                <a:srgbClr val="0000FF"/>
              </a:solidFill>
              <a:latin typeface="+mn-ea"/>
            </a:endParaRPr>
          </a:p>
          <a:p>
            <a:r>
              <a:rPr lang="ja-JP" altLang="ja-JP" sz="1000" dirty="0">
                <a:solidFill>
                  <a:srgbClr val="0000FF"/>
                </a:solidFill>
                <a:latin typeface="+mn-ea"/>
              </a:rPr>
              <a:t>　</a:t>
            </a:r>
            <a:r>
              <a:rPr lang="ja-JP" altLang="en-US" sz="1000" dirty="0" smtClean="0">
                <a:solidFill>
                  <a:srgbClr val="0000FF"/>
                </a:solidFill>
                <a:latin typeface="+mn-ea"/>
              </a:rPr>
              <a:t>　</a:t>
            </a:r>
            <a:r>
              <a:rPr kumimoji="1" lang="ja-JP" altLang="en-US" sz="1000" dirty="0" smtClean="0">
                <a:solidFill>
                  <a:srgbClr val="0000FF"/>
                </a:solidFill>
                <a:latin typeface="+mn-ea"/>
              </a:rPr>
              <a:t>一度</a:t>
            </a:r>
            <a:r>
              <a:rPr kumimoji="1" lang="en-US" altLang="ja-JP" sz="1000" dirty="0" smtClean="0">
                <a:solidFill>
                  <a:srgbClr val="0000FF"/>
                </a:solidFill>
                <a:latin typeface="+mn-ea"/>
              </a:rPr>
              <a:t>JPEG</a:t>
            </a:r>
            <a:r>
              <a:rPr kumimoji="1" lang="ja-JP" altLang="en-US" sz="1000" dirty="0" smtClean="0">
                <a:solidFill>
                  <a:srgbClr val="0000FF"/>
                </a:solidFill>
                <a:latin typeface="+mn-ea"/>
              </a:rPr>
              <a:t>として保存＆読み込み</a:t>
            </a:r>
            <a:endParaRPr kumimoji="1" lang="ja-JP" altLang="en-US" sz="1000" dirty="0">
              <a:solidFill>
                <a:srgbClr val="0000FF"/>
              </a:solidFill>
              <a:latin typeface="+mn-ea"/>
            </a:endParaRPr>
          </a:p>
        </p:txBody>
      </p:sp>
      <p:sp>
        <p:nvSpPr>
          <p:cNvPr id="11" name="正方形/長方形 10"/>
          <p:cNvSpPr/>
          <p:nvPr/>
        </p:nvSpPr>
        <p:spPr>
          <a:xfrm>
            <a:off x="435952" y="3060900"/>
            <a:ext cx="3556968" cy="693868"/>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638552" y="3060900"/>
            <a:ext cx="354368" cy="338554"/>
          </a:xfrm>
          <a:prstGeom prst="rect">
            <a:avLst/>
          </a:prstGeom>
          <a:noFill/>
          <a:ln>
            <a:solidFill>
              <a:schemeClr val="tx1"/>
            </a:solidFill>
          </a:ln>
        </p:spPr>
        <p:txBody>
          <a:bodyPr wrap="square" rtlCol="0">
            <a:spAutoFit/>
          </a:bodyPr>
          <a:lstStyle/>
          <a:p>
            <a:r>
              <a:rPr lang="en-US" altLang="ja-JP" sz="1600" dirty="0" smtClean="0"/>
              <a:t>③</a:t>
            </a:r>
            <a:endParaRPr kumimoji="1" lang="ja-JP" altLang="en-US" sz="1600" dirty="0"/>
          </a:p>
        </p:txBody>
      </p:sp>
      <p:sp>
        <p:nvSpPr>
          <p:cNvPr id="13" name="テキスト ボックス 12"/>
          <p:cNvSpPr txBox="1"/>
          <p:nvPr/>
        </p:nvSpPr>
        <p:spPr>
          <a:xfrm>
            <a:off x="4059478" y="3062962"/>
            <a:ext cx="4837445" cy="707886"/>
          </a:xfrm>
          <a:prstGeom prst="rect">
            <a:avLst/>
          </a:prstGeom>
          <a:noFill/>
        </p:spPr>
        <p:txBody>
          <a:bodyPr wrap="none" rtlCol="0">
            <a:spAutoFit/>
          </a:bodyPr>
          <a:lstStyle/>
          <a:p>
            <a:r>
              <a:rPr lang="ja-JP" altLang="en-US" sz="1000" b="1" dirty="0" smtClean="0">
                <a:solidFill>
                  <a:srgbClr val="0000FF"/>
                </a:solidFill>
                <a:latin typeface="+mn-ea"/>
              </a:rPr>
              <a:t>T</a:t>
            </a:r>
            <a:r>
              <a:rPr lang="en-US" altLang="ja-JP" sz="1000" b="1" dirty="0" err="1" smtClean="0">
                <a:solidFill>
                  <a:srgbClr val="0000FF"/>
                </a:solidFill>
                <a:latin typeface="+mn-ea"/>
              </a:rPr>
              <a:t>ensorFlow</a:t>
            </a:r>
            <a:r>
              <a:rPr lang="en-US" altLang="ja-JP" sz="1000" b="1" dirty="0" smtClean="0">
                <a:solidFill>
                  <a:srgbClr val="0000FF"/>
                </a:solidFill>
                <a:latin typeface="+mn-ea"/>
              </a:rPr>
              <a:t> </a:t>
            </a:r>
            <a:r>
              <a:rPr lang="ja-JP" altLang="en-US" sz="1000" b="1" dirty="0" smtClean="0">
                <a:solidFill>
                  <a:srgbClr val="0000FF"/>
                </a:solidFill>
                <a:latin typeface="+mn-ea"/>
              </a:rPr>
              <a:t>学習モデルによる物体認識</a:t>
            </a:r>
            <a:endParaRPr lang="en-US" altLang="ja-JP" sz="1000" b="1" dirty="0" smtClean="0">
              <a:solidFill>
                <a:srgbClr val="0000FF"/>
              </a:solidFill>
              <a:latin typeface="+mn-ea"/>
            </a:endParaRPr>
          </a:p>
          <a:p>
            <a:r>
              <a:rPr kumimoji="1" lang="ja-JP" altLang="ja-JP" sz="1000" b="1" dirty="0">
                <a:solidFill>
                  <a:srgbClr val="0000FF"/>
                </a:solidFill>
                <a:latin typeface="+mn-ea"/>
              </a:rPr>
              <a:t>　</a:t>
            </a:r>
            <a:r>
              <a:rPr kumimoji="1" lang="ja-JP" altLang="en-US" sz="1000" dirty="0" smtClean="0">
                <a:solidFill>
                  <a:srgbClr val="0000FF"/>
                </a:solidFill>
                <a:latin typeface="+mn-ea"/>
              </a:rPr>
              <a:t>・</a:t>
            </a:r>
            <a:r>
              <a:rPr lang="en-US" altLang="ja-JP" sz="1000" dirty="0" err="1" smtClean="0">
                <a:solidFill>
                  <a:srgbClr val="0000FF"/>
                </a:solidFill>
                <a:latin typeface="+mn-ea"/>
              </a:rPr>
              <a:t>s</a:t>
            </a:r>
            <a:r>
              <a:rPr kumimoji="1" lang="en-US" altLang="ja-JP" sz="1000" dirty="0" err="1" smtClean="0">
                <a:solidFill>
                  <a:srgbClr val="0000FF"/>
                </a:solidFill>
                <a:latin typeface="+mn-ea"/>
              </a:rPr>
              <a:t>oftmax</a:t>
            </a:r>
            <a:r>
              <a:rPr kumimoji="1" lang="en-US" altLang="ja-JP" sz="1000" dirty="0" smtClean="0">
                <a:solidFill>
                  <a:srgbClr val="0000FF"/>
                </a:solidFill>
                <a:latin typeface="+mn-ea"/>
              </a:rPr>
              <a:t> layer (</a:t>
            </a:r>
            <a:r>
              <a:rPr lang="ja-JP" altLang="en-US" sz="1000" dirty="0" smtClean="0">
                <a:solidFill>
                  <a:srgbClr val="0000FF"/>
                </a:solidFill>
                <a:latin typeface="+mn-ea"/>
              </a:rPr>
              <a:t>最終層</a:t>
            </a:r>
            <a:r>
              <a:rPr lang="en-US" altLang="ja-JP" sz="1000" dirty="0">
                <a:solidFill>
                  <a:srgbClr val="0000FF"/>
                </a:solidFill>
                <a:latin typeface="+mn-ea"/>
              </a:rPr>
              <a:t>)</a:t>
            </a:r>
            <a:r>
              <a:rPr kumimoji="1" lang="en-US" altLang="ja-JP" sz="1000" dirty="0" smtClean="0">
                <a:solidFill>
                  <a:srgbClr val="0000FF"/>
                </a:solidFill>
                <a:latin typeface="+mn-ea"/>
              </a:rPr>
              <a:t> </a:t>
            </a:r>
            <a:r>
              <a:rPr lang="ja-JP" altLang="en-US" sz="1000" dirty="0" smtClean="0">
                <a:solidFill>
                  <a:srgbClr val="0000FF"/>
                </a:solidFill>
                <a:latin typeface="+mn-ea"/>
              </a:rPr>
              <a:t>の出力を取得するように設定</a:t>
            </a:r>
            <a:endParaRPr lang="en-US" altLang="ja-JP" sz="1000" dirty="0" smtClean="0">
              <a:solidFill>
                <a:srgbClr val="0000FF"/>
              </a:solidFill>
              <a:latin typeface="+mn-ea"/>
            </a:endParaRPr>
          </a:p>
          <a:p>
            <a:r>
              <a:rPr kumimoji="1" lang="ja-JP" altLang="ja-JP" sz="1000" dirty="0">
                <a:solidFill>
                  <a:srgbClr val="0000FF"/>
                </a:solidFill>
                <a:latin typeface="+mn-ea"/>
              </a:rPr>
              <a:t>　</a:t>
            </a:r>
            <a:r>
              <a:rPr kumimoji="1" lang="ja-JP" altLang="en-US" sz="1000" dirty="0" smtClean="0">
                <a:solidFill>
                  <a:srgbClr val="0000FF"/>
                </a:solidFill>
                <a:latin typeface="+mn-ea"/>
              </a:rPr>
              <a:t>　　途中の層を取得して他のタスク等に活用するときは別の</a:t>
            </a:r>
            <a:r>
              <a:rPr kumimoji="1" lang="en-US" altLang="ja-JP" sz="1000" dirty="0" smtClean="0">
                <a:solidFill>
                  <a:srgbClr val="0000FF"/>
                </a:solidFill>
                <a:latin typeface="+mn-ea"/>
              </a:rPr>
              <a:t>layer</a:t>
            </a:r>
            <a:r>
              <a:rPr kumimoji="1" lang="ja-JP" altLang="en-US" sz="1000" dirty="0" smtClean="0">
                <a:solidFill>
                  <a:srgbClr val="0000FF"/>
                </a:solidFill>
                <a:latin typeface="+mn-ea"/>
              </a:rPr>
              <a:t>名を設定する</a:t>
            </a:r>
            <a:endParaRPr kumimoji="1" lang="en-US" altLang="ja-JP" sz="1000" dirty="0" smtClean="0">
              <a:solidFill>
                <a:srgbClr val="0000FF"/>
              </a:solidFill>
              <a:latin typeface="+mn-ea"/>
            </a:endParaRPr>
          </a:p>
          <a:p>
            <a:r>
              <a:rPr lang="ja-JP" altLang="ja-JP" sz="1000" dirty="0">
                <a:solidFill>
                  <a:srgbClr val="0000FF"/>
                </a:solidFill>
                <a:latin typeface="+mn-ea"/>
              </a:rPr>
              <a:t>　</a:t>
            </a:r>
            <a:r>
              <a:rPr lang="ja-JP" altLang="en-US" sz="1000" dirty="0" smtClean="0">
                <a:solidFill>
                  <a:srgbClr val="0000FF"/>
                </a:solidFill>
                <a:latin typeface="+mn-ea"/>
              </a:rPr>
              <a:t>・「</a:t>
            </a:r>
            <a:r>
              <a:rPr lang="en-US" altLang="ja-JP" sz="1000" dirty="0" err="1" smtClean="0">
                <a:solidFill>
                  <a:srgbClr val="0000FF"/>
                </a:solidFill>
                <a:latin typeface="+mn-ea"/>
              </a:rPr>
              <a:t>sess.run</a:t>
            </a:r>
            <a:r>
              <a:rPr lang="ja-JP" altLang="en-US" sz="1000" dirty="0" smtClean="0">
                <a:solidFill>
                  <a:srgbClr val="0000FF"/>
                </a:solidFill>
                <a:latin typeface="+mn-ea"/>
              </a:rPr>
              <a:t>」で計算実行、結果を</a:t>
            </a:r>
            <a:r>
              <a:rPr lang="en-US" altLang="ja-JP" sz="1000" dirty="0" smtClean="0">
                <a:solidFill>
                  <a:srgbClr val="0000FF"/>
                </a:solidFill>
                <a:latin typeface="+mn-ea"/>
              </a:rPr>
              <a:t> predictions </a:t>
            </a:r>
            <a:r>
              <a:rPr lang="ja-JP" altLang="en-US" sz="1000" dirty="0" smtClean="0">
                <a:solidFill>
                  <a:srgbClr val="0000FF"/>
                </a:solidFill>
                <a:latin typeface="+mn-ea"/>
              </a:rPr>
              <a:t>に保存</a:t>
            </a:r>
            <a:endParaRPr kumimoji="1" lang="ja-JP" altLang="en-US" sz="1000" dirty="0">
              <a:solidFill>
                <a:srgbClr val="0000FF"/>
              </a:solidFill>
              <a:latin typeface="+mn-ea"/>
            </a:endParaRPr>
          </a:p>
        </p:txBody>
      </p:sp>
      <p:sp>
        <p:nvSpPr>
          <p:cNvPr id="15" name="正方形/長方形 14"/>
          <p:cNvSpPr/>
          <p:nvPr/>
        </p:nvSpPr>
        <p:spPr>
          <a:xfrm>
            <a:off x="435952" y="4025806"/>
            <a:ext cx="3556968" cy="342805"/>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38552" y="4030057"/>
            <a:ext cx="354368" cy="338554"/>
          </a:xfrm>
          <a:prstGeom prst="rect">
            <a:avLst/>
          </a:prstGeom>
          <a:noFill/>
          <a:ln>
            <a:solidFill>
              <a:schemeClr val="tx1"/>
            </a:solidFill>
          </a:ln>
        </p:spPr>
        <p:txBody>
          <a:bodyPr wrap="square" rtlCol="0">
            <a:spAutoFit/>
          </a:bodyPr>
          <a:lstStyle/>
          <a:p>
            <a:r>
              <a:rPr lang="en-US" altLang="ja-JP" sz="1600" dirty="0" smtClean="0"/>
              <a:t>④</a:t>
            </a:r>
            <a:endParaRPr kumimoji="1" lang="ja-JP" altLang="en-US" sz="1600" dirty="0"/>
          </a:p>
        </p:txBody>
      </p:sp>
      <p:sp>
        <p:nvSpPr>
          <p:cNvPr id="17" name="テキスト ボックス 16"/>
          <p:cNvSpPr txBox="1"/>
          <p:nvPr/>
        </p:nvSpPr>
        <p:spPr>
          <a:xfrm>
            <a:off x="4059478" y="3980577"/>
            <a:ext cx="4980851" cy="400110"/>
          </a:xfrm>
          <a:prstGeom prst="rect">
            <a:avLst/>
          </a:prstGeom>
          <a:noFill/>
        </p:spPr>
        <p:txBody>
          <a:bodyPr wrap="none" rtlCol="0">
            <a:spAutoFit/>
          </a:bodyPr>
          <a:lstStyle/>
          <a:p>
            <a:r>
              <a:rPr lang="ja-JP" altLang="en-US" sz="1000" b="1" dirty="0" smtClean="0">
                <a:solidFill>
                  <a:srgbClr val="0000FF"/>
                </a:solidFill>
                <a:latin typeface="+mn-ea"/>
              </a:rPr>
              <a:t>物体認識結果の処理</a:t>
            </a:r>
            <a:endParaRPr lang="en-US" altLang="ja-JP" sz="1000" b="1" dirty="0" smtClean="0">
              <a:solidFill>
                <a:srgbClr val="0000FF"/>
              </a:solidFill>
              <a:latin typeface="+mn-ea"/>
            </a:endParaRPr>
          </a:p>
          <a:p>
            <a:r>
              <a:rPr kumimoji="1" lang="ja-JP" altLang="ja-JP" sz="1000" b="1" dirty="0">
                <a:solidFill>
                  <a:srgbClr val="0000FF"/>
                </a:solidFill>
                <a:latin typeface="+mn-ea"/>
              </a:rPr>
              <a:t>　</a:t>
            </a:r>
            <a:r>
              <a:rPr kumimoji="1" lang="ja-JP" altLang="en-US" sz="1000" dirty="0" smtClean="0">
                <a:solidFill>
                  <a:srgbClr val="0000FF"/>
                </a:solidFill>
                <a:latin typeface="+mn-ea"/>
              </a:rPr>
              <a:t>・</a:t>
            </a:r>
            <a:r>
              <a:rPr lang="en-US" altLang="ja-JP" sz="1000" dirty="0" err="1">
                <a:solidFill>
                  <a:srgbClr val="0000FF"/>
                </a:solidFill>
                <a:latin typeface="+mn-ea"/>
              </a:rPr>
              <a:t>NodeLookup</a:t>
            </a:r>
            <a:r>
              <a:rPr lang="en-US" altLang="ja-JP" sz="1000" dirty="0">
                <a:solidFill>
                  <a:srgbClr val="0000FF"/>
                </a:solidFill>
                <a:latin typeface="+mn-ea"/>
              </a:rPr>
              <a:t> Class </a:t>
            </a:r>
            <a:r>
              <a:rPr lang="ja-JP" altLang="en-US" sz="1000" dirty="0" smtClean="0">
                <a:solidFill>
                  <a:srgbClr val="0000FF"/>
                </a:solidFill>
                <a:latin typeface="+mn-ea"/>
              </a:rPr>
              <a:t>の</a:t>
            </a:r>
            <a:r>
              <a:rPr lang="en-US" altLang="ja-JP" sz="1000" dirty="0" smtClean="0">
                <a:solidFill>
                  <a:srgbClr val="0000FF"/>
                </a:solidFill>
                <a:latin typeface="+mn-ea"/>
              </a:rPr>
              <a:t> </a:t>
            </a:r>
            <a:r>
              <a:rPr lang="en-US" altLang="ja-JP" sz="1000" dirty="0" err="1" smtClean="0">
                <a:solidFill>
                  <a:srgbClr val="0000FF"/>
                </a:solidFill>
                <a:latin typeface="+mn-ea"/>
              </a:rPr>
              <a:t>node_lookup.id_to_string</a:t>
            </a:r>
            <a:r>
              <a:rPr lang="en-US" altLang="ja-JP" sz="1000" dirty="0" smtClean="0">
                <a:solidFill>
                  <a:srgbClr val="0000FF"/>
                </a:solidFill>
                <a:latin typeface="+mn-ea"/>
              </a:rPr>
              <a:t>(ID) </a:t>
            </a:r>
            <a:r>
              <a:rPr lang="ja-JP" altLang="en-US" sz="1000" dirty="0" smtClean="0">
                <a:solidFill>
                  <a:srgbClr val="0000FF"/>
                </a:solidFill>
                <a:latin typeface="+mn-ea"/>
              </a:rPr>
              <a:t>によりラベル名を取得</a:t>
            </a:r>
            <a:endParaRPr lang="en-US" altLang="ja-JP" sz="1000" dirty="0" smtClean="0">
              <a:solidFill>
                <a:srgbClr val="0000FF"/>
              </a:solidFill>
              <a:latin typeface="+mn-ea"/>
            </a:endParaRPr>
          </a:p>
        </p:txBody>
      </p:sp>
      <p:sp>
        <p:nvSpPr>
          <p:cNvPr id="18" name="正方形/長方形 17"/>
          <p:cNvSpPr/>
          <p:nvPr/>
        </p:nvSpPr>
        <p:spPr>
          <a:xfrm>
            <a:off x="435952" y="4369339"/>
            <a:ext cx="3556968" cy="235218"/>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638552" y="4373589"/>
            <a:ext cx="354368" cy="338554"/>
          </a:xfrm>
          <a:prstGeom prst="rect">
            <a:avLst/>
          </a:prstGeom>
          <a:solidFill>
            <a:schemeClr val="bg1"/>
          </a:solidFill>
          <a:ln>
            <a:solidFill>
              <a:schemeClr val="tx1"/>
            </a:solidFill>
          </a:ln>
        </p:spPr>
        <p:txBody>
          <a:bodyPr wrap="square" rtlCol="0">
            <a:spAutoFit/>
          </a:bodyPr>
          <a:lstStyle/>
          <a:p>
            <a:r>
              <a:rPr kumimoji="1" lang="en-US" altLang="ja-JP" sz="1600" dirty="0" smtClean="0"/>
              <a:t>⑤</a:t>
            </a:r>
            <a:endParaRPr kumimoji="1" lang="ja-JP" altLang="en-US" sz="1600" dirty="0"/>
          </a:p>
        </p:txBody>
      </p:sp>
      <p:sp>
        <p:nvSpPr>
          <p:cNvPr id="20" name="テキスト ボックス 19"/>
          <p:cNvSpPr txBox="1"/>
          <p:nvPr/>
        </p:nvSpPr>
        <p:spPr>
          <a:xfrm>
            <a:off x="4044313" y="4397256"/>
            <a:ext cx="2301694" cy="246221"/>
          </a:xfrm>
          <a:prstGeom prst="rect">
            <a:avLst/>
          </a:prstGeom>
          <a:noFill/>
        </p:spPr>
        <p:txBody>
          <a:bodyPr wrap="none" rtlCol="0">
            <a:spAutoFit/>
          </a:bodyPr>
          <a:lstStyle/>
          <a:p>
            <a:r>
              <a:rPr lang="en-US" altLang="ja-JP" sz="1000" b="1" dirty="0" err="1" smtClean="0">
                <a:solidFill>
                  <a:srgbClr val="0000FF"/>
                </a:solidFill>
                <a:latin typeface="+mn-ea"/>
              </a:rPr>
              <a:t>ALTextToSpeech</a:t>
            </a:r>
            <a:r>
              <a:rPr lang="ja-JP" altLang="en-US" sz="1000" b="1" dirty="0">
                <a:solidFill>
                  <a:srgbClr val="0000FF"/>
                </a:solidFill>
                <a:latin typeface="+mn-ea"/>
              </a:rPr>
              <a:t>による結果の</a:t>
            </a:r>
            <a:r>
              <a:rPr lang="ja-JP" altLang="en-US" sz="1000" b="1" dirty="0" smtClean="0">
                <a:solidFill>
                  <a:srgbClr val="0000FF"/>
                </a:solidFill>
                <a:latin typeface="+mn-ea"/>
              </a:rPr>
              <a:t>発話</a:t>
            </a:r>
            <a:endParaRPr lang="en-US" altLang="ja-JP" sz="1000" dirty="0" smtClean="0">
              <a:solidFill>
                <a:srgbClr val="0000FF"/>
              </a:solidFill>
              <a:latin typeface="+mn-ea"/>
            </a:endParaRPr>
          </a:p>
        </p:txBody>
      </p:sp>
      <p:sp>
        <p:nvSpPr>
          <p:cNvPr id="21" name="円弧 20"/>
          <p:cNvSpPr/>
          <p:nvPr/>
        </p:nvSpPr>
        <p:spPr>
          <a:xfrm flipH="1">
            <a:off x="123964" y="480381"/>
            <a:ext cx="714244" cy="4547217"/>
          </a:xfrm>
          <a:prstGeom prst="arc">
            <a:avLst>
              <a:gd name="adj1" fmla="val 16493120"/>
              <a:gd name="adj2" fmla="val 5075843"/>
            </a:avLst>
          </a:prstGeom>
          <a:ln>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131855" y="1566017"/>
            <a:ext cx="338554" cy="3038539"/>
          </a:xfrm>
          <a:prstGeom prst="rect">
            <a:avLst/>
          </a:prstGeom>
          <a:noFill/>
        </p:spPr>
        <p:txBody>
          <a:bodyPr vert="eaVert" wrap="square" rtlCol="0">
            <a:spAutoFit/>
          </a:bodyPr>
          <a:lstStyle/>
          <a:p>
            <a:r>
              <a:rPr kumimoji="1" lang="en-US" altLang="ja-JP" sz="1000" dirty="0" smtClean="0">
                <a:latin typeface="+mn-ea"/>
              </a:rPr>
              <a:t>50㍉</a:t>
            </a:r>
            <a:r>
              <a:rPr kumimoji="1" lang="ja-JP" altLang="en-US" sz="1000" dirty="0" smtClean="0">
                <a:latin typeface="+mn-ea"/>
              </a:rPr>
              <a:t>秒待ってから繰り返し</a:t>
            </a:r>
            <a:r>
              <a:rPr lang="ja-JP" altLang="en-US" sz="1000" dirty="0" smtClean="0">
                <a:latin typeface="+mn-ea"/>
              </a:rPr>
              <a:t>（</a:t>
            </a:r>
            <a:r>
              <a:rPr lang="en-US" altLang="ja-JP" sz="1000" dirty="0" smtClean="0">
                <a:latin typeface="+mn-ea"/>
              </a:rPr>
              <a:t>q</a:t>
            </a:r>
            <a:r>
              <a:rPr lang="ja-JP" altLang="en-US" sz="1000" dirty="0" smtClean="0">
                <a:latin typeface="+mn-ea"/>
              </a:rPr>
              <a:t>入力で終了）</a:t>
            </a:r>
            <a:endParaRPr kumimoji="1" lang="ja-JP" altLang="en-US" sz="1000" dirty="0">
              <a:latin typeface="+mn-ea"/>
            </a:endParaRPr>
          </a:p>
        </p:txBody>
      </p:sp>
      <p:sp>
        <p:nvSpPr>
          <p:cNvPr id="24" name="テキスト ボックス 23"/>
          <p:cNvSpPr txBox="1"/>
          <p:nvPr/>
        </p:nvSpPr>
        <p:spPr>
          <a:xfrm>
            <a:off x="4208292" y="3742505"/>
            <a:ext cx="3633727" cy="215444"/>
          </a:xfrm>
          <a:prstGeom prst="rect">
            <a:avLst/>
          </a:prstGeom>
          <a:noFill/>
        </p:spPr>
        <p:txBody>
          <a:bodyPr wrap="none" rtlCol="0">
            <a:spAutoFit/>
          </a:bodyPr>
          <a:lstStyle/>
          <a:p>
            <a:r>
              <a:rPr lang="en-US" altLang="ja-JP" sz="800" dirty="0" smtClean="0">
                <a:solidFill>
                  <a:srgbClr val="000090"/>
                </a:solidFill>
                <a:latin typeface="+mn-ea"/>
              </a:rPr>
              <a:t>※ </a:t>
            </a:r>
            <a:r>
              <a:rPr lang="en-US" altLang="ja-JP" sz="800" dirty="0" err="1" smtClean="0">
                <a:solidFill>
                  <a:srgbClr val="000090"/>
                </a:solidFill>
                <a:latin typeface="+mn-ea"/>
              </a:rPr>
              <a:t>Tensorboard</a:t>
            </a:r>
            <a:r>
              <a:rPr lang="en-US" altLang="ja-JP" sz="800" dirty="0" smtClean="0">
                <a:solidFill>
                  <a:srgbClr val="000090"/>
                </a:solidFill>
                <a:latin typeface="+mn-ea"/>
              </a:rPr>
              <a:t> </a:t>
            </a:r>
            <a:r>
              <a:rPr lang="ja-JP" altLang="en-US" sz="800" dirty="0" smtClean="0">
                <a:solidFill>
                  <a:srgbClr val="000090"/>
                </a:solidFill>
                <a:latin typeface="+mn-ea"/>
              </a:rPr>
              <a:t>でモデルを確認可能（</a:t>
            </a:r>
            <a:r>
              <a:rPr lang="en-US" altLang="ja-JP" sz="800" dirty="0" smtClean="0">
                <a:solidFill>
                  <a:srgbClr val="000090"/>
                </a:solidFill>
                <a:latin typeface="+mn-ea"/>
              </a:rPr>
              <a:t>$ </a:t>
            </a:r>
            <a:r>
              <a:rPr lang="en-US" altLang="ja-JP" sz="800" dirty="0" err="1">
                <a:solidFill>
                  <a:srgbClr val="000090"/>
                </a:solidFill>
                <a:latin typeface="+mn-ea"/>
              </a:rPr>
              <a:t>tensorboard</a:t>
            </a:r>
            <a:r>
              <a:rPr lang="en-US" altLang="ja-JP" sz="800" dirty="0">
                <a:solidFill>
                  <a:srgbClr val="000090"/>
                </a:solidFill>
                <a:latin typeface="+mn-ea"/>
              </a:rPr>
              <a:t> --</a:t>
            </a:r>
            <a:r>
              <a:rPr lang="en-US" altLang="ja-JP" sz="800" dirty="0" err="1">
                <a:solidFill>
                  <a:srgbClr val="000090"/>
                </a:solidFill>
                <a:latin typeface="+mn-ea"/>
              </a:rPr>
              <a:t>logdir</a:t>
            </a:r>
            <a:r>
              <a:rPr lang="en-US" altLang="ja-JP" sz="800" dirty="0" smtClean="0">
                <a:solidFill>
                  <a:srgbClr val="000090"/>
                </a:solidFill>
                <a:latin typeface="+mn-ea"/>
              </a:rPr>
              <a:t>=graphs</a:t>
            </a:r>
            <a:r>
              <a:rPr lang="ja-JP" altLang="en-US" sz="800" dirty="0" smtClean="0">
                <a:solidFill>
                  <a:srgbClr val="000090"/>
                </a:solidFill>
                <a:latin typeface="+mn-ea"/>
              </a:rPr>
              <a:t>）</a:t>
            </a:r>
            <a:endParaRPr lang="en-US" altLang="ja-JP" sz="800" dirty="0" smtClean="0">
              <a:solidFill>
                <a:srgbClr val="000090"/>
              </a:solidFill>
              <a:latin typeface="+mn-ea"/>
            </a:endParaRPr>
          </a:p>
        </p:txBody>
      </p:sp>
      <p:cxnSp>
        <p:nvCxnSpPr>
          <p:cNvPr id="26" name="直線矢印コネクタ 25"/>
          <p:cNvCxnSpPr/>
          <p:nvPr/>
        </p:nvCxnSpPr>
        <p:spPr>
          <a:xfrm flipH="1" flipV="1">
            <a:off x="3932764" y="3804411"/>
            <a:ext cx="309516" cy="44260"/>
          </a:xfrm>
          <a:prstGeom prst="straightConnector1">
            <a:avLst/>
          </a:prstGeom>
          <a:ln w="12700">
            <a:solidFill>
              <a:srgbClr val="000090"/>
            </a:solidFill>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9627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png"/>
          <p:cNvPicPr>
            <a:picLocks noChangeAspect="1"/>
          </p:cNvPicPr>
          <p:nvPr/>
        </p:nvPicPr>
        <p:blipFill>
          <a:blip r:embed="rId2">
            <a:extLst/>
          </a:blip>
          <a:stretch>
            <a:fillRect/>
          </a:stretch>
        </p:blipFill>
        <p:spPr>
          <a:xfrm>
            <a:off x="1352373" y="2466248"/>
            <a:ext cx="3668008" cy="2644686"/>
          </a:xfrm>
          <a:prstGeom prst="rect">
            <a:avLst/>
          </a:prstGeom>
          <a:ln w="12700">
            <a:miter lim="400000"/>
          </a:ln>
        </p:spPr>
      </p:pic>
      <p:grpSp>
        <p:nvGrpSpPr>
          <p:cNvPr id="4" name="Group 115"/>
          <p:cNvGrpSpPr/>
          <p:nvPr/>
        </p:nvGrpSpPr>
        <p:grpSpPr>
          <a:xfrm>
            <a:off x="4393329" y="514779"/>
            <a:ext cx="4377358" cy="2488543"/>
            <a:chOff x="0" y="0"/>
            <a:chExt cx="3830638" cy="2687638"/>
          </a:xfrm>
        </p:grpSpPr>
        <p:sp>
          <p:nvSpPr>
            <p:cNvPr id="5" name="Shape 113"/>
            <p:cNvSpPr/>
            <p:nvPr/>
          </p:nvSpPr>
          <p:spPr>
            <a:xfrm>
              <a:off x="0" y="0"/>
              <a:ext cx="3830638" cy="2687638"/>
            </a:xfrm>
            <a:prstGeom prst="wedgeEllipseCallout">
              <a:avLst>
                <a:gd name="adj1" fmla="val -49704"/>
                <a:gd name="adj2" fmla="val 40773"/>
              </a:avLst>
            </a:prstGeom>
            <a:solidFill>
              <a:srgbClr val="FFFFFF"/>
            </a:solidFill>
            <a:ln w="9360" cap="sq">
              <a:solidFill>
                <a:srgbClr val="999999"/>
              </a:solidFill>
              <a:prstDash val="solid"/>
              <a:round/>
            </a:ln>
            <a:effectLst/>
          </p:spPr>
          <p:txBody>
            <a:bodyPr wrap="square" lIns="45719" tIns="45719" rIns="45719" bIns="45719" numCol="1" anchor="ctr">
              <a:no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endParaRPr/>
            </a:p>
          </p:txBody>
        </p:sp>
        <p:sp>
          <p:nvSpPr>
            <p:cNvPr id="6" name="Shape 114"/>
            <p:cNvSpPr/>
            <p:nvPr/>
          </p:nvSpPr>
          <p:spPr>
            <a:xfrm>
              <a:off x="351506" y="883571"/>
              <a:ext cx="3215756" cy="10327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en-US" altLang="ja-JP" dirty="0" err="1" smtClean="0">
                  <a:latin typeface="メイリオ"/>
                  <a:ea typeface="メイリオ"/>
                  <a:cs typeface="メイリオ"/>
                </a:rPr>
                <a:t>Keras+TensorFlow</a:t>
              </a:r>
              <a:r>
                <a:rPr lang="ja-JP" altLang="en-US" dirty="0" smtClean="0">
                  <a:latin typeface="メイリオ"/>
                  <a:ea typeface="メイリオ"/>
                  <a:cs typeface="メイリオ"/>
                </a:rPr>
                <a:t>で</a:t>
              </a:r>
              <a:endParaRPr lang="en-US" altLang="ja-JP" dirty="0" smtClean="0">
                <a:latin typeface="メイリオ"/>
                <a:ea typeface="メイリオ"/>
                <a:cs typeface="メイリオ"/>
              </a:endParaRPr>
            </a:p>
            <a:p>
              <a: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ja-JP" altLang="en-US" dirty="0" smtClean="0">
                  <a:latin typeface="メイリオ"/>
                  <a:ea typeface="メイリオ"/>
                  <a:cs typeface="メイリオ"/>
                </a:rPr>
                <a:t>物体検出</a:t>
              </a:r>
              <a:endParaRPr dirty="0">
                <a:latin typeface="メイリオ"/>
                <a:ea typeface="メイリオ"/>
                <a:cs typeface="メイリオ"/>
                <a:sym typeface="HGPSoeiKakugothicUB"/>
              </a:endParaRPr>
            </a:p>
          </p:txBody>
        </p:sp>
      </p:gr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25</a:t>
            </a:fld>
            <a:endParaRPr kumimoji="1" lang="ja-JP" altLang="en-US"/>
          </a:p>
        </p:txBody>
      </p:sp>
    </p:spTree>
    <p:extLst>
      <p:ext uri="{BB962C8B-B14F-4D97-AF65-F5344CB8AC3E}">
        <p14:creationId xmlns:p14="http://schemas.microsoft.com/office/powerpoint/2010/main" val="20469494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03995" y="724009"/>
            <a:ext cx="8829212" cy="4236773"/>
          </a:xfrm>
        </p:spPr>
        <p:txBody>
          <a:bodyPr>
            <a:normAutofit/>
          </a:bodyPr>
          <a:lstStyle/>
          <a:p>
            <a:r>
              <a:rPr lang="ja-JP" altLang="ja-JP" sz="2000" dirty="0" smtClean="0"/>
              <a:t>K</a:t>
            </a:r>
            <a:r>
              <a:rPr lang="en-US" altLang="ja-JP" sz="2000" dirty="0" err="1" smtClean="0"/>
              <a:t>eras+TensorFlow</a:t>
            </a:r>
            <a:r>
              <a:rPr lang="ja-JP" altLang="en-US" sz="2000" dirty="0"/>
              <a:t>で学習済みの</a:t>
            </a:r>
            <a:r>
              <a:rPr lang="ja-JP" altLang="en-US" sz="2000" b="1" dirty="0">
                <a:solidFill>
                  <a:srgbClr val="000000"/>
                </a:solidFill>
              </a:rPr>
              <a:t>物体検出モデル</a:t>
            </a:r>
            <a:r>
              <a:rPr lang="ja-JP" altLang="en-US" sz="2000" dirty="0"/>
              <a:t>を使って</a:t>
            </a:r>
            <a:r>
              <a:rPr lang="ja-JP" altLang="en-US" sz="2000" dirty="0" smtClean="0"/>
              <a:t>、</a:t>
            </a:r>
            <a:r>
              <a:rPr lang="ja-JP" altLang="ja-JP" sz="2000" dirty="0"/>
              <a:t>　</a:t>
            </a:r>
            <a:r>
              <a:rPr lang="ja-JP" altLang="en-US" sz="2000" dirty="0" smtClean="0"/>
              <a:t>　　</a:t>
            </a:r>
            <a:r>
              <a:rPr lang="en-US" altLang="ja-JP" sz="1800" u="sng" dirty="0" smtClean="0"/>
              <a:t>Pepper</a:t>
            </a:r>
            <a:r>
              <a:rPr lang="ja-JP" altLang="en-US" sz="1800" u="sng" dirty="0" smtClean="0"/>
              <a:t>のカメラ画像のリアルタイム</a:t>
            </a:r>
            <a:r>
              <a:rPr lang="ja-JP" altLang="en-US" sz="1800" u="sng" dirty="0"/>
              <a:t>解析結果</a:t>
            </a:r>
            <a:r>
              <a:rPr lang="ja-JP" altLang="en-US" sz="1800" u="sng" dirty="0" smtClean="0"/>
              <a:t>を表示するプログラムを作ろう！</a:t>
            </a:r>
            <a:r>
              <a:rPr lang="ja-JP" altLang="en-US" sz="2000" dirty="0" smtClean="0"/>
              <a:t> </a:t>
            </a:r>
            <a:endParaRPr lang="en-US" altLang="ja-JP" sz="2000" dirty="0" smtClean="0"/>
          </a:p>
          <a:p>
            <a:pPr lvl="1"/>
            <a:endParaRPr lang="en-US" altLang="ja-JP" sz="1600" dirty="0" smtClean="0"/>
          </a:p>
          <a:p>
            <a:r>
              <a:rPr lang="ja-JP" altLang="en-US" sz="2000" dirty="0" smtClean="0"/>
              <a:t>アウトライン </a:t>
            </a:r>
            <a:endParaRPr lang="ja-JP" altLang="en-US" sz="2000" dirty="0"/>
          </a:p>
          <a:p>
            <a:pPr marL="695325" lvl="1" indent="-342900">
              <a:buFont typeface="+mj-ea"/>
              <a:buAutoNum type="circleNumDbPlain"/>
            </a:pPr>
            <a:r>
              <a:rPr lang="en-US" altLang="ja-JP" sz="1800" b="1" dirty="0" err="1" smtClean="0"/>
              <a:t>Keras+TensorFlow</a:t>
            </a:r>
            <a:r>
              <a:rPr lang="ja-JP" altLang="en-US" sz="1800" dirty="0"/>
              <a:t>で学習済みのモデルの読み込み </a:t>
            </a:r>
          </a:p>
          <a:p>
            <a:pPr marL="695325" lvl="1" indent="-342900">
              <a:buFont typeface="+mj-ea"/>
              <a:buAutoNum type="circleNumDbPlain"/>
            </a:pPr>
            <a:r>
              <a:rPr lang="en-US" altLang="ja-JP" sz="1800" b="1" dirty="0" err="1" smtClean="0">
                <a:solidFill>
                  <a:srgbClr val="000000"/>
                </a:solidFill>
              </a:rPr>
              <a:t>PythonSDK</a:t>
            </a:r>
            <a:r>
              <a:rPr lang="ja-JP" altLang="en-US" sz="1800" dirty="0" smtClean="0"/>
              <a:t>で</a:t>
            </a:r>
            <a:r>
              <a:rPr lang="en-US" altLang="ja-JP" sz="1800" dirty="0" err="1" smtClean="0"/>
              <a:t>ALVideoDevice</a:t>
            </a:r>
            <a:r>
              <a:rPr lang="ja-JP" altLang="en-US" sz="1800" dirty="0"/>
              <a:t>による</a:t>
            </a:r>
            <a:r>
              <a:rPr lang="en-US" altLang="ja-JP" sz="1800" dirty="0"/>
              <a:t>Pepper</a:t>
            </a:r>
            <a:r>
              <a:rPr lang="ja-JP" altLang="en-US" sz="1800" dirty="0"/>
              <a:t>のカメラ情報のリモート取得 </a:t>
            </a:r>
          </a:p>
          <a:p>
            <a:pPr marL="695325" lvl="1" indent="-342900">
              <a:buFont typeface="+mj-ea"/>
              <a:buAutoNum type="circleNumDbPlain"/>
            </a:pPr>
            <a:r>
              <a:rPr lang="en-US" altLang="ja-JP" sz="1800" dirty="0" smtClean="0"/>
              <a:t>Deep </a:t>
            </a:r>
            <a:r>
              <a:rPr lang="en-US" altLang="ja-JP" sz="1800" dirty="0"/>
              <a:t>Learning</a:t>
            </a:r>
            <a:r>
              <a:rPr lang="ja-JP" altLang="en-US" sz="1800" dirty="0"/>
              <a:t>モデルによる</a:t>
            </a:r>
            <a:r>
              <a:rPr lang="ja-JP" altLang="en-US" sz="1800" dirty="0" smtClean="0"/>
              <a:t>物体検出の</a:t>
            </a:r>
            <a:r>
              <a:rPr lang="ja-JP" altLang="en-US" sz="1800" dirty="0"/>
              <a:t>実行 </a:t>
            </a:r>
          </a:p>
          <a:p>
            <a:pPr marL="695325" lvl="1" indent="-342900">
              <a:buFont typeface="+mj-ea"/>
              <a:buAutoNum type="circleNumDbPlain"/>
            </a:pPr>
            <a:r>
              <a:rPr lang="ja-JP" altLang="en-US" sz="1800" dirty="0"/>
              <a:t>検出結果を数値から画像に</a:t>
            </a:r>
            <a:r>
              <a:rPr lang="ja-JP" altLang="en-US" sz="1800" dirty="0" smtClean="0"/>
              <a:t>書き込み</a:t>
            </a:r>
            <a:endParaRPr lang="en-US" altLang="ja-JP" sz="1800" dirty="0" smtClean="0"/>
          </a:p>
          <a:p>
            <a:pPr marL="695325" lvl="1" indent="-342900">
              <a:buFont typeface="+mj-ea"/>
              <a:buAutoNum type="circleNumDbPlain"/>
            </a:pPr>
            <a:r>
              <a:rPr lang="en-US" altLang="ja-JP" sz="1800" dirty="0" smtClean="0"/>
              <a:t>PC</a:t>
            </a:r>
            <a:r>
              <a:rPr lang="ja-JP" altLang="en-US" sz="1800" dirty="0" smtClean="0"/>
              <a:t>上に分析結果画像</a:t>
            </a:r>
            <a:r>
              <a:rPr lang="ja-JP" altLang="en-US" sz="1800" dirty="0"/>
              <a:t>の</a:t>
            </a:r>
            <a:r>
              <a:rPr lang="ja-JP" altLang="en-US" sz="1800" dirty="0" smtClean="0"/>
              <a:t>表示</a:t>
            </a:r>
            <a:r>
              <a:rPr lang="en-US" altLang="ja-JP" sz="1800" dirty="0" smtClean="0"/>
              <a:t> </a:t>
            </a:r>
            <a:r>
              <a:rPr lang="en-US" altLang="en-US" sz="1600" dirty="0" smtClean="0"/>
              <a:t>(</a:t>
            </a:r>
            <a:r>
              <a:rPr lang="en-US" altLang="ja-JP" sz="1600" dirty="0" smtClean="0"/>
              <a:t>→ 2. </a:t>
            </a:r>
            <a:r>
              <a:rPr lang="ja-JP" altLang="en-US" sz="1600" dirty="0" smtClean="0"/>
              <a:t>へ繰り返し</a:t>
            </a:r>
            <a:r>
              <a:rPr lang="en-US" altLang="en-US" sz="1600" dirty="0" smtClean="0"/>
              <a:t>)</a:t>
            </a:r>
            <a:endParaRPr lang="ja-JP" altLang="en-US" sz="1600" dirty="0"/>
          </a:p>
          <a:p>
            <a:pPr lvl="1"/>
            <a:endParaRPr lang="en-US" altLang="ja-JP" sz="1600" dirty="0" smtClean="0"/>
          </a:p>
        </p:txBody>
      </p:sp>
      <p:sp>
        <p:nvSpPr>
          <p:cNvPr id="3" name="タイトル 2"/>
          <p:cNvSpPr>
            <a:spLocks noGrp="1"/>
          </p:cNvSpPr>
          <p:nvPr>
            <p:ph type="title"/>
          </p:nvPr>
        </p:nvSpPr>
        <p:spPr/>
        <p:txBody>
          <a:bodyPr>
            <a:normAutofit/>
          </a:bodyPr>
          <a:lstStyle/>
          <a:p>
            <a:r>
              <a:rPr lang="en-US" altLang="ja-JP" dirty="0" err="1"/>
              <a:t>Keras+</a:t>
            </a:r>
            <a:r>
              <a:rPr lang="en-US" altLang="ja-JP" dirty="0" err="1" smtClean="0"/>
              <a:t>TensorFlow</a:t>
            </a:r>
            <a:r>
              <a:rPr lang="ja-JP" altLang="en-US" dirty="0"/>
              <a:t>で</a:t>
            </a:r>
            <a:r>
              <a:rPr lang="ja-JP" altLang="en-US" dirty="0" smtClean="0"/>
              <a:t>物体検出</a:t>
            </a:r>
            <a:endParaRPr lang="ja-JP" altLang="en-US" dirty="0"/>
          </a:p>
        </p:txBody>
      </p:sp>
      <p:sp>
        <p:nvSpPr>
          <p:cNvPr id="4" name="スライド番号プレースホルダー 3"/>
          <p:cNvSpPr>
            <a:spLocks noGrp="1"/>
          </p:cNvSpPr>
          <p:nvPr>
            <p:ph type="sldNum" sz="quarter" idx="12"/>
          </p:nvPr>
        </p:nvSpPr>
        <p:spPr/>
        <p:txBody>
          <a:bodyPr/>
          <a:lstStyle/>
          <a:p>
            <a:fld id="{170A3E21-C858-D146-A415-43954C86C6A5}" type="slidenum">
              <a:rPr kumimoji="1" lang="ja-JP" altLang="en-US" smtClean="0"/>
              <a:t>26</a:t>
            </a:fld>
            <a:endParaRPr kumimoji="1" lang="ja-JP" altLang="en-US" dirty="0"/>
          </a:p>
        </p:txBody>
      </p:sp>
      <p:sp>
        <p:nvSpPr>
          <p:cNvPr id="5" name="円弧 4"/>
          <p:cNvSpPr/>
          <p:nvPr/>
        </p:nvSpPr>
        <p:spPr>
          <a:xfrm flipH="1">
            <a:off x="294977" y="2563025"/>
            <a:ext cx="877059" cy="1108263"/>
          </a:xfrm>
          <a:prstGeom prst="arc">
            <a:avLst>
              <a:gd name="adj1" fmla="val 17470960"/>
              <a:gd name="adj2" fmla="val 4008300"/>
            </a:avLst>
          </a:prstGeom>
          <a:ln>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pic>
        <p:nvPicPr>
          <p:cNvPr id="6" name="図 5" descr="スクリーンショット 2017-12-28 13.25.1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196296" y="3040329"/>
            <a:ext cx="2424723" cy="1603446"/>
          </a:xfrm>
          <a:prstGeom prst="rect">
            <a:avLst/>
          </a:prstGeom>
        </p:spPr>
      </p:pic>
      <p:sp>
        <p:nvSpPr>
          <p:cNvPr id="7" name="正方形/長方形 6"/>
          <p:cNvSpPr/>
          <p:nvPr/>
        </p:nvSpPr>
        <p:spPr>
          <a:xfrm>
            <a:off x="6311944" y="4633278"/>
            <a:ext cx="2361550" cy="200055"/>
          </a:xfrm>
          <a:prstGeom prst="rect">
            <a:avLst/>
          </a:prstGeom>
        </p:spPr>
        <p:txBody>
          <a:bodyPr wrap="square">
            <a:spAutoFit/>
          </a:bodyPr>
          <a:lstStyle/>
          <a:p>
            <a:r>
              <a:rPr lang="en-US" altLang="ja-JP" sz="700" dirty="0"/>
              <a:t>[Liu+,2016,SSD: Single Shot </a:t>
            </a:r>
            <a:r>
              <a:rPr lang="en-US" altLang="ja-JP" sz="700" dirty="0" err="1"/>
              <a:t>MultiBox</a:t>
            </a:r>
            <a:r>
              <a:rPr lang="en-US" altLang="ja-JP" sz="700" dirty="0"/>
              <a:t> Detector]</a:t>
            </a:r>
            <a:endParaRPr lang="ja-JP" altLang="en-US" sz="700" dirty="0"/>
          </a:p>
        </p:txBody>
      </p:sp>
    </p:spTree>
    <p:extLst>
      <p:ext uri="{BB962C8B-B14F-4D97-AF65-F5344CB8AC3E}">
        <p14:creationId xmlns:p14="http://schemas.microsoft.com/office/powerpoint/2010/main" val="42493990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16079" y="733778"/>
            <a:ext cx="8587374" cy="3860845"/>
          </a:xfrm>
        </p:spPr>
        <p:txBody>
          <a:bodyPr>
            <a:normAutofit/>
          </a:bodyPr>
          <a:lstStyle/>
          <a:p>
            <a:r>
              <a:rPr lang="ja-JP" altLang="en-US" sz="2000" dirty="0" smtClean="0"/>
              <a:t>今回の使用</a:t>
            </a:r>
            <a:r>
              <a:rPr lang="ja-JP" altLang="en-US" sz="2000" dirty="0"/>
              <a:t>モデル：「</a:t>
            </a:r>
            <a:r>
              <a:rPr lang="en-US" altLang="ja-JP" sz="2000" dirty="0"/>
              <a:t>SSD (Single Shot </a:t>
            </a:r>
            <a:r>
              <a:rPr lang="en-US" altLang="ja-JP" sz="2000" dirty="0" err="1"/>
              <a:t>MultiBox</a:t>
            </a:r>
            <a:r>
              <a:rPr lang="en-US" altLang="ja-JP" sz="2000" dirty="0"/>
              <a:t> Detector)</a:t>
            </a:r>
            <a:r>
              <a:rPr lang="ja-JP" altLang="en-US" sz="2000" dirty="0"/>
              <a:t>」</a:t>
            </a:r>
          </a:p>
          <a:p>
            <a:pPr lvl="1"/>
            <a:r>
              <a:rPr lang="en-US" altLang="ja-JP" sz="1600" dirty="0"/>
              <a:t>Pascal VOC 2007</a:t>
            </a:r>
            <a:r>
              <a:rPr lang="ja-JP" altLang="en-US" sz="1600" dirty="0"/>
              <a:t>で学習された、画像から</a:t>
            </a:r>
            <a:r>
              <a:rPr lang="en-US" altLang="ja-JP" sz="1600" dirty="0"/>
              <a:t>21</a:t>
            </a:r>
            <a:r>
              <a:rPr lang="ja-JP" altLang="en-US" sz="1600" dirty="0"/>
              <a:t>種類の物体を検出するモデル</a:t>
            </a:r>
          </a:p>
          <a:p>
            <a:pPr lvl="2"/>
            <a:r>
              <a:rPr lang="en-US" altLang="ja-JP" sz="1400" dirty="0" err="1"/>
              <a:t>Github</a:t>
            </a:r>
            <a:r>
              <a:rPr lang="ja-JP" altLang="en-US" sz="1400" dirty="0"/>
              <a:t>：</a:t>
            </a:r>
            <a:r>
              <a:rPr lang="en-US" altLang="ja-JP" sz="1400" dirty="0"/>
              <a:t>https://</a:t>
            </a:r>
            <a:r>
              <a:rPr lang="en-US" altLang="ja-JP" sz="1400" dirty="0" err="1"/>
              <a:t>github.com</a:t>
            </a:r>
            <a:r>
              <a:rPr lang="en-US" altLang="ja-JP" sz="1400" dirty="0"/>
              <a:t>/rykov8/</a:t>
            </a:r>
            <a:r>
              <a:rPr lang="en-US" altLang="ja-JP" sz="1400" dirty="0" err="1"/>
              <a:t>ssd_keras</a:t>
            </a:r>
            <a:endParaRPr lang="en-US" altLang="ja-JP" sz="1400" dirty="0"/>
          </a:p>
          <a:p>
            <a:pPr lvl="2"/>
            <a:r>
              <a:rPr lang="ja-JP" altLang="en-US" sz="1400" dirty="0"/>
              <a:t>論文：</a:t>
            </a:r>
            <a:r>
              <a:rPr lang="en-US" altLang="ja-JP" sz="1400" dirty="0"/>
              <a:t>https://</a:t>
            </a:r>
            <a:r>
              <a:rPr lang="en-US" altLang="ja-JP" sz="1400" dirty="0" err="1"/>
              <a:t>arxiv.org</a:t>
            </a:r>
            <a:r>
              <a:rPr lang="en-US" altLang="ja-JP" sz="1400" dirty="0"/>
              <a:t>/abs/</a:t>
            </a:r>
            <a:r>
              <a:rPr lang="en-US" altLang="ja-JP" sz="1400" dirty="0" smtClean="0"/>
              <a:t>1512.02325</a:t>
            </a:r>
          </a:p>
          <a:p>
            <a:pPr lvl="1"/>
            <a:r>
              <a:rPr lang="ja-JP" altLang="en-US" sz="1600" dirty="0" smtClean="0"/>
              <a:t>本</a:t>
            </a:r>
            <a:r>
              <a:rPr lang="en-US" altLang="ja-JP" sz="1600" dirty="0" smtClean="0"/>
              <a:t>WS</a:t>
            </a:r>
            <a:r>
              <a:rPr lang="ja-JP" altLang="en-US" sz="1600" dirty="0" smtClean="0"/>
              <a:t>資料では「</a:t>
            </a:r>
            <a:r>
              <a:rPr lang="en-US" altLang="ja-JP" sz="1600" dirty="0" err="1" smtClean="0"/>
              <a:t>ssd_keras</a:t>
            </a:r>
            <a:r>
              <a:rPr lang="en-US" altLang="ja-JP" sz="1600" dirty="0" smtClean="0"/>
              <a:t>/</a:t>
            </a:r>
            <a:r>
              <a:rPr lang="ja-JP" altLang="en-US" sz="1600" dirty="0" smtClean="0"/>
              <a:t>」にダウンロード済み</a:t>
            </a:r>
            <a:endParaRPr lang="en-US" altLang="ja-JP" sz="1600" dirty="0" smtClean="0"/>
          </a:p>
          <a:p>
            <a:pPr lvl="1"/>
            <a:endParaRPr lang="en-US" altLang="ja-JP" sz="1600" dirty="0" smtClean="0"/>
          </a:p>
          <a:p>
            <a:r>
              <a:rPr lang="en-US" altLang="ja-JP" sz="2000" dirty="0" err="1" smtClean="0"/>
              <a:t>objdetect_bypepper.py</a:t>
            </a:r>
            <a:r>
              <a:rPr lang="en-US" altLang="ja-JP" sz="2000" dirty="0" smtClean="0"/>
              <a:t> </a:t>
            </a:r>
            <a:r>
              <a:rPr lang="ja-JP" altLang="en-US" sz="2000" dirty="0"/>
              <a:t>を一部変更（穴埋め形式</a:t>
            </a:r>
            <a:r>
              <a:rPr lang="ja-JP" altLang="en-US" sz="2000" dirty="0" smtClean="0"/>
              <a:t>）</a:t>
            </a:r>
            <a:endParaRPr lang="en-US" altLang="ja-JP" sz="2000" dirty="0" smtClean="0"/>
          </a:p>
          <a:p>
            <a:pPr lvl="1">
              <a:buFont typeface="Wingdings" charset="2"/>
              <a:buChar char="ü"/>
              <a:tabLst>
                <a:tab pos="987425" algn="l"/>
                <a:tab pos="4221163" algn="l"/>
              </a:tabLst>
            </a:pPr>
            <a:r>
              <a:rPr lang="en-US" altLang="ja-JP" sz="1200" dirty="0" smtClean="0"/>
              <a:t>L30</a:t>
            </a:r>
            <a:r>
              <a:rPr lang="en-US" altLang="ja-JP" sz="1200" dirty="0"/>
              <a:t>	</a:t>
            </a:r>
            <a:r>
              <a:rPr lang="ja-JP" altLang="en-US" sz="1200" dirty="0"/>
              <a:t>：</a:t>
            </a:r>
            <a:r>
              <a:rPr lang="en-US" altLang="ja-JP" sz="1200" dirty="0"/>
              <a:t>'</a:t>
            </a:r>
            <a:r>
              <a:rPr lang="en-US" altLang="en-US" sz="1200" dirty="0"/>
              <a:t> </a:t>
            </a:r>
            <a:r>
              <a:rPr lang="ja-JP" altLang="en-US" sz="1200" dirty="0"/>
              <a:t>＊＊＊　ここを変更</a:t>
            </a:r>
            <a:r>
              <a:rPr lang="en-US" altLang="ja-JP" sz="1200" dirty="0"/>
              <a:t>(1)</a:t>
            </a:r>
            <a:r>
              <a:rPr lang="ja-JP" altLang="en-US" sz="1200" dirty="0"/>
              <a:t>　＊＊＊</a:t>
            </a:r>
            <a:r>
              <a:rPr lang="en-US" altLang="ja-JP" sz="1200" dirty="0"/>
              <a:t> '</a:t>
            </a:r>
            <a:r>
              <a:rPr lang="ja-JP" altLang="en-US" sz="1200" dirty="0"/>
              <a:t>　</a:t>
            </a:r>
            <a:r>
              <a:rPr lang="en-US" altLang="ja-JP" sz="1200" dirty="0" smtClean="0"/>
              <a:t>→</a:t>
            </a:r>
          </a:p>
          <a:p>
            <a:pPr lvl="1">
              <a:buFont typeface="Wingdings" charset="2"/>
              <a:buChar char="ü"/>
              <a:tabLst>
                <a:tab pos="987425" algn="l"/>
                <a:tab pos="4221163" algn="l"/>
              </a:tabLst>
            </a:pPr>
            <a:endParaRPr lang="en-US" altLang="ja-JP" sz="1200" dirty="0"/>
          </a:p>
          <a:p>
            <a:pPr lvl="1">
              <a:buFont typeface="Wingdings" charset="2"/>
              <a:buChar char="ü"/>
              <a:tabLst>
                <a:tab pos="987425" algn="l"/>
                <a:tab pos="4221163" algn="l"/>
              </a:tabLst>
            </a:pPr>
            <a:endParaRPr lang="en-US" altLang="ja-JP" sz="1200" dirty="0"/>
          </a:p>
          <a:p>
            <a:pPr lvl="1">
              <a:buFont typeface="Wingdings" charset="2"/>
              <a:buChar char="ü"/>
              <a:tabLst>
                <a:tab pos="987425" algn="l"/>
                <a:tab pos="4221163" algn="l"/>
              </a:tabLst>
            </a:pPr>
            <a:r>
              <a:rPr lang="en-US" altLang="ja-JP" sz="1200" dirty="0" smtClean="0"/>
              <a:t>L34</a:t>
            </a:r>
            <a:r>
              <a:rPr lang="en-US" altLang="ja-JP" sz="1200" dirty="0"/>
              <a:t>	</a:t>
            </a:r>
            <a:r>
              <a:rPr lang="ja-JP" altLang="en-US" sz="1200" dirty="0"/>
              <a:t>：</a:t>
            </a:r>
            <a:r>
              <a:rPr lang="en-US" altLang="ja-JP" sz="1200" dirty="0"/>
              <a:t>'</a:t>
            </a:r>
            <a:r>
              <a:rPr lang="en-US" altLang="en-US" sz="1200" dirty="0"/>
              <a:t> </a:t>
            </a:r>
            <a:r>
              <a:rPr lang="ja-JP" altLang="en-US" sz="1200" dirty="0"/>
              <a:t>＊＊＊　ここを変更</a:t>
            </a:r>
            <a:r>
              <a:rPr lang="en-US" altLang="ja-JP" sz="1200" dirty="0"/>
              <a:t>(2)</a:t>
            </a:r>
            <a:r>
              <a:rPr lang="ja-JP" altLang="en-US" sz="1200" dirty="0"/>
              <a:t>　＊＊＊</a:t>
            </a:r>
            <a:r>
              <a:rPr lang="en-US" altLang="ja-JP" sz="1200" dirty="0"/>
              <a:t> '</a:t>
            </a:r>
            <a:r>
              <a:rPr lang="ja-JP" altLang="en-US" sz="1200" dirty="0"/>
              <a:t>　</a:t>
            </a:r>
            <a:r>
              <a:rPr lang="en-US" altLang="ja-JP" sz="1200" dirty="0" smtClean="0"/>
              <a:t>→</a:t>
            </a:r>
            <a:endParaRPr lang="en-US" altLang="ja-JP" sz="1200" dirty="0"/>
          </a:p>
          <a:p>
            <a:pPr lvl="1">
              <a:buFont typeface="Wingdings" charset="2"/>
              <a:buChar char="ü"/>
              <a:tabLst>
                <a:tab pos="987425" algn="l"/>
                <a:tab pos="4221163" algn="l"/>
              </a:tabLst>
            </a:pPr>
            <a:r>
              <a:rPr lang="en-US" altLang="ja-JP" sz="1200" dirty="0" smtClean="0"/>
              <a:t>L35</a:t>
            </a:r>
            <a:r>
              <a:rPr lang="en-US" altLang="ja-JP" sz="1200" dirty="0"/>
              <a:t>	</a:t>
            </a:r>
            <a:r>
              <a:rPr lang="ja-JP" altLang="en-US" sz="1200" dirty="0"/>
              <a:t>：</a:t>
            </a:r>
            <a:r>
              <a:rPr lang="en-US" altLang="ja-JP" sz="1200" dirty="0"/>
              <a:t>'</a:t>
            </a:r>
            <a:r>
              <a:rPr lang="en-US" altLang="en-US" sz="1200" dirty="0"/>
              <a:t> </a:t>
            </a:r>
            <a:r>
              <a:rPr lang="ja-JP" altLang="en-US" sz="1200" dirty="0"/>
              <a:t>＊＊＊　ここを変更</a:t>
            </a:r>
            <a:r>
              <a:rPr lang="en-US" altLang="ja-JP" sz="1200" dirty="0"/>
              <a:t>(3)</a:t>
            </a:r>
            <a:r>
              <a:rPr lang="ja-JP" altLang="en-US" sz="1200" dirty="0"/>
              <a:t>　＊＊＊</a:t>
            </a:r>
            <a:r>
              <a:rPr lang="en-US" altLang="ja-JP" sz="1200" dirty="0"/>
              <a:t> '</a:t>
            </a:r>
            <a:r>
              <a:rPr lang="ja-JP" altLang="en-US" sz="1200" dirty="0"/>
              <a:t>　</a:t>
            </a:r>
            <a:r>
              <a:rPr lang="en-US" altLang="ja-JP" sz="1200" dirty="0" smtClean="0"/>
              <a:t>→</a:t>
            </a:r>
          </a:p>
          <a:p>
            <a:pPr marL="538163" lvl="1">
              <a:tabLst>
                <a:tab pos="1166813" algn="l"/>
                <a:tab pos="4221163" algn="l"/>
              </a:tabLst>
            </a:pPr>
            <a:r>
              <a:rPr lang="ja-JP" altLang="en-US" sz="1600" dirty="0" smtClean="0"/>
              <a:t>実行例：</a:t>
            </a:r>
            <a:r>
              <a:rPr lang="en-US" altLang="ja-JP" sz="1600" dirty="0" smtClean="0"/>
              <a:t>$ python </a:t>
            </a:r>
            <a:r>
              <a:rPr lang="en-US" altLang="ja-JP" sz="1600" dirty="0" err="1" smtClean="0"/>
              <a:t>objdetect_bypepper.py</a:t>
            </a:r>
            <a:r>
              <a:rPr lang="en-US" altLang="ja-JP" sz="1600" dirty="0" smtClean="0"/>
              <a:t> 192.168.100.1</a:t>
            </a:r>
          </a:p>
          <a:p>
            <a:pPr marL="538163" lvl="1">
              <a:tabLst>
                <a:tab pos="1166813" algn="l"/>
                <a:tab pos="4221163" algn="l"/>
              </a:tabLst>
            </a:pPr>
            <a:r>
              <a:rPr lang="ja-JP" altLang="en-US" sz="1600" dirty="0" smtClean="0"/>
              <a:t>停止：</a:t>
            </a:r>
            <a:r>
              <a:rPr lang="en-US" altLang="ja-JP" sz="1600" smtClean="0"/>
              <a:t>ctrl-</a:t>
            </a:r>
            <a:r>
              <a:rPr lang="en-US" altLang="ja-JP" sz="1600" dirty="0" smtClean="0"/>
              <a:t>C</a:t>
            </a:r>
          </a:p>
          <a:p>
            <a:endParaRPr lang="en-US" altLang="ja-JP" sz="2000" dirty="0"/>
          </a:p>
          <a:p>
            <a:endParaRPr kumimoji="1" lang="ja-JP" altLang="en-US" sz="2000" dirty="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27</a:t>
            </a:fld>
            <a:endParaRPr kumimoji="1" lang="ja-JP" altLang="en-US"/>
          </a:p>
        </p:txBody>
      </p:sp>
      <p:sp>
        <p:nvSpPr>
          <p:cNvPr id="4" name="タイトル 3"/>
          <p:cNvSpPr>
            <a:spLocks noGrp="1"/>
          </p:cNvSpPr>
          <p:nvPr>
            <p:ph type="title"/>
          </p:nvPr>
        </p:nvSpPr>
        <p:spPr/>
        <p:txBody>
          <a:bodyPr/>
          <a:lstStyle/>
          <a:p>
            <a:r>
              <a:rPr lang="en-US" altLang="ja-JP" dirty="0" err="1" smtClean="0"/>
              <a:t>objdetect_bypepper</a:t>
            </a:r>
            <a:r>
              <a:rPr lang="ja-JP" altLang="ja-JP" dirty="0" smtClean="0"/>
              <a:t>.</a:t>
            </a:r>
            <a:r>
              <a:rPr lang="en-US" altLang="ja-JP" dirty="0" err="1" smtClean="0"/>
              <a:t>py</a:t>
            </a:r>
            <a:r>
              <a:rPr lang="en-US" altLang="ja-JP" dirty="0" smtClean="0"/>
              <a:t> </a:t>
            </a:r>
            <a:r>
              <a:rPr lang="ja-JP" altLang="en-US" dirty="0"/>
              <a:t>に学習済みモデルを対応</a:t>
            </a:r>
            <a:endParaRPr kumimoji="1" lang="ja-JP" altLang="en-US" dirty="0"/>
          </a:p>
        </p:txBody>
      </p:sp>
      <p:sp>
        <p:nvSpPr>
          <p:cNvPr id="5" name="正方形/長方形 4"/>
          <p:cNvSpPr/>
          <p:nvPr/>
        </p:nvSpPr>
        <p:spPr>
          <a:xfrm>
            <a:off x="4272125" y="2823273"/>
            <a:ext cx="4849426" cy="1169551"/>
          </a:xfrm>
          <a:prstGeom prst="rect">
            <a:avLst/>
          </a:prstGeom>
        </p:spPr>
        <p:txBody>
          <a:bodyPr wrap="square">
            <a:spAutoFit/>
          </a:bodyPr>
          <a:lstStyle/>
          <a:p>
            <a:r>
              <a:rPr lang="en-US" altLang="ja-JP" sz="1100" dirty="0">
                <a:latin typeface="+mn-ea"/>
              </a:rPr>
              <a:t>"background", "</a:t>
            </a:r>
            <a:r>
              <a:rPr lang="en-US" altLang="ja-JP" sz="1100" dirty="0" err="1">
                <a:latin typeface="+mn-ea"/>
              </a:rPr>
              <a:t>aeroplane</a:t>
            </a:r>
            <a:r>
              <a:rPr lang="en-US" altLang="ja-JP" sz="1100" dirty="0">
                <a:latin typeface="+mn-ea"/>
              </a:rPr>
              <a:t>", "bicycle", "bird", "boat", "bottle", "bus", "car", "cat", "chair", "cow", "</a:t>
            </a:r>
            <a:r>
              <a:rPr lang="en-US" altLang="ja-JP" sz="1100" dirty="0" err="1">
                <a:latin typeface="+mn-ea"/>
              </a:rPr>
              <a:t>diningtable</a:t>
            </a:r>
            <a:r>
              <a:rPr lang="en-US" altLang="ja-JP" sz="1100" dirty="0">
                <a:latin typeface="+mn-ea"/>
              </a:rPr>
              <a:t>", "dog", "horse", "motorbike", "person", "</a:t>
            </a:r>
            <a:r>
              <a:rPr lang="en-US" altLang="ja-JP" sz="1100" dirty="0" err="1">
                <a:latin typeface="+mn-ea"/>
              </a:rPr>
              <a:t>pottedplant</a:t>
            </a:r>
            <a:r>
              <a:rPr lang="en-US" altLang="ja-JP" sz="1100" dirty="0">
                <a:latin typeface="+mn-ea"/>
              </a:rPr>
              <a:t>", "sheep", "sofa", "train", "</a:t>
            </a:r>
            <a:r>
              <a:rPr lang="en-US" altLang="ja-JP" sz="1100" dirty="0" err="1">
                <a:latin typeface="+mn-ea"/>
              </a:rPr>
              <a:t>tvmonitor</a:t>
            </a:r>
            <a:r>
              <a:rPr lang="en-US" altLang="ja-JP" sz="1100" dirty="0" smtClean="0">
                <a:latin typeface="+mn-ea"/>
              </a:rPr>
              <a:t>"</a:t>
            </a:r>
          </a:p>
          <a:p>
            <a:endParaRPr lang="en-US" altLang="ja-JP" sz="1100" dirty="0">
              <a:latin typeface="+mn-ea"/>
            </a:endParaRPr>
          </a:p>
          <a:p>
            <a:r>
              <a:rPr lang="en-US" altLang="ja-JP" sz="1200" dirty="0">
                <a:latin typeface="+mn-ea"/>
              </a:rPr>
              <a:t>SSD300(</a:t>
            </a:r>
            <a:r>
              <a:rPr lang="en-US" altLang="ja-JP" sz="1200" dirty="0" err="1">
                <a:latin typeface="+mn-ea"/>
              </a:rPr>
              <a:t>input_shape</a:t>
            </a:r>
            <a:r>
              <a:rPr lang="en-US" altLang="ja-JP" sz="1200" dirty="0">
                <a:latin typeface="+mn-ea"/>
              </a:rPr>
              <a:t>, </a:t>
            </a:r>
            <a:r>
              <a:rPr lang="en-US" altLang="ja-JP" sz="1200" dirty="0" err="1">
                <a:latin typeface="+mn-ea"/>
              </a:rPr>
              <a:t>num_classes</a:t>
            </a:r>
            <a:r>
              <a:rPr lang="en-US" altLang="ja-JP" sz="1200" dirty="0">
                <a:latin typeface="+mn-ea"/>
              </a:rPr>
              <a:t>=</a:t>
            </a:r>
            <a:r>
              <a:rPr lang="en-US" altLang="ja-JP" sz="1200" dirty="0" err="1">
                <a:latin typeface="+mn-ea"/>
              </a:rPr>
              <a:t>num_classes</a:t>
            </a:r>
            <a:r>
              <a:rPr lang="en-US" altLang="ja-JP" sz="1200" dirty="0">
                <a:latin typeface="+mn-ea"/>
              </a:rPr>
              <a:t>)</a:t>
            </a:r>
          </a:p>
          <a:p>
            <a:pPr>
              <a:lnSpc>
                <a:spcPct val="120000"/>
              </a:lnSpc>
            </a:pPr>
            <a:r>
              <a:rPr lang="en-US" altLang="ja-JP" sz="1200" dirty="0">
                <a:latin typeface="+mn-ea"/>
              </a:rPr>
              <a:t>'</a:t>
            </a:r>
            <a:r>
              <a:rPr lang="en-US" altLang="ja-JP" sz="1200" dirty="0" err="1">
                <a:latin typeface="+mn-ea"/>
              </a:rPr>
              <a:t>ssd_keras</a:t>
            </a:r>
            <a:r>
              <a:rPr lang="en-US" altLang="ja-JP" sz="1200" dirty="0">
                <a:latin typeface="+mn-ea"/>
              </a:rPr>
              <a:t>/weights_SSD300.hdf5'</a:t>
            </a:r>
            <a:endParaRPr lang="ja-JP" altLang="en-US" sz="1200" dirty="0">
              <a:latin typeface="+mn-ea"/>
            </a:endParaRPr>
          </a:p>
        </p:txBody>
      </p:sp>
      <p:cxnSp>
        <p:nvCxnSpPr>
          <p:cNvPr id="6" name="直線コネクタ 5"/>
          <p:cNvCxnSpPr/>
          <p:nvPr/>
        </p:nvCxnSpPr>
        <p:spPr>
          <a:xfrm>
            <a:off x="5006107" y="4236804"/>
            <a:ext cx="155479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角丸四角形吹き出し 6"/>
          <p:cNvSpPr/>
          <p:nvPr/>
        </p:nvSpPr>
        <p:spPr>
          <a:xfrm>
            <a:off x="6080200" y="4503183"/>
            <a:ext cx="1602860" cy="535247"/>
          </a:xfrm>
          <a:prstGeom prst="wedgeRoundRectCallout">
            <a:avLst>
              <a:gd name="adj1" fmla="val -36485"/>
              <a:gd name="adj2" fmla="val -90816"/>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自分の</a:t>
            </a:r>
            <a:r>
              <a:rPr kumimoji="1" lang="en-US" altLang="ja-JP" sz="1400" dirty="0" smtClean="0"/>
              <a:t>Pepper</a:t>
            </a:r>
            <a:r>
              <a:rPr kumimoji="1" lang="ja-JP" altLang="en-US" sz="1400" dirty="0" smtClean="0"/>
              <a:t>の</a:t>
            </a:r>
            <a:r>
              <a:rPr kumimoji="1" lang="en-US" altLang="ja-JP" sz="1400" dirty="0" smtClean="0"/>
              <a:t>IP</a:t>
            </a:r>
            <a:r>
              <a:rPr kumimoji="1" lang="ja-JP" altLang="en-US" sz="1400" dirty="0" smtClean="0"/>
              <a:t>アドレス</a:t>
            </a:r>
            <a:endParaRPr kumimoji="1" lang="ja-JP" altLang="en-US" sz="1400" dirty="0"/>
          </a:p>
        </p:txBody>
      </p:sp>
    </p:spTree>
    <p:extLst>
      <p:ext uri="{BB962C8B-B14F-4D97-AF65-F5344CB8AC3E}">
        <p14:creationId xmlns:p14="http://schemas.microsoft.com/office/powerpoint/2010/main" val="234077880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28</a:t>
            </a:fld>
            <a:endParaRPr kumimoji="1" lang="ja-JP" altLang="en-US"/>
          </a:p>
        </p:txBody>
      </p:sp>
      <p:sp>
        <p:nvSpPr>
          <p:cNvPr id="4" name="タイトル 3"/>
          <p:cNvSpPr>
            <a:spLocks noGrp="1"/>
          </p:cNvSpPr>
          <p:nvPr>
            <p:ph type="title"/>
          </p:nvPr>
        </p:nvSpPr>
        <p:spPr/>
        <p:txBody>
          <a:bodyPr/>
          <a:lstStyle/>
          <a:p>
            <a:r>
              <a:rPr lang="en-US" altLang="ja-JP" dirty="0" err="1" smtClean="0"/>
              <a:t>objdetect_bypepper</a:t>
            </a:r>
            <a:r>
              <a:rPr lang="ja-JP" altLang="ja-JP" dirty="0" smtClean="0"/>
              <a:t>.</a:t>
            </a:r>
            <a:r>
              <a:rPr lang="en-US" altLang="ja-JP" dirty="0" err="1" smtClean="0"/>
              <a:t>py</a:t>
            </a:r>
            <a:r>
              <a:rPr lang="en-US" altLang="ja-JP" dirty="0" smtClean="0"/>
              <a:t> [1/3]</a:t>
            </a:r>
            <a:endParaRPr kumimoji="1" lang="ja-JP" altLang="en-US" dirty="0"/>
          </a:p>
        </p:txBody>
      </p:sp>
      <p:pic>
        <p:nvPicPr>
          <p:cNvPr id="5" name="図 4"/>
          <p:cNvPicPr>
            <a:picLocks noChangeAspect="1"/>
          </p:cNvPicPr>
          <p:nvPr/>
        </p:nvPicPr>
        <p:blipFill>
          <a:blip r:embed="rId2"/>
          <a:stretch>
            <a:fillRect/>
          </a:stretch>
        </p:blipFill>
        <p:spPr>
          <a:xfrm>
            <a:off x="88672" y="571557"/>
            <a:ext cx="4140727" cy="4469550"/>
          </a:xfrm>
          <a:prstGeom prst="rect">
            <a:avLst/>
          </a:prstGeom>
        </p:spPr>
      </p:pic>
      <p:sp>
        <p:nvSpPr>
          <p:cNvPr id="6" name="正方形/長方形 5"/>
          <p:cNvSpPr/>
          <p:nvPr/>
        </p:nvSpPr>
        <p:spPr>
          <a:xfrm>
            <a:off x="122505" y="724831"/>
            <a:ext cx="4279191" cy="1974008"/>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487304" y="1485033"/>
            <a:ext cx="3775393" cy="400110"/>
          </a:xfrm>
          <a:prstGeom prst="rect">
            <a:avLst/>
          </a:prstGeom>
          <a:noFill/>
        </p:spPr>
        <p:txBody>
          <a:bodyPr wrap="none" rtlCol="0">
            <a:spAutoFit/>
          </a:bodyPr>
          <a:lstStyle/>
          <a:p>
            <a:r>
              <a:rPr kumimoji="1" lang="ja-JP" altLang="en-US" sz="1000" b="1" dirty="0" smtClean="0">
                <a:solidFill>
                  <a:srgbClr val="0000FF"/>
                </a:solidFill>
                <a:latin typeface="+mn-ea"/>
              </a:rPr>
              <a:t>必要</a:t>
            </a:r>
            <a:r>
              <a:rPr lang="ja-JP" altLang="en-US" sz="1000" b="1" dirty="0" smtClean="0">
                <a:solidFill>
                  <a:srgbClr val="0000FF"/>
                </a:solidFill>
                <a:latin typeface="+mn-ea"/>
              </a:rPr>
              <a:t>ライブラリ読み込み</a:t>
            </a:r>
            <a:endParaRPr lang="en-US" altLang="ja-JP" sz="1000" b="1" dirty="0" smtClean="0">
              <a:solidFill>
                <a:srgbClr val="0000FF"/>
              </a:solidFill>
              <a:latin typeface="+mn-ea"/>
            </a:endParaRPr>
          </a:p>
          <a:p>
            <a:r>
              <a:rPr lang="ja-JP" altLang="en-US" sz="1000" b="1" dirty="0" smtClean="0">
                <a:solidFill>
                  <a:srgbClr val="0000FF"/>
                </a:solidFill>
                <a:latin typeface="+mn-ea"/>
              </a:rPr>
              <a:t>　</a:t>
            </a:r>
            <a:r>
              <a:rPr lang="ja-JP" altLang="en-US" sz="1000" dirty="0" smtClean="0">
                <a:solidFill>
                  <a:srgbClr val="0000FF"/>
                </a:solidFill>
                <a:latin typeface="+mn-ea"/>
              </a:rPr>
              <a:t>・</a:t>
            </a:r>
            <a:r>
              <a:rPr lang="en-US" altLang="ja-JP" sz="1000" dirty="0" err="1" smtClean="0">
                <a:solidFill>
                  <a:srgbClr val="0000FF"/>
                </a:solidFill>
                <a:latin typeface="+mn-ea"/>
              </a:rPr>
              <a:t>ssd</a:t>
            </a:r>
            <a:r>
              <a:rPr lang="en-US" altLang="ja-JP" sz="1000" dirty="0" smtClean="0">
                <a:solidFill>
                  <a:srgbClr val="0000FF"/>
                </a:solidFill>
                <a:latin typeface="+mn-ea"/>
              </a:rPr>
              <a:t> </a:t>
            </a:r>
            <a:r>
              <a:rPr lang="ja-JP" altLang="en-US" sz="1000" dirty="0" smtClean="0">
                <a:solidFill>
                  <a:srgbClr val="0000FF"/>
                </a:solidFill>
                <a:latin typeface="+mn-ea"/>
              </a:rPr>
              <a:t>を読み込むため、</a:t>
            </a:r>
            <a:r>
              <a:rPr lang="en-US" altLang="ja-JP" sz="1000" dirty="0" smtClean="0">
                <a:solidFill>
                  <a:srgbClr val="0000FF"/>
                </a:solidFill>
                <a:latin typeface="+mn-ea"/>
              </a:rPr>
              <a:t>PATH</a:t>
            </a:r>
            <a:r>
              <a:rPr lang="ja-JP" altLang="en-US" sz="1000" dirty="0" smtClean="0">
                <a:solidFill>
                  <a:srgbClr val="0000FF"/>
                </a:solidFill>
                <a:latin typeface="+mn-ea"/>
              </a:rPr>
              <a:t>に</a:t>
            </a:r>
            <a:r>
              <a:rPr lang="en-US" altLang="ja-JP" sz="1000" dirty="0" smtClean="0">
                <a:solidFill>
                  <a:srgbClr val="0000FF"/>
                </a:solidFill>
                <a:latin typeface="+mn-ea"/>
              </a:rPr>
              <a:t> </a:t>
            </a:r>
            <a:r>
              <a:rPr lang="en-US" altLang="ja-JP" sz="1000" dirty="0" err="1" smtClean="0">
                <a:solidFill>
                  <a:srgbClr val="0000FF"/>
                </a:solidFill>
                <a:latin typeface="+mn-ea"/>
              </a:rPr>
              <a:t>ssd_keras</a:t>
            </a:r>
            <a:r>
              <a:rPr lang="en-US" altLang="ja-JP" sz="1000" dirty="0" smtClean="0">
                <a:solidFill>
                  <a:srgbClr val="0000FF"/>
                </a:solidFill>
                <a:latin typeface="+mn-ea"/>
              </a:rPr>
              <a:t> </a:t>
            </a:r>
            <a:r>
              <a:rPr lang="ja-JP" altLang="en-US" sz="1000" dirty="0" smtClean="0">
                <a:solidFill>
                  <a:srgbClr val="0000FF"/>
                </a:solidFill>
                <a:latin typeface="+mn-ea"/>
              </a:rPr>
              <a:t>フォルダを追加</a:t>
            </a:r>
            <a:endParaRPr kumimoji="1" lang="ja-JP" altLang="en-US" sz="1000" dirty="0">
              <a:solidFill>
                <a:srgbClr val="0000FF"/>
              </a:solidFill>
              <a:latin typeface="+mn-ea"/>
            </a:endParaRPr>
          </a:p>
        </p:txBody>
      </p:sp>
      <p:sp>
        <p:nvSpPr>
          <p:cNvPr id="8" name="正方形/長方形 7"/>
          <p:cNvSpPr/>
          <p:nvPr/>
        </p:nvSpPr>
        <p:spPr>
          <a:xfrm>
            <a:off x="122505" y="2760494"/>
            <a:ext cx="4279191" cy="678225"/>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n-ea"/>
            </a:endParaRPr>
          </a:p>
        </p:txBody>
      </p:sp>
      <p:sp>
        <p:nvSpPr>
          <p:cNvPr id="9" name="テキスト ボックス 8"/>
          <p:cNvSpPr txBox="1"/>
          <p:nvPr/>
        </p:nvSpPr>
        <p:spPr>
          <a:xfrm>
            <a:off x="4487304" y="2910186"/>
            <a:ext cx="3960552" cy="400110"/>
          </a:xfrm>
          <a:prstGeom prst="rect">
            <a:avLst/>
          </a:prstGeom>
          <a:noFill/>
        </p:spPr>
        <p:txBody>
          <a:bodyPr wrap="none" rtlCol="0">
            <a:spAutoFit/>
          </a:bodyPr>
          <a:lstStyle/>
          <a:p>
            <a:r>
              <a:rPr lang="ja-JP" altLang="en-US" sz="1000" b="1" dirty="0" smtClean="0">
                <a:solidFill>
                  <a:srgbClr val="0000FF"/>
                </a:solidFill>
                <a:latin typeface="+mn-ea"/>
              </a:rPr>
              <a:t>実行時引数から</a:t>
            </a:r>
            <a:r>
              <a:rPr lang="en-US" altLang="ja-JP" sz="1000" b="1" dirty="0" smtClean="0">
                <a:solidFill>
                  <a:srgbClr val="0000FF"/>
                </a:solidFill>
                <a:latin typeface="+mn-ea"/>
              </a:rPr>
              <a:t>Pepper</a:t>
            </a:r>
            <a:r>
              <a:rPr lang="ja-JP" altLang="en-US" sz="1000" b="1" dirty="0" smtClean="0">
                <a:solidFill>
                  <a:srgbClr val="0000FF"/>
                </a:solidFill>
                <a:latin typeface="+mn-ea"/>
              </a:rPr>
              <a:t>の</a:t>
            </a:r>
            <a:r>
              <a:rPr lang="en-US" altLang="ja-JP" sz="1000" b="1" dirty="0" smtClean="0">
                <a:solidFill>
                  <a:srgbClr val="0000FF"/>
                </a:solidFill>
                <a:latin typeface="+mn-ea"/>
              </a:rPr>
              <a:t>IP</a:t>
            </a:r>
            <a:r>
              <a:rPr lang="ja-JP" altLang="en-US" sz="1000" b="1" dirty="0" smtClean="0">
                <a:solidFill>
                  <a:srgbClr val="0000FF"/>
                </a:solidFill>
                <a:latin typeface="+mn-ea"/>
              </a:rPr>
              <a:t>アドレスを取得、変数</a:t>
            </a:r>
            <a:r>
              <a:rPr lang="en-US" altLang="ja-JP" sz="1000" b="1" dirty="0" smtClean="0">
                <a:solidFill>
                  <a:srgbClr val="0000FF"/>
                </a:solidFill>
                <a:latin typeface="+mn-ea"/>
              </a:rPr>
              <a:t> </a:t>
            </a:r>
            <a:r>
              <a:rPr lang="en-US" altLang="ja-JP" sz="1000" b="1" dirty="0" err="1" smtClean="0">
                <a:solidFill>
                  <a:srgbClr val="0000FF"/>
                </a:solidFill>
                <a:latin typeface="+mn-ea"/>
              </a:rPr>
              <a:t>ip_ad</a:t>
            </a:r>
            <a:r>
              <a:rPr lang="ja-JP" altLang="en-US" sz="1000" b="1" dirty="0" smtClean="0">
                <a:solidFill>
                  <a:srgbClr val="0000FF"/>
                </a:solidFill>
                <a:latin typeface="+mn-ea"/>
              </a:rPr>
              <a:t> に保存</a:t>
            </a:r>
            <a:endParaRPr lang="en-US" altLang="ja-JP" sz="1000" b="1" dirty="0" smtClean="0">
              <a:solidFill>
                <a:srgbClr val="0000FF"/>
              </a:solidFill>
              <a:latin typeface="+mn-ea"/>
            </a:endParaRPr>
          </a:p>
          <a:p>
            <a:r>
              <a:rPr lang="ja-JP" altLang="en-US" sz="1000" dirty="0" smtClean="0">
                <a:solidFill>
                  <a:srgbClr val="0000FF"/>
                </a:solidFill>
                <a:latin typeface="+mn-ea"/>
              </a:rPr>
              <a:t>　</a:t>
            </a:r>
            <a:r>
              <a:rPr lang="en-US" altLang="ja-JP" sz="1000" dirty="0" smtClean="0">
                <a:solidFill>
                  <a:srgbClr val="0000FF"/>
                </a:solidFill>
                <a:latin typeface="+mn-ea"/>
              </a:rPr>
              <a:t>※</a:t>
            </a:r>
            <a:r>
              <a:rPr lang="ja-JP" altLang="en-US" sz="1000" dirty="0" smtClean="0">
                <a:solidFill>
                  <a:srgbClr val="0000FF"/>
                </a:solidFill>
                <a:latin typeface="+mn-ea"/>
              </a:rPr>
              <a:t>実行例：</a:t>
            </a:r>
            <a:r>
              <a:rPr lang="en-US" altLang="ja-JP" sz="1000" dirty="0" smtClean="0">
                <a:solidFill>
                  <a:srgbClr val="0000FF"/>
                </a:solidFill>
                <a:latin typeface="+mn-ea"/>
              </a:rPr>
              <a:t>python </a:t>
            </a:r>
            <a:r>
              <a:rPr lang="ja-JP" altLang="ja-JP" sz="1000" dirty="0" smtClean="0">
                <a:solidFill>
                  <a:srgbClr val="0000FF"/>
                </a:solidFill>
                <a:latin typeface="+mn-ea"/>
              </a:rPr>
              <a:t>o</a:t>
            </a:r>
            <a:r>
              <a:rPr lang="en-US" altLang="ja-JP" sz="1000" dirty="0" err="1" smtClean="0">
                <a:solidFill>
                  <a:srgbClr val="0000FF"/>
                </a:solidFill>
                <a:latin typeface="+mn-ea"/>
              </a:rPr>
              <a:t>bjdetect_bypepper.py</a:t>
            </a:r>
            <a:r>
              <a:rPr lang="en-US" altLang="ja-JP" sz="1000" dirty="0" smtClean="0">
                <a:solidFill>
                  <a:srgbClr val="0000FF"/>
                </a:solidFill>
                <a:latin typeface="+mn-ea"/>
              </a:rPr>
              <a:t> 192.168.100.1</a:t>
            </a:r>
            <a:endParaRPr kumimoji="1" lang="ja-JP" altLang="en-US" sz="1000" dirty="0">
              <a:solidFill>
                <a:srgbClr val="0000FF"/>
              </a:solidFill>
              <a:latin typeface="+mn-ea"/>
            </a:endParaRPr>
          </a:p>
        </p:txBody>
      </p:sp>
      <p:sp>
        <p:nvSpPr>
          <p:cNvPr id="10" name="正方形/長方形 9"/>
          <p:cNvSpPr/>
          <p:nvPr/>
        </p:nvSpPr>
        <p:spPr>
          <a:xfrm>
            <a:off x="122505" y="3532310"/>
            <a:ext cx="4279191" cy="845137"/>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n-ea"/>
            </a:endParaRPr>
          </a:p>
        </p:txBody>
      </p:sp>
      <p:sp>
        <p:nvSpPr>
          <p:cNvPr id="11" name="テキスト ボックス 10"/>
          <p:cNvSpPr txBox="1"/>
          <p:nvPr/>
        </p:nvSpPr>
        <p:spPr>
          <a:xfrm>
            <a:off x="4487304" y="3829575"/>
            <a:ext cx="4031873" cy="246221"/>
          </a:xfrm>
          <a:prstGeom prst="rect">
            <a:avLst/>
          </a:prstGeom>
          <a:noFill/>
        </p:spPr>
        <p:txBody>
          <a:bodyPr wrap="none" rtlCol="0">
            <a:spAutoFit/>
          </a:bodyPr>
          <a:lstStyle/>
          <a:p>
            <a:r>
              <a:rPr lang="ja-JP" altLang="en-US" sz="1000" b="1" dirty="0" smtClean="0">
                <a:solidFill>
                  <a:srgbClr val="0000FF"/>
                </a:solidFill>
                <a:latin typeface="+mn-ea"/>
              </a:rPr>
              <a:t>入力する画像のサイズ、クラスラベル名、クラスラベルの数を設定</a:t>
            </a:r>
            <a:endParaRPr kumimoji="1" lang="ja-JP" altLang="en-US" sz="1000" dirty="0">
              <a:solidFill>
                <a:srgbClr val="0000FF"/>
              </a:solidFill>
              <a:latin typeface="+mn-ea"/>
            </a:endParaRPr>
          </a:p>
        </p:txBody>
      </p:sp>
      <p:sp>
        <p:nvSpPr>
          <p:cNvPr id="12" name="テキスト ボックス 11"/>
          <p:cNvSpPr txBox="1"/>
          <p:nvPr/>
        </p:nvSpPr>
        <p:spPr>
          <a:xfrm>
            <a:off x="4487304" y="4297694"/>
            <a:ext cx="4244146" cy="553998"/>
          </a:xfrm>
          <a:prstGeom prst="rect">
            <a:avLst/>
          </a:prstGeom>
          <a:noFill/>
        </p:spPr>
        <p:txBody>
          <a:bodyPr wrap="none" rtlCol="0">
            <a:spAutoFit/>
          </a:bodyPr>
          <a:lstStyle/>
          <a:p>
            <a:r>
              <a:rPr lang="ja-JP" altLang="ja-JP" sz="1000" b="1" dirty="0" smtClean="0">
                <a:solidFill>
                  <a:srgbClr val="0000FF"/>
                </a:solidFill>
                <a:latin typeface="+mn-ea"/>
              </a:rPr>
              <a:t>K</a:t>
            </a:r>
            <a:r>
              <a:rPr lang="en-US" altLang="ja-JP" sz="1000" b="1" dirty="0" smtClean="0">
                <a:solidFill>
                  <a:srgbClr val="0000FF"/>
                </a:solidFill>
                <a:latin typeface="+mn-ea"/>
              </a:rPr>
              <a:t>eras</a:t>
            </a:r>
            <a:r>
              <a:rPr lang="ja-JP" altLang="en-US" sz="1000" b="1" dirty="0">
                <a:solidFill>
                  <a:srgbClr val="0000FF"/>
                </a:solidFill>
                <a:latin typeface="+mn-ea"/>
              </a:rPr>
              <a:t>+</a:t>
            </a:r>
            <a:r>
              <a:rPr lang="ja-JP" altLang="en-US" sz="1000" b="1" dirty="0" smtClean="0">
                <a:solidFill>
                  <a:srgbClr val="0000FF"/>
                </a:solidFill>
                <a:latin typeface="+mn-ea"/>
              </a:rPr>
              <a:t>T</a:t>
            </a:r>
            <a:r>
              <a:rPr lang="en-US" altLang="ja-JP" sz="1000" b="1" dirty="0" err="1" smtClean="0">
                <a:solidFill>
                  <a:srgbClr val="0000FF"/>
                </a:solidFill>
                <a:latin typeface="+mn-ea"/>
              </a:rPr>
              <a:t>ensorFlow</a:t>
            </a:r>
            <a:r>
              <a:rPr lang="ja-JP" altLang="en-US" sz="1000" b="1" dirty="0" smtClean="0">
                <a:solidFill>
                  <a:srgbClr val="0000FF"/>
                </a:solidFill>
                <a:latin typeface="+mn-ea"/>
              </a:rPr>
              <a:t>学習済みモデルの読み込み</a:t>
            </a:r>
            <a:endParaRPr lang="en-US" altLang="ja-JP" sz="1000" b="1" dirty="0" smtClean="0">
              <a:solidFill>
                <a:srgbClr val="0000FF"/>
              </a:solidFill>
              <a:latin typeface="+mn-ea"/>
            </a:endParaRPr>
          </a:p>
          <a:p>
            <a:r>
              <a:rPr kumimoji="1" lang="ja-JP" altLang="en-US" sz="1000" dirty="0" smtClean="0">
                <a:solidFill>
                  <a:srgbClr val="0000FF"/>
                </a:solidFill>
                <a:latin typeface="+mn-ea"/>
              </a:rPr>
              <a:t>　「</a:t>
            </a:r>
            <a:r>
              <a:rPr lang="en-US" altLang="ja-JP" sz="1000" dirty="0" err="1" smtClean="0">
                <a:solidFill>
                  <a:srgbClr val="0000FF"/>
                </a:solidFill>
                <a:latin typeface="+mn-ea"/>
              </a:rPr>
              <a:t>ssd_keras</a:t>
            </a:r>
            <a:r>
              <a:rPr lang="en-US" altLang="ja-JP" sz="1000" dirty="0" smtClean="0">
                <a:solidFill>
                  <a:srgbClr val="0000FF"/>
                </a:solidFill>
                <a:latin typeface="+mn-ea"/>
              </a:rPr>
              <a:t>/weights_SSD300.hdf5</a:t>
            </a:r>
            <a:r>
              <a:rPr kumimoji="1" lang="ja-JP" altLang="en-US" sz="1000" dirty="0" smtClean="0">
                <a:solidFill>
                  <a:srgbClr val="0000FF"/>
                </a:solidFill>
                <a:latin typeface="+mn-ea"/>
              </a:rPr>
              <a:t>」から学習済みパラメータを</a:t>
            </a:r>
            <a:endParaRPr kumimoji="1" lang="en-US" altLang="ja-JP" sz="1000" dirty="0" smtClean="0">
              <a:solidFill>
                <a:srgbClr val="0000FF"/>
              </a:solidFill>
              <a:latin typeface="+mn-ea"/>
            </a:endParaRPr>
          </a:p>
          <a:p>
            <a:r>
              <a:rPr lang="ja-JP" altLang="ja-JP" sz="1000" dirty="0">
                <a:solidFill>
                  <a:srgbClr val="0000FF"/>
                </a:solidFill>
                <a:latin typeface="+mn-ea"/>
              </a:rPr>
              <a:t>　</a:t>
            </a:r>
            <a:r>
              <a:rPr lang="ja-JP" altLang="en-US" sz="1000" dirty="0" smtClean="0">
                <a:solidFill>
                  <a:srgbClr val="0000FF"/>
                </a:solidFill>
                <a:latin typeface="+mn-ea"/>
              </a:rPr>
              <a:t>「</a:t>
            </a:r>
            <a:r>
              <a:rPr lang="en-US" altLang="ja-JP" sz="1000" dirty="0" smtClean="0">
                <a:solidFill>
                  <a:srgbClr val="0000FF"/>
                </a:solidFill>
                <a:latin typeface="+mn-ea"/>
              </a:rPr>
              <a:t>SSD300</a:t>
            </a:r>
            <a:r>
              <a:rPr lang="ja-JP" altLang="en-US" sz="1000" dirty="0" smtClean="0">
                <a:solidFill>
                  <a:srgbClr val="0000FF"/>
                </a:solidFill>
                <a:latin typeface="+mn-ea"/>
              </a:rPr>
              <a:t>」で定義されたグラフに読み込み</a:t>
            </a:r>
            <a:endParaRPr kumimoji="1" lang="en-US" altLang="ja-JP" sz="1000" dirty="0" smtClean="0">
              <a:solidFill>
                <a:srgbClr val="0000FF"/>
              </a:solidFill>
              <a:latin typeface="+mn-ea"/>
            </a:endParaRPr>
          </a:p>
        </p:txBody>
      </p:sp>
      <p:sp>
        <p:nvSpPr>
          <p:cNvPr id="14" name="正方形/長方形 13"/>
          <p:cNvSpPr/>
          <p:nvPr/>
        </p:nvSpPr>
        <p:spPr>
          <a:xfrm>
            <a:off x="122505" y="4415820"/>
            <a:ext cx="4279191" cy="351444"/>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n-ea"/>
            </a:endParaRPr>
          </a:p>
        </p:txBody>
      </p:sp>
      <p:sp>
        <p:nvSpPr>
          <p:cNvPr id="15" name="テキスト ボックス 14"/>
          <p:cNvSpPr txBox="1"/>
          <p:nvPr/>
        </p:nvSpPr>
        <p:spPr>
          <a:xfrm>
            <a:off x="3194681" y="4869493"/>
            <a:ext cx="2696972" cy="215444"/>
          </a:xfrm>
          <a:prstGeom prst="rect">
            <a:avLst/>
          </a:prstGeom>
          <a:noFill/>
        </p:spPr>
        <p:txBody>
          <a:bodyPr wrap="none" rtlCol="0">
            <a:spAutoFit/>
          </a:bodyPr>
          <a:lstStyle/>
          <a:p>
            <a:r>
              <a:rPr lang="en-US" altLang="ja-JP" sz="800" dirty="0" smtClean="0">
                <a:solidFill>
                  <a:srgbClr val="000090"/>
                </a:solidFill>
                <a:latin typeface="+mn-ea"/>
              </a:rPr>
              <a:t>※ graphs/</a:t>
            </a:r>
            <a:r>
              <a:rPr lang="en-US" altLang="ja-JP" sz="800" dirty="0" err="1" smtClean="0">
                <a:solidFill>
                  <a:srgbClr val="000090"/>
                </a:solidFill>
                <a:latin typeface="+mn-ea"/>
              </a:rPr>
              <a:t>SSDmodel.png</a:t>
            </a:r>
            <a:r>
              <a:rPr lang="en-US" altLang="ja-JP" sz="800" dirty="0" smtClean="0">
                <a:solidFill>
                  <a:srgbClr val="000090"/>
                </a:solidFill>
                <a:latin typeface="+mn-ea"/>
              </a:rPr>
              <a:t> </a:t>
            </a:r>
            <a:r>
              <a:rPr lang="ja-JP" altLang="en-US" sz="800" dirty="0" smtClean="0">
                <a:solidFill>
                  <a:srgbClr val="000090"/>
                </a:solidFill>
                <a:latin typeface="+mn-ea"/>
              </a:rPr>
              <a:t>にモデルのイメージを出力</a:t>
            </a:r>
            <a:endParaRPr lang="en-US" altLang="ja-JP" sz="800" dirty="0" smtClean="0">
              <a:solidFill>
                <a:srgbClr val="000090"/>
              </a:solidFill>
              <a:latin typeface="+mn-ea"/>
            </a:endParaRPr>
          </a:p>
        </p:txBody>
      </p:sp>
      <p:cxnSp>
        <p:nvCxnSpPr>
          <p:cNvPr id="16" name="直線矢印コネクタ 15"/>
          <p:cNvCxnSpPr/>
          <p:nvPr/>
        </p:nvCxnSpPr>
        <p:spPr>
          <a:xfrm flipH="1" flipV="1">
            <a:off x="2919153" y="4931399"/>
            <a:ext cx="309516" cy="44260"/>
          </a:xfrm>
          <a:prstGeom prst="straightConnector1">
            <a:avLst/>
          </a:prstGeom>
          <a:ln w="12700">
            <a:solidFill>
              <a:srgbClr val="000090"/>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4052194" y="4424716"/>
            <a:ext cx="389850" cy="338554"/>
          </a:xfrm>
          <a:prstGeom prst="rect">
            <a:avLst/>
          </a:prstGeom>
          <a:noFill/>
          <a:ln>
            <a:solidFill>
              <a:schemeClr val="tx1"/>
            </a:solidFill>
          </a:ln>
        </p:spPr>
        <p:txBody>
          <a:bodyPr wrap="none" rtlCol="0">
            <a:spAutoFit/>
          </a:bodyPr>
          <a:lstStyle/>
          <a:p>
            <a:r>
              <a:rPr kumimoji="1" lang="en-US" altLang="ja-JP" sz="1600" dirty="0" smtClean="0">
                <a:latin typeface="+mn-ea"/>
              </a:rPr>
              <a:t>①</a:t>
            </a:r>
            <a:endParaRPr kumimoji="1" lang="ja-JP" altLang="en-US" sz="1600" dirty="0">
              <a:latin typeface="+mn-ea"/>
            </a:endParaRPr>
          </a:p>
        </p:txBody>
      </p:sp>
    </p:spTree>
    <p:extLst>
      <p:ext uri="{BB962C8B-B14F-4D97-AF65-F5344CB8AC3E}">
        <p14:creationId xmlns:p14="http://schemas.microsoft.com/office/powerpoint/2010/main" val="41241238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44500" y="627232"/>
            <a:ext cx="3694698" cy="4501792"/>
          </a:xfrm>
          <a:prstGeom prst="rect">
            <a:avLst/>
          </a:prstGeom>
        </p:spPr>
      </p:pic>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29</a:t>
            </a:fld>
            <a:endParaRPr kumimoji="1" lang="ja-JP" altLang="en-US"/>
          </a:p>
        </p:txBody>
      </p:sp>
      <p:sp>
        <p:nvSpPr>
          <p:cNvPr id="4" name="タイトル 3"/>
          <p:cNvSpPr>
            <a:spLocks noGrp="1"/>
          </p:cNvSpPr>
          <p:nvPr>
            <p:ph type="title"/>
          </p:nvPr>
        </p:nvSpPr>
        <p:spPr/>
        <p:txBody>
          <a:bodyPr/>
          <a:lstStyle/>
          <a:p>
            <a:r>
              <a:rPr lang="en-US" altLang="ja-JP" dirty="0" err="1" smtClean="0"/>
              <a:t>objdetect_bypepper</a:t>
            </a:r>
            <a:r>
              <a:rPr lang="ja-JP" altLang="ja-JP" dirty="0" smtClean="0"/>
              <a:t>.</a:t>
            </a:r>
            <a:r>
              <a:rPr lang="en-US" altLang="ja-JP" dirty="0" err="1" smtClean="0"/>
              <a:t>py</a:t>
            </a:r>
            <a:r>
              <a:rPr lang="en-US" altLang="ja-JP" dirty="0" smtClean="0"/>
              <a:t> [2/3]</a:t>
            </a:r>
            <a:endParaRPr kumimoji="1" lang="ja-JP" altLang="en-US" dirty="0"/>
          </a:p>
        </p:txBody>
      </p:sp>
      <p:sp>
        <p:nvSpPr>
          <p:cNvPr id="6" name="正方形/長方形 5"/>
          <p:cNvSpPr/>
          <p:nvPr/>
        </p:nvSpPr>
        <p:spPr>
          <a:xfrm>
            <a:off x="92026" y="616130"/>
            <a:ext cx="4077182" cy="1038029"/>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133085" y="924101"/>
            <a:ext cx="3783157" cy="400110"/>
          </a:xfrm>
          <a:prstGeom prst="rect">
            <a:avLst/>
          </a:prstGeom>
          <a:noFill/>
        </p:spPr>
        <p:txBody>
          <a:bodyPr wrap="none" rtlCol="0">
            <a:spAutoFit/>
          </a:bodyPr>
          <a:lstStyle/>
          <a:p>
            <a:r>
              <a:rPr lang="ja-JP" altLang="en-US" sz="1000" b="1" dirty="0" smtClean="0">
                <a:solidFill>
                  <a:srgbClr val="0000FF"/>
                </a:solidFill>
                <a:latin typeface="+mn-ea"/>
              </a:rPr>
              <a:t>バウンディングボックス（</a:t>
            </a:r>
            <a:r>
              <a:rPr lang="en-US" altLang="ja-JP" sz="1000" b="1" dirty="0" smtClean="0">
                <a:solidFill>
                  <a:srgbClr val="0000FF"/>
                </a:solidFill>
                <a:latin typeface="+mn-ea"/>
              </a:rPr>
              <a:t>BBOX</a:t>
            </a:r>
            <a:r>
              <a:rPr lang="ja-JP" altLang="en-US" sz="1000" b="1" dirty="0" smtClean="0">
                <a:solidFill>
                  <a:srgbClr val="0000FF"/>
                </a:solidFill>
                <a:latin typeface="+mn-ea"/>
              </a:rPr>
              <a:t>）の色をラベルに割り当て</a:t>
            </a:r>
            <a:endParaRPr lang="en-US" altLang="ja-JP" sz="1000" b="1" dirty="0" smtClean="0">
              <a:solidFill>
                <a:srgbClr val="0000FF"/>
              </a:solidFill>
              <a:latin typeface="+mn-ea"/>
            </a:endParaRPr>
          </a:p>
          <a:p>
            <a:r>
              <a:rPr lang="ja-JP" altLang="en-US" sz="1000" b="1" dirty="0">
                <a:solidFill>
                  <a:srgbClr val="0000FF"/>
                </a:solidFill>
                <a:latin typeface="+mn-ea"/>
              </a:rPr>
              <a:t>　</a:t>
            </a:r>
            <a:r>
              <a:rPr lang="ja-JP" altLang="en-US" sz="1000" dirty="0" smtClean="0">
                <a:solidFill>
                  <a:srgbClr val="0000FF"/>
                </a:solidFill>
                <a:latin typeface="+mn-ea"/>
              </a:rPr>
              <a:t>・</a:t>
            </a:r>
            <a:r>
              <a:rPr lang="en-US" altLang="ja-JP" sz="1000" dirty="0" smtClean="0">
                <a:solidFill>
                  <a:srgbClr val="0000FF"/>
                </a:solidFill>
                <a:latin typeface="+mn-ea"/>
              </a:rPr>
              <a:t>HSV</a:t>
            </a:r>
            <a:r>
              <a:rPr lang="ja-JP" altLang="en-US" sz="1000" dirty="0" smtClean="0">
                <a:solidFill>
                  <a:srgbClr val="0000FF"/>
                </a:solidFill>
                <a:latin typeface="+mn-ea"/>
              </a:rPr>
              <a:t>色空間で彩度・明度を固定して色相を均等に割り当て</a:t>
            </a:r>
            <a:endParaRPr kumimoji="1" lang="ja-JP" altLang="en-US" sz="1000" dirty="0">
              <a:solidFill>
                <a:srgbClr val="0000FF"/>
              </a:solidFill>
              <a:latin typeface="+mn-ea"/>
            </a:endParaRPr>
          </a:p>
        </p:txBody>
      </p:sp>
      <p:sp>
        <p:nvSpPr>
          <p:cNvPr id="8" name="正方形/長方形 7"/>
          <p:cNvSpPr/>
          <p:nvPr/>
        </p:nvSpPr>
        <p:spPr>
          <a:xfrm>
            <a:off x="92026" y="1741751"/>
            <a:ext cx="4077182" cy="3300145"/>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133085" y="2760985"/>
            <a:ext cx="5268502" cy="1169551"/>
          </a:xfrm>
          <a:prstGeom prst="rect">
            <a:avLst/>
          </a:prstGeom>
          <a:noFill/>
        </p:spPr>
        <p:txBody>
          <a:bodyPr wrap="none" rtlCol="0">
            <a:spAutoFit/>
          </a:bodyPr>
          <a:lstStyle/>
          <a:p>
            <a:r>
              <a:rPr lang="en-US" altLang="ja-JP" sz="1000" b="1" dirty="0" err="1" smtClean="0">
                <a:solidFill>
                  <a:srgbClr val="0000FF"/>
                </a:solidFill>
                <a:latin typeface="+mn-ea"/>
              </a:rPr>
              <a:t>draw_bbox_from_resuls</a:t>
            </a:r>
            <a:r>
              <a:rPr lang="en-US" altLang="ja-JP" sz="1000" b="1" dirty="0" smtClean="0">
                <a:solidFill>
                  <a:srgbClr val="0000FF"/>
                </a:solidFill>
                <a:latin typeface="+mn-ea"/>
              </a:rPr>
              <a:t> (</a:t>
            </a:r>
            <a:r>
              <a:rPr lang="ja-JP" altLang="en-US" sz="1000" b="1" dirty="0">
                <a:solidFill>
                  <a:srgbClr val="0000FF"/>
                </a:solidFill>
                <a:latin typeface="+mn-ea"/>
              </a:rPr>
              <a:t>元画像</a:t>
            </a:r>
            <a:r>
              <a:rPr lang="en-US" altLang="ja-JP" sz="1000" b="1" dirty="0">
                <a:solidFill>
                  <a:srgbClr val="0000FF"/>
                </a:solidFill>
                <a:latin typeface="+mn-ea"/>
              </a:rPr>
              <a:t>,</a:t>
            </a:r>
            <a:r>
              <a:rPr lang="ja-JP" altLang="en-US" sz="1000" b="1" dirty="0">
                <a:solidFill>
                  <a:srgbClr val="0000FF"/>
                </a:solidFill>
                <a:latin typeface="+mn-ea"/>
              </a:rPr>
              <a:t>結果</a:t>
            </a:r>
            <a:r>
              <a:rPr lang="en-US" altLang="ja-JP" sz="1000" b="1" dirty="0" smtClean="0">
                <a:solidFill>
                  <a:srgbClr val="0000FF"/>
                </a:solidFill>
                <a:latin typeface="+mn-ea"/>
              </a:rPr>
              <a:t>)</a:t>
            </a:r>
            <a:r>
              <a:rPr lang="ja-JP" altLang="en-US" sz="950" b="1" dirty="0" smtClean="0">
                <a:solidFill>
                  <a:srgbClr val="0000FF"/>
                </a:solidFill>
                <a:latin typeface="+mn-ea"/>
              </a:rPr>
              <a:t>：物体検出結果を</a:t>
            </a:r>
            <a:r>
              <a:rPr lang="en-US" altLang="ja-JP" sz="950" b="1" dirty="0" smtClean="0">
                <a:solidFill>
                  <a:srgbClr val="0000FF"/>
                </a:solidFill>
                <a:latin typeface="+mn-ea"/>
              </a:rPr>
              <a:t>BBOX</a:t>
            </a:r>
            <a:r>
              <a:rPr lang="ja-JP" altLang="en-US" sz="950" b="1" dirty="0" smtClean="0">
                <a:solidFill>
                  <a:srgbClr val="0000FF"/>
                </a:solidFill>
                <a:latin typeface="+mn-ea"/>
              </a:rPr>
              <a:t>として描画する関数</a:t>
            </a:r>
            <a:endParaRPr lang="en-US" altLang="ja-JP" sz="950" b="1" dirty="0" smtClean="0">
              <a:solidFill>
                <a:srgbClr val="0000FF"/>
              </a:solidFill>
              <a:latin typeface="+mn-ea"/>
            </a:endParaRPr>
          </a:p>
          <a:p>
            <a:r>
              <a:rPr lang="ja-JP" altLang="en-US" sz="1000" dirty="0" smtClean="0">
                <a:solidFill>
                  <a:srgbClr val="0000FF"/>
                </a:solidFill>
                <a:latin typeface="+mn-ea"/>
              </a:rPr>
              <a:t>　</a:t>
            </a:r>
            <a:r>
              <a:rPr lang="en-US" altLang="ja-JP" sz="1000" dirty="0" smtClean="0">
                <a:solidFill>
                  <a:srgbClr val="0000FF"/>
                </a:solidFill>
                <a:latin typeface="+mn-ea"/>
              </a:rPr>
              <a:t>Deep Learning</a:t>
            </a:r>
            <a:r>
              <a:rPr lang="ja-JP" altLang="en-US" sz="1000" dirty="0" smtClean="0">
                <a:solidFill>
                  <a:srgbClr val="0000FF"/>
                </a:solidFill>
                <a:latin typeface="+mn-ea"/>
              </a:rPr>
              <a:t>からの出力結果</a:t>
            </a:r>
            <a:r>
              <a:rPr lang="en-US" altLang="ja-JP" sz="1000" dirty="0" smtClean="0">
                <a:solidFill>
                  <a:srgbClr val="0000FF"/>
                </a:solidFill>
                <a:latin typeface="+mn-ea"/>
              </a:rPr>
              <a:t> results </a:t>
            </a:r>
            <a:r>
              <a:rPr lang="ja-JP" altLang="en-US" sz="1000" dirty="0" smtClean="0">
                <a:solidFill>
                  <a:srgbClr val="0000FF"/>
                </a:solidFill>
                <a:latin typeface="+mn-ea"/>
              </a:rPr>
              <a:t>は、以下のような内容</a:t>
            </a:r>
            <a:endParaRPr lang="en-US" altLang="ja-JP" sz="1000" dirty="0" smtClean="0">
              <a:solidFill>
                <a:srgbClr val="0000FF"/>
              </a:solidFill>
              <a:latin typeface="+mn-ea"/>
            </a:endParaRPr>
          </a:p>
          <a:p>
            <a:r>
              <a:rPr lang="ja-JP" altLang="en-US" sz="1000" dirty="0" smtClean="0">
                <a:solidFill>
                  <a:srgbClr val="0000FF"/>
                </a:solidFill>
                <a:latin typeface="+mn-ea"/>
              </a:rPr>
              <a:t>　　</a:t>
            </a:r>
            <a:r>
              <a:rPr lang="en-US" altLang="ja-JP" sz="1000" dirty="0" smtClean="0">
                <a:solidFill>
                  <a:srgbClr val="0000FF"/>
                </a:solidFill>
                <a:latin typeface="+mn-ea"/>
              </a:rPr>
              <a:t>results</a:t>
            </a:r>
            <a:r>
              <a:rPr lang="en-US" altLang="ja-JP" sz="1000" dirty="0">
                <a:solidFill>
                  <a:srgbClr val="0000FF"/>
                </a:solidFill>
                <a:latin typeface="+mn-ea"/>
              </a:rPr>
              <a:t>[sample][object, 0]</a:t>
            </a:r>
            <a:r>
              <a:rPr lang="ja-JP" altLang="en-US" sz="1000" dirty="0">
                <a:solidFill>
                  <a:srgbClr val="0000FF"/>
                </a:solidFill>
                <a:latin typeface="+mn-ea"/>
              </a:rPr>
              <a:t>：クラスラベル</a:t>
            </a:r>
            <a:r>
              <a:rPr lang="en-US" altLang="ja-JP" sz="1000" dirty="0">
                <a:solidFill>
                  <a:srgbClr val="0000FF"/>
                </a:solidFill>
                <a:latin typeface="+mn-ea"/>
              </a:rPr>
              <a:t>ID</a:t>
            </a:r>
          </a:p>
          <a:p>
            <a:r>
              <a:rPr lang="ja-JP" altLang="en-US" sz="1000" dirty="0" smtClean="0">
                <a:solidFill>
                  <a:srgbClr val="0000FF"/>
                </a:solidFill>
                <a:latin typeface="+mn-ea"/>
              </a:rPr>
              <a:t>　　</a:t>
            </a:r>
            <a:r>
              <a:rPr lang="en-US" altLang="ja-JP" sz="1000" dirty="0" smtClean="0">
                <a:solidFill>
                  <a:srgbClr val="0000FF"/>
                </a:solidFill>
                <a:latin typeface="+mn-ea"/>
              </a:rPr>
              <a:t>results</a:t>
            </a:r>
            <a:r>
              <a:rPr lang="en-US" altLang="ja-JP" sz="1000" dirty="0">
                <a:solidFill>
                  <a:srgbClr val="0000FF"/>
                </a:solidFill>
                <a:latin typeface="+mn-ea"/>
              </a:rPr>
              <a:t>[sample][object, 1]</a:t>
            </a:r>
            <a:r>
              <a:rPr lang="ja-JP" altLang="en-US" sz="1000" dirty="0">
                <a:solidFill>
                  <a:srgbClr val="0000FF"/>
                </a:solidFill>
                <a:latin typeface="+mn-ea"/>
              </a:rPr>
              <a:t>：確度</a:t>
            </a:r>
          </a:p>
          <a:p>
            <a:r>
              <a:rPr lang="ja-JP" altLang="en-US" sz="1000" dirty="0" smtClean="0">
                <a:solidFill>
                  <a:srgbClr val="0000FF"/>
                </a:solidFill>
                <a:latin typeface="+mn-ea"/>
              </a:rPr>
              <a:t>　　</a:t>
            </a:r>
            <a:r>
              <a:rPr lang="en-US" altLang="ja-JP" sz="1000" dirty="0" smtClean="0">
                <a:solidFill>
                  <a:srgbClr val="0000FF"/>
                </a:solidFill>
                <a:latin typeface="+mn-ea"/>
              </a:rPr>
              <a:t>results</a:t>
            </a:r>
            <a:r>
              <a:rPr lang="en-US" altLang="ja-JP" sz="1000" dirty="0">
                <a:solidFill>
                  <a:srgbClr val="0000FF"/>
                </a:solidFill>
                <a:latin typeface="+mn-ea"/>
              </a:rPr>
              <a:t>[sample][object, 2&amp;3]</a:t>
            </a:r>
            <a:r>
              <a:rPr lang="ja-JP" altLang="en-US" sz="1000" dirty="0">
                <a:solidFill>
                  <a:srgbClr val="0000FF"/>
                </a:solidFill>
                <a:latin typeface="+mn-ea"/>
              </a:rPr>
              <a:t>：</a:t>
            </a:r>
            <a:r>
              <a:rPr lang="en-US" altLang="ja-JP" sz="1000" dirty="0">
                <a:solidFill>
                  <a:srgbClr val="0000FF"/>
                </a:solidFill>
                <a:latin typeface="+mn-ea"/>
              </a:rPr>
              <a:t>BBOX</a:t>
            </a:r>
            <a:r>
              <a:rPr lang="ja-JP" altLang="en-US" sz="1000" dirty="0">
                <a:solidFill>
                  <a:srgbClr val="0000FF"/>
                </a:solidFill>
                <a:latin typeface="+mn-ea"/>
              </a:rPr>
              <a:t>の左上の座標</a:t>
            </a:r>
          </a:p>
          <a:p>
            <a:r>
              <a:rPr lang="ja-JP" altLang="en-US" sz="1000" dirty="0" smtClean="0">
                <a:solidFill>
                  <a:srgbClr val="0000FF"/>
                </a:solidFill>
                <a:latin typeface="+mn-ea"/>
              </a:rPr>
              <a:t>　　</a:t>
            </a:r>
            <a:r>
              <a:rPr lang="en-US" altLang="ja-JP" sz="1000" dirty="0" smtClean="0">
                <a:solidFill>
                  <a:srgbClr val="0000FF"/>
                </a:solidFill>
                <a:latin typeface="+mn-ea"/>
              </a:rPr>
              <a:t>results</a:t>
            </a:r>
            <a:r>
              <a:rPr lang="en-US" altLang="ja-JP" sz="1000" dirty="0">
                <a:solidFill>
                  <a:srgbClr val="0000FF"/>
                </a:solidFill>
                <a:latin typeface="+mn-ea"/>
              </a:rPr>
              <a:t>[sample][object, 4&amp;5]</a:t>
            </a:r>
            <a:r>
              <a:rPr lang="ja-JP" altLang="en-US" sz="1000" dirty="0">
                <a:solidFill>
                  <a:srgbClr val="0000FF"/>
                </a:solidFill>
                <a:latin typeface="+mn-ea"/>
              </a:rPr>
              <a:t>：</a:t>
            </a:r>
            <a:r>
              <a:rPr lang="en-US" altLang="ja-JP" sz="1000" dirty="0">
                <a:solidFill>
                  <a:srgbClr val="0000FF"/>
                </a:solidFill>
                <a:latin typeface="+mn-ea"/>
              </a:rPr>
              <a:t>BBOX</a:t>
            </a:r>
            <a:r>
              <a:rPr lang="ja-JP" altLang="en-US" sz="1000" dirty="0">
                <a:solidFill>
                  <a:srgbClr val="0000FF"/>
                </a:solidFill>
                <a:latin typeface="+mn-ea"/>
              </a:rPr>
              <a:t>の右下の</a:t>
            </a:r>
            <a:r>
              <a:rPr lang="ja-JP" altLang="en-US" sz="1000" dirty="0" smtClean="0">
                <a:solidFill>
                  <a:srgbClr val="0000FF"/>
                </a:solidFill>
                <a:latin typeface="+mn-ea"/>
              </a:rPr>
              <a:t>座標</a:t>
            </a:r>
            <a:endParaRPr lang="en-US" altLang="ja-JP" sz="1000" dirty="0" smtClean="0">
              <a:solidFill>
                <a:srgbClr val="0000FF"/>
              </a:solidFill>
              <a:latin typeface="+mn-ea"/>
            </a:endParaRPr>
          </a:p>
          <a:p>
            <a:r>
              <a:rPr lang="ja-JP" altLang="ja-JP" sz="1000" dirty="0">
                <a:solidFill>
                  <a:srgbClr val="0000FF"/>
                </a:solidFill>
                <a:latin typeface="+mn-ea"/>
              </a:rPr>
              <a:t>　</a:t>
            </a:r>
            <a:r>
              <a:rPr lang="ja-JP" altLang="en-US" sz="1000" dirty="0" smtClean="0">
                <a:solidFill>
                  <a:srgbClr val="0000FF"/>
                </a:solidFill>
                <a:latin typeface="+mn-ea"/>
              </a:rPr>
              <a:t>これを画像に実際に四角形として描画</a:t>
            </a:r>
            <a:endParaRPr lang="en-US" altLang="ja-JP" sz="1000" dirty="0" smtClean="0">
              <a:solidFill>
                <a:srgbClr val="0000FF"/>
              </a:solidFill>
              <a:latin typeface="+mn-ea"/>
            </a:endParaRPr>
          </a:p>
        </p:txBody>
      </p:sp>
      <p:sp>
        <p:nvSpPr>
          <p:cNvPr id="17" name="テキスト ボックス 16"/>
          <p:cNvSpPr txBox="1"/>
          <p:nvPr/>
        </p:nvSpPr>
        <p:spPr>
          <a:xfrm>
            <a:off x="3814798" y="616130"/>
            <a:ext cx="354409" cy="338554"/>
          </a:xfrm>
          <a:prstGeom prst="rect">
            <a:avLst/>
          </a:prstGeom>
          <a:noFill/>
          <a:ln>
            <a:solidFill>
              <a:schemeClr val="tx1"/>
            </a:solidFill>
          </a:ln>
        </p:spPr>
        <p:txBody>
          <a:bodyPr wrap="square" rtlCol="0">
            <a:spAutoFit/>
          </a:bodyPr>
          <a:lstStyle/>
          <a:p>
            <a:r>
              <a:rPr lang="en-US" altLang="ja-JP" sz="1600" dirty="0" smtClean="0"/>
              <a:t>④</a:t>
            </a:r>
            <a:endParaRPr kumimoji="1" lang="ja-JP" altLang="en-US" sz="1600" dirty="0"/>
          </a:p>
        </p:txBody>
      </p:sp>
      <p:sp>
        <p:nvSpPr>
          <p:cNvPr id="18" name="テキスト ボックス 17"/>
          <p:cNvSpPr txBox="1"/>
          <p:nvPr/>
        </p:nvSpPr>
        <p:spPr>
          <a:xfrm>
            <a:off x="3814798" y="1741751"/>
            <a:ext cx="354409" cy="338554"/>
          </a:xfrm>
          <a:prstGeom prst="rect">
            <a:avLst/>
          </a:prstGeom>
          <a:noFill/>
          <a:ln>
            <a:solidFill>
              <a:schemeClr val="tx1"/>
            </a:solidFill>
          </a:ln>
        </p:spPr>
        <p:txBody>
          <a:bodyPr wrap="square" rtlCol="0">
            <a:spAutoFit/>
          </a:bodyPr>
          <a:lstStyle/>
          <a:p>
            <a:r>
              <a:rPr lang="en-US" altLang="ja-JP" sz="1600" dirty="0" smtClean="0"/>
              <a:t>④</a:t>
            </a:r>
            <a:endParaRPr kumimoji="1" lang="ja-JP" altLang="en-US" sz="1600" dirty="0"/>
          </a:p>
        </p:txBody>
      </p:sp>
    </p:spTree>
    <p:extLst>
      <p:ext uri="{BB962C8B-B14F-4D97-AF65-F5344CB8AC3E}">
        <p14:creationId xmlns:p14="http://schemas.microsoft.com/office/powerpoint/2010/main" val="2232857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アトリエについて</a:t>
            </a:r>
            <a:endParaRPr kumimoji="1" lang="ja-JP" altLang="en-US" dirty="0"/>
          </a:p>
        </p:txBody>
      </p:sp>
      <p:sp>
        <p:nvSpPr>
          <p:cNvPr id="4" name="Shape 94"/>
          <p:cNvSpPr/>
          <p:nvPr/>
        </p:nvSpPr>
        <p:spPr>
          <a:xfrm>
            <a:off x="284940" y="3940175"/>
            <a:ext cx="3827462" cy="453585"/>
          </a:xfrm>
          <a:prstGeom prst="rect">
            <a:avLst/>
          </a:prstGeom>
          <a:ln w="12700">
            <a:miter lim="400000"/>
          </a:ln>
          <a:extLst>
            <a:ext uri="{C572A759-6A51-4108-AA02-DFA0A04FC94B}">
              <ma14:wrappingTextBoxFlag xmlns:ma14="http://schemas.microsoft.com/office/mac/drawingml/2011/main" val="1"/>
            </a:ext>
          </a:extLst>
        </p:spPr>
        <p:txBody>
          <a:bodyPr wrap="square" lIns="46799" tIns="46799" rIns="46799" bIns="46799">
            <a:spAutoFit/>
          </a:bodyPr>
          <a:lstStyle/>
          <a:p>
            <a:pPr marL="284162" indent="-284162">
              <a:lnSpc>
                <a:spcPct val="120000"/>
              </a:lnSpc>
              <a:buClr>
                <a:srgbClr val="000000"/>
              </a:buClr>
              <a:buSzPct val="100000"/>
              <a:buFont typeface="Wingdings"/>
              <a:buChar char="✓"/>
              <a:tabLst>
                <a:tab pos="279400" algn="l"/>
                <a:tab pos="1193800" algn="l"/>
                <a:tab pos="2108200" algn="l"/>
                <a:tab pos="3022600" algn="l"/>
                <a:tab pos="3937000" algn="l"/>
                <a:tab pos="4851400" algn="l"/>
                <a:tab pos="5765800" algn="l"/>
                <a:tab pos="6680200" algn="l"/>
                <a:tab pos="7594600" algn="l"/>
                <a:tab pos="8509000" algn="l"/>
                <a:tab pos="9423400" algn="l"/>
                <a:tab pos="10337800" algn="l"/>
              </a:tabLst>
              <a:defRPr sz="2000">
                <a:latin typeface="Calibri"/>
                <a:ea typeface="Calibri"/>
                <a:cs typeface="Calibri"/>
                <a:sym typeface="Calibri"/>
              </a:defRPr>
            </a:pPr>
            <a:r>
              <a:rPr dirty="0">
                <a:latin typeface="メイリオ"/>
                <a:ea typeface="メイリオ"/>
                <a:cs typeface="メイリオ"/>
              </a:rPr>
              <a:t>Pepper</a:t>
            </a:r>
            <a:r>
              <a:rPr dirty="0">
                <a:latin typeface="メイリオ"/>
                <a:ea typeface="メイリオ"/>
                <a:cs typeface="メイリオ"/>
                <a:sym typeface="メイリオ"/>
              </a:rPr>
              <a:t>のアプリ開発を実体験</a:t>
            </a:r>
          </a:p>
        </p:txBody>
      </p:sp>
      <p:pic>
        <p:nvPicPr>
          <p:cNvPr id="5" name="image.png"/>
          <p:cNvPicPr>
            <a:picLocks noChangeAspect="1"/>
          </p:cNvPicPr>
          <p:nvPr/>
        </p:nvPicPr>
        <p:blipFill>
          <a:blip r:embed="rId2">
            <a:extLst/>
          </a:blip>
          <a:stretch>
            <a:fillRect/>
          </a:stretch>
        </p:blipFill>
        <p:spPr>
          <a:xfrm>
            <a:off x="434977" y="2054226"/>
            <a:ext cx="3673475" cy="1808163"/>
          </a:xfrm>
          <a:prstGeom prst="rect">
            <a:avLst/>
          </a:prstGeom>
          <a:ln w="12700">
            <a:miter lim="400000"/>
          </a:ln>
        </p:spPr>
      </p:pic>
      <p:sp>
        <p:nvSpPr>
          <p:cNvPr id="6" name="Shape 96"/>
          <p:cNvSpPr/>
          <p:nvPr/>
        </p:nvSpPr>
        <p:spPr>
          <a:xfrm>
            <a:off x="544512" y="568689"/>
            <a:ext cx="8023226" cy="955004"/>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lvl1pPr defTabSz="457200">
              <a:lnSpc>
                <a:spcPts val="7500"/>
              </a:lnSpc>
              <a:defRPr sz="2300" b="1">
                <a:latin typeface="メイリオ"/>
                <a:ea typeface="メイリオ"/>
                <a:cs typeface="メイリオ"/>
                <a:sym typeface="メイリオ"/>
              </a:defRPr>
            </a:lvl1pPr>
          </a:lstStyle>
          <a:p>
            <a:r>
              <a:rPr dirty="0"/>
              <a:t>実体験とコミュニティーで開発を促進する</a:t>
            </a:r>
          </a:p>
        </p:txBody>
      </p:sp>
      <p:pic>
        <p:nvPicPr>
          <p:cNvPr id="7" name="imag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18114" y="2073276"/>
            <a:ext cx="3225801" cy="1812925"/>
          </a:xfrm>
          <a:prstGeom prst="rect">
            <a:avLst/>
          </a:prstGeom>
          <a:ln w="12700">
            <a:miter lim="400000"/>
          </a:ln>
        </p:spPr>
      </p:pic>
      <p:sp>
        <p:nvSpPr>
          <p:cNvPr id="8" name="Shape 98"/>
          <p:cNvSpPr/>
          <p:nvPr/>
        </p:nvSpPr>
        <p:spPr>
          <a:xfrm>
            <a:off x="392112" y="1473200"/>
            <a:ext cx="3616326" cy="453585"/>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lvl1pPr>
              <a:lnSpc>
                <a:spcPct val="12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66666"/>
                </a:solidFill>
                <a:latin typeface="メイリオ"/>
                <a:ea typeface="メイリオ"/>
                <a:cs typeface="メイリオ"/>
                <a:sym typeface="メイリオ"/>
              </a:defRPr>
            </a:lvl1pPr>
          </a:lstStyle>
          <a:p>
            <a:pPr>
              <a:defRPr>
                <a:latin typeface="Calibri"/>
                <a:ea typeface="Calibri"/>
                <a:cs typeface="Calibri"/>
                <a:sym typeface="Calibri"/>
              </a:defRPr>
            </a:pPr>
            <a:r>
              <a:rPr>
                <a:sym typeface="メイリオ"/>
              </a:rPr>
              <a:t>アトリエ</a:t>
            </a:r>
          </a:p>
        </p:txBody>
      </p:sp>
      <p:sp>
        <p:nvSpPr>
          <p:cNvPr id="9" name="Shape 99"/>
          <p:cNvSpPr/>
          <p:nvPr/>
        </p:nvSpPr>
        <p:spPr>
          <a:xfrm>
            <a:off x="5059362" y="1473200"/>
            <a:ext cx="3616326" cy="453585"/>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lvl1pPr>
              <a:lnSpc>
                <a:spcPct val="12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999999"/>
                </a:solidFill>
                <a:latin typeface="メイリオ"/>
                <a:ea typeface="メイリオ"/>
                <a:cs typeface="メイリオ"/>
                <a:sym typeface="メイリオ"/>
              </a:defRPr>
            </a:lvl1pPr>
          </a:lstStyle>
          <a:p>
            <a:pPr>
              <a:defRPr>
                <a:latin typeface="Calibri"/>
                <a:ea typeface="Calibri"/>
                <a:cs typeface="Calibri"/>
                <a:sym typeface="Calibri"/>
              </a:defRPr>
            </a:pPr>
            <a:r>
              <a:rPr>
                <a:sym typeface="メイリオ"/>
              </a:rPr>
              <a:t>コミュニティー</a:t>
            </a:r>
          </a:p>
        </p:txBody>
      </p:sp>
      <p:grpSp>
        <p:nvGrpSpPr>
          <p:cNvPr id="10" name="Group 104"/>
          <p:cNvGrpSpPr/>
          <p:nvPr/>
        </p:nvGrpSpPr>
        <p:grpSpPr>
          <a:xfrm>
            <a:off x="3835992" y="2202048"/>
            <a:ext cx="1593589" cy="681124"/>
            <a:chOff x="0" y="0"/>
            <a:chExt cx="1593588" cy="681123"/>
          </a:xfrm>
        </p:grpSpPr>
        <p:sp>
          <p:nvSpPr>
            <p:cNvPr id="11" name="Shape 101"/>
            <p:cNvSpPr/>
            <p:nvPr/>
          </p:nvSpPr>
          <p:spPr>
            <a:xfrm rot="5220000">
              <a:off x="496756" y="-441602"/>
              <a:ext cx="600076" cy="156432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671" y="0"/>
                    <a:pt x="0" y="4206"/>
                    <a:pt x="0" y="9394"/>
                  </a:cubicBezTo>
                  <a:lnTo>
                    <a:pt x="0" y="11468"/>
                  </a:lnTo>
                  <a:cubicBezTo>
                    <a:pt x="0" y="15751"/>
                    <a:pt x="6663" y="19493"/>
                    <a:pt x="16200" y="20564"/>
                  </a:cubicBezTo>
                  <a:lnTo>
                    <a:pt x="16200" y="21600"/>
                  </a:lnTo>
                  <a:lnTo>
                    <a:pt x="21600" y="19826"/>
                  </a:lnTo>
                  <a:lnTo>
                    <a:pt x="16200" y="17455"/>
                  </a:lnTo>
                  <a:lnTo>
                    <a:pt x="16200" y="18490"/>
                  </a:lnTo>
                  <a:cubicBezTo>
                    <a:pt x="7516" y="17515"/>
                    <a:pt x="1122" y="14308"/>
                    <a:pt x="132" y="10431"/>
                  </a:cubicBezTo>
                  <a:cubicBezTo>
                    <a:pt x="1346" y="5673"/>
                    <a:pt x="10593" y="2073"/>
                    <a:pt x="21600" y="2073"/>
                  </a:cubicBezTo>
                  <a:close/>
                </a:path>
              </a:pathLst>
            </a:custGeom>
            <a:solidFill>
              <a:srgbClr val="FFFFFF"/>
            </a:solidFill>
            <a:ln w="9360" cap="sq">
              <a:solidFill>
                <a:srgbClr val="999999"/>
              </a:solidFill>
              <a:prstDash val="solid"/>
              <a:round/>
            </a:ln>
            <a:effectLst/>
          </p:spPr>
          <p:txBody>
            <a:bodyPr wrap="square" lIns="45719" tIns="45719" rIns="45719" bIns="45719" numCol="1" anchor="ctr">
              <a:noAutofit/>
            </a:bodyPr>
            <a:lstStyle/>
            <a:p>
              <a:pPr>
                <a:defRPr>
                  <a:latin typeface="Calibri"/>
                  <a:ea typeface="Calibri"/>
                  <a:cs typeface="Calibri"/>
                  <a:sym typeface="Calibri"/>
                </a:defRPr>
              </a:pPr>
              <a:endParaRPr>
                <a:latin typeface="メイリオ"/>
                <a:ea typeface="メイリオ"/>
                <a:cs typeface="メイリオ"/>
              </a:endParaRPr>
            </a:p>
          </p:txBody>
        </p:sp>
        <p:sp>
          <p:nvSpPr>
            <p:cNvPr id="12" name="Shape 102"/>
            <p:cNvSpPr/>
            <p:nvPr/>
          </p:nvSpPr>
          <p:spPr>
            <a:xfrm rot="5220000">
              <a:off x="900646" y="-58325"/>
              <a:ext cx="600076" cy="7554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671" y="0"/>
                    <a:pt x="0" y="8710"/>
                    <a:pt x="0" y="19453"/>
                  </a:cubicBezTo>
                  <a:cubicBezTo>
                    <a:pt x="0" y="20171"/>
                    <a:pt x="44" y="20887"/>
                    <a:pt x="132" y="21600"/>
                  </a:cubicBezTo>
                  <a:cubicBezTo>
                    <a:pt x="1346" y="11747"/>
                    <a:pt x="10593" y="4293"/>
                    <a:pt x="21600" y="4293"/>
                  </a:cubicBezTo>
                  <a:close/>
                </a:path>
              </a:pathLst>
            </a:custGeom>
            <a:solidFill>
              <a:srgbClr val="CCCCCC"/>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latin typeface="メイリオ"/>
                <a:ea typeface="メイリオ"/>
                <a:cs typeface="メイリオ"/>
              </a:endParaRPr>
            </a:p>
          </p:txBody>
        </p:sp>
        <p:sp>
          <p:nvSpPr>
            <p:cNvPr id="13" name="Shape 103"/>
            <p:cNvSpPr/>
            <p:nvPr/>
          </p:nvSpPr>
          <p:spPr>
            <a:xfrm rot="5220000">
              <a:off x="839011" y="1864"/>
              <a:ext cx="12701" cy="75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17"/>
                    <a:pt x="7211" y="14428"/>
                    <a:pt x="21600" y="21600"/>
                  </a:cubicBezTo>
                </a:path>
              </a:pathLst>
            </a:custGeom>
            <a:noFill/>
            <a:ln w="9360" cap="sq">
              <a:solidFill>
                <a:srgbClr val="999999"/>
              </a:solidFill>
              <a:prstDash val="solid"/>
              <a:round/>
            </a:ln>
            <a:effectLst/>
          </p:spPr>
          <p:txBody>
            <a:bodyPr wrap="square" lIns="45719" tIns="45719" rIns="45719" bIns="45719" numCol="1" anchor="ctr">
              <a:noAutofit/>
            </a:bodyPr>
            <a:lstStyle/>
            <a:p>
              <a:pPr>
                <a:defRPr>
                  <a:latin typeface="Calibri"/>
                  <a:ea typeface="Calibri"/>
                  <a:cs typeface="Calibri"/>
                  <a:sym typeface="Calibri"/>
                </a:defRPr>
              </a:pPr>
              <a:endParaRPr>
                <a:latin typeface="メイリオ"/>
                <a:ea typeface="メイリオ"/>
                <a:cs typeface="メイリオ"/>
              </a:endParaRPr>
            </a:p>
          </p:txBody>
        </p:sp>
      </p:grpSp>
      <p:grpSp>
        <p:nvGrpSpPr>
          <p:cNvPr id="14" name="Group 108"/>
          <p:cNvGrpSpPr/>
          <p:nvPr/>
        </p:nvGrpSpPr>
        <p:grpSpPr>
          <a:xfrm>
            <a:off x="3916362" y="3108326"/>
            <a:ext cx="1565893" cy="604593"/>
            <a:chOff x="0" y="0"/>
            <a:chExt cx="1565892" cy="604592"/>
          </a:xfrm>
        </p:grpSpPr>
        <p:sp>
          <p:nvSpPr>
            <p:cNvPr id="15" name="Shape 105"/>
            <p:cNvSpPr/>
            <p:nvPr/>
          </p:nvSpPr>
          <p:spPr>
            <a:xfrm rot="16200000">
              <a:off x="482908" y="-482909"/>
              <a:ext cx="600076" cy="156589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671" y="0"/>
                    <a:pt x="0" y="4206"/>
                    <a:pt x="0" y="9394"/>
                  </a:cubicBezTo>
                  <a:lnTo>
                    <a:pt x="0" y="11468"/>
                  </a:lnTo>
                  <a:cubicBezTo>
                    <a:pt x="0" y="15751"/>
                    <a:pt x="6663" y="19493"/>
                    <a:pt x="16200" y="20564"/>
                  </a:cubicBezTo>
                  <a:lnTo>
                    <a:pt x="16200" y="21600"/>
                  </a:lnTo>
                  <a:lnTo>
                    <a:pt x="21600" y="19826"/>
                  </a:lnTo>
                  <a:lnTo>
                    <a:pt x="16200" y="17455"/>
                  </a:lnTo>
                  <a:lnTo>
                    <a:pt x="16200" y="18490"/>
                  </a:lnTo>
                  <a:cubicBezTo>
                    <a:pt x="7516" y="17515"/>
                    <a:pt x="1122" y="14308"/>
                    <a:pt x="132" y="10431"/>
                  </a:cubicBezTo>
                  <a:cubicBezTo>
                    <a:pt x="1346" y="5673"/>
                    <a:pt x="10593" y="2073"/>
                    <a:pt x="21600" y="2073"/>
                  </a:cubicBezTo>
                  <a:close/>
                </a:path>
              </a:pathLst>
            </a:custGeom>
            <a:solidFill>
              <a:srgbClr val="FFFFFF"/>
            </a:solidFill>
            <a:ln w="9360" cap="sq">
              <a:solidFill>
                <a:srgbClr val="999999"/>
              </a:solidFill>
              <a:prstDash val="solid"/>
              <a:round/>
            </a:ln>
            <a:effectLst/>
          </p:spPr>
          <p:txBody>
            <a:bodyPr wrap="square" lIns="45719" tIns="45719" rIns="45719" bIns="45719" numCol="1" anchor="ctr">
              <a:noAutofit/>
            </a:bodyPr>
            <a:lstStyle/>
            <a:p>
              <a:pPr>
                <a:defRPr>
                  <a:latin typeface="Calibri"/>
                  <a:ea typeface="Calibri"/>
                  <a:cs typeface="Calibri"/>
                  <a:sym typeface="Calibri"/>
                </a:defRPr>
              </a:pPr>
              <a:endParaRPr>
                <a:latin typeface="メイリオ"/>
                <a:ea typeface="メイリオ"/>
                <a:cs typeface="メイリオ"/>
              </a:endParaRPr>
            </a:p>
          </p:txBody>
        </p:sp>
        <p:sp>
          <p:nvSpPr>
            <p:cNvPr id="16" name="Shape 106"/>
            <p:cNvSpPr/>
            <p:nvPr/>
          </p:nvSpPr>
          <p:spPr>
            <a:xfrm rot="16200000">
              <a:off x="78059" y="-78060"/>
              <a:ext cx="600076" cy="7561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671" y="0"/>
                    <a:pt x="0" y="8710"/>
                    <a:pt x="0" y="19453"/>
                  </a:cubicBezTo>
                  <a:cubicBezTo>
                    <a:pt x="0" y="20171"/>
                    <a:pt x="44" y="20887"/>
                    <a:pt x="132" y="21600"/>
                  </a:cubicBezTo>
                  <a:cubicBezTo>
                    <a:pt x="1346" y="11747"/>
                    <a:pt x="10593" y="4293"/>
                    <a:pt x="21600" y="4293"/>
                  </a:cubicBezTo>
                  <a:close/>
                </a:path>
              </a:pathLst>
            </a:custGeom>
            <a:solidFill>
              <a:srgbClr val="CCCCCC"/>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latin typeface="メイリオ"/>
                <a:ea typeface="メイリオ"/>
                <a:cs typeface="メイリオ"/>
              </a:endParaRPr>
            </a:p>
          </p:txBody>
        </p:sp>
        <p:sp>
          <p:nvSpPr>
            <p:cNvPr id="17" name="Shape 107"/>
            <p:cNvSpPr/>
            <p:nvPr/>
          </p:nvSpPr>
          <p:spPr>
            <a:xfrm rot="16200000">
              <a:off x="712269" y="560668"/>
              <a:ext cx="12701" cy="751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17"/>
                    <a:pt x="7211" y="14428"/>
                    <a:pt x="21600" y="21600"/>
                  </a:cubicBezTo>
                </a:path>
              </a:pathLst>
            </a:custGeom>
            <a:noFill/>
            <a:ln w="9360" cap="sq">
              <a:solidFill>
                <a:srgbClr val="999999"/>
              </a:solidFill>
              <a:prstDash val="solid"/>
              <a:round/>
            </a:ln>
            <a:effectLst/>
          </p:spPr>
          <p:txBody>
            <a:bodyPr wrap="square" lIns="45719" tIns="45719" rIns="45719" bIns="45719" numCol="1" anchor="ctr">
              <a:noAutofit/>
            </a:bodyPr>
            <a:lstStyle/>
            <a:p>
              <a:pPr>
                <a:defRPr>
                  <a:latin typeface="Calibri"/>
                  <a:ea typeface="Calibri"/>
                  <a:cs typeface="Calibri"/>
                  <a:sym typeface="Calibri"/>
                </a:defRPr>
              </a:pPr>
              <a:endParaRPr>
                <a:latin typeface="メイリオ"/>
                <a:ea typeface="メイリオ"/>
                <a:cs typeface="メイリオ"/>
              </a:endParaRPr>
            </a:p>
          </p:txBody>
        </p:sp>
      </p:grpSp>
      <p:sp>
        <p:nvSpPr>
          <p:cNvPr id="18" name="Shape 109"/>
          <p:cNvSpPr/>
          <p:nvPr/>
        </p:nvSpPr>
        <p:spPr>
          <a:xfrm>
            <a:off x="4144964" y="2560638"/>
            <a:ext cx="1060451" cy="822917"/>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algn="ctr">
              <a:lnSpc>
                <a:spcPct val="12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2000">
                <a:latin typeface="Calibri"/>
                <a:ea typeface="Calibri"/>
                <a:cs typeface="Calibri"/>
                <a:sym typeface="Calibri"/>
              </a:defRPr>
            </a:pPr>
            <a:r>
              <a:rPr dirty="0">
                <a:latin typeface="メイリオ"/>
                <a:ea typeface="メイリオ"/>
                <a:cs typeface="メイリオ"/>
                <a:sym typeface="メイリオ"/>
              </a:rPr>
              <a:t>相互</a:t>
            </a:r>
          </a:p>
          <a:p>
            <a:pPr algn="ctr">
              <a:lnSpc>
                <a:spcPct val="12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2000">
                <a:latin typeface="Calibri"/>
                <a:ea typeface="Calibri"/>
                <a:cs typeface="Calibri"/>
                <a:sym typeface="Calibri"/>
              </a:defRPr>
            </a:pPr>
            <a:r>
              <a:rPr dirty="0">
                <a:latin typeface="メイリオ"/>
                <a:ea typeface="メイリオ"/>
                <a:cs typeface="メイリオ"/>
                <a:sym typeface="メイリオ"/>
              </a:rPr>
              <a:t>促進</a:t>
            </a:r>
          </a:p>
        </p:txBody>
      </p:sp>
      <p:sp>
        <p:nvSpPr>
          <p:cNvPr id="19" name="Shape 94"/>
          <p:cNvSpPr/>
          <p:nvPr/>
        </p:nvSpPr>
        <p:spPr>
          <a:xfrm>
            <a:off x="5014582" y="3961191"/>
            <a:ext cx="3775075" cy="453585"/>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marL="284162" indent="-284162">
              <a:lnSpc>
                <a:spcPct val="120000"/>
              </a:lnSpc>
              <a:buClr>
                <a:srgbClr val="000000"/>
              </a:buClr>
              <a:buSzPct val="100000"/>
              <a:buFont typeface="Wingdings"/>
              <a:buChar char="✓"/>
              <a:tabLst>
                <a:tab pos="279400" algn="l"/>
                <a:tab pos="1193800" algn="l"/>
                <a:tab pos="2108200" algn="l"/>
                <a:tab pos="3022600" algn="l"/>
                <a:tab pos="3937000" algn="l"/>
                <a:tab pos="4851400" algn="l"/>
                <a:tab pos="5765800" algn="l"/>
                <a:tab pos="6680200" algn="l"/>
                <a:tab pos="7594600" algn="l"/>
                <a:tab pos="8509000" algn="l"/>
                <a:tab pos="9423400" algn="l"/>
                <a:tab pos="10337800" algn="l"/>
              </a:tabLst>
              <a:defRPr sz="2000">
                <a:latin typeface="Calibri"/>
                <a:ea typeface="Calibri"/>
                <a:cs typeface="Calibri"/>
                <a:sym typeface="Calibri"/>
              </a:defRPr>
            </a:pPr>
            <a:r>
              <a:rPr lang="ja-JP" altLang="en-US" dirty="0">
                <a:latin typeface="メイリオ"/>
                <a:ea typeface="メイリオ"/>
                <a:cs typeface="メイリオ"/>
              </a:rPr>
              <a:t>経験や知見を共有</a:t>
            </a:r>
          </a:p>
        </p:txBody>
      </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3</a:t>
            </a:fld>
            <a:endParaRPr kumimoji="1" lang="ja-JP" altLang="en-US"/>
          </a:p>
        </p:txBody>
      </p:sp>
    </p:spTree>
    <p:extLst>
      <p:ext uri="{BB962C8B-B14F-4D97-AF65-F5344CB8AC3E}">
        <p14:creationId xmlns:p14="http://schemas.microsoft.com/office/powerpoint/2010/main" val="16066185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453528" y="573932"/>
            <a:ext cx="3437826" cy="4579166"/>
          </a:xfrm>
          <a:prstGeom prst="rect">
            <a:avLst/>
          </a:prstGeom>
        </p:spPr>
      </p:pic>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30</a:t>
            </a:fld>
            <a:endParaRPr kumimoji="1" lang="ja-JP" altLang="en-US"/>
          </a:p>
        </p:txBody>
      </p:sp>
      <p:sp>
        <p:nvSpPr>
          <p:cNvPr id="4" name="タイトル 3"/>
          <p:cNvSpPr>
            <a:spLocks noGrp="1"/>
          </p:cNvSpPr>
          <p:nvPr>
            <p:ph type="title"/>
          </p:nvPr>
        </p:nvSpPr>
        <p:spPr/>
        <p:txBody>
          <a:bodyPr/>
          <a:lstStyle/>
          <a:p>
            <a:r>
              <a:rPr lang="en-US" altLang="ja-JP" dirty="0" err="1" smtClean="0"/>
              <a:t>objdetect_bypepper</a:t>
            </a:r>
            <a:r>
              <a:rPr lang="ja-JP" altLang="ja-JP" dirty="0" smtClean="0"/>
              <a:t>.</a:t>
            </a:r>
            <a:r>
              <a:rPr lang="en-US" altLang="ja-JP" dirty="0" err="1" smtClean="0"/>
              <a:t>py</a:t>
            </a:r>
            <a:r>
              <a:rPr lang="en-US" altLang="ja-JP" dirty="0" smtClean="0"/>
              <a:t> [3/3]</a:t>
            </a:r>
            <a:endParaRPr kumimoji="1" lang="ja-JP" altLang="en-US" dirty="0"/>
          </a:p>
        </p:txBody>
      </p:sp>
      <p:sp>
        <p:nvSpPr>
          <p:cNvPr id="17" name="正方形/長方形 16"/>
          <p:cNvSpPr/>
          <p:nvPr/>
        </p:nvSpPr>
        <p:spPr>
          <a:xfrm>
            <a:off x="435952" y="2153865"/>
            <a:ext cx="3608928" cy="2017969"/>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690512" y="2159955"/>
            <a:ext cx="354368" cy="338554"/>
          </a:xfrm>
          <a:prstGeom prst="rect">
            <a:avLst/>
          </a:prstGeom>
          <a:noFill/>
          <a:ln>
            <a:solidFill>
              <a:schemeClr val="tx1"/>
            </a:solidFill>
          </a:ln>
        </p:spPr>
        <p:txBody>
          <a:bodyPr wrap="square" rtlCol="0">
            <a:spAutoFit/>
          </a:bodyPr>
          <a:lstStyle/>
          <a:p>
            <a:r>
              <a:rPr lang="en-US" altLang="ja-JP" sz="1600" dirty="0" smtClean="0"/>
              <a:t>②</a:t>
            </a:r>
            <a:endParaRPr kumimoji="1" lang="ja-JP" altLang="en-US" sz="1600" dirty="0"/>
          </a:p>
        </p:txBody>
      </p:sp>
      <p:sp>
        <p:nvSpPr>
          <p:cNvPr id="19" name="テキスト ボックス 18"/>
          <p:cNvSpPr txBox="1"/>
          <p:nvPr/>
        </p:nvSpPr>
        <p:spPr>
          <a:xfrm>
            <a:off x="4078900" y="2719203"/>
            <a:ext cx="4933813" cy="707886"/>
          </a:xfrm>
          <a:prstGeom prst="rect">
            <a:avLst/>
          </a:prstGeom>
          <a:noFill/>
        </p:spPr>
        <p:txBody>
          <a:bodyPr wrap="none" rtlCol="0">
            <a:spAutoFit/>
          </a:bodyPr>
          <a:lstStyle/>
          <a:p>
            <a:r>
              <a:rPr lang="ja-JP" altLang="en-US" sz="1000" b="1" dirty="0" smtClean="0">
                <a:solidFill>
                  <a:srgbClr val="0000FF"/>
                </a:solidFill>
                <a:latin typeface="+mn-ea"/>
              </a:rPr>
              <a:t>P</a:t>
            </a:r>
            <a:r>
              <a:rPr lang="en-US" altLang="ja-JP" sz="1000" b="1" dirty="0" err="1" smtClean="0">
                <a:solidFill>
                  <a:srgbClr val="0000FF"/>
                </a:solidFill>
                <a:latin typeface="+mn-ea"/>
              </a:rPr>
              <a:t>epper</a:t>
            </a:r>
            <a:r>
              <a:rPr lang="ja-JP" altLang="en-US" sz="1000" b="1" dirty="0" smtClean="0">
                <a:solidFill>
                  <a:srgbClr val="0000FF"/>
                </a:solidFill>
                <a:latin typeface="+mn-ea"/>
              </a:rPr>
              <a:t>から画像取得・処理</a:t>
            </a:r>
            <a:endParaRPr lang="en-US" altLang="ja-JP" sz="1000" b="1" dirty="0" smtClean="0">
              <a:solidFill>
                <a:srgbClr val="0000FF"/>
              </a:solidFill>
              <a:latin typeface="+mn-ea"/>
            </a:endParaRPr>
          </a:p>
          <a:p>
            <a:r>
              <a:rPr kumimoji="1" lang="ja-JP" altLang="ja-JP" sz="1000" b="1" dirty="0">
                <a:solidFill>
                  <a:srgbClr val="0000FF"/>
                </a:solidFill>
                <a:latin typeface="+mn-ea"/>
              </a:rPr>
              <a:t>　</a:t>
            </a:r>
            <a:r>
              <a:rPr kumimoji="1" lang="ja-JP" altLang="en-US" sz="1000" dirty="0" smtClean="0">
                <a:solidFill>
                  <a:srgbClr val="0000FF"/>
                </a:solidFill>
                <a:latin typeface="+mn-ea"/>
              </a:rPr>
              <a:t>・</a:t>
            </a:r>
            <a:r>
              <a:rPr lang="en-US" altLang="en-US" sz="1000" dirty="0" smtClean="0">
                <a:solidFill>
                  <a:srgbClr val="0000FF"/>
                </a:solidFill>
                <a:latin typeface="+mn-ea"/>
              </a:rPr>
              <a:t>result[6]</a:t>
            </a:r>
            <a:r>
              <a:rPr lang="ja-JP" altLang="en-US" sz="1000" dirty="0" smtClean="0">
                <a:solidFill>
                  <a:srgbClr val="0000FF"/>
                </a:solidFill>
                <a:latin typeface="+mn-ea"/>
              </a:rPr>
              <a:t>に画像値が１次元配列で保存されているので、</a:t>
            </a:r>
            <a:r>
              <a:rPr kumimoji="1" lang="ja-JP" altLang="en-US" sz="1000" dirty="0" smtClean="0">
                <a:solidFill>
                  <a:srgbClr val="0000FF"/>
                </a:solidFill>
                <a:latin typeface="+mn-ea"/>
              </a:rPr>
              <a:t>画像として配列し直す</a:t>
            </a:r>
            <a:endParaRPr kumimoji="1" lang="en-US" altLang="ja-JP" sz="1000" dirty="0" smtClean="0">
              <a:solidFill>
                <a:srgbClr val="0000FF"/>
              </a:solidFill>
              <a:latin typeface="+mn-ea"/>
            </a:endParaRPr>
          </a:p>
          <a:p>
            <a:r>
              <a:rPr lang="ja-JP" altLang="ja-JP" sz="1000" dirty="0">
                <a:solidFill>
                  <a:srgbClr val="0000FF"/>
                </a:solidFill>
                <a:latin typeface="+mn-ea"/>
              </a:rPr>
              <a:t>　</a:t>
            </a:r>
            <a:r>
              <a:rPr lang="ja-JP" altLang="en-US" sz="1000" dirty="0" smtClean="0">
                <a:solidFill>
                  <a:srgbClr val="0000FF"/>
                </a:solidFill>
                <a:latin typeface="+mn-ea"/>
              </a:rPr>
              <a:t>・学習されたモデルの入力</a:t>
            </a:r>
            <a:r>
              <a:rPr lang="en-US" altLang="ja-JP" sz="1000" dirty="0" smtClean="0">
                <a:solidFill>
                  <a:srgbClr val="0000FF"/>
                </a:solidFill>
                <a:latin typeface="+mn-ea"/>
              </a:rPr>
              <a:t>300x300</a:t>
            </a:r>
            <a:r>
              <a:rPr lang="ja-JP" altLang="en-US" sz="1000" dirty="0" smtClean="0">
                <a:solidFill>
                  <a:srgbClr val="0000FF"/>
                </a:solidFill>
                <a:latin typeface="+mn-ea"/>
              </a:rPr>
              <a:t>にリサイズ</a:t>
            </a:r>
            <a:endParaRPr lang="en-US" altLang="ja-JP" sz="1000" dirty="0" smtClean="0">
              <a:solidFill>
                <a:srgbClr val="0000FF"/>
              </a:solidFill>
              <a:latin typeface="+mn-ea"/>
            </a:endParaRPr>
          </a:p>
          <a:p>
            <a:r>
              <a:rPr kumimoji="1" lang="ja-JP" altLang="ja-JP" sz="1000" dirty="0">
                <a:solidFill>
                  <a:srgbClr val="0000FF"/>
                </a:solidFill>
                <a:latin typeface="+mn-ea"/>
              </a:rPr>
              <a:t>　</a:t>
            </a:r>
            <a:r>
              <a:rPr lang="ja-JP" altLang="en-US" sz="1000" dirty="0" smtClean="0">
                <a:solidFill>
                  <a:srgbClr val="0000FF"/>
                </a:solidFill>
                <a:latin typeface="+mn-ea"/>
              </a:rPr>
              <a:t>・K</a:t>
            </a:r>
            <a:r>
              <a:rPr lang="en-US" altLang="ja-JP" sz="1000" dirty="0" smtClean="0">
                <a:solidFill>
                  <a:srgbClr val="0000FF"/>
                </a:solidFill>
                <a:latin typeface="+mn-ea"/>
              </a:rPr>
              <a:t>eras </a:t>
            </a:r>
            <a:r>
              <a:rPr lang="ja-JP" altLang="en-US" sz="1000" dirty="0" smtClean="0">
                <a:solidFill>
                  <a:srgbClr val="0000FF"/>
                </a:solidFill>
                <a:latin typeface="+mn-ea"/>
              </a:rPr>
              <a:t>で用意された前処理をかける</a:t>
            </a:r>
            <a:endParaRPr kumimoji="1" lang="ja-JP" altLang="en-US" sz="1000" dirty="0">
              <a:solidFill>
                <a:srgbClr val="0000FF"/>
              </a:solidFill>
              <a:latin typeface="+mn-ea"/>
            </a:endParaRPr>
          </a:p>
        </p:txBody>
      </p:sp>
      <p:sp>
        <p:nvSpPr>
          <p:cNvPr id="22" name="テキスト ボックス 21"/>
          <p:cNvSpPr txBox="1"/>
          <p:nvPr/>
        </p:nvSpPr>
        <p:spPr>
          <a:xfrm>
            <a:off x="4078900" y="4081107"/>
            <a:ext cx="5191796" cy="641201"/>
          </a:xfrm>
          <a:prstGeom prst="rect">
            <a:avLst/>
          </a:prstGeom>
          <a:noFill/>
        </p:spPr>
        <p:txBody>
          <a:bodyPr wrap="none" rtlCol="0">
            <a:spAutoFit/>
          </a:bodyPr>
          <a:lstStyle/>
          <a:p>
            <a:pPr>
              <a:lnSpc>
                <a:spcPct val="120000"/>
              </a:lnSpc>
            </a:pPr>
            <a:r>
              <a:rPr lang="ja-JP" altLang="en-US" sz="1000" b="1" dirty="0" smtClean="0">
                <a:solidFill>
                  <a:srgbClr val="0000FF"/>
                </a:solidFill>
                <a:latin typeface="+mn-ea"/>
              </a:rPr>
              <a:t>T</a:t>
            </a:r>
            <a:r>
              <a:rPr lang="en-US" altLang="ja-JP" sz="1000" b="1" dirty="0" err="1" smtClean="0">
                <a:solidFill>
                  <a:srgbClr val="0000FF"/>
                </a:solidFill>
                <a:latin typeface="+mn-ea"/>
              </a:rPr>
              <a:t>ensorFlow</a:t>
            </a:r>
            <a:r>
              <a:rPr lang="en-US" altLang="ja-JP" sz="1000" b="1" dirty="0" smtClean="0">
                <a:solidFill>
                  <a:srgbClr val="0000FF"/>
                </a:solidFill>
                <a:latin typeface="+mn-ea"/>
              </a:rPr>
              <a:t> </a:t>
            </a:r>
            <a:r>
              <a:rPr lang="ja-JP" altLang="en-US" sz="1000" b="1" dirty="0" smtClean="0">
                <a:solidFill>
                  <a:srgbClr val="0000FF"/>
                </a:solidFill>
                <a:latin typeface="+mn-ea"/>
              </a:rPr>
              <a:t>学習モデルによる物体検出</a:t>
            </a:r>
            <a:endParaRPr lang="en-US" altLang="ja-JP" sz="1000" b="1" dirty="0" smtClean="0">
              <a:solidFill>
                <a:srgbClr val="0000FF"/>
              </a:solidFill>
              <a:latin typeface="+mn-ea"/>
            </a:endParaRPr>
          </a:p>
          <a:p>
            <a:pPr>
              <a:lnSpc>
                <a:spcPct val="120000"/>
              </a:lnSpc>
            </a:pPr>
            <a:r>
              <a:rPr lang="ja-JP" altLang="en-US" sz="1000" b="1" dirty="0">
                <a:solidFill>
                  <a:srgbClr val="0000FF"/>
                </a:solidFill>
                <a:latin typeface="+mn-ea"/>
              </a:rPr>
              <a:t>物体検出結果の</a:t>
            </a:r>
            <a:r>
              <a:rPr lang="ja-JP" altLang="en-US" sz="1000" b="1" dirty="0" smtClean="0">
                <a:solidFill>
                  <a:srgbClr val="0000FF"/>
                </a:solidFill>
                <a:latin typeface="+mn-ea"/>
              </a:rPr>
              <a:t>処理</a:t>
            </a:r>
            <a:r>
              <a:rPr lang="ja-JP" altLang="en-US" sz="1000" dirty="0" smtClean="0">
                <a:solidFill>
                  <a:srgbClr val="0000FF"/>
                </a:solidFill>
                <a:latin typeface="+mn-ea"/>
              </a:rPr>
              <a:t>：関数</a:t>
            </a:r>
            <a:r>
              <a:rPr lang="en-US" altLang="ja-JP" sz="1000" dirty="0" smtClean="0">
                <a:solidFill>
                  <a:srgbClr val="0000FF"/>
                </a:solidFill>
                <a:latin typeface="+mn-ea"/>
              </a:rPr>
              <a:t> </a:t>
            </a:r>
            <a:r>
              <a:rPr lang="en-US" altLang="ja-JP" sz="1000" dirty="0" err="1" smtClean="0">
                <a:solidFill>
                  <a:srgbClr val="0000FF"/>
                </a:solidFill>
                <a:latin typeface="+mn-ea"/>
              </a:rPr>
              <a:t>draw_bbox_from</a:t>
            </a:r>
            <a:r>
              <a:rPr lang="ja-JP" altLang="ja-JP" sz="1000" dirty="0" smtClean="0">
                <a:solidFill>
                  <a:srgbClr val="0000FF"/>
                </a:solidFill>
                <a:latin typeface="+mn-ea"/>
              </a:rPr>
              <a:t>_</a:t>
            </a:r>
            <a:r>
              <a:rPr lang="en-US" altLang="ja-JP" sz="1000" dirty="0" err="1" smtClean="0">
                <a:solidFill>
                  <a:srgbClr val="0000FF"/>
                </a:solidFill>
                <a:latin typeface="+mn-ea"/>
              </a:rPr>
              <a:t>resuls</a:t>
            </a:r>
            <a:r>
              <a:rPr lang="ja-JP" altLang="en-US" sz="1000" dirty="0" smtClean="0">
                <a:solidFill>
                  <a:srgbClr val="0000FF"/>
                </a:solidFill>
                <a:latin typeface="+mn-ea"/>
              </a:rPr>
              <a:t> </a:t>
            </a:r>
            <a:r>
              <a:rPr lang="en-US" altLang="ja-JP" sz="1000" dirty="0" smtClean="0">
                <a:solidFill>
                  <a:srgbClr val="0000FF"/>
                </a:solidFill>
                <a:latin typeface="+mn-ea"/>
              </a:rPr>
              <a:t>(</a:t>
            </a:r>
            <a:r>
              <a:rPr lang="ja-JP" altLang="en-US" sz="1000" dirty="0" smtClean="0">
                <a:solidFill>
                  <a:srgbClr val="0000FF"/>
                </a:solidFill>
                <a:latin typeface="+mn-ea"/>
              </a:rPr>
              <a:t>元画像</a:t>
            </a:r>
            <a:r>
              <a:rPr lang="en-US" altLang="ja-JP" sz="1000" dirty="0" smtClean="0">
                <a:solidFill>
                  <a:srgbClr val="0000FF"/>
                </a:solidFill>
                <a:latin typeface="+mn-ea"/>
              </a:rPr>
              <a:t>,</a:t>
            </a:r>
            <a:r>
              <a:rPr lang="ja-JP" altLang="en-US" sz="1000" dirty="0" smtClean="0">
                <a:solidFill>
                  <a:srgbClr val="0000FF"/>
                </a:solidFill>
                <a:latin typeface="+mn-ea"/>
              </a:rPr>
              <a:t>結果</a:t>
            </a:r>
            <a:r>
              <a:rPr lang="en-US" altLang="ja-JP" sz="1000" dirty="0" smtClean="0">
                <a:solidFill>
                  <a:srgbClr val="0000FF"/>
                </a:solidFill>
                <a:latin typeface="+mn-ea"/>
              </a:rPr>
              <a:t>) </a:t>
            </a:r>
            <a:r>
              <a:rPr lang="ja-JP" altLang="en-US" sz="1000" dirty="0" smtClean="0">
                <a:solidFill>
                  <a:srgbClr val="0000FF"/>
                </a:solidFill>
                <a:latin typeface="+mn-ea"/>
              </a:rPr>
              <a:t>による結果の描画</a:t>
            </a:r>
            <a:endParaRPr lang="en-US" altLang="ja-JP" sz="1000" dirty="0" smtClean="0">
              <a:solidFill>
                <a:srgbClr val="0000FF"/>
              </a:solidFill>
              <a:latin typeface="+mn-ea"/>
            </a:endParaRPr>
          </a:p>
          <a:p>
            <a:pPr>
              <a:lnSpc>
                <a:spcPct val="120000"/>
              </a:lnSpc>
            </a:pPr>
            <a:r>
              <a:rPr lang="ja-JP" altLang="en-US" sz="1000" b="1" dirty="0">
                <a:solidFill>
                  <a:srgbClr val="0000FF"/>
                </a:solidFill>
                <a:latin typeface="+mn-ea"/>
              </a:rPr>
              <a:t>物体検出</a:t>
            </a:r>
            <a:r>
              <a:rPr lang="ja-JP" altLang="en-US" sz="1000" b="1" dirty="0" smtClean="0">
                <a:solidFill>
                  <a:srgbClr val="0000FF"/>
                </a:solidFill>
                <a:latin typeface="+mn-ea"/>
              </a:rPr>
              <a:t>結果を表すの画像の表示</a:t>
            </a:r>
            <a:endParaRPr lang="en-US" altLang="ja-JP" sz="1000" dirty="0">
              <a:solidFill>
                <a:srgbClr val="0000FF"/>
              </a:solidFill>
              <a:latin typeface="+mn-ea"/>
            </a:endParaRPr>
          </a:p>
        </p:txBody>
      </p:sp>
      <p:sp>
        <p:nvSpPr>
          <p:cNvPr id="23" name="正方形/長方形 22"/>
          <p:cNvSpPr/>
          <p:nvPr/>
        </p:nvSpPr>
        <p:spPr>
          <a:xfrm>
            <a:off x="435952" y="4214348"/>
            <a:ext cx="3608928" cy="112456"/>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27132" y="2762196"/>
            <a:ext cx="338554" cy="1813961"/>
          </a:xfrm>
          <a:prstGeom prst="rect">
            <a:avLst/>
          </a:prstGeom>
          <a:noFill/>
        </p:spPr>
        <p:txBody>
          <a:bodyPr vert="eaVert" wrap="square" rtlCol="0">
            <a:spAutoFit/>
          </a:bodyPr>
          <a:lstStyle/>
          <a:p>
            <a:r>
              <a:rPr kumimoji="1" lang="ja-JP" altLang="en-US" sz="1000" dirty="0" smtClean="0">
                <a:latin typeface="+mn-ea"/>
              </a:rPr>
              <a:t>繰り返し</a:t>
            </a:r>
            <a:r>
              <a:rPr lang="ja-JP" altLang="en-US" sz="1000" dirty="0" smtClean="0">
                <a:latin typeface="+mn-ea"/>
              </a:rPr>
              <a:t>（</a:t>
            </a:r>
            <a:r>
              <a:rPr lang="en-US" altLang="ja-JP" sz="1000" dirty="0" smtClean="0">
                <a:latin typeface="+mn-ea"/>
              </a:rPr>
              <a:t>q</a:t>
            </a:r>
            <a:r>
              <a:rPr lang="ja-JP" altLang="en-US" sz="1000" dirty="0" smtClean="0">
                <a:latin typeface="+mn-ea"/>
              </a:rPr>
              <a:t>入力で終了）</a:t>
            </a:r>
            <a:endParaRPr kumimoji="1" lang="ja-JP" altLang="en-US" sz="1000" dirty="0">
              <a:latin typeface="+mn-ea"/>
            </a:endParaRPr>
          </a:p>
        </p:txBody>
      </p:sp>
      <p:sp>
        <p:nvSpPr>
          <p:cNvPr id="32" name="円弧 31"/>
          <p:cNvSpPr/>
          <p:nvPr/>
        </p:nvSpPr>
        <p:spPr>
          <a:xfrm flipH="1">
            <a:off x="123964" y="2141683"/>
            <a:ext cx="714244" cy="2749371"/>
          </a:xfrm>
          <a:prstGeom prst="arc">
            <a:avLst>
              <a:gd name="adj1" fmla="val 16493120"/>
              <a:gd name="adj2" fmla="val 5075843"/>
            </a:avLst>
          </a:prstGeom>
          <a:ln>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3" name="正方形/長方形 32"/>
          <p:cNvSpPr/>
          <p:nvPr/>
        </p:nvSpPr>
        <p:spPr>
          <a:xfrm>
            <a:off x="435952" y="4324583"/>
            <a:ext cx="3608928" cy="209288"/>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435952" y="4530434"/>
            <a:ext cx="3608928" cy="184694"/>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690512" y="4245621"/>
            <a:ext cx="354368" cy="338554"/>
          </a:xfrm>
          <a:prstGeom prst="rect">
            <a:avLst/>
          </a:prstGeom>
          <a:solidFill>
            <a:schemeClr val="bg1"/>
          </a:solidFill>
          <a:ln>
            <a:solidFill>
              <a:schemeClr val="tx1"/>
            </a:solidFill>
          </a:ln>
        </p:spPr>
        <p:txBody>
          <a:bodyPr wrap="square" rtlCol="0">
            <a:spAutoFit/>
          </a:bodyPr>
          <a:lstStyle/>
          <a:p>
            <a:r>
              <a:rPr lang="en-US" altLang="ja-JP" sz="1600" dirty="0" smtClean="0"/>
              <a:t>④</a:t>
            </a:r>
            <a:endParaRPr kumimoji="1" lang="ja-JP" altLang="en-US" sz="1600" dirty="0"/>
          </a:p>
        </p:txBody>
      </p:sp>
      <p:sp>
        <p:nvSpPr>
          <p:cNvPr id="27" name="テキスト ボックス 26"/>
          <p:cNvSpPr txBox="1"/>
          <p:nvPr/>
        </p:nvSpPr>
        <p:spPr>
          <a:xfrm>
            <a:off x="3690512" y="4530434"/>
            <a:ext cx="354368" cy="338554"/>
          </a:xfrm>
          <a:prstGeom prst="rect">
            <a:avLst/>
          </a:prstGeom>
          <a:solidFill>
            <a:schemeClr val="bg1"/>
          </a:solidFill>
          <a:ln>
            <a:solidFill>
              <a:schemeClr val="tx1"/>
            </a:solidFill>
          </a:ln>
        </p:spPr>
        <p:txBody>
          <a:bodyPr wrap="square" rtlCol="0">
            <a:spAutoFit/>
          </a:bodyPr>
          <a:lstStyle/>
          <a:p>
            <a:r>
              <a:rPr kumimoji="1" lang="en-US" altLang="ja-JP" sz="1600" dirty="0" smtClean="0"/>
              <a:t>⑤</a:t>
            </a:r>
            <a:endParaRPr kumimoji="1" lang="ja-JP" altLang="en-US" sz="1600" dirty="0"/>
          </a:p>
        </p:txBody>
      </p:sp>
      <p:sp>
        <p:nvSpPr>
          <p:cNvPr id="35" name="テキスト ボックス 34"/>
          <p:cNvSpPr txBox="1"/>
          <p:nvPr/>
        </p:nvSpPr>
        <p:spPr>
          <a:xfrm>
            <a:off x="3690512" y="3986269"/>
            <a:ext cx="354368" cy="338554"/>
          </a:xfrm>
          <a:prstGeom prst="rect">
            <a:avLst/>
          </a:prstGeom>
          <a:solidFill>
            <a:schemeClr val="bg1"/>
          </a:solidFill>
          <a:ln>
            <a:solidFill>
              <a:schemeClr val="tx1"/>
            </a:solidFill>
          </a:ln>
        </p:spPr>
        <p:txBody>
          <a:bodyPr wrap="square" rtlCol="0">
            <a:spAutoFit/>
          </a:bodyPr>
          <a:lstStyle/>
          <a:p>
            <a:r>
              <a:rPr lang="en-US" altLang="ja-JP" sz="1600" dirty="0" smtClean="0"/>
              <a:t>③</a:t>
            </a:r>
            <a:endParaRPr kumimoji="1" lang="ja-JP" altLang="en-US" sz="1600" dirty="0"/>
          </a:p>
        </p:txBody>
      </p:sp>
      <p:sp>
        <p:nvSpPr>
          <p:cNvPr id="36" name="正方形/長方形 35"/>
          <p:cNvSpPr/>
          <p:nvPr/>
        </p:nvSpPr>
        <p:spPr>
          <a:xfrm>
            <a:off x="435952" y="620059"/>
            <a:ext cx="3608928" cy="336242"/>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4078900" y="576916"/>
            <a:ext cx="3711272" cy="400110"/>
          </a:xfrm>
          <a:prstGeom prst="rect">
            <a:avLst/>
          </a:prstGeom>
          <a:noFill/>
        </p:spPr>
        <p:txBody>
          <a:bodyPr wrap="none" rtlCol="0">
            <a:spAutoFit/>
          </a:bodyPr>
          <a:lstStyle/>
          <a:p>
            <a:r>
              <a:rPr lang="en-US" altLang="ja-JP" sz="1000" b="1" dirty="0" err="1" smtClean="0">
                <a:solidFill>
                  <a:srgbClr val="0000FF"/>
                </a:solidFill>
                <a:latin typeface="+mn-ea"/>
              </a:rPr>
              <a:t>PythonSDK</a:t>
            </a:r>
            <a:r>
              <a:rPr lang="ja-JP" altLang="en-US" sz="1000" b="1" dirty="0" smtClean="0">
                <a:solidFill>
                  <a:srgbClr val="0000FF"/>
                </a:solidFill>
                <a:latin typeface="+mn-ea"/>
              </a:rPr>
              <a:t>で</a:t>
            </a:r>
            <a:r>
              <a:rPr lang="en-US" altLang="ja-JP" sz="1000" b="1" dirty="0" smtClean="0">
                <a:solidFill>
                  <a:srgbClr val="0000FF"/>
                </a:solidFill>
                <a:latin typeface="+mn-ea"/>
              </a:rPr>
              <a:t>API</a:t>
            </a:r>
            <a:r>
              <a:rPr lang="ja-JP" altLang="en-US" sz="1000" b="1" dirty="0" smtClean="0">
                <a:solidFill>
                  <a:srgbClr val="0000FF"/>
                </a:solidFill>
                <a:latin typeface="+mn-ea"/>
              </a:rPr>
              <a:t>「</a:t>
            </a:r>
            <a:r>
              <a:rPr lang="en-US" altLang="ja-JP" sz="1000" b="1" dirty="0" err="1">
                <a:solidFill>
                  <a:srgbClr val="0000FF"/>
                </a:solidFill>
                <a:latin typeface="+mn-ea"/>
              </a:rPr>
              <a:t>ALVideoDevice</a:t>
            </a:r>
            <a:r>
              <a:rPr lang="ja-JP" altLang="en-US" sz="1000" b="1" dirty="0" smtClean="0">
                <a:solidFill>
                  <a:srgbClr val="0000FF"/>
                </a:solidFill>
                <a:latin typeface="+mn-ea"/>
              </a:rPr>
              <a:t>」取得</a:t>
            </a:r>
            <a:endParaRPr lang="en-US" altLang="ja-JP" sz="1000" b="1" dirty="0" smtClean="0">
              <a:solidFill>
                <a:srgbClr val="0000FF"/>
              </a:solidFill>
              <a:latin typeface="+mn-ea"/>
            </a:endParaRPr>
          </a:p>
          <a:p>
            <a:r>
              <a:rPr lang="ja-JP" altLang="en-US" sz="1000" dirty="0" smtClean="0">
                <a:solidFill>
                  <a:srgbClr val="0000FF"/>
                </a:solidFill>
                <a:latin typeface="+mn-ea"/>
              </a:rPr>
              <a:t>　引数：「</a:t>
            </a:r>
            <a:r>
              <a:rPr lang="en-US" altLang="ja-JP" sz="1000" dirty="0" smtClean="0">
                <a:solidFill>
                  <a:srgbClr val="0000FF"/>
                </a:solidFill>
                <a:latin typeface="+mn-ea"/>
              </a:rPr>
              <a:t>API</a:t>
            </a:r>
            <a:r>
              <a:rPr lang="ja-JP" altLang="en-US" sz="1000" dirty="0" smtClean="0">
                <a:solidFill>
                  <a:srgbClr val="0000FF"/>
                </a:solidFill>
                <a:latin typeface="+mn-ea"/>
              </a:rPr>
              <a:t>名」「</a:t>
            </a:r>
            <a:r>
              <a:rPr lang="en-US" altLang="ja-JP" sz="1000" dirty="0" smtClean="0">
                <a:solidFill>
                  <a:srgbClr val="0000FF"/>
                </a:solidFill>
                <a:latin typeface="+mn-ea"/>
              </a:rPr>
              <a:t>Pepper</a:t>
            </a:r>
            <a:r>
              <a:rPr lang="ja-JP" altLang="en-US" sz="1000" dirty="0" smtClean="0">
                <a:solidFill>
                  <a:srgbClr val="0000FF"/>
                </a:solidFill>
                <a:latin typeface="+mn-ea"/>
              </a:rPr>
              <a:t>の</a:t>
            </a:r>
            <a:r>
              <a:rPr lang="en-US" altLang="ja-JP" sz="1000" dirty="0" smtClean="0">
                <a:solidFill>
                  <a:srgbClr val="0000FF"/>
                </a:solidFill>
                <a:latin typeface="+mn-ea"/>
              </a:rPr>
              <a:t>IP</a:t>
            </a:r>
            <a:r>
              <a:rPr lang="ja-JP" altLang="en-US" sz="1000" dirty="0" smtClean="0">
                <a:solidFill>
                  <a:srgbClr val="0000FF"/>
                </a:solidFill>
                <a:latin typeface="+mn-ea"/>
              </a:rPr>
              <a:t>アドレス」「ポート番号」</a:t>
            </a:r>
            <a:endParaRPr lang="en-US" altLang="ja-JP" sz="1000" dirty="0">
              <a:solidFill>
                <a:srgbClr val="0000FF"/>
              </a:solidFill>
              <a:latin typeface="+mn-ea"/>
            </a:endParaRPr>
          </a:p>
        </p:txBody>
      </p:sp>
      <p:sp>
        <p:nvSpPr>
          <p:cNvPr id="38" name="テキスト ボックス 37"/>
          <p:cNvSpPr txBox="1"/>
          <p:nvPr/>
        </p:nvSpPr>
        <p:spPr>
          <a:xfrm>
            <a:off x="3690512" y="617747"/>
            <a:ext cx="354368" cy="338554"/>
          </a:xfrm>
          <a:prstGeom prst="rect">
            <a:avLst/>
          </a:prstGeom>
          <a:noFill/>
          <a:ln>
            <a:solidFill>
              <a:schemeClr val="tx1"/>
            </a:solidFill>
          </a:ln>
        </p:spPr>
        <p:txBody>
          <a:bodyPr wrap="square" rtlCol="0">
            <a:spAutoFit/>
          </a:bodyPr>
          <a:lstStyle/>
          <a:p>
            <a:r>
              <a:rPr lang="en-US" altLang="ja-JP" sz="1600" dirty="0" smtClean="0"/>
              <a:t>②</a:t>
            </a:r>
            <a:endParaRPr kumimoji="1" lang="ja-JP" altLang="en-US" sz="1600" dirty="0"/>
          </a:p>
        </p:txBody>
      </p:sp>
      <p:sp>
        <p:nvSpPr>
          <p:cNvPr id="39" name="正方形/長方形 38"/>
          <p:cNvSpPr/>
          <p:nvPr/>
        </p:nvSpPr>
        <p:spPr>
          <a:xfrm>
            <a:off x="435993" y="995811"/>
            <a:ext cx="3608887" cy="959267"/>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4078900" y="1315227"/>
            <a:ext cx="3236784" cy="400110"/>
          </a:xfrm>
          <a:prstGeom prst="rect">
            <a:avLst/>
          </a:prstGeom>
          <a:noFill/>
        </p:spPr>
        <p:txBody>
          <a:bodyPr wrap="none" rtlCol="0">
            <a:spAutoFit/>
          </a:bodyPr>
          <a:lstStyle/>
          <a:p>
            <a:r>
              <a:rPr lang="en-US" altLang="ja-JP" sz="1000" b="1" dirty="0" err="1" smtClean="0">
                <a:solidFill>
                  <a:srgbClr val="0000FF"/>
                </a:solidFill>
                <a:latin typeface="+mn-ea"/>
              </a:rPr>
              <a:t>ALVideoDevice</a:t>
            </a:r>
            <a:r>
              <a:rPr lang="ja-JP" altLang="en-US" sz="1000" b="1" dirty="0" smtClean="0">
                <a:solidFill>
                  <a:srgbClr val="0000FF"/>
                </a:solidFill>
                <a:latin typeface="+mn-ea"/>
              </a:rPr>
              <a:t>によるカメラ情報取得のための設定</a:t>
            </a:r>
            <a:endParaRPr lang="en-US" altLang="ja-JP" sz="1000" b="1" dirty="0" smtClean="0">
              <a:solidFill>
                <a:srgbClr val="0000FF"/>
              </a:solidFill>
              <a:latin typeface="+mn-ea"/>
            </a:endParaRPr>
          </a:p>
          <a:p>
            <a:r>
              <a:rPr lang="ja-JP" altLang="en-US" sz="1000" dirty="0" smtClean="0">
                <a:solidFill>
                  <a:srgbClr val="0000FF"/>
                </a:solidFill>
                <a:latin typeface="+mn-ea"/>
              </a:rPr>
              <a:t>　詳細は公式ドキュメントにて</a:t>
            </a:r>
            <a:endParaRPr lang="en-US" altLang="ja-JP" sz="1000" dirty="0">
              <a:solidFill>
                <a:srgbClr val="0000FF"/>
              </a:solidFill>
              <a:latin typeface="+mn-ea"/>
            </a:endParaRPr>
          </a:p>
        </p:txBody>
      </p:sp>
      <p:sp>
        <p:nvSpPr>
          <p:cNvPr id="41" name="テキスト ボックス 40"/>
          <p:cNvSpPr txBox="1"/>
          <p:nvPr/>
        </p:nvSpPr>
        <p:spPr>
          <a:xfrm>
            <a:off x="3690512" y="995811"/>
            <a:ext cx="354368" cy="338554"/>
          </a:xfrm>
          <a:prstGeom prst="rect">
            <a:avLst/>
          </a:prstGeom>
          <a:noFill/>
          <a:ln>
            <a:solidFill>
              <a:schemeClr val="tx1"/>
            </a:solidFill>
          </a:ln>
        </p:spPr>
        <p:txBody>
          <a:bodyPr wrap="square" rtlCol="0">
            <a:spAutoFit/>
          </a:bodyPr>
          <a:lstStyle/>
          <a:p>
            <a:r>
              <a:rPr lang="en-US" altLang="ja-JP" sz="1600" dirty="0" smtClean="0"/>
              <a:t>②</a:t>
            </a:r>
            <a:endParaRPr kumimoji="1" lang="ja-JP" altLang="en-US" sz="1600" dirty="0"/>
          </a:p>
        </p:txBody>
      </p:sp>
    </p:spTree>
    <p:extLst>
      <p:ext uri="{BB962C8B-B14F-4D97-AF65-F5344CB8AC3E}">
        <p14:creationId xmlns:p14="http://schemas.microsoft.com/office/powerpoint/2010/main" val="2378997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png"/>
          <p:cNvPicPr>
            <a:picLocks noChangeAspect="1"/>
          </p:cNvPicPr>
          <p:nvPr/>
        </p:nvPicPr>
        <p:blipFill>
          <a:blip r:embed="rId2">
            <a:extLst/>
          </a:blip>
          <a:stretch>
            <a:fillRect/>
          </a:stretch>
        </p:blipFill>
        <p:spPr>
          <a:xfrm>
            <a:off x="1352373" y="2466248"/>
            <a:ext cx="3668008" cy="2644686"/>
          </a:xfrm>
          <a:prstGeom prst="rect">
            <a:avLst/>
          </a:prstGeom>
          <a:ln w="12700">
            <a:miter lim="400000"/>
          </a:ln>
        </p:spPr>
      </p:pic>
      <p:grpSp>
        <p:nvGrpSpPr>
          <p:cNvPr id="4" name="Group 115"/>
          <p:cNvGrpSpPr/>
          <p:nvPr/>
        </p:nvGrpSpPr>
        <p:grpSpPr>
          <a:xfrm>
            <a:off x="4393329" y="514779"/>
            <a:ext cx="4377358" cy="2488543"/>
            <a:chOff x="0" y="0"/>
            <a:chExt cx="3830638" cy="2687638"/>
          </a:xfrm>
        </p:grpSpPr>
        <p:sp>
          <p:nvSpPr>
            <p:cNvPr id="5" name="Shape 113"/>
            <p:cNvSpPr/>
            <p:nvPr/>
          </p:nvSpPr>
          <p:spPr>
            <a:xfrm>
              <a:off x="0" y="0"/>
              <a:ext cx="3830638" cy="2687638"/>
            </a:xfrm>
            <a:prstGeom prst="wedgeEllipseCallout">
              <a:avLst>
                <a:gd name="adj1" fmla="val -49704"/>
                <a:gd name="adj2" fmla="val 40773"/>
              </a:avLst>
            </a:prstGeom>
            <a:solidFill>
              <a:srgbClr val="FFFFFF"/>
            </a:solidFill>
            <a:ln w="9360" cap="sq">
              <a:solidFill>
                <a:srgbClr val="999999"/>
              </a:solidFill>
              <a:prstDash val="solid"/>
              <a:round/>
            </a:ln>
            <a:effectLst/>
          </p:spPr>
          <p:txBody>
            <a:bodyPr wrap="square" lIns="45719" tIns="45719" rIns="45719" bIns="45719" numCol="1" anchor="ctr">
              <a:no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endParaRPr/>
            </a:p>
          </p:txBody>
        </p:sp>
        <p:sp>
          <p:nvSpPr>
            <p:cNvPr id="6" name="Shape 114"/>
            <p:cNvSpPr/>
            <p:nvPr/>
          </p:nvSpPr>
          <p:spPr>
            <a:xfrm>
              <a:off x="1409836" y="1040169"/>
              <a:ext cx="1025384" cy="567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ja-JP" altLang="en-US" dirty="0" smtClean="0">
                  <a:latin typeface="+mj-ea"/>
                  <a:ea typeface="+mj-ea"/>
                </a:rPr>
                <a:t>おまけ</a:t>
              </a:r>
              <a:endParaRPr lang="ja-JP" altLang="en-US" dirty="0">
                <a:latin typeface="+mj-ea"/>
                <a:ea typeface="+mj-ea"/>
              </a:endParaRPr>
            </a:p>
          </p:txBody>
        </p:sp>
      </p:gr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31</a:t>
            </a:fld>
            <a:endParaRPr kumimoji="1" lang="ja-JP" altLang="en-US"/>
          </a:p>
        </p:txBody>
      </p:sp>
    </p:spTree>
    <p:extLst>
      <p:ext uri="{BB962C8B-B14F-4D97-AF65-F5344CB8AC3E}">
        <p14:creationId xmlns:p14="http://schemas.microsoft.com/office/powerpoint/2010/main" val="37626745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Shape 725"/>
          <p:cNvSpPr>
            <a:spLocks noGrp="1"/>
          </p:cNvSpPr>
          <p:nvPr>
            <p:ph type="title"/>
          </p:nvPr>
        </p:nvSpPr>
        <p:spPr>
          <a:prstGeom prst="rect">
            <a:avLst/>
          </a:prstGeom>
        </p:spPr>
        <p:txBody>
          <a:bodyPr/>
          <a:lstStyle/>
          <a:p>
            <a:r>
              <a:t>開発のための情報</a:t>
            </a:r>
          </a:p>
        </p:txBody>
      </p:sp>
      <p:sp>
        <p:nvSpPr>
          <p:cNvPr id="726" name="Shape 726"/>
          <p:cNvSpPr/>
          <p:nvPr/>
        </p:nvSpPr>
        <p:spPr>
          <a:xfrm>
            <a:off x="1843518" y="1757853"/>
            <a:ext cx="5474426" cy="6771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900">
                <a:latin typeface="メイリオ"/>
                <a:ea typeface="メイリオ"/>
                <a:cs typeface="メイリオ"/>
                <a:sym typeface="メイリオ"/>
              </a:defRPr>
            </a:lvl1pPr>
          </a:lstStyle>
          <a:p>
            <a:pPr algn="ctr" defTabSz="449262" hangingPunct="0"/>
            <a:r>
              <a:rPr kumimoji="0" kern="0" dirty="0" smtClean="0">
                <a:solidFill>
                  <a:srgbClr val="000000"/>
                </a:solidFill>
              </a:rPr>
              <a:t>「</a:t>
            </a:r>
            <a:r>
              <a:rPr kumimoji="0" lang="en-US" kern="0" dirty="0" smtClean="0">
                <a:solidFill>
                  <a:srgbClr val="000000"/>
                </a:solidFill>
              </a:rPr>
              <a:t>Pepper developer</a:t>
            </a:r>
            <a:r>
              <a:rPr kumimoji="0" kern="0" dirty="0" smtClean="0">
                <a:solidFill>
                  <a:srgbClr val="000000"/>
                </a:solidFill>
              </a:rPr>
              <a:t>」</a:t>
            </a:r>
            <a:r>
              <a:rPr kumimoji="0" kern="0" dirty="0">
                <a:solidFill>
                  <a:srgbClr val="000000"/>
                </a:solidFill>
              </a:rPr>
              <a:t>で</a:t>
            </a:r>
            <a:r>
              <a:rPr kumimoji="0" kern="0" dirty="0" smtClean="0">
                <a:solidFill>
                  <a:srgbClr val="000000"/>
                </a:solidFill>
              </a:rPr>
              <a:t>検索</a:t>
            </a:r>
            <a:endParaRPr kumimoji="0" lang="en-US" kern="0" dirty="0" smtClean="0">
              <a:solidFill>
                <a:srgbClr val="000000"/>
              </a:solidFill>
            </a:endParaRPr>
          </a:p>
          <a:p>
            <a:pPr algn="ctr" defTabSz="449262" hangingPunct="0"/>
            <a:r>
              <a:rPr kumimoji="0" lang="en-US" kern="0" dirty="0">
                <a:solidFill>
                  <a:srgbClr val="000000"/>
                </a:solidFill>
              </a:rPr>
              <a:t>https://</a:t>
            </a:r>
            <a:r>
              <a:rPr kumimoji="0" lang="en-US" kern="0" dirty="0" err="1">
                <a:solidFill>
                  <a:srgbClr val="000000"/>
                </a:solidFill>
              </a:rPr>
              <a:t>developer.softbankrobotics.com</a:t>
            </a:r>
            <a:r>
              <a:rPr kumimoji="0" lang="en-US" kern="0" dirty="0">
                <a:solidFill>
                  <a:srgbClr val="000000"/>
                </a:solidFill>
              </a:rPr>
              <a:t>/</a:t>
            </a:r>
            <a:r>
              <a:rPr kumimoji="0" lang="en-US" kern="0" dirty="0" err="1">
                <a:solidFill>
                  <a:srgbClr val="000000"/>
                </a:solidFill>
              </a:rPr>
              <a:t>jp-ja</a:t>
            </a:r>
            <a:endParaRPr kumimoji="0" kern="0" dirty="0">
              <a:solidFill>
                <a:srgbClr val="000000"/>
              </a:solidFill>
            </a:endParaRPr>
          </a:p>
        </p:txBody>
      </p:sp>
      <p:sp>
        <p:nvSpPr>
          <p:cNvPr id="727" name="Shape 727"/>
          <p:cNvSpPr/>
          <p:nvPr/>
        </p:nvSpPr>
        <p:spPr>
          <a:xfrm>
            <a:off x="1871298" y="2836663"/>
            <a:ext cx="6003091" cy="12464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49262" hangingPunct="0">
              <a:defRPr sz="1500">
                <a:latin typeface="メイリオ"/>
                <a:ea typeface="メイリオ"/>
                <a:cs typeface="メイリオ"/>
                <a:sym typeface="メイリオ"/>
              </a:defRPr>
            </a:pPr>
            <a:r>
              <a:rPr kumimoji="0" lang="en-US" sz="1500" b="1" kern="0" dirty="0" smtClean="0">
                <a:solidFill>
                  <a:srgbClr val="000000"/>
                </a:solidFill>
                <a:latin typeface="メイリオ"/>
                <a:ea typeface="メイリオ"/>
                <a:cs typeface="メイリオ"/>
                <a:sym typeface="メイリオ"/>
              </a:rPr>
              <a:t>Pepper</a:t>
            </a:r>
            <a:r>
              <a:rPr kumimoji="0" lang="ja-JP" altLang="en-US" sz="1500" b="1" kern="0" dirty="0" smtClean="0">
                <a:solidFill>
                  <a:srgbClr val="000000"/>
                </a:solidFill>
                <a:latin typeface="メイリオ"/>
                <a:ea typeface="メイリオ"/>
                <a:cs typeface="メイリオ"/>
                <a:sym typeface="メイリオ"/>
              </a:rPr>
              <a:t>に関するデベロッパー向けの情報を集約したポータルサイト</a:t>
            </a:r>
            <a:endParaRPr kumimoji="0" lang="en-US" sz="1500" b="1" kern="0" dirty="0" smtClean="0">
              <a:solidFill>
                <a:srgbClr val="000000"/>
              </a:solidFill>
              <a:latin typeface="メイリオ"/>
              <a:ea typeface="メイリオ"/>
              <a:cs typeface="メイリオ"/>
              <a:sym typeface="メイリオ"/>
            </a:endParaRPr>
          </a:p>
          <a:p>
            <a:pPr algn="ctr" defTabSz="449262" hangingPunct="0">
              <a:defRPr sz="1500">
                <a:latin typeface="メイリオ"/>
                <a:ea typeface="メイリオ"/>
                <a:cs typeface="メイリオ"/>
                <a:sym typeface="メイリオ"/>
              </a:defRPr>
            </a:pPr>
            <a:r>
              <a:rPr kumimoji="0" lang="ja-JP" altLang="en-US" sz="1500" kern="0" dirty="0" smtClean="0">
                <a:solidFill>
                  <a:srgbClr val="000000"/>
                </a:solidFill>
                <a:latin typeface="メイリオ"/>
                <a:ea typeface="メイリオ"/>
                <a:cs typeface="メイリオ"/>
                <a:sym typeface="メイリオ"/>
              </a:rPr>
              <a:t>・技術ドキュメント</a:t>
            </a:r>
            <a:endParaRPr kumimoji="0" lang="en-US" altLang="ja-JP" sz="1500" kern="0" dirty="0" smtClean="0">
              <a:solidFill>
                <a:srgbClr val="000000"/>
              </a:solidFill>
              <a:latin typeface="メイリオ"/>
              <a:ea typeface="メイリオ"/>
              <a:cs typeface="メイリオ"/>
              <a:sym typeface="メイリオ"/>
            </a:endParaRPr>
          </a:p>
          <a:p>
            <a:pPr algn="ctr" defTabSz="449262" hangingPunct="0">
              <a:defRPr sz="1500">
                <a:latin typeface="メイリオ"/>
                <a:ea typeface="メイリオ"/>
                <a:cs typeface="メイリオ"/>
                <a:sym typeface="メイリオ"/>
              </a:defRPr>
            </a:pPr>
            <a:r>
              <a:rPr kumimoji="0" lang="ja-JP" altLang="en-US" sz="1500" kern="0" dirty="0" smtClean="0">
                <a:solidFill>
                  <a:srgbClr val="000000"/>
                </a:solidFill>
                <a:latin typeface="メイリオ"/>
                <a:ea typeface="メイリオ"/>
                <a:cs typeface="メイリオ"/>
                <a:sym typeface="メイリオ"/>
              </a:rPr>
              <a:t>・事例を共有するショーケース</a:t>
            </a:r>
            <a:endParaRPr kumimoji="0" lang="en-US" altLang="ja-JP" sz="1500" kern="0" dirty="0" smtClean="0">
              <a:solidFill>
                <a:srgbClr val="000000"/>
              </a:solidFill>
              <a:latin typeface="メイリオ"/>
              <a:ea typeface="メイリオ"/>
              <a:cs typeface="メイリオ"/>
              <a:sym typeface="メイリオ"/>
            </a:endParaRPr>
          </a:p>
          <a:p>
            <a:pPr algn="ctr" defTabSz="449262" hangingPunct="0">
              <a:defRPr sz="1500">
                <a:latin typeface="メイリオ"/>
                <a:ea typeface="メイリオ"/>
                <a:cs typeface="メイリオ"/>
                <a:sym typeface="メイリオ"/>
              </a:defRPr>
            </a:pPr>
            <a:r>
              <a:rPr kumimoji="0" lang="ja-JP" altLang="en-US" sz="1500" kern="0" dirty="0" smtClean="0">
                <a:solidFill>
                  <a:srgbClr val="000000"/>
                </a:solidFill>
                <a:latin typeface="メイリオ"/>
                <a:ea typeface="メイリオ"/>
                <a:cs typeface="メイリオ"/>
                <a:sym typeface="メイリオ"/>
              </a:rPr>
              <a:t>・</a:t>
            </a:r>
            <a:r>
              <a:rPr kumimoji="0" lang="en-US" altLang="ja-JP" sz="1500" kern="0" dirty="0" smtClean="0">
                <a:solidFill>
                  <a:srgbClr val="000000"/>
                </a:solidFill>
                <a:latin typeface="メイリオ"/>
                <a:ea typeface="メイリオ"/>
                <a:cs typeface="メイリオ"/>
                <a:sym typeface="メイリオ"/>
              </a:rPr>
              <a:t>Pepper SDK for Android Studio</a:t>
            </a:r>
            <a:r>
              <a:rPr kumimoji="0" lang="ja-JP" altLang="en-US" sz="1500" kern="0" dirty="0" smtClean="0">
                <a:solidFill>
                  <a:srgbClr val="000000"/>
                </a:solidFill>
                <a:latin typeface="メイリオ"/>
                <a:ea typeface="メイリオ"/>
                <a:cs typeface="メイリオ"/>
                <a:sym typeface="メイリオ"/>
              </a:rPr>
              <a:t>のダウンロード</a:t>
            </a:r>
            <a:endParaRPr kumimoji="0" lang="en-US" altLang="ja-JP" sz="1500" kern="0" dirty="0" smtClean="0">
              <a:solidFill>
                <a:srgbClr val="000000"/>
              </a:solidFill>
              <a:latin typeface="メイリオ"/>
              <a:ea typeface="メイリオ"/>
              <a:cs typeface="メイリオ"/>
              <a:sym typeface="メイリオ"/>
            </a:endParaRPr>
          </a:p>
          <a:p>
            <a:pPr algn="ctr" defTabSz="449262" hangingPunct="0">
              <a:defRPr sz="1500">
                <a:latin typeface="メイリオ"/>
                <a:ea typeface="メイリオ"/>
                <a:cs typeface="メイリオ"/>
                <a:sym typeface="メイリオ"/>
              </a:defRPr>
            </a:pPr>
            <a:r>
              <a:rPr kumimoji="0" lang="en-US" altLang="ja-JP" sz="1500" kern="0" dirty="0" smtClean="0">
                <a:solidFill>
                  <a:srgbClr val="000000"/>
                </a:solidFill>
                <a:latin typeface="メイリオ"/>
                <a:ea typeface="メイリオ"/>
                <a:cs typeface="メイリオ"/>
                <a:sym typeface="メイリオ"/>
              </a:rPr>
              <a:t> </a:t>
            </a:r>
            <a:r>
              <a:rPr kumimoji="0" lang="ja-JP" altLang="en-US" sz="1500" kern="0" dirty="0" smtClean="0">
                <a:solidFill>
                  <a:srgbClr val="000000"/>
                </a:solidFill>
                <a:latin typeface="メイリオ"/>
                <a:ea typeface="メイリオ"/>
                <a:cs typeface="メイリオ"/>
                <a:sym typeface="メイリオ"/>
              </a:rPr>
              <a:t>・最新ニュースの提供</a:t>
            </a:r>
            <a:endParaRPr kumimoji="0" sz="1500" kern="0" dirty="0">
              <a:solidFill>
                <a:srgbClr val="000000"/>
              </a:solidFill>
              <a:latin typeface="メイリオ"/>
              <a:ea typeface="メイリオ"/>
              <a:cs typeface="メイリオ"/>
              <a:sym typeface="メイリオ"/>
            </a:endParaRPr>
          </a:p>
        </p:txBody>
      </p:sp>
      <p:sp>
        <p:nvSpPr>
          <p:cNvPr id="728" name="Shape 728">
            <a:hlinkClick r:id="rId2"/>
          </p:cNvPr>
          <p:cNvSpPr/>
          <p:nvPr/>
        </p:nvSpPr>
        <p:spPr>
          <a:xfrm>
            <a:off x="2165439" y="1125624"/>
            <a:ext cx="4813122" cy="417514"/>
          </a:xfrm>
          <a:prstGeom prst="rect">
            <a:avLst/>
          </a:prstGeom>
          <a:solidFill>
            <a:srgbClr val="AAE0C9"/>
          </a:solidFill>
          <a:ln w="25400">
            <a:solidFill>
              <a:schemeClr val="accent1"/>
            </a:solidFill>
            <a:bevel/>
          </a:ln>
          <a:extLst>
            <a:ext uri="{C572A759-6A51-4108-AA02-DFA0A04FC94B}">
              <ma14:wrappingTextBoxFlag xmlns:ma14="http://schemas.microsoft.com/office/mac/drawingml/2011/main" val="1"/>
            </a:ext>
          </a:extLst>
        </p:spPr>
        <p:txBody>
          <a:bodyPr lIns="45719" rIns="45719"/>
          <a:lstStyle>
            <a:lvl1pPr>
              <a:defRPr sz="2200">
                <a:latin typeface="メイリオ"/>
                <a:ea typeface="メイリオ"/>
                <a:cs typeface="メイリオ"/>
                <a:sym typeface="メイリオ"/>
              </a:defRPr>
            </a:lvl1pPr>
          </a:lstStyle>
          <a:p>
            <a:pPr algn="ctr" defTabSz="449262" hangingPunct="0"/>
            <a:r>
              <a:rPr kumimoji="0" lang="en-US" kern="0" dirty="0" smtClean="0">
                <a:solidFill>
                  <a:srgbClr val="000000"/>
                </a:solidFill>
              </a:rPr>
              <a:t>Pepper </a:t>
            </a:r>
            <a:r>
              <a:rPr kumimoji="0" lang="ja-JP" altLang="en-US" kern="0" dirty="0" smtClean="0">
                <a:solidFill>
                  <a:srgbClr val="000000"/>
                </a:solidFill>
              </a:rPr>
              <a:t>デベロッパーポータル</a:t>
            </a:r>
            <a:endParaRPr kumimoji="0" kern="0" dirty="0">
              <a:solidFill>
                <a:srgbClr val="000000"/>
              </a:solidFill>
            </a:endParaRPr>
          </a:p>
        </p:txBody>
      </p:sp>
      <p:sp>
        <p:nvSpPr>
          <p:cNvPr id="729" name="Shape 729"/>
          <p:cNvSpPr/>
          <p:nvPr/>
        </p:nvSpPr>
        <p:spPr>
          <a:xfrm>
            <a:off x="1236662" y="2673350"/>
            <a:ext cx="7272338" cy="1878561"/>
          </a:xfrm>
          <a:prstGeom prst="rect">
            <a:avLst/>
          </a:prstGeom>
          <a:ln w="25400">
            <a:solidFill>
              <a:schemeClr val="accent1"/>
            </a:solidFill>
          </a:ln>
        </p:spPr>
        <p:txBody>
          <a:bodyPr lIns="45719" rIns="45719"/>
          <a:lstStyle/>
          <a:p>
            <a:pPr algn="ctr" defTabSz="449262" hangingPunct="0"/>
            <a:endParaRPr kumimoji="0" sz="2400" kern="0">
              <a:solidFill>
                <a:srgbClr val="000000"/>
              </a:solidFill>
              <a:latin typeface="Times New Roman"/>
              <a:ea typeface="Times New Roman"/>
              <a:cs typeface="Times New Roman"/>
              <a:sym typeface="Times New Roman"/>
            </a:endParaRPr>
          </a:p>
        </p:txBody>
      </p:sp>
      <p:sp>
        <p:nvSpPr>
          <p:cNvPr id="2" name="スライド番号プレースホルダー 1"/>
          <p:cNvSpPr>
            <a:spLocks noGrp="1"/>
          </p:cNvSpPr>
          <p:nvPr>
            <p:ph type="sldNum" sz="quarter" idx="2"/>
          </p:nvPr>
        </p:nvSpPr>
        <p:spPr>
          <a:xfrm>
            <a:off x="8733118" y="4808537"/>
            <a:ext cx="406496" cy="463844"/>
          </a:xfrm>
        </p:spPr>
        <p:txBody>
          <a:bodyPr/>
          <a:lstStyle/>
          <a:p>
            <a:fld id="{86CB4B4D-7CA3-9044-876B-883B54F8677D}" type="slidenum">
              <a:rPr lang="en-US" altLang="ja-JP" smtClean="0"/>
              <a:pPr/>
              <a:t>32</a:t>
            </a:fld>
            <a:endParaRPr lang="ja-JP" altLang="en-US" dirty="0"/>
          </a:p>
        </p:txBody>
      </p:sp>
    </p:spTree>
    <p:extLst>
      <p:ext uri="{BB962C8B-B14F-4D97-AF65-F5344CB8AC3E}">
        <p14:creationId xmlns:p14="http://schemas.microsoft.com/office/powerpoint/2010/main" val="178249522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p:cNvSpPr>
          <p:nvPr>
            <p:ph type="title"/>
          </p:nvPr>
        </p:nvSpPr>
        <p:spPr>
          <a:prstGeom prst="rect">
            <a:avLst/>
          </a:prstGeom>
        </p:spPr>
        <p:txBody>
          <a:bodyPr/>
          <a:lstStyle/>
          <a:p>
            <a:r>
              <a:t>開発のための情報</a:t>
            </a:r>
          </a:p>
        </p:txBody>
      </p:sp>
      <p:sp>
        <p:nvSpPr>
          <p:cNvPr id="720" name="Shape 720"/>
          <p:cNvSpPr/>
          <p:nvPr/>
        </p:nvSpPr>
        <p:spPr>
          <a:xfrm>
            <a:off x="2767346" y="2062655"/>
            <a:ext cx="3829983" cy="3847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900">
                <a:latin typeface="メイリオ"/>
                <a:ea typeface="メイリオ"/>
                <a:cs typeface="メイリオ"/>
                <a:sym typeface="メイリオ"/>
              </a:defRPr>
            </a:lvl1pPr>
          </a:lstStyle>
          <a:p>
            <a:pPr algn="ctr" defTabSz="449262" hangingPunct="0"/>
            <a:r>
              <a:rPr kumimoji="0" kern="0" dirty="0">
                <a:solidFill>
                  <a:srgbClr val="000000"/>
                </a:solidFill>
              </a:rPr>
              <a:t>「アトリエ</a:t>
            </a:r>
            <a:r>
              <a:rPr kumimoji="0" kern="0" dirty="0" smtClean="0">
                <a:solidFill>
                  <a:srgbClr val="000000"/>
                </a:solidFill>
              </a:rPr>
              <a:t>秋葉原</a:t>
            </a:r>
            <a:r>
              <a:rPr kumimoji="0" lang="en-US" kern="0" dirty="0" smtClean="0">
                <a:solidFill>
                  <a:srgbClr val="000000"/>
                </a:solidFill>
              </a:rPr>
              <a:t> </a:t>
            </a:r>
            <a:r>
              <a:rPr kumimoji="0" lang="ja-JP" altLang="en-US" kern="0" dirty="0" smtClean="0">
                <a:solidFill>
                  <a:srgbClr val="000000"/>
                </a:solidFill>
              </a:rPr>
              <a:t>ブログ</a:t>
            </a:r>
            <a:r>
              <a:rPr kumimoji="0" kern="0" dirty="0" smtClean="0">
                <a:solidFill>
                  <a:srgbClr val="000000"/>
                </a:solidFill>
              </a:rPr>
              <a:t>」</a:t>
            </a:r>
            <a:r>
              <a:rPr kumimoji="0" kern="0" dirty="0">
                <a:solidFill>
                  <a:srgbClr val="000000"/>
                </a:solidFill>
              </a:rPr>
              <a:t>で検索</a:t>
            </a:r>
          </a:p>
        </p:txBody>
      </p:sp>
      <p:sp>
        <p:nvSpPr>
          <p:cNvPr id="721" name="Shape 721"/>
          <p:cNvSpPr/>
          <p:nvPr/>
        </p:nvSpPr>
        <p:spPr>
          <a:xfrm>
            <a:off x="2048781" y="3141460"/>
            <a:ext cx="5620625" cy="7848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49262" hangingPunct="0">
              <a:defRPr sz="1500">
                <a:latin typeface="メイリオ"/>
                <a:ea typeface="メイリオ"/>
                <a:cs typeface="メイリオ"/>
                <a:sym typeface="メイリオ"/>
              </a:defRPr>
            </a:pPr>
            <a:r>
              <a:rPr kumimoji="0" sz="1500" kern="0">
                <a:solidFill>
                  <a:srgbClr val="000000"/>
                </a:solidFill>
                <a:latin typeface="メイリオ"/>
                <a:ea typeface="メイリオ"/>
                <a:cs typeface="メイリオ"/>
                <a:sym typeface="メイリオ"/>
              </a:rPr>
              <a:t>・ペッパー開発に役立つ記事を見ることができる</a:t>
            </a:r>
          </a:p>
          <a:p>
            <a:pPr algn="ctr" defTabSz="449262" hangingPunct="0">
              <a:defRPr sz="1500">
                <a:latin typeface="メイリオ"/>
                <a:ea typeface="メイリオ"/>
                <a:cs typeface="メイリオ"/>
                <a:sym typeface="メイリオ"/>
              </a:defRPr>
            </a:pPr>
            <a:r>
              <a:rPr kumimoji="0" sz="1500" kern="0">
                <a:solidFill>
                  <a:srgbClr val="000000"/>
                </a:solidFill>
                <a:latin typeface="メイリオ"/>
                <a:ea typeface="メイリオ"/>
                <a:cs typeface="メイリオ"/>
                <a:sym typeface="メイリオ"/>
              </a:rPr>
              <a:t>・イベントの紹介とイベントのレポートが見ることができる</a:t>
            </a:r>
          </a:p>
          <a:p>
            <a:pPr algn="ctr" defTabSz="449262" hangingPunct="0">
              <a:defRPr sz="1500">
                <a:latin typeface="メイリオ"/>
                <a:ea typeface="メイリオ"/>
                <a:cs typeface="メイリオ"/>
                <a:sym typeface="メイリオ"/>
              </a:defRPr>
            </a:pPr>
            <a:r>
              <a:rPr kumimoji="0" sz="1500" kern="0">
                <a:solidFill>
                  <a:srgbClr val="000000"/>
                </a:solidFill>
                <a:latin typeface="メイリオ"/>
                <a:ea typeface="メイリオ"/>
                <a:cs typeface="メイリオ"/>
                <a:sym typeface="メイリオ"/>
              </a:rPr>
              <a:t>・tipsの項目から開発に便利なツールを手に入れることができる</a:t>
            </a:r>
          </a:p>
        </p:txBody>
      </p:sp>
      <p:sp>
        <p:nvSpPr>
          <p:cNvPr id="722" name="Shape 722"/>
          <p:cNvSpPr/>
          <p:nvPr/>
        </p:nvSpPr>
        <p:spPr>
          <a:xfrm>
            <a:off x="1782033" y="1443126"/>
            <a:ext cx="5783134" cy="417514"/>
          </a:xfrm>
          <a:prstGeom prst="rect">
            <a:avLst/>
          </a:prstGeom>
          <a:solidFill>
            <a:srgbClr val="AAE0C9"/>
          </a:solidFill>
          <a:ln w="25400">
            <a:solidFill>
              <a:schemeClr val="accent1"/>
            </a:solidFill>
            <a:bevel/>
          </a:ln>
          <a:extLst>
            <a:ext uri="{C572A759-6A51-4108-AA02-DFA0A04FC94B}">
              <ma14:wrappingTextBoxFlag xmlns:ma14="http://schemas.microsoft.com/office/mac/drawingml/2011/main" val="1"/>
            </a:ext>
          </a:extLst>
        </p:spPr>
        <p:txBody>
          <a:bodyPr lIns="45719" rIns="45719"/>
          <a:lstStyle>
            <a:lvl1pPr>
              <a:defRPr sz="2200">
                <a:latin typeface="メイリオ"/>
                <a:ea typeface="メイリオ"/>
                <a:cs typeface="メイリオ"/>
                <a:sym typeface="メイリオ"/>
              </a:defRPr>
            </a:lvl1pPr>
          </a:lstStyle>
          <a:p>
            <a:pPr algn="ctr" defTabSz="449262" hangingPunct="0"/>
            <a:r>
              <a:rPr kumimoji="0" kern="0">
                <a:solidFill>
                  <a:srgbClr val="000000"/>
                </a:solidFill>
              </a:rPr>
              <a:t>Pepper アトリエ秋葉原 with SoftBank</a:t>
            </a:r>
          </a:p>
        </p:txBody>
      </p:sp>
      <p:sp>
        <p:nvSpPr>
          <p:cNvPr id="723" name="Shape 723"/>
          <p:cNvSpPr/>
          <p:nvPr/>
        </p:nvSpPr>
        <p:spPr>
          <a:xfrm>
            <a:off x="1709245" y="2978152"/>
            <a:ext cx="6299697" cy="1294361"/>
          </a:xfrm>
          <a:prstGeom prst="rect">
            <a:avLst/>
          </a:prstGeom>
          <a:ln w="25400">
            <a:solidFill>
              <a:schemeClr val="accent1"/>
            </a:solidFill>
          </a:ln>
        </p:spPr>
        <p:txBody>
          <a:bodyPr lIns="45719" rIns="45719"/>
          <a:lstStyle/>
          <a:p>
            <a:pPr algn="ctr" defTabSz="449262" hangingPunct="0"/>
            <a:endParaRPr kumimoji="0" sz="2400" kern="0">
              <a:solidFill>
                <a:srgbClr val="000000"/>
              </a:solidFill>
              <a:latin typeface="Times New Roman"/>
              <a:ea typeface="Times New Roman"/>
              <a:cs typeface="Times New Roman"/>
              <a:sym typeface="Times New Roman"/>
            </a:endParaRPr>
          </a:p>
        </p:txBody>
      </p:sp>
      <p:sp>
        <p:nvSpPr>
          <p:cNvPr id="2" name="スライド番号プレースホルダー 1"/>
          <p:cNvSpPr>
            <a:spLocks noGrp="1"/>
          </p:cNvSpPr>
          <p:nvPr>
            <p:ph type="sldNum" sz="quarter" idx="2"/>
          </p:nvPr>
        </p:nvSpPr>
        <p:spPr>
          <a:xfrm>
            <a:off x="8733118" y="4808537"/>
            <a:ext cx="406496" cy="463844"/>
          </a:xfrm>
        </p:spPr>
        <p:txBody>
          <a:bodyPr/>
          <a:lstStyle/>
          <a:p>
            <a:fld id="{86CB4B4D-7CA3-9044-876B-883B54F8677D}" type="slidenum">
              <a:rPr lang="en-US" altLang="ja-JP" smtClean="0"/>
              <a:pPr/>
              <a:t>33</a:t>
            </a:fld>
            <a:endParaRPr lang="ja-JP" altLang="en-US" dirty="0"/>
          </a:p>
        </p:txBody>
      </p:sp>
    </p:spTree>
    <p:extLst>
      <p:ext uri="{BB962C8B-B14F-4D97-AF65-F5344CB8AC3E}">
        <p14:creationId xmlns:p14="http://schemas.microsoft.com/office/powerpoint/2010/main" val="16314172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Shape 725"/>
          <p:cNvSpPr>
            <a:spLocks noGrp="1"/>
          </p:cNvSpPr>
          <p:nvPr>
            <p:ph type="title"/>
          </p:nvPr>
        </p:nvSpPr>
        <p:spPr>
          <a:prstGeom prst="rect">
            <a:avLst/>
          </a:prstGeom>
        </p:spPr>
        <p:txBody>
          <a:bodyPr/>
          <a:lstStyle/>
          <a:p>
            <a:r>
              <a:t>開発のための情報</a:t>
            </a:r>
          </a:p>
        </p:txBody>
      </p:sp>
      <p:sp>
        <p:nvSpPr>
          <p:cNvPr id="726" name="Shape 726"/>
          <p:cNvSpPr/>
          <p:nvPr/>
        </p:nvSpPr>
        <p:spPr>
          <a:xfrm>
            <a:off x="2796916" y="1757855"/>
            <a:ext cx="3567641" cy="3847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900">
                <a:latin typeface="メイリオ"/>
                <a:ea typeface="メイリオ"/>
                <a:cs typeface="メイリオ"/>
                <a:sym typeface="メイリオ"/>
              </a:defRPr>
            </a:lvl1pPr>
          </a:lstStyle>
          <a:p>
            <a:pPr algn="ctr" defTabSz="449262" hangingPunct="0"/>
            <a:r>
              <a:rPr kumimoji="0" kern="0" dirty="0" smtClean="0">
                <a:solidFill>
                  <a:srgbClr val="000000"/>
                </a:solidFill>
              </a:rPr>
              <a:t>「</a:t>
            </a:r>
            <a:r>
              <a:rPr kumimoji="0" lang="ja-JP" altLang="en-US" kern="0" dirty="0" smtClean="0">
                <a:solidFill>
                  <a:srgbClr val="000000"/>
                </a:solidFill>
              </a:rPr>
              <a:t>アトリエ秋葉原　</a:t>
            </a:r>
            <a:r>
              <a:rPr kumimoji="0" lang="en-US" altLang="ja-JP" kern="0" dirty="0" err="1" smtClean="0">
                <a:solidFill>
                  <a:srgbClr val="000000"/>
                </a:solidFill>
              </a:rPr>
              <a:t>FB</a:t>
            </a:r>
            <a:r>
              <a:rPr kumimoji="0" kern="0" dirty="0" err="1" smtClean="0">
                <a:solidFill>
                  <a:srgbClr val="000000"/>
                </a:solidFill>
              </a:rPr>
              <a:t>」</a:t>
            </a:r>
            <a:r>
              <a:rPr kumimoji="0" kern="0" dirty="0" err="1">
                <a:solidFill>
                  <a:srgbClr val="000000"/>
                </a:solidFill>
              </a:rPr>
              <a:t>で検索</a:t>
            </a:r>
            <a:endParaRPr kumimoji="0" kern="0" dirty="0">
              <a:solidFill>
                <a:srgbClr val="000000"/>
              </a:solidFill>
            </a:endParaRPr>
          </a:p>
        </p:txBody>
      </p:sp>
      <p:sp>
        <p:nvSpPr>
          <p:cNvPr id="727" name="Shape 727"/>
          <p:cNvSpPr/>
          <p:nvPr/>
        </p:nvSpPr>
        <p:spPr>
          <a:xfrm>
            <a:off x="2943227" y="2836660"/>
            <a:ext cx="3859231"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49262" hangingPunct="0">
              <a:defRPr sz="1500">
                <a:latin typeface="メイリオ"/>
                <a:ea typeface="メイリオ"/>
                <a:cs typeface="メイリオ"/>
                <a:sym typeface="メイリオ"/>
              </a:defRPr>
            </a:pPr>
            <a:r>
              <a:rPr kumimoji="0" sz="1500" kern="0" dirty="0" smtClean="0">
                <a:solidFill>
                  <a:srgbClr val="000000"/>
                </a:solidFill>
                <a:latin typeface="メイリオ"/>
                <a:ea typeface="メイリオ"/>
                <a:cs typeface="メイリオ"/>
                <a:sym typeface="メイリオ"/>
              </a:rPr>
              <a:t>・</a:t>
            </a:r>
            <a:r>
              <a:rPr kumimoji="0" lang="ja-JP" altLang="en-US" sz="1500" kern="0" dirty="0" smtClean="0">
                <a:solidFill>
                  <a:srgbClr val="000000"/>
                </a:solidFill>
                <a:latin typeface="メイリオ"/>
                <a:ea typeface="メイリオ"/>
                <a:cs typeface="メイリオ"/>
                <a:sym typeface="メイリオ"/>
              </a:rPr>
              <a:t>アトリエ秋葉原の</a:t>
            </a:r>
            <a:r>
              <a:rPr kumimoji="0" lang="en-US" altLang="ja-JP" sz="1500" kern="0" dirty="0" smtClean="0">
                <a:solidFill>
                  <a:srgbClr val="000000"/>
                </a:solidFill>
                <a:latin typeface="メイリオ"/>
                <a:ea typeface="メイリオ"/>
                <a:cs typeface="メイリオ"/>
                <a:sym typeface="メイリオ"/>
              </a:rPr>
              <a:t>Facebook</a:t>
            </a:r>
            <a:r>
              <a:rPr kumimoji="0" lang="ja-JP" altLang="en-US" sz="1500" kern="0" dirty="0" smtClean="0">
                <a:solidFill>
                  <a:srgbClr val="000000"/>
                </a:solidFill>
                <a:latin typeface="メイリオ"/>
                <a:ea typeface="メイリオ"/>
                <a:cs typeface="メイリオ"/>
                <a:sym typeface="メイリオ"/>
              </a:rPr>
              <a:t>グループです</a:t>
            </a:r>
            <a:endParaRPr kumimoji="0" lang="en-US" altLang="ja-JP" sz="1500" kern="0" dirty="0" smtClean="0">
              <a:solidFill>
                <a:srgbClr val="000000"/>
              </a:solidFill>
              <a:latin typeface="メイリオ"/>
              <a:ea typeface="メイリオ"/>
              <a:cs typeface="メイリオ"/>
              <a:sym typeface="メイリオ"/>
            </a:endParaRPr>
          </a:p>
          <a:p>
            <a:pPr algn="ctr" defTabSz="449262" hangingPunct="0">
              <a:defRPr sz="1500">
                <a:latin typeface="メイリオ"/>
                <a:ea typeface="メイリオ"/>
                <a:cs typeface="メイリオ"/>
                <a:sym typeface="メイリオ"/>
              </a:defRPr>
            </a:pPr>
            <a:r>
              <a:rPr kumimoji="0" lang="ja-JP" altLang="en-US" sz="1500" kern="0" dirty="0" smtClean="0">
                <a:solidFill>
                  <a:srgbClr val="000000"/>
                </a:solidFill>
                <a:latin typeface="メイリオ"/>
                <a:ea typeface="メイリオ"/>
                <a:cs typeface="メイリオ"/>
                <a:sym typeface="メイリオ"/>
              </a:rPr>
              <a:t>・情報共有や質問ができます</a:t>
            </a:r>
            <a:endParaRPr kumimoji="0" sz="1500" kern="0" dirty="0">
              <a:solidFill>
                <a:srgbClr val="000000"/>
              </a:solidFill>
              <a:latin typeface="メイリオ"/>
              <a:ea typeface="メイリオ"/>
              <a:cs typeface="メイリオ"/>
              <a:sym typeface="メイリオ"/>
            </a:endParaRPr>
          </a:p>
        </p:txBody>
      </p:sp>
      <p:sp>
        <p:nvSpPr>
          <p:cNvPr id="728" name="Shape 728">
            <a:hlinkClick r:id="rId2"/>
          </p:cNvPr>
          <p:cNvSpPr/>
          <p:nvPr/>
        </p:nvSpPr>
        <p:spPr>
          <a:xfrm>
            <a:off x="2165439" y="1125624"/>
            <a:ext cx="4813122" cy="417514"/>
          </a:xfrm>
          <a:prstGeom prst="rect">
            <a:avLst/>
          </a:prstGeom>
          <a:solidFill>
            <a:srgbClr val="AAE0C9"/>
          </a:solidFill>
          <a:ln w="25400">
            <a:solidFill>
              <a:schemeClr val="accent1"/>
            </a:solidFill>
            <a:bevel/>
          </a:ln>
          <a:extLst>
            <a:ext uri="{C572A759-6A51-4108-AA02-DFA0A04FC94B}">
              <ma14:wrappingTextBoxFlag xmlns:ma14="http://schemas.microsoft.com/office/mac/drawingml/2011/main" val="1"/>
            </a:ext>
          </a:extLst>
        </p:spPr>
        <p:txBody>
          <a:bodyPr lIns="45719" rIns="45719"/>
          <a:lstStyle>
            <a:lvl1pPr>
              <a:defRPr sz="2200">
                <a:latin typeface="メイリオ"/>
                <a:ea typeface="メイリオ"/>
                <a:cs typeface="メイリオ"/>
                <a:sym typeface="メイリオ"/>
              </a:defRPr>
            </a:lvl1pPr>
          </a:lstStyle>
          <a:p>
            <a:pPr algn="ctr" defTabSz="449262" hangingPunct="0"/>
            <a:r>
              <a:rPr kumimoji="0" lang="ja-JP" altLang="en-US" kern="0" dirty="0" smtClean="0">
                <a:solidFill>
                  <a:srgbClr val="000000"/>
                </a:solidFill>
              </a:rPr>
              <a:t>アトリエ秋葉原</a:t>
            </a:r>
            <a:r>
              <a:rPr kumimoji="0" lang="en-US" altLang="ja-JP" kern="0" dirty="0" smtClean="0">
                <a:solidFill>
                  <a:srgbClr val="000000"/>
                </a:solidFill>
              </a:rPr>
              <a:t>FB</a:t>
            </a:r>
            <a:r>
              <a:rPr kumimoji="0" lang="ja-JP" altLang="en-US" kern="0" dirty="0" smtClean="0">
                <a:solidFill>
                  <a:srgbClr val="000000"/>
                </a:solidFill>
              </a:rPr>
              <a:t>グループ</a:t>
            </a:r>
            <a:endParaRPr kumimoji="0" kern="0" dirty="0">
              <a:solidFill>
                <a:srgbClr val="000000"/>
              </a:solidFill>
            </a:endParaRPr>
          </a:p>
        </p:txBody>
      </p:sp>
      <p:sp>
        <p:nvSpPr>
          <p:cNvPr id="729" name="Shape 729"/>
          <p:cNvSpPr/>
          <p:nvPr/>
        </p:nvSpPr>
        <p:spPr>
          <a:xfrm>
            <a:off x="1236662" y="2673352"/>
            <a:ext cx="7272338" cy="937160"/>
          </a:xfrm>
          <a:prstGeom prst="rect">
            <a:avLst/>
          </a:prstGeom>
          <a:ln w="25400">
            <a:solidFill>
              <a:schemeClr val="accent1"/>
            </a:solidFill>
          </a:ln>
        </p:spPr>
        <p:txBody>
          <a:bodyPr lIns="45719" rIns="45719"/>
          <a:lstStyle/>
          <a:p>
            <a:pPr algn="ctr" defTabSz="449262" hangingPunct="0"/>
            <a:endParaRPr kumimoji="0" sz="2400" kern="0" dirty="0">
              <a:solidFill>
                <a:srgbClr val="000000"/>
              </a:solidFill>
              <a:latin typeface="Times New Roman"/>
              <a:ea typeface="Times New Roman"/>
              <a:cs typeface="Times New Roman"/>
              <a:sym typeface="Times New Roman"/>
            </a:endParaRPr>
          </a:p>
        </p:txBody>
      </p:sp>
      <p:sp>
        <p:nvSpPr>
          <p:cNvPr id="2" name="スライド番号プレースホルダー 1"/>
          <p:cNvSpPr>
            <a:spLocks noGrp="1"/>
          </p:cNvSpPr>
          <p:nvPr>
            <p:ph type="sldNum" sz="quarter" idx="2"/>
          </p:nvPr>
        </p:nvSpPr>
        <p:spPr>
          <a:xfrm>
            <a:off x="8733118" y="4808537"/>
            <a:ext cx="406496" cy="463844"/>
          </a:xfrm>
        </p:spPr>
        <p:txBody>
          <a:bodyPr/>
          <a:lstStyle/>
          <a:p>
            <a:fld id="{86CB4B4D-7CA3-9044-876B-883B54F8677D}" type="slidenum">
              <a:rPr lang="en-US" altLang="ja-JP" smtClean="0"/>
              <a:pPr/>
              <a:t>34</a:t>
            </a:fld>
            <a:endParaRPr lang="ja-JP" altLang="en-US" dirty="0"/>
          </a:p>
        </p:txBody>
      </p:sp>
    </p:spTree>
    <p:extLst>
      <p:ext uri="{BB962C8B-B14F-4D97-AF65-F5344CB8AC3E}">
        <p14:creationId xmlns:p14="http://schemas.microsoft.com/office/powerpoint/2010/main" val="24152066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a:spLocks noGrp="1"/>
          </p:cNvSpPr>
          <p:nvPr>
            <p:ph type="title"/>
          </p:nvPr>
        </p:nvSpPr>
        <p:spPr>
          <a:prstGeom prst="rect">
            <a:avLst/>
          </a:prstGeom>
        </p:spPr>
        <p:txBody>
          <a:bodyPr/>
          <a:lstStyle/>
          <a:p>
            <a:r>
              <a:t>開発のための情報</a:t>
            </a:r>
          </a:p>
        </p:txBody>
      </p:sp>
      <p:sp>
        <p:nvSpPr>
          <p:cNvPr id="732" name="Shape 732"/>
          <p:cNvSpPr/>
          <p:nvPr/>
        </p:nvSpPr>
        <p:spPr>
          <a:xfrm>
            <a:off x="3125085" y="1837190"/>
            <a:ext cx="2928763" cy="3847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900">
                <a:latin typeface="メイリオ"/>
                <a:ea typeface="メイリオ"/>
                <a:cs typeface="メイリオ"/>
                <a:sym typeface="メイリオ"/>
              </a:defRPr>
            </a:lvl1pPr>
          </a:lstStyle>
          <a:p>
            <a:pPr algn="ctr" defTabSz="449262" hangingPunct="0"/>
            <a:r>
              <a:rPr kumimoji="0" kern="0" dirty="0">
                <a:solidFill>
                  <a:srgbClr val="000000"/>
                </a:solidFill>
              </a:rPr>
              <a:t>「Qiita  pepper 」で検索</a:t>
            </a:r>
          </a:p>
        </p:txBody>
      </p:sp>
      <p:sp>
        <p:nvSpPr>
          <p:cNvPr id="733" name="Shape 733">
            <a:hlinkClick r:id="rId2"/>
          </p:cNvPr>
          <p:cNvSpPr/>
          <p:nvPr/>
        </p:nvSpPr>
        <p:spPr>
          <a:xfrm>
            <a:off x="2748805" y="1230362"/>
            <a:ext cx="3663861" cy="539943"/>
          </a:xfrm>
          <a:prstGeom prst="rect">
            <a:avLst/>
          </a:prstGeom>
          <a:solidFill>
            <a:srgbClr val="AAE0C9"/>
          </a:solidFill>
          <a:ln w="25400">
            <a:solidFill>
              <a:schemeClr val="accent1"/>
            </a:solidFill>
            <a:bevel/>
          </a:ln>
          <a:extLst>
            <a:ext uri="{C572A759-6A51-4108-AA02-DFA0A04FC94B}">
              <ma14:wrappingTextBoxFlag xmlns:ma14="http://schemas.microsoft.com/office/mac/drawingml/2011/main" val="1"/>
            </a:ext>
          </a:extLst>
        </p:spPr>
        <p:txBody>
          <a:bodyPr lIns="45719" rIns="45719" anchor="ctr"/>
          <a:lstStyle>
            <a:lvl1pPr>
              <a:defRPr sz="2200">
                <a:latin typeface="メイリオ"/>
                <a:ea typeface="メイリオ"/>
                <a:cs typeface="メイリオ"/>
                <a:sym typeface="メイリオ"/>
              </a:defRPr>
            </a:lvl1pPr>
          </a:lstStyle>
          <a:p>
            <a:pPr algn="ctr" defTabSz="449262" hangingPunct="0"/>
            <a:r>
              <a:rPr kumimoji="0" kern="0">
                <a:solidFill>
                  <a:srgbClr val="000000"/>
                </a:solidFill>
              </a:rPr>
              <a:t>Qiita</a:t>
            </a:r>
          </a:p>
        </p:txBody>
      </p:sp>
      <p:sp>
        <p:nvSpPr>
          <p:cNvPr id="5" name="Shape 727"/>
          <p:cNvSpPr/>
          <p:nvPr/>
        </p:nvSpPr>
        <p:spPr>
          <a:xfrm>
            <a:off x="2445283" y="2683162"/>
            <a:ext cx="4855128" cy="55399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49262" hangingPunct="0">
              <a:defRPr sz="1500">
                <a:latin typeface="メイリオ"/>
                <a:ea typeface="メイリオ"/>
                <a:cs typeface="メイリオ"/>
                <a:sym typeface="メイリオ"/>
              </a:defRPr>
            </a:pPr>
            <a:r>
              <a:rPr kumimoji="0" sz="1500" kern="0" dirty="0" smtClean="0">
                <a:solidFill>
                  <a:srgbClr val="000000"/>
                </a:solidFill>
                <a:latin typeface="メイリオ"/>
                <a:ea typeface="メイリオ"/>
                <a:cs typeface="メイリオ"/>
                <a:sym typeface="メイリオ"/>
              </a:rPr>
              <a:t>・</a:t>
            </a:r>
            <a:r>
              <a:rPr kumimoji="0" lang="ja-JP" altLang="en-US" sz="1500" kern="0" dirty="0" smtClean="0">
                <a:solidFill>
                  <a:srgbClr val="000000"/>
                </a:solidFill>
                <a:latin typeface="メイリオ"/>
                <a:ea typeface="メイリオ"/>
                <a:cs typeface="メイリオ"/>
                <a:sym typeface="メイリオ"/>
              </a:rPr>
              <a:t>エンジニアの情報交換サイト</a:t>
            </a:r>
            <a:endParaRPr kumimoji="0" lang="en-US" altLang="ja-JP" sz="1500" kern="0" dirty="0" smtClean="0">
              <a:solidFill>
                <a:srgbClr val="000000"/>
              </a:solidFill>
              <a:latin typeface="メイリオ"/>
              <a:ea typeface="メイリオ"/>
              <a:cs typeface="メイリオ"/>
              <a:sym typeface="メイリオ"/>
            </a:endParaRPr>
          </a:p>
          <a:p>
            <a:pPr algn="ctr" defTabSz="449262" hangingPunct="0">
              <a:defRPr sz="1500">
                <a:latin typeface="メイリオ"/>
                <a:ea typeface="メイリオ"/>
                <a:cs typeface="メイリオ"/>
                <a:sym typeface="メイリオ"/>
              </a:defRPr>
            </a:pPr>
            <a:r>
              <a:rPr kumimoji="0" lang="ja-JP" altLang="en-US" sz="1500" kern="0" dirty="0" smtClean="0">
                <a:solidFill>
                  <a:srgbClr val="000000"/>
                </a:solidFill>
                <a:latin typeface="メイリオ"/>
                <a:ea typeface="メイリオ"/>
                <a:cs typeface="メイリオ"/>
                <a:sym typeface="メイリオ"/>
              </a:rPr>
              <a:t>・</a:t>
            </a:r>
            <a:r>
              <a:rPr kumimoji="0" lang="en-US" sz="1500" kern="0" dirty="0" smtClean="0">
                <a:solidFill>
                  <a:srgbClr val="000000"/>
                </a:solidFill>
                <a:latin typeface="メイリオ"/>
                <a:ea typeface="メイリオ"/>
                <a:cs typeface="メイリオ"/>
                <a:sym typeface="メイリオ"/>
              </a:rPr>
              <a:t>Pepper</a:t>
            </a:r>
            <a:r>
              <a:rPr kumimoji="0" lang="ja-JP" altLang="en-US" sz="1500" kern="0" dirty="0" smtClean="0">
                <a:solidFill>
                  <a:srgbClr val="000000"/>
                </a:solidFill>
                <a:latin typeface="メイリオ"/>
                <a:ea typeface="メイリオ"/>
                <a:cs typeface="メイリオ"/>
                <a:sym typeface="メイリオ"/>
              </a:rPr>
              <a:t>タグで</a:t>
            </a:r>
            <a:r>
              <a:rPr kumimoji="0" lang="en-US" altLang="ja-JP" sz="1500" kern="0" dirty="0" smtClean="0">
                <a:solidFill>
                  <a:srgbClr val="000000"/>
                </a:solidFill>
                <a:latin typeface="メイリオ"/>
                <a:ea typeface="メイリオ"/>
                <a:cs typeface="メイリオ"/>
                <a:sym typeface="メイリオ"/>
              </a:rPr>
              <a:t>Pepper</a:t>
            </a:r>
            <a:r>
              <a:rPr kumimoji="0" lang="ja-JP" altLang="en-US" sz="1500" kern="0" dirty="0" smtClean="0">
                <a:solidFill>
                  <a:srgbClr val="000000"/>
                </a:solidFill>
                <a:latin typeface="メイリオ"/>
                <a:ea typeface="メイリオ"/>
                <a:cs typeface="メイリオ"/>
                <a:sym typeface="メイリオ"/>
              </a:rPr>
              <a:t>に関する様々な技術情報がある</a:t>
            </a:r>
            <a:endParaRPr kumimoji="0" sz="1500" kern="0" dirty="0">
              <a:solidFill>
                <a:srgbClr val="000000"/>
              </a:solidFill>
              <a:latin typeface="メイリオ"/>
              <a:ea typeface="メイリオ"/>
              <a:cs typeface="メイリオ"/>
              <a:sym typeface="メイリオ"/>
            </a:endParaRPr>
          </a:p>
        </p:txBody>
      </p:sp>
      <p:sp>
        <p:nvSpPr>
          <p:cNvPr id="6" name="Shape 729"/>
          <p:cNvSpPr/>
          <p:nvPr/>
        </p:nvSpPr>
        <p:spPr>
          <a:xfrm>
            <a:off x="1236662" y="2519853"/>
            <a:ext cx="7272338" cy="937160"/>
          </a:xfrm>
          <a:prstGeom prst="rect">
            <a:avLst/>
          </a:prstGeom>
          <a:ln w="25400">
            <a:solidFill>
              <a:schemeClr val="accent1"/>
            </a:solidFill>
          </a:ln>
        </p:spPr>
        <p:txBody>
          <a:bodyPr lIns="45719" rIns="45719"/>
          <a:lstStyle/>
          <a:p>
            <a:pPr algn="ctr" defTabSz="449262" hangingPunct="0"/>
            <a:endParaRPr kumimoji="0" sz="2400" kern="0" dirty="0">
              <a:solidFill>
                <a:srgbClr val="000000"/>
              </a:solidFill>
              <a:latin typeface="Times New Roman"/>
              <a:ea typeface="Times New Roman"/>
              <a:cs typeface="Times New Roman"/>
              <a:sym typeface="Times New Roman"/>
            </a:endParaRPr>
          </a:p>
        </p:txBody>
      </p:sp>
      <p:sp>
        <p:nvSpPr>
          <p:cNvPr id="2" name="スライド番号プレースホルダー 1"/>
          <p:cNvSpPr>
            <a:spLocks noGrp="1"/>
          </p:cNvSpPr>
          <p:nvPr>
            <p:ph type="sldNum" sz="quarter" idx="2"/>
          </p:nvPr>
        </p:nvSpPr>
        <p:spPr>
          <a:xfrm>
            <a:off x="8733118" y="4808537"/>
            <a:ext cx="406496" cy="463844"/>
          </a:xfrm>
        </p:spPr>
        <p:txBody>
          <a:bodyPr/>
          <a:lstStyle/>
          <a:p>
            <a:fld id="{86CB4B4D-7CA3-9044-876B-883B54F8677D}" type="slidenum">
              <a:rPr lang="en-US" altLang="ja-JP" smtClean="0"/>
              <a:pPr/>
              <a:t>35</a:t>
            </a:fld>
            <a:endParaRPr lang="ja-JP" altLang="en-US" dirty="0"/>
          </a:p>
        </p:txBody>
      </p:sp>
    </p:spTree>
    <p:extLst>
      <p:ext uri="{BB962C8B-B14F-4D97-AF65-F5344CB8AC3E}">
        <p14:creationId xmlns:p14="http://schemas.microsoft.com/office/powerpoint/2010/main" val="104848331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80226" y="692639"/>
            <a:ext cx="8229600" cy="4425430"/>
          </a:xfrm>
        </p:spPr>
        <p:txBody>
          <a:bodyPr>
            <a:noAutofit/>
          </a:bodyPr>
          <a:lstStyle/>
          <a:p>
            <a:r>
              <a:rPr lang="en-US" altLang="ja-JP" sz="1400" dirty="0" err="1"/>
              <a:t>TensorFlow</a:t>
            </a:r>
            <a:r>
              <a:rPr lang="ja-JP" altLang="en-US" sz="1400" dirty="0"/>
              <a:t>，</a:t>
            </a:r>
            <a:r>
              <a:rPr lang="en-US" altLang="ja-JP" sz="1400" dirty="0" err="1"/>
              <a:t>Keras</a:t>
            </a:r>
            <a:endParaRPr lang="en-US" altLang="ja-JP" sz="1400" dirty="0"/>
          </a:p>
          <a:p>
            <a:pPr lvl="1"/>
            <a:r>
              <a:rPr lang="en-US" altLang="ja-JP" sz="1400" dirty="0"/>
              <a:t>https://</a:t>
            </a:r>
            <a:r>
              <a:rPr lang="en-US" altLang="ja-JP" sz="1400" dirty="0" err="1"/>
              <a:t>www.tensorflow.org</a:t>
            </a:r>
            <a:r>
              <a:rPr lang="en-US" altLang="ja-JP" sz="1400" dirty="0"/>
              <a:t>/</a:t>
            </a:r>
          </a:p>
          <a:p>
            <a:pPr lvl="1"/>
            <a:r>
              <a:rPr lang="en-US" altLang="ja-JP" sz="1400" dirty="0"/>
              <a:t>https://</a:t>
            </a:r>
            <a:r>
              <a:rPr lang="en-US" altLang="ja-JP" sz="1400" dirty="0" err="1"/>
              <a:t>keras.io</a:t>
            </a:r>
            <a:r>
              <a:rPr lang="en-US" altLang="ja-JP" sz="1400" dirty="0"/>
              <a:t>/</a:t>
            </a:r>
            <a:r>
              <a:rPr lang="en-US" altLang="ja-JP" sz="1400" dirty="0" err="1"/>
              <a:t>ja</a:t>
            </a:r>
            <a:r>
              <a:rPr lang="en-US" altLang="ja-JP" sz="1400" dirty="0"/>
              <a:t>/</a:t>
            </a:r>
          </a:p>
          <a:p>
            <a:pPr lvl="1"/>
            <a:endParaRPr lang="en-US" altLang="ja-JP" sz="800" dirty="0"/>
          </a:p>
          <a:p>
            <a:r>
              <a:rPr lang="en-US" altLang="ja-JP" sz="1400" dirty="0" err="1"/>
              <a:t>pythonSDK</a:t>
            </a:r>
            <a:r>
              <a:rPr lang="en-US" altLang="ja-JP" sz="1400" dirty="0"/>
              <a:t>(Mac</a:t>
            </a:r>
            <a:r>
              <a:rPr lang="ja-JP" altLang="en-US" sz="1400" dirty="0"/>
              <a:t>ユーザー必見</a:t>
            </a:r>
            <a:r>
              <a:rPr lang="en-US" altLang="ja-JP" sz="1400" dirty="0"/>
              <a:t>)</a:t>
            </a:r>
          </a:p>
          <a:p>
            <a:pPr lvl="1"/>
            <a:r>
              <a:rPr lang="en-US" altLang="ja-JP" sz="1400" dirty="0"/>
              <a:t>https://</a:t>
            </a:r>
            <a:r>
              <a:rPr lang="en-US" altLang="ja-JP" sz="1400" dirty="0" err="1"/>
              <a:t>qiita.com</a:t>
            </a:r>
            <a:r>
              <a:rPr lang="en-US" altLang="ja-JP" sz="1400" dirty="0"/>
              <a:t>/</a:t>
            </a:r>
            <a:r>
              <a:rPr lang="en-US" altLang="ja-JP" sz="1400" dirty="0" err="1"/>
              <a:t>kyohara</a:t>
            </a:r>
            <a:r>
              <a:rPr lang="en-US" altLang="ja-JP" sz="1400" dirty="0"/>
              <a:t>/items/ae0dd0f57413caa90674</a:t>
            </a:r>
          </a:p>
          <a:p>
            <a:pPr lvl="1"/>
            <a:endParaRPr lang="en-US" altLang="ja-JP" sz="800" dirty="0"/>
          </a:p>
          <a:p>
            <a:r>
              <a:rPr lang="en-US" altLang="ja-JP" sz="1400" dirty="0" err="1"/>
              <a:t>DeepLearning</a:t>
            </a:r>
            <a:r>
              <a:rPr lang="ja-JP" altLang="en-US" sz="1400" dirty="0"/>
              <a:t>を活用した物体検出（</a:t>
            </a:r>
            <a:r>
              <a:rPr lang="en-US" altLang="ja-JP" sz="1400" dirty="0" err="1"/>
              <a:t>SSD_Keras</a:t>
            </a:r>
            <a:r>
              <a:rPr lang="ja-JP" altLang="en-US" sz="1400" dirty="0"/>
              <a:t>）を可能とする</a:t>
            </a:r>
            <a:r>
              <a:rPr lang="en-US" altLang="ja-JP" sz="1400" dirty="0"/>
              <a:t>Pepper</a:t>
            </a:r>
          </a:p>
          <a:p>
            <a:pPr lvl="1"/>
            <a:r>
              <a:rPr lang="en-US" altLang="ja-JP" sz="1400" dirty="0"/>
              <a:t>http://</a:t>
            </a:r>
            <a:r>
              <a:rPr lang="en-US" altLang="ja-JP" sz="1400" dirty="0" err="1"/>
              <a:t>ai-coordinator.jp</a:t>
            </a:r>
            <a:r>
              <a:rPr lang="en-US" altLang="ja-JP" sz="1400" dirty="0"/>
              <a:t>/pepper-</a:t>
            </a:r>
            <a:r>
              <a:rPr lang="en-US" altLang="ja-JP" sz="1400" dirty="0" err="1"/>
              <a:t>deeplearning</a:t>
            </a:r>
            <a:r>
              <a:rPr lang="en-US" altLang="ja-JP" sz="1400" dirty="0"/>
              <a:t>-</a:t>
            </a:r>
            <a:r>
              <a:rPr lang="en-US" altLang="ja-JP" sz="1400" dirty="0" err="1"/>
              <a:t>ssd_keras</a:t>
            </a:r>
            <a:endParaRPr lang="en-US" altLang="ja-JP" sz="1400" dirty="0"/>
          </a:p>
          <a:p>
            <a:pPr lvl="1"/>
            <a:endParaRPr lang="en-US" altLang="ja-JP" sz="800" dirty="0"/>
          </a:p>
          <a:p>
            <a:r>
              <a:rPr lang="en-US" altLang="ja-JP" sz="1400" dirty="0"/>
              <a:t>SSD(</a:t>
            </a:r>
            <a:r>
              <a:rPr lang="en-US" altLang="ja-JP" sz="1400" dirty="0" err="1"/>
              <a:t>Keras</a:t>
            </a:r>
            <a:r>
              <a:rPr lang="en-US" altLang="ja-JP" sz="1400" dirty="0"/>
              <a:t>/</a:t>
            </a:r>
            <a:r>
              <a:rPr lang="en-US" altLang="ja-JP" sz="1400" dirty="0" err="1"/>
              <a:t>TensorFlow</a:t>
            </a:r>
            <a:r>
              <a:rPr lang="en-US" altLang="ja-JP" sz="1400" dirty="0"/>
              <a:t>)</a:t>
            </a:r>
            <a:r>
              <a:rPr lang="ja-JP" altLang="en-US" sz="1400" dirty="0"/>
              <a:t>でディープラーニングによる動画の物体検出を行う</a:t>
            </a:r>
          </a:p>
          <a:p>
            <a:pPr lvl="1"/>
            <a:r>
              <a:rPr lang="en-US" altLang="ja-JP" sz="1400" dirty="0"/>
              <a:t>https://</a:t>
            </a:r>
            <a:r>
              <a:rPr lang="en-US" altLang="ja-JP" sz="1400" dirty="0" err="1"/>
              <a:t>qiita.com</a:t>
            </a:r>
            <a:r>
              <a:rPr lang="en-US" altLang="ja-JP" sz="1400" dirty="0"/>
              <a:t>/</a:t>
            </a:r>
            <a:r>
              <a:rPr lang="en-US" altLang="ja-JP" sz="1400" dirty="0" err="1"/>
              <a:t>yampy</a:t>
            </a:r>
            <a:r>
              <a:rPr lang="en-US" altLang="ja-JP" sz="1400" dirty="0"/>
              <a:t>/items/37c607fdf77a919cda5d</a:t>
            </a:r>
          </a:p>
          <a:p>
            <a:pPr lvl="1"/>
            <a:endParaRPr lang="en-US" altLang="ja-JP" sz="800" dirty="0"/>
          </a:p>
          <a:p>
            <a:r>
              <a:rPr lang="en-US" altLang="ja-JP" sz="1400" dirty="0"/>
              <a:t>R-CNN</a:t>
            </a:r>
            <a:r>
              <a:rPr lang="ja-JP" altLang="en-US" sz="1400" dirty="0"/>
              <a:t>を「</a:t>
            </a:r>
            <a:r>
              <a:rPr lang="en-US" altLang="ja-JP" sz="1400" dirty="0" err="1"/>
              <a:t>Tensorflow</a:t>
            </a:r>
            <a:r>
              <a:rPr lang="en-US" altLang="ja-JP" sz="1400" dirty="0"/>
              <a:t> x Pepper</a:t>
            </a:r>
            <a:r>
              <a:rPr lang="ja-JP" altLang="en-US" sz="1400" dirty="0"/>
              <a:t>」で実装する方法</a:t>
            </a:r>
          </a:p>
          <a:p>
            <a:pPr lvl="1"/>
            <a:r>
              <a:rPr lang="en-US" altLang="ja-JP" sz="1400" dirty="0"/>
              <a:t>http://</a:t>
            </a:r>
            <a:r>
              <a:rPr lang="en-US" altLang="ja-JP" sz="1400" dirty="0" err="1"/>
              <a:t>ai-coordinator.jp</a:t>
            </a:r>
            <a:r>
              <a:rPr lang="en-US" altLang="ja-JP" sz="1400" dirty="0"/>
              <a:t>/r-</a:t>
            </a:r>
            <a:r>
              <a:rPr lang="en-US" altLang="ja-JP" sz="1400" dirty="0" err="1"/>
              <a:t>cnn</a:t>
            </a:r>
            <a:r>
              <a:rPr lang="en-US" altLang="ja-JP" sz="1400" dirty="0"/>
              <a:t>-</a:t>
            </a:r>
            <a:r>
              <a:rPr lang="en-US" altLang="ja-JP" sz="1400" dirty="0" err="1"/>
              <a:t>tensorflow</a:t>
            </a:r>
            <a:r>
              <a:rPr lang="en-US" altLang="ja-JP" sz="1400" dirty="0"/>
              <a:t>-pepper</a:t>
            </a:r>
            <a:endParaRPr lang="ja-JP" altLang="en-US" sz="1400" dirty="0"/>
          </a:p>
          <a:p>
            <a:pPr lvl="1"/>
            <a:endParaRPr lang="en-US" altLang="ja-JP" sz="800" dirty="0"/>
          </a:p>
          <a:p>
            <a:r>
              <a:rPr lang="en-US" altLang="ja-JP" sz="1400" dirty="0" err="1"/>
              <a:t>NAOqi</a:t>
            </a:r>
            <a:r>
              <a:rPr lang="en-US" altLang="ja-JP" sz="1400" dirty="0"/>
              <a:t> 2.5 </a:t>
            </a:r>
            <a:r>
              <a:rPr lang="en-US" altLang="ja-JP" sz="1400" dirty="0" err="1"/>
              <a:t>ALVideoDevice</a:t>
            </a:r>
            <a:r>
              <a:rPr lang="en-US" altLang="ja-JP" sz="1400" dirty="0"/>
              <a:t> API</a:t>
            </a:r>
          </a:p>
          <a:p>
            <a:pPr lvl="1"/>
            <a:r>
              <a:rPr lang="en-US" altLang="ja-JP" sz="1400" dirty="0"/>
              <a:t>http://</a:t>
            </a:r>
            <a:r>
              <a:rPr lang="en-US" altLang="ja-JP" sz="1400" dirty="0" err="1"/>
              <a:t>doc.aldebaran.com</a:t>
            </a:r>
            <a:r>
              <a:rPr lang="en-US" altLang="ja-JP" sz="1400" dirty="0"/>
              <a:t>/2-5/</a:t>
            </a:r>
            <a:r>
              <a:rPr lang="en-US" altLang="ja-JP" sz="1400" dirty="0" err="1"/>
              <a:t>naoqi</a:t>
            </a:r>
            <a:r>
              <a:rPr lang="en-US" altLang="ja-JP" sz="1400" dirty="0"/>
              <a:t>/vision/</a:t>
            </a:r>
            <a:r>
              <a:rPr lang="en-US" altLang="ja-JP" sz="1400" dirty="0" err="1"/>
              <a:t>alvideodevice-api.html</a:t>
            </a:r>
            <a:endParaRPr lang="ja-JP" altLang="en-US" sz="1400" dirty="0"/>
          </a:p>
        </p:txBody>
      </p:sp>
      <p:sp>
        <p:nvSpPr>
          <p:cNvPr id="3" name="タイトル 2"/>
          <p:cNvSpPr>
            <a:spLocks noGrp="1"/>
          </p:cNvSpPr>
          <p:nvPr>
            <p:ph type="title"/>
          </p:nvPr>
        </p:nvSpPr>
        <p:spPr/>
        <p:txBody>
          <a:bodyPr/>
          <a:lstStyle/>
          <a:p>
            <a:r>
              <a:rPr kumimoji="1" lang="ja-JP" altLang="en-US" dirty="0" smtClean="0"/>
              <a:t>参考ページ</a:t>
            </a:r>
            <a:endParaRPr kumimoji="1" lang="ja-JP" altLang="en-US" dirty="0"/>
          </a:p>
        </p:txBody>
      </p:sp>
      <p:sp>
        <p:nvSpPr>
          <p:cNvPr id="4" name="スライド番号プレースホルダー 3"/>
          <p:cNvSpPr>
            <a:spLocks noGrp="1"/>
          </p:cNvSpPr>
          <p:nvPr>
            <p:ph type="sldNum" sz="quarter" idx="12"/>
          </p:nvPr>
        </p:nvSpPr>
        <p:spPr/>
        <p:txBody>
          <a:bodyPr/>
          <a:lstStyle/>
          <a:p>
            <a:fld id="{170A3E21-C858-D146-A415-43954C86C6A5}" type="slidenum">
              <a:rPr kumimoji="1" lang="ja-JP" altLang="en-US" smtClean="0"/>
              <a:t>36</a:t>
            </a:fld>
            <a:endParaRPr kumimoji="1" lang="ja-JP" altLang="en-US"/>
          </a:p>
        </p:txBody>
      </p:sp>
    </p:spTree>
    <p:extLst>
      <p:ext uri="{BB962C8B-B14F-4D97-AF65-F5344CB8AC3E}">
        <p14:creationId xmlns:p14="http://schemas.microsoft.com/office/powerpoint/2010/main" val="140391854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png"/>
          <p:cNvPicPr>
            <a:picLocks noChangeAspect="1"/>
          </p:cNvPicPr>
          <p:nvPr/>
        </p:nvPicPr>
        <p:blipFill>
          <a:blip r:embed="rId2">
            <a:extLst/>
          </a:blip>
          <a:stretch>
            <a:fillRect/>
          </a:stretch>
        </p:blipFill>
        <p:spPr>
          <a:xfrm>
            <a:off x="5020381" y="2532839"/>
            <a:ext cx="3616417" cy="2607488"/>
          </a:xfrm>
          <a:prstGeom prst="rect">
            <a:avLst/>
          </a:prstGeom>
          <a:ln w="12700">
            <a:miter lim="400000"/>
          </a:ln>
        </p:spPr>
      </p:pic>
      <p:sp>
        <p:nvSpPr>
          <p:cNvPr id="8" name="Shape 736"/>
          <p:cNvSpPr/>
          <p:nvPr/>
        </p:nvSpPr>
        <p:spPr>
          <a:xfrm>
            <a:off x="740951" y="211168"/>
            <a:ext cx="5619182" cy="3294809"/>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16764" y="0"/>
                  <a:pt x="21600" y="4835"/>
                  <a:pt x="21600" y="10800"/>
                </a:cubicBezTo>
                <a:cubicBezTo>
                  <a:pt x="21600" y="13244"/>
                  <a:pt x="20779" y="15490"/>
                  <a:pt x="19411" y="17300"/>
                </a:cubicBezTo>
                <a:lnTo>
                  <a:pt x="21570" y="20473"/>
                </a:lnTo>
                <a:lnTo>
                  <a:pt x="17973" y="18859"/>
                </a:lnTo>
                <a:cubicBezTo>
                  <a:pt x="16065" y="20559"/>
                  <a:pt x="13556" y="21600"/>
                  <a:pt x="10799" y="21600"/>
                </a:cubicBezTo>
                <a:cubicBezTo>
                  <a:pt x="4834" y="21600"/>
                  <a:pt x="0" y="16765"/>
                  <a:pt x="0" y="10800"/>
                </a:cubicBezTo>
                <a:cubicBezTo>
                  <a:pt x="0" y="4835"/>
                  <a:pt x="4834" y="0"/>
                  <a:pt x="10799" y="0"/>
                </a:cubicBezTo>
                <a:close/>
              </a:path>
            </a:pathLst>
          </a:custGeom>
          <a:solidFill>
            <a:srgbClr val="FFFFFF"/>
          </a:solidFill>
          <a:ln w="9360" cap="sq">
            <a:solidFill>
              <a:srgbClr val="999999"/>
            </a:solidFill>
          </a:ln>
        </p:spPr>
        <p:txBody>
          <a:bodyPr lIns="45719" rIns="45719" anchor="ctr"/>
          <a:lstStyle/>
          <a:p>
            <a:pPr algn="ctr" defTabSz="449262" hangingPunct="0">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endParaRPr kumimoji="0" sz="2800" kern="0">
              <a:solidFill>
                <a:srgbClr val="000000"/>
              </a:solidFill>
              <a:latin typeface="Arial"/>
              <a:ea typeface="Arial"/>
              <a:cs typeface="Arial"/>
              <a:sym typeface="Arial"/>
            </a:endParaRPr>
          </a:p>
        </p:txBody>
      </p:sp>
      <p:sp>
        <p:nvSpPr>
          <p:cNvPr id="9" name="Shape 114"/>
          <p:cNvSpPr/>
          <p:nvPr/>
        </p:nvSpPr>
        <p:spPr>
          <a:xfrm>
            <a:off x="1115846" y="1326620"/>
            <a:ext cx="4897134" cy="1058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ja-JP" altLang="en-US" sz="2000" b="1" dirty="0" smtClean="0">
                <a:latin typeface="+mj-ea"/>
                <a:ea typeface="+mj-ea"/>
              </a:rPr>
              <a:t>おつ</a:t>
            </a:r>
            <a:r>
              <a:rPr lang="ja-JP" altLang="en-US" sz="2000" b="1" dirty="0">
                <a:latin typeface="+mj-ea"/>
                <a:ea typeface="+mj-ea"/>
              </a:rPr>
              <a:t>かれさまでした</a:t>
            </a:r>
            <a:r>
              <a:rPr lang="ja-JP" altLang="en-US" sz="2000" b="1" dirty="0" smtClean="0">
                <a:latin typeface="+mj-ea"/>
                <a:ea typeface="+mj-ea"/>
              </a:rPr>
              <a:t>！</a:t>
            </a:r>
            <a:endParaRPr lang="ja-JP" altLang="en-US" sz="2000" b="1" dirty="0">
              <a:latin typeface="+mj-ea"/>
              <a:ea typeface="+mj-ea"/>
            </a:endParaRPr>
          </a:p>
          <a:p>
            <a:pPr algn="ct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ja-JP" altLang="en-US" sz="2000" b="1" dirty="0">
                <a:latin typeface="+mj-ea"/>
                <a:ea typeface="+mj-ea"/>
              </a:rPr>
              <a:t>これにて</a:t>
            </a:r>
            <a:r>
              <a:rPr lang="en-US" altLang="ja-JP" sz="2000" b="1" dirty="0" smtClean="0">
                <a:latin typeface="+mj-ea"/>
                <a:ea typeface="+mj-ea"/>
              </a:rPr>
              <a:t>WS</a:t>
            </a:r>
            <a:r>
              <a:rPr lang="ja-JP" altLang="en-US" sz="2000" b="1" dirty="0" smtClean="0">
                <a:latin typeface="+mj-ea"/>
                <a:ea typeface="+mj-ea"/>
              </a:rPr>
              <a:t>番外編は</a:t>
            </a:r>
            <a:r>
              <a:rPr lang="ja-JP" altLang="en-US" sz="2000" b="1" dirty="0">
                <a:latin typeface="+mj-ea"/>
                <a:ea typeface="+mj-ea"/>
              </a:rPr>
              <a:t>終わりになります</a:t>
            </a:r>
            <a:r>
              <a:rPr lang="ja-JP" altLang="en-US" sz="2000" b="1" dirty="0" smtClean="0">
                <a:latin typeface="+mj-ea"/>
                <a:ea typeface="+mj-ea"/>
              </a:rPr>
              <a:t>。</a:t>
            </a:r>
            <a:endParaRPr lang="ja-JP" altLang="en-US" sz="2000" b="1" dirty="0">
              <a:latin typeface="+mj-ea"/>
              <a:ea typeface="+mj-ea"/>
            </a:endParaRPr>
          </a:p>
          <a:p>
            <a:pPr algn="ctr">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ja-JP" altLang="en-US" sz="1600" dirty="0">
                <a:latin typeface="+mj-ea"/>
                <a:ea typeface="+mj-ea"/>
              </a:rPr>
              <a:t>タッチアンドトライ</a:t>
            </a:r>
            <a:r>
              <a:rPr lang="ja-JP" altLang="en-US" sz="1600" dirty="0" smtClean="0">
                <a:latin typeface="+mj-ea"/>
                <a:ea typeface="+mj-ea"/>
              </a:rPr>
              <a:t>での質問もお待ちしています。</a:t>
            </a:r>
            <a:endParaRPr lang="ja-JP" altLang="en-US" sz="1600" dirty="0">
              <a:latin typeface="+mj-ea"/>
              <a:ea typeface="+mj-ea"/>
            </a:endParaRPr>
          </a:p>
        </p:txBody>
      </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37</a:t>
            </a:fld>
            <a:endParaRPr kumimoji="1" lang="ja-JP" altLang="en-US"/>
          </a:p>
        </p:txBody>
      </p:sp>
    </p:spTree>
    <p:extLst>
      <p:ext uri="{BB962C8B-B14F-4D97-AF65-F5344CB8AC3E}">
        <p14:creationId xmlns:p14="http://schemas.microsoft.com/office/powerpoint/2010/main" val="7654898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png"/>
          <p:cNvPicPr>
            <a:picLocks noChangeAspect="1"/>
          </p:cNvPicPr>
          <p:nvPr/>
        </p:nvPicPr>
        <p:blipFill>
          <a:blip r:embed="rId2">
            <a:extLst/>
          </a:blip>
          <a:stretch>
            <a:fillRect/>
          </a:stretch>
        </p:blipFill>
        <p:spPr>
          <a:xfrm>
            <a:off x="1352373" y="2466248"/>
            <a:ext cx="3668008" cy="2644686"/>
          </a:xfrm>
          <a:prstGeom prst="rect">
            <a:avLst/>
          </a:prstGeom>
          <a:ln w="12700">
            <a:miter lim="400000"/>
          </a:ln>
        </p:spPr>
      </p:pic>
      <p:grpSp>
        <p:nvGrpSpPr>
          <p:cNvPr id="4" name="Group 115"/>
          <p:cNvGrpSpPr/>
          <p:nvPr/>
        </p:nvGrpSpPr>
        <p:grpSpPr>
          <a:xfrm>
            <a:off x="4461985" y="315683"/>
            <a:ext cx="3830639" cy="2687639"/>
            <a:chOff x="0" y="0"/>
            <a:chExt cx="3830638" cy="2687638"/>
          </a:xfrm>
        </p:grpSpPr>
        <p:sp>
          <p:nvSpPr>
            <p:cNvPr id="5" name="Shape 113"/>
            <p:cNvSpPr/>
            <p:nvPr/>
          </p:nvSpPr>
          <p:spPr>
            <a:xfrm>
              <a:off x="0" y="0"/>
              <a:ext cx="3830638" cy="2687638"/>
            </a:xfrm>
            <a:prstGeom prst="wedgeEllipseCallout">
              <a:avLst>
                <a:gd name="adj1" fmla="val -49704"/>
                <a:gd name="adj2" fmla="val 40773"/>
              </a:avLst>
            </a:prstGeom>
            <a:solidFill>
              <a:srgbClr val="FFFFFF"/>
            </a:solidFill>
            <a:ln w="9360" cap="sq">
              <a:solidFill>
                <a:srgbClr val="999999"/>
              </a:solidFill>
              <a:prstDash val="solid"/>
              <a:round/>
            </a:ln>
            <a:effectLst/>
          </p:spPr>
          <p:txBody>
            <a:bodyPr wrap="square" lIns="45719" tIns="45719" rIns="45719" bIns="45719" numCol="1" anchor="ctr">
              <a:no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endParaRPr/>
            </a:p>
          </p:txBody>
        </p:sp>
        <p:sp>
          <p:nvSpPr>
            <p:cNvPr id="6" name="Shape 114"/>
            <p:cNvSpPr/>
            <p:nvPr/>
          </p:nvSpPr>
          <p:spPr>
            <a:xfrm>
              <a:off x="509717" y="908010"/>
              <a:ext cx="2967092" cy="9562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dirty="0" smtClean="0">
                  <a:latin typeface="メイリオ"/>
                  <a:ea typeface="メイリオ"/>
                  <a:cs typeface="メイリオ"/>
                  <a:sym typeface="HGPSoeiKakugothicUB"/>
                </a:rPr>
                <a:t>自己</a:t>
              </a:r>
              <a:r>
                <a:rPr dirty="0">
                  <a:latin typeface="メイリオ"/>
                  <a:ea typeface="メイリオ"/>
                  <a:cs typeface="メイリオ"/>
                  <a:sym typeface="HGPSoeiKakugothicUB"/>
                </a:rPr>
                <a:t>紹介</a:t>
              </a:r>
            </a:p>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dirty="0">
                  <a:latin typeface="メイリオ"/>
                  <a:ea typeface="メイリオ"/>
                  <a:cs typeface="メイリオ"/>
                  <a:sym typeface="HGPSoeiKakugothicUB"/>
                </a:rPr>
                <a:t>してみませんか？</a:t>
              </a:r>
            </a:p>
          </p:txBody>
        </p:sp>
      </p:gr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4</a:t>
            </a:fld>
            <a:endParaRPr kumimoji="1" lang="ja-JP" altLang="en-US"/>
          </a:p>
        </p:txBody>
      </p:sp>
    </p:spTree>
    <p:extLst>
      <p:ext uri="{BB962C8B-B14F-4D97-AF65-F5344CB8AC3E}">
        <p14:creationId xmlns:p14="http://schemas.microsoft.com/office/powerpoint/2010/main" val="33771996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509559" y="838497"/>
            <a:ext cx="7164907" cy="2256543"/>
          </a:xfrm>
        </p:spPr>
        <p:txBody>
          <a:bodyPr>
            <a:normAutofit/>
          </a:bodyPr>
          <a:lstStyle/>
          <a:p>
            <a:pPr marL="0" indent="0" defTabSz="449262">
              <a:buNone/>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r>
              <a:rPr lang="ja-JP" altLang="en-US" dirty="0" smtClean="0"/>
              <a:t>・お名前</a:t>
            </a:r>
            <a:endParaRPr lang="ja-JP" altLang="en-US" dirty="0"/>
          </a:p>
          <a:p>
            <a:pPr marL="0" indent="0" defTabSz="449262">
              <a:buNone/>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r>
              <a:rPr lang="ja-JP" altLang="en-US" dirty="0" smtClean="0"/>
              <a:t>・</a:t>
            </a:r>
            <a:r>
              <a:rPr lang="ja-JP" altLang="en-US" dirty="0"/>
              <a:t>ご所属</a:t>
            </a:r>
          </a:p>
          <a:p>
            <a:pPr marL="0" indent="0" defTabSz="449262">
              <a:buNone/>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r>
              <a:rPr lang="ja-JP" altLang="en-US" dirty="0" smtClean="0"/>
              <a:t>・</a:t>
            </a:r>
            <a:r>
              <a:rPr lang="ja-JP" altLang="en-US" dirty="0"/>
              <a:t>本日の</a:t>
            </a:r>
            <a:r>
              <a:rPr lang="ja-JP" altLang="en-US" dirty="0" smtClean="0"/>
              <a:t>意気込み</a:t>
            </a:r>
            <a:endParaRPr lang="en-US" altLang="ja-JP" dirty="0" smtClean="0"/>
          </a:p>
          <a:p>
            <a:pPr marL="0" indent="0" defTabSz="449262">
              <a:buNone/>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r>
              <a:rPr lang="ja-JP" altLang="en-US" dirty="0" smtClean="0"/>
              <a:t>・開発経験</a:t>
            </a:r>
            <a:r>
              <a:rPr lang="ja-JP" altLang="en-US" sz="2200" dirty="0" smtClean="0"/>
              <a:t>（</a:t>
            </a:r>
            <a:r>
              <a:rPr lang="en-US" altLang="ja-JP" sz="2200" dirty="0" smtClean="0"/>
              <a:t>Pepper/Python/</a:t>
            </a:r>
            <a:r>
              <a:rPr lang="ja-JP" altLang="en-US" sz="2200" dirty="0" smtClean="0"/>
              <a:t>機械学習）</a:t>
            </a:r>
            <a:endParaRPr lang="en-US" altLang="ja-JP" sz="2200" dirty="0" smtClean="0"/>
          </a:p>
          <a:p>
            <a:pPr marL="0" indent="0" defTabSz="449262">
              <a:buNone/>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endParaRPr lang="en-US" altLang="ja-JP" sz="2200" dirty="0" smtClean="0"/>
          </a:p>
          <a:p>
            <a:pPr marL="0" indent="0" defTabSz="449262">
              <a:buNone/>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endParaRPr lang="en-US" altLang="ja-JP" sz="2200" dirty="0" smtClean="0"/>
          </a:p>
          <a:p>
            <a:pPr marL="0" indent="0" defTabSz="449262">
              <a:buNone/>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endParaRPr lang="ja-JP" altLang="en-US" sz="2600" dirty="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自己紹介</a:t>
            </a:r>
            <a:endParaRPr kumimoji="1" lang="ja-JP" altLang="en-US" dirty="0"/>
          </a:p>
        </p:txBody>
      </p:sp>
      <p:sp>
        <p:nvSpPr>
          <p:cNvPr id="4" name="Shape 164"/>
          <p:cNvSpPr/>
          <p:nvPr/>
        </p:nvSpPr>
        <p:spPr>
          <a:xfrm>
            <a:off x="1223964" y="3652507"/>
            <a:ext cx="6889751" cy="107884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ctr" defTabSz="449262">
              <a:lnSpc>
                <a:spcPct val="12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800">
                <a:latin typeface="+mn-lt"/>
                <a:ea typeface="+mn-ea"/>
                <a:cs typeface="+mn-cs"/>
                <a:sym typeface="Calibri"/>
              </a:defRPr>
            </a:pPr>
            <a:r>
              <a:rPr dirty="0" smtClean="0">
                <a:latin typeface="メイリオ"/>
                <a:ea typeface="メイリオ"/>
                <a:cs typeface="メイリオ"/>
                <a:sym typeface="メイリオ"/>
              </a:rPr>
              <a:t>例：</a:t>
            </a:r>
          </a:p>
          <a:p>
            <a:pPr algn="ctr" defTabSz="449262">
              <a:lnSpc>
                <a:spcPct val="12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800">
                <a:latin typeface="+mn-lt"/>
                <a:ea typeface="+mn-ea"/>
                <a:cs typeface="+mn-cs"/>
                <a:sym typeface="Calibri"/>
              </a:defRPr>
            </a:pPr>
            <a:r>
              <a:rPr dirty="0" smtClean="0">
                <a:latin typeface="メイリオ"/>
                <a:ea typeface="メイリオ"/>
                <a:cs typeface="メイリオ"/>
                <a:sym typeface="メイリオ"/>
              </a:rPr>
              <a:t>本日の案内を勤めさせていただきます、</a:t>
            </a:r>
          </a:p>
          <a:p>
            <a:pPr algn="ctr" defTabSz="449262">
              <a:lnSpc>
                <a:spcPct val="12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800">
                <a:latin typeface="+mn-lt"/>
                <a:ea typeface="+mn-ea"/>
                <a:cs typeface="+mn-cs"/>
                <a:sym typeface="Calibri"/>
              </a:defRPr>
            </a:pPr>
            <a:r>
              <a:rPr lang="ja-JP" altLang="en-US" dirty="0" smtClean="0">
                <a:latin typeface="メイリオ"/>
                <a:ea typeface="メイリオ"/>
                <a:cs typeface="メイリオ"/>
                <a:sym typeface="メイリオ"/>
              </a:rPr>
              <a:t>松尾</a:t>
            </a:r>
            <a:r>
              <a:rPr dirty="0">
                <a:latin typeface="メイリオ"/>
                <a:ea typeface="メイリオ"/>
                <a:cs typeface="メイリオ"/>
                <a:sym typeface="メイリオ"/>
              </a:rPr>
              <a:t>　</a:t>
            </a:r>
            <a:r>
              <a:rPr lang="ja-JP" altLang="en-US" dirty="0" smtClean="0">
                <a:latin typeface="メイリオ"/>
                <a:ea typeface="メイリオ"/>
                <a:cs typeface="メイリオ"/>
                <a:sym typeface="メイリオ"/>
              </a:rPr>
              <a:t>映里</a:t>
            </a:r>
            <a:r>
              <a:rPr lang="ja-JP" altLang="en-US" dirty="0">
                <a:latin typeface="メイリオ"/>
                <a:ea typeface="メイリオ"/>
                <a:cs typeface="メイリオ"/>
                <a:sym typeface="メイリオ"/>
              </a:rPr>
              <a:t> </a:t>
            </a:r>
            <a:r>
              <a:rPr dirty="0" smtClean="0"/>
              <a:t>(M</a:t>
            </a:r>
            <a:r>
              <a:rPr lang="en-US" dirty="0" smtClean="0"/>
              <a:t>atsuo</a:t>
            </a:r>
            <a:r>
              <a:rPr dirty="0" smtClean="0"/>
              <a:t>  </a:t>
            </a:r>
            <a:r>
              <a:rPr lang="en-US" dirty="0" smtClean="0"/>
              <a:t>Eri</a:t>
            </a:r>
            <a:r>
              <a:rPr dirty="0" smtClean="0"/>
              <a:t>)</a:t>
            </a:r>
            <a:r>
              <a:rPr lang="ja-JP" altLang="en-US" dirty="0" smtClean="0"/>
              <a:t> </a:t>
            </a:r>
            <a:r>
              <a:rPr dirty="0" smtClean="0">
                <a:latin typeface="メイリオ"/>
                <a:ea typeface="メイリオ"/>
                <a:cs typeface="メイリオ"/>
                <a:sym typeface="メイリオ"/>
              </a:rPr>
              <a:t>と</a:t>
            </a:r>
            <a:r>
              <a:rPr dirty="0">
                <a:latin typeface="メイリオ"/>
                <a:ea typeface="メイリオ"/>
                <a:cs typeface="メイリオ"/>
                <a:sym typeface="メイリオ"/>
              </a:rPr>
              <a:t>申します</a:t>
            </a:r>
            <a:r>
              <a:rPr dirty="0" smtClean="0">
                <a:latin typeface="メイリオ"/>
                <a:ea typeface="メイリオ"/>
                <a:cs typeface="メイリオ"/>
                <a:sym typeface="メイリオ"/>
              </a:rPr>
              <a:t>。</a:t>
            </a:r>
            <a:endParaRPr lang="en-US" dirty="0" smtClean="0">
              <a:latin typeface="メイリオ"/>
              <a:ea typeface="メイリオ"/>
              <a:cs typeface="メイリオ"/>
              <a:sym typeface="メイリオ"/>
            </a:endParaRPr>
          </a:p>
        </p:txBody>
      </p:sp>
      <p:sp>
        <p:nvSpPr>
          <p:cNvPr id="5" name="スライド番号プレースホルダー 4"/>
          <p:cNvSpPr>
            <a:spLocks noGrp="1"/>
          </p:cNvSpPr>
          <p:nvPr>
            <p:ph type="sldNum" sz="quarter" idx="12"/>
          </p:nvPr>
        </p:nvSpPr>
        <p:spPr/>
        <p:txBody>
          <a:bodyPr/>
          <a:lstStyle/>
          <a:p>
            <a:fld id="{170A3E21-C858-D146-A415-43954C86C6A5}" type="slidenum">
              <a:rPr kumimoji="1" lang="ja-JP" altLang="en-US" smtClean="0"/>
              <a:t>5</a:t>
            </a:fld>
            <a:endParaRPr kumimoji="1" lang="ja-JP" altLang="en-US"/>
          </a:p>
        </p:txBody>
      </p:sp>
      <p:sp>
        <p:nvSpPr>
          <p:cNvPr id="6" name="正方形/長方形 5"/>
          <p:cNvSpPr/>
          <p:nvPr/>
        </p:nvSpPr>
        <p:spPr>
          <a:xfrm>
            <a:off x="1513292" y="2943224"/>
            <a:ext cx="6433725" cy="584776"/>
          </a:xfrm>
          <a:prstGeom prst="rect">
            <a:avLst/>
          </a:prstGeom>
        </p:spPr>
        <p:txBody>
          <a:bodyPr wrap="square">
            <a:spAutoFit/>
          </a:bodyPr>
          <a:lstStyle/>
          <a:p>
            <a:pPr defTabSz="449262">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r>
              <a:rPr lang="en-US" altLang="ja-JP" sz="1600" dirty="0" smtClean="0"/>
              <a:t>※ </a:t>
            </a:r>
            <a:r>
              <a:rPr lang="ja-JP" altLang="en-US" sz="1600" dirty="0" smtClean="0"/>
              <a:t>本ワークショップ</a:t>
            </a:r>
            <a:r>
              <a:rPr lang="ja-JP" altLang="en-US" sz="1600" dirty="0"/>
              <a:t>で</a:t>
            </a:r>
            <a:r>
              <a:rPr lang="ja-JP" altLang="en-US" sz="1600" dirty="0" smtClean="0"/>
              <a:t>は、</a:t>
            </a:r>
            <a:r>
              <a:rPr lang="en-US" altLang="ja-JP" sz="1600" dirty="0" smtClean="0"/>
              <a:t>Python</a:t>
            </a:r>
            <a:r>
              <a:rPr lang="ja-JP" altLang="en-US" sz="1600" dirty="0"/>
              <a:t>プログラムの開発を行います。</a:t>
            </a:r>
            <a:endParaRPr lang="en-US" altLang="ja-JP" sz="1600" dirty="0"/>
          </a:p>
          <a:p>
            <a:pPr defTabSz="449262">
              <a:tabLst>
                <a:tab pos="914400" algn="l"/>
                <a:tab pos="1828800" algn="l"/>
                <a:tab pos="2743200" algn="l"/>
                <a:tab pos="3657600" algn="l"/>
                <a:tab pos="4572000" algn="l"/>
                <a:tab pos="5486400" algn="l"/>
                <a:tab pos="6400800" algn="l"/>
                <a:tab pos="7315200" algn="l"/>
                <a:tab pos="8229600" algn="l"/>
                <a:tab pos="9144000" algn="l"/>
                <a:tab pos="10058400" algn="l"/>
              </a:tabLst>
              <a:defRPr sz="2800" b="1">
                <a:latin typeface="メイリオ"/>
                <a:ea typeface="メイリオ"/>
                <a:cs typeface="メイリオ"/>
                <a:sym typeface="メイリオ"/>
              </a:defRPr>
            </a:pPr>
            <a:r>
              <a:rPr lang="ja-JP" altLang="en-US" sz="1600" dirty="0"/>
              <a:t>　</a:t>
            </a:r>
            <a:r>
              <a:rPr lang="en-US" altLang="ja-JP" sz="1600" dirty="0" smtClean="0"/>
              <a:t> </a:t>
            </a:r>
            <a:r>
              <a:rPr lang="en-US" altLang="ja-JP" sz="1600" dirty="0" err="1" smtClean="0"/>
              <a:t>Chroregraphe</a:t>
            </a:r>
            <a:r>
              <a:rPr lang="en-US" altLang="ja-JP" sz="1600" dirty="0" smtClean="0"/>
              <a:t> </a:t>
            </a:r>
            <a:r>
              <a:rPr lang="ja-JP" altLang="en-US" sz="1600" dirty="0" smtClean="0"/>
              <a:t>は</a:t>
            </a:r>
            <a:r>
              <a:rPr lang="ja-JP" altLang="en-US" sz="1600" dirty="0"/>
              <a:t>使用しませんのでご注意ください。</a:t>
            </a:r>
            <a:endParaRPr lang="en-US" altLang="ja-JP" sz="1600" dirty="0"/>
          </a:p>
        </p:txBody>
      </p:sp>
    </p:spTree>
    <p:extLst>
      <p:ext uri="{BB962C8B-B14F-4D97-AF65-F5344CB8AC3E}">
        <p14:creationId xmlns:p14="http://schemas.microsoft.com/office/powerpoint/2010/main" val="11409489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本</a:t>
            </a:r>
            <a:r>
              <a:rPr kumimoji="1" lang="en-US" altLang="ja-JP" dirty="0" smtClean="0"/>
              <a:t>WS</a:t>
            </a:r>
            <a:r>
              <a:rPr kumimoji="1" lang="ja-JP" altLang="en-US" dirty="0" smtClean="0"/>
              <a:t>の内容</a:t>
            </a:r>
            <a:endParaRPr kumimoji="1" lang="ja-JP" altLang="en-US" dirty="0"/>
          </a:p>
        </p:txBody>
      </p:sp>
      <p:sp>
        <p:nvSpPr>
          <p:cNvPr id="4" name="コンテンツ プレースホルダー 3"/>
          <p:cNvSpPr>
            <a:spLocks noGrp="1"/>
          </p:cNvSpPr>
          <p:nvPr>
            <p:ph idx="1"/>
          </p:nvPr>
        </p:nvSpPr>
        <p:spPr>
          <a:xfrm>
            <a:off x="1035958" y="969368"/>
            <a:ext cx="7650842" cy="3625255"/>
          </a:xfrm>
        </p:spPr>
        <p:txBody>
          <a:bodyPr>
            <a:normAutofit/>
          </a:bodyPr>
          <a:lstStyle/>
          <a:p>
            <a:pPr marL="0" indent="0">
              <a:lnSpc>
                <a:spcPct val="150000"/>
              </a:lnSpc>
              <a:buNone/>
            </a:pPr>
            <a:r>
              <a:rPr lang="en-US" altLang="ja-JP" dirty="0"/>
              <a:t>1. Pepper x </a:t>
            </a:r>
            <a:r>
              <a:rPr lang="en-US" altLang="ja-JP" dirty="0" smtClean="0"/>
              <a:t>Deep</a:t>
            </a:r>
            <a:r>
              <a:rPr lang="ja-JP" altLang="en-US" dirty="0" smtClean="0"/>
              <a:t> </a:t>
            </a:r>
            <a:r>
              <a:rPr lang="en-US" altLang="ja-JP" dirty="0" smtClean="0"/>
              <a:t>Learning</a:t>
            </a:r>
            <a:endParaRPr lang="ja-JP" altLang="en-US" dirty="0"/>
          </a:p>
          <a:p>
            <a:pPr marL="0" indent="0">
              <a:lnSpc>
                <a:spcPct val="150000"/>
              </a:lnSpc>
              <a:buNone/>
            </a:pPr>
            <a:r>
              <a:rPr lang="en-US" altLang="ja-JP" dirty="0" smtClean="0"/>
              <a:t>2.</a:t>
            </a:r>
            <a:r>
              <a:rPr lang="ja-JP" altLang="en-US" dirty="0" smtClean="0"/>
              <a:t> 環境構築</a:t>
            </a:r>
            <a:endParaRPr lang="en-US" altLang="ja-JP" dirty="0" smtClean="0"/>
          </a:p>
          <a:p>
            <a:pPr marL="0" indent="0">
              <a:lnSpc>
                <a:spcPct val="150000"/>
              </a:lnSpc>
              <a:buNone/>
            </a:pPr>
            <a:r>
              <a:rPr lang="en-US" altLang="ja-JP" dirty="0" smtClean="0"/>
              <a:t>3</a:t>
            </a:r>
            <a:r>
              <a:rPr lang="en-US" altLang="ja-JP" dirty="0"/>
              <a:t>. </a:t>
            </a:r>
            <a:r>
              <a:rPr lang="en-US" altLang="ja-JP" dirty="0" err="1" smtClean="0"/>
              <a:t>TensorFlow</a:t>
            </a:r>
            <a:r>
              <a:rPr lang="ja-JP" altLang="en-US" dirty="0"/>
              <a:t>で物体</a:t>
            </a:r>
            <a:r>
              <a:rPr lang="ja-JP" altLang="en-US" dirty="0" smtClean="0"/>
              <a:t>認識</a:t>
            </a:r>
            <a:endParaRPr lang="en-US" altLang="ja-JP" dirty="0" smtClean="0"/>
          </a:p>
          <a:p>
            <a:pPr marL="0" indent="0">
              <a:lnSpc>
                <a:spcPct val="150000"/>
              </a:lnSpc>
              <a:buNone/>
            </a:pPr>
            <a:r>
              <a:rPr lang="en-US" altLang="ja-JP" dirty="0" smtClean="0"/>
              <a:t>4</a:t>
            </a:r>
            <a:r>
              <a:rPr lang="en-US" altLang="ja-JP" dirty="0"/>
              <a:t>. </a:t>
            </a:r>
            <a:r>
              <a:rPr lang="en-US" altLang="ja-JP" dirty="0" err="1"/>
              <a:t>Keras+</a:t>
            </a:r>
            <a:r>
              <a:rPr lang="en-US" altLang="ja-JP" dirty="0" err="1" smtClean="0"/>
              <a:t>TensorFlow</a:t>
            </a:r>
            <a:r>
              <a:rPr lang="ja-JP" altLang="en-US" dirty="0"/>
              <a:t>でリアルタイム物体検出</a:t>
            </a:r>
          </a:p>
          <a:p>
            <a:pPr marL="0" indent="0">
              <a:lnSpc>
                <a:spcPct val="150000"/>
              </a:lnSpc>
              <a:buNone/>
            </a:pPr>
            <a:r>
              <a:rPr lang="en-US" altLang="ja-JP" dirty="0"/>
              <a:t>5. </a:t>
            </a:r>
            <a:r>
              <a:rPr lang="ja-JP" altLang="en-US" dirty="0"/>
              <a:t>おまけ</a:t>
            </a:r>
            <a:endParaRPr kumimoji="1" lang="ja-JP" altLang="en-US" dirty="0"/>
          </a:p>
        </p:txBody>
      </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6</a:t>
            </a:fld>
            <a:endParaRPr kumimoji="1" lang="ja-JP" altLang="en-US"/>
          </a:p>
        </p:txBody>
      </p:sp>
    </p:spTree>
    <p:extLst>
      <p:ext uri="{BB962C8B-B14F-4D97-AF65-F5344CB8AC3E}">
        <p14:creationId xmlns:p14="http://schemas.microsoft.com/office/powerpoint/2010/main" val="29914992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png"/>
          <p:cNvPicPr>
            <a:picLocks noChangeAspect="1"/>
          </p:cNvPicPr>
          <p:nvPr/>
        </p:nvPicPr>
        <p:blipFill>
          <a:blip r:embed="rId2">
            <a:extLst/>
          </a:blip>
          <a:stretch>
            <a:fillRect/>
          </a:stretch>
        </p:blipFill>
        <p:spPr>
          <a:xfrm>
            <a:off x="884521" y="2349257"/>
            <a:ext cx="3668008" cy="2644686"/>
          </a:xfrm>
          <a:prstGeom prst="rect">
            <a:avLst/>
          </a:prstGeom>
          <a:ln w="12700">
            <a:miter lim="400000"/>
          </a:ln>
        </p:spPr>
      </p:pic>
      <p:grpSp>
        <p:nvGrpSpPr>
          <p:cNvPr id="4" name="Group 115"/>
          <p:cNvGrpSpPr/>
          <p:nvPr/>
        </p:nvGrpSpPr>
        <p:grpSpPr>
          <a:xfrm>
            <a:off x="4202312" y="919228"/>
            <a:ext cx="4724471" cy="1850105"/>
            <a:chOff x="0" y="0"/>
            <a:chExt cx="4106084" cy="2687638"/>
          </a:xfrm>
        </p:grpSpPr>
        <p:sp>
          <p:nvSpPr>
            <p:cNvPr id="5" name="Shape 113"/>
            <p:cNvSpPr/>
            <p:nvPr/>
          </p:nvSpPr>
          <p:spPr>
            <a:xfrm>
              <a:off x="0" y="0"/>
              <a:ext cx="3830638" cy="2687638"/>
            </a:xfrm>
            <a:prstGeom prst="wedgeEllipseCallout">
              <a:avLst>
                <a:gd name="adj1" fmla="val -49704"/>
                <a:gd name="adj2" fmla="val 40773"/>
              </a:avLst>
            </a:prstGeom>
            <a:solidFill>
              <a:srgbClr val="FFFFFF"/>
            </a:solidFill>
            <a:ln w="9360" cap="sq">
              <a:solidFill>
                <a:srgbClr val="999999"/>
              </a:solidFill>
              <a:prstDash val="solid"/>
              <a:round/>
            </a:ln>
            <a:effectLst/>
          </p:spPr>
          <p:txBody>
            <a:bodyPr wrap="square" lIns="45719" tIns="45719" rIns="45719" bIns="45719" numCol="1" anchor="ctr">
              <a:no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endParaRPr/>
            </a:p>
          </p:txBody>
        </p:sp>
        <p:sp>
          <p:nvSpPr>
            <p:cNvPr id="6" name="Shape 114"/>
            <p:cNvSpPr/>
            <p:nvPr/>
          </p:nvSpPr>
          <p:spPr>
            <a:xfrm>
              <a:off x="228460" y="1059005"/>
              <a:ext cx="3877624" cy="5737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ctr">
              <a:sp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defRPr sz="2800">
                  <a:latin typeface="Arial"/>
                  <a:ea typeface="Arial"/>
                  <a:cs typeface="Arial"/>
                  <a:sym typeface="Arial"/>
                </a:defRPr>
              </a:pPr>
              <a:r>
                <a:rPr lang="en-US" altLang="ja-JP" sz="2400" b="1" dirty="0">
                  <a:latin typeface="メイリオ"/>
                  <a:ea typeface="メイリオ"/>
                  <a:cs typeface="メイリオ"/>
                  <a:sym typeface="HGPSoeiKakugothicUB"/>
                </a:rPr>
                <a:t>Pepper x </a:t>
              </a:r>
              <a:r>
                <a:rPr lang="en-US" altLang="ja-JP" sz="2400" b="1" dirty="0" err="1">
                  <a:latin typeface="メイリオ"/>
                  <a:ea typeface="メイリオ"/>
                  <a:cs typeface="メイリオ"/>
                  <a:sym typeface="HGPSoeiKakugothicUB"/>
                </a:rPr>
                <a:t>DeepLearning</a:t>
              </a:r>
              <a:endParaRPr sz="2400" b="1" dirty="0">
                <a:latin typeface="メイリオ"/>
                <a:ea typeface="メイリオ"/>
                <a:cs typeface="メイリオ"/>
                <a:sym typeface="HGPSoeiKakugothicUB"/>
              </a:endParaRPr>
            </a:p>
          </p:txBody>
        </p:sp>
      </p:grpSp>
      <p:sp>
        <p:nvSpPr>
          <p:cNvPr id="2" name="スライド番号プレースホルダー 1"/>
          <p:cNvSpPr>
            <a:spLocks noGrp="1"/>
          </p:cNvSpPr>
          <p:nvPr>
            <p:ph type="sldNum" sz="quarter" idx="12"/>
          </p:nvPr>
        </p:nvSpPr>
        <p:spPr/>
        <p:txBody>
          <a:bodyPr/>
          <a:lstStyle/>
          <a:p>
            <a:fld id="{170A3E21-C858-D146-A415-43954C86C6A5}" type="slidenum">
              <a:rPr kumimoji="1" lang="ja-JP" altLang="en-US" smtClean="0"/>
              <a:t>7</a:t>
            </a:fld>
            <a:endParaRPr kumimoji="1" lang="ja-JP" altLang="en-US"/>
          </a:p>
        </p:txBody>
      </p:sp>
    </p:spTree>
    <p:extLst>
      <p:ext uri="{BB962C8B-B14F-4D97-AF65-F5344CB8AC3E}">
        <p14:creationId xmlns:p14="http://schemas.microsoft.com/office/powerpoint/2010/main" val="9741060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13449" y="720950"/>
            <a:ext cx="8594266" cy="4033485"/>
          </a:xfrm>
        </p:spPr>
        <p:txBody>
          <a:bodyPr>
            <a:normAutofit/>
          </a:bodyPr>
          <a:lstStyle/>
          <a:p>
            <a:r>
              <a:rPr lang="en-US" altLang="ja-JP" sz="2000" dirty="0"/>
              <a:t>Deep Learning</a:t>
            </a:r>
            <a:r>
              <a:rPr lang="ja-JP" altLang="en-US" sz="2000" dirty="0"/>
              <a:t>（深層学習</a:t>
            </a:r>
            <a:r>
              <a:rPr lang="ja-JP" altLang="en-US" sz="2000" dirty="0" smtClean="0"/>
              <a:t>）</a:t>
            </a:r>
            <a:endParaRPr lang="en-US" altLang="ja-JP" sz="2000" dirty="0" smtClean="0"/>
          </a:p>
          <a:p>
            <a:pPr lvl="1"/>
            <a:r>
              <a:rPr lang="ja-JP" altLang="en-US" sz="1600" dirty="0" smtClean="0"/>
              <a:t>生物の脳機能を模した機械学習手法</a:t>
            </a:r>
            <a:r>
              <a:rPr lang="en-US" altLang="en-US" sz="1600" dirty="0" smtClean="0"/>
              <a:t> </a:t>
            </a:r>
            <a:r>
              <a:rPr lang="en-US" altLang="ja-JP" sz="1600" dirty="0" smtClean="0"/>
              <a:t>Neural Network </a:t>
            </a:r>
            <a:r>
              <a:rPr lang="ja-JP" altLang="en-US" sz="1600" dirty="0" smtClean="0"/>
              <a:t>のなかでも　　　　　　　　「深い」構造を持った </a:t>
            </a:r>
            <a:r>
              <a:rPr lang="en-US" altLang="ja-JP" sz="1600" b="1" dirty="0" smtClean="0"/>
              <a:t>Deep Neural Network </a:t>
            </a:r>
            <a:r>
              <a:rPr lang="ja-JP" altLang="en-US" sz="1600" b="1" dirty="0" smtClean="0"/>
              <a:t>による機械学習</a:t>
            </a:r>
            <a:endParaRPr lang="en-US" altLang="ja-JP" sz="800" dirty="0" smtClean="0"/>
          </a:p>
          <a:p>
            <a:pPr lvl="1">
              <a:lnSpc>
                <a:spcPct val="130000"/>
              </a:lnSpc>
            </a:pPr>
            <a:r>
              <a:rPr lang="ja-JP" altLang="en-US" sz="1600" dirty="0" smtClean="0"/>
              <a:t>近年の</a:t>
            </a:r>
            <a:r>
              <a:rPr lang="ja-JP" altLang="en-US" sz="1600" b="1" dirty="0" smtClean="0"/>
              <a:t>人工知能</a:t>
            </a:r>
            <a:r>
              <a:rPr lang="ja-JP" altLang="en-US" sz="1600" dirty="0" smtClean="0"/>
              <a:t>ブームの火付け役</a:t>
            </a:r>
          </a:p>
          <a:p>
            <a:pPr marL="352425" lvl="1" indent="0">
              <a:buNone/>
            </a:pPr>
            <a:r>
              <a:rPr lang="ja-JP" altLang="en-US" sz="1400" dirty="0"/>
              <a:t>　</a:t>
            </a:r>
            <a:r>
              <a:rPr lang="ja-JP" altLang="en-US" sz="1400" dirty="0" smtClean="0"/>
              <a:t>　例：</a:t>
            </a:r>
            <a:r>
              <a:rPr lang="en-US" altLang="ja-JP" sz="1400" dirty="0" err="1" smtClean="0"/>
              <a:t>AlphaGo</a:t>
            </a:r>
            <a:r>
              <a:rPr lang="en-US" altLang="ja-JP" sz="1400" dirty="0" smtClean="0"/>
              <a:t> (</a:t>
            </a:r>
            <a:r>
              <a:rPr lang="ja-JP" altLang="en-US" sz="1400" dirty="0" smtClean="0"/>
              <a:t>囲碁</a:t>
            </a:r>
            <a:r>
              <a:rPr lang="en-US" altLang="ja-JP" sz="1400" dirty="0" smtClean="0"/>
              <a:t>) , </a:t>
            </a:r>
            <a:r>
              <a:rPr lang="en-US" altLang="ja-JP" sz="1400" dirty="0" err="1" smtClean="0"/>
              <a:t>Ponanza</a:t>
            </a:r>
            <a:r>
              <a:rPr lang="en-US" altLang="ja-JP" sz="1400" dirty="0" smtClean="0"/>
              <a:t> (</a:t>
            </a:r>
            <a:r>
              <a:rPr lang="ja-JP" altLang="en-US" sz="1400" dirty="0" smtClean="0"/>
              <a:t>将棋</a:t>
            </a:r>
            <a:r>
              <a:rPr lang="en-US" altLang="ja-JP" sz="1400" dirty="0" smtClean="0"/>
              <a:t>), </a:t>
            </a:r>
            <a:r>
              <a:rPr lang="ja-JP" altLang="en-US" sz="1400" dirty="0" smtClean="0"/>
              <a:t>自動運転</a:t>
            </a:r>
            <a:r>
              <a:rPr lang="en-US" altLang="ja-JP" sz="1400" dirty="0" smtClean="0"/>
              <a:t>,</a:t>
            </a:r>
            <a:r>
              <a:rPr lang="ja-JP" altLang="en-US" sz="1400" dirty="0" smtClean="0"/>
              <a:t> </a:t>
            </a:r>
            <a:r>
              <a:rPr lang="en-US" altLang="ja-JP" sz="1400" dirty="0"/>
              <a:t>Google</a:t>
            </a:r>
            <a:r>
              <a:rPr lang="ja-JP" altLang="en-US" sz="1400" dirty="0"/>
              <a:t>翻訳</a:t>
            </a:r>
            <a:r>
              <a:rPr lang="en-US" altLang="ja-JP" sz="1400" dirty="0" smtClean="0"/>
              <a:t>,</a:t>
            </a:r>
            <a:r>
              <a:rPr lang="ja-JP" altLang="en-US" sz="1400" dirty="0" smtClean="0"/>
              <a:t>　　　　　　　　　　　　　　　</a:t>
            </a:r>
            <a:r>
              <a:rPr lang="ja-JP" altLang="ja-JP" sz="1400" dirty="0" smtClean="0"/>
              <a:t>　</a:t>
            </a:r>
            <a:r>
              <a:rPr lang="ja-JP" altLang="en-US" sz="1400" dirty="0" smtClean="0"/>
              <a:t>　　　　　　</a:t>
            </a:r>
            <a:r>
              <a:rPr lang="ja-JP" altLang="en-US" sz="1400" dirty="0" smtClean="0">
                <a:solidFill>
                  <a:schemeClr val="bg1"/>
                </a:solidFill>
              </a:rPr>
              <a:t>ああああ</a:t>
            </a:r>
            <a:r>
              <a:rPr lang="ja-JP" altLang="en-US" sz="1400" dirty="0" smtClean="0"/>
              <a:t>商品推薦 </a:t>
            </a:r>
            <a:r>
              <a:rPr lang="en-US" altLang="ja-JP" sz="1400" dirty="0" smtClean="0"/>
              <a:t>(Amazon), </a:t>
            </a:r>
            <a:r>
              <a:rPr lang="ja-JP" altLang="en-US" sz="1400" dirty="0" smtClean="0"/>
              <a:t>音声認識 </a:t>
            </a:r>
            <a:r>
              <a:rPr lang="en-US" altLang="ja-JP" sz="1400" dirty="0" smtClean="0"/>
              <a:t>(Yahoo!), etc.</a:t>
            </a:r>
          </a:p>
          <a:p>
            <a:pPr marL="352425" lvl="1" indent="0">
              <a:buNone/>
            </a:pPr>
            <a:endParaRPr lang="en-US" altLang="ja-JP" sz="800" dirty="0" smtClean="0"/>
          </a:p>
          <a:p>
            <a:pPr lvl="1"/>
            <a:r>
              <a:rPr lang="ja-JP" altLang="en-US" sz="1600" dirty="0" smtClean="0"/>
              <a:t>入力情報から出力情報を予測するように</a:t>
            </a:r>
            <a:r>
              <a:rPr lang="ja-JP" altLang="en-US" sz="1600" b="1" dirty="0" smtClean="0"/>
              <a:t>ネットワーク（モデル）を学習</a:t>
            </a:r>
            <a:r>
              <a:rPr lang="ja-JP" altLang="en-US" sz="1600" dirty="0" smtClean="0"/>
              <a:t>する</a:t>
            </a:r>
            <a:endParaRPr lang="ja-JP" altLang="en-US" sz="1600" dirty="0">
              <a:solidFill>
                <a:prstClr val="black"/>
              </a:solidFill>
            </a:endParaRPr>
          </a:p>
          <a:p>
            <a:pPr marL="352425" lvl="1" indent="0">
              <a:buNone/>
            </a:pPr>
            <a:r>
              <a:rPr lang="ja-JP" altLang="en-US" sz="1400" dirty="0">
                <a:solidFill>
                  <a:prstClr val="black"/>
                </a:solidFill>
              </a:rPr>
              <a:t>　　例</a:t>
            </a:r>
            <a:r>
              <a:rPr lang="ja-JP" altLang="en-US" sz="1400" dirty="0" smtClean="0">
                <a:solidFill>
                  <a:prstClr val="black"/>
                </a:solidFill>
              </a:rPr>
              <a:t>：画像から何が写っているかを予測（画像認識）</a:t>
            </a:r>
            <a:endParaRPr lang="en-US" altLang="ja-JP" sz="1400" dirty="0" smtClean="0"/>
          </a:p>
        </p:txBody>
      </p:sp>
      <p:sp>
        <p:nvSpPr>
          <p:cNvPr id="3" name="スライド番号プレースホルダー 2"/>
          <p:cNvSpPr>
            <a:spLocks noGrp="1"/>
          </p:cNvSpPr>
          <p:nvPr>
            <p:ph type="sldNum" sz="quarter" idx="12"/>
          </p:nvPr>
        </p:nvSpPr>
        <p:spPr/>
        <p:txBody>
          <a:bodyPr/>
          <a:lstStyle/>
          <a:p>
            <a:fld id="{170A3E21-C858-D146-A415-43954C86C6A5}" type="slidenum">
              <a:rPr kumimoji="1" lang="ja-JP" altLang="en-US" smtClean="0"/>
              <a:t>8</a:t>
            </a:fld>
            <a:endParaRPr kumimoji="1" lang="ja-JP" altLang="en-US" dirty="0"/>
          </a:p>
        </p:txBody>
      </p:sp>
      <p:sp>
        <p:nvSpPr>
          <p:cNvPr id="4" name="タイトル 3"/>
          <p:cNvSpPr>
            <a:spLocks noGrp="1"/>
          </p:cNvSpPr>
          <p:nvPr>
            <p:ph type="title"/>
          </p:nvPr>
        </p:nvSpPr>
        <p:spPr/>
        <p:txBody>
          <a:bodyPr/>
          <a:lstStyle/>
          <a:p>
            <a:r>
              <a:rPr kumimoji="1" lang="en-US" altLang="ja-JP" dirty="0" smtClean="0"/>
              <a:t>Deep Learning</a:t>
            </a:r>
            <a:r>
              <a:rPr lang="en-US" altLang="en-US" dirty="0"/>
              <a:t> </a:t>
            </a:r>
            <a:r>
              <a:rPr kumimoji="1" lang="ja-JP" altLang="en-US" dirty="0" smtClean="0"/>
              <a:t>とは</a:t>
            </a:r>
            <a:endParaRPr kumimoji="1" lang="ja-JP" altLang="en-US" dirty="0"/>
          </a:p>
        </p:txBody>
      </p:sp>
      <p:sp>
        <p:nvSpPr>
          <p:cNvPr id="7" name="角丸四角形 6"/>
          <p:cNvSpPr/>
          <p:nvPr/>
        </p:nvSpPr>
        <p:spPr>
          <a:xfrm>
            <a:off x="7264167" y="1096153"/>
            <a:ext cx="1320605" cy="1363402"/>
          </a:xfrm>
          <a:prstGeom prst="roundRect">
            <a:avLst/>
          </a:prstGeom>
          <a:solidFill>
            <a:schemeClr val="bg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8" name="テキスト ボックス 7"/>
          <p:cNvSpPr txBox="1"/>
          <p:nvPr/>
        </p:nvSpPr>
        <p:spPr>
          <a:xfrm>
            <a:off x="7390217" y="1070498"/>
            <a:ext cx="1068505" cy="279797"/>
          </a:xfrm>
          <a:prstGeom prst="rect">
            <a:avLst/>
          </a:prstGeom>
          <a:noFill/>
          <a:ln>
            <a:noFill/>
          </a:ln>
        </p:spPr>
        <p:txBody>
          <a:bodyPr wrap="square" rtlCol="0">
            <a:spAutoFit/>
          </a:bodyPr>
          <a:lstStyle/>
          <a:p>
            <a:pPr algn="ctr"/>
            <a:r>
              <a:rPr lang="ja-JP" altLang="en-US" sz="1400" dirty="0" smtClean="0">
                <a:solidFill>
                  <a:srgbClr val="FFFFFF"/>
                </a:solidFill>
                <a:latin typeface="+mn-ea"/>
              </a:rPr>
              <a:t>人工知能</a:t>
            </a:r>
            <a:endParaRPr kumimoji="1" lang="en-US" altLang="ja-JP" sz="1400" dirty="0" smtClean="0">
              <a:solidFill>
                <a:srgbClr val="FFFFFF"/>
              </a:solidFill>
              <a:latin typeface="+mn-ea"/>
            </a:endParaRPr>
          </a:p>
        </p:txBody>
      </p:sp>
      <p:sp>
        <p:nvSpPr>
          <p:cNvPr id="9" name="角丸四角形 8"/>
          <p:cNvSpPr/>
          <p:nvPr/>
        </p:nvSpPr>
        <p:spPr>
          <a:xfrm>
            <a:off x="7311937" y="1363122"/>
            <a:ext cx="1225065" cy="1057621"/>
          </a:xfrm>
          <a:prstGeom prst="roundRect">
            <a:avLst/>
          </a:prstGeom>
          <a:solidFill>
            <a:schemeClr val="accent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0" name="テキスト ボックス 9"/>
          <p:cNvSpPr txBox="1"/>
          <p:nvPr/>
        </p:nvSpPr>
        <p:spPr>
          <a:xfrm>
            <a:off x="7390217" y="1345141"/>
            <a:ext cx="1068505" cy="279797"/>
          </a:xfrm>
          <a:prstGeom prst="rect">
            <a:avLst/>
          </a:prstGeom>
          <a:noFill/>
          <a:ln>
            <a:noFill/>
          </a:ln>
        </p:spPr>
        <p:txBody>
          <a:bodyPr wrap="square" rtlCol="0">
            <a:spAutoFit/>
          </a:bodyPr>
          <a:lstStyle/>
          <a:p>
            <a:pPr algn="ctr"/>
            <a:r>
              <a:rPr lang="ja-JP" altLang="en-US" sz="1400" dirty="0" smtClean="0">
                <a:solidFill>
                  <a:srgbClr val="FFFFFF"/>
                </a:solidFill>
                <a:latin typeface="+mn-ea"/>
              </a:rPr>
              <a:t>機械学習</a:t>
            </a:r>
            <a:endParaRPr kumimoji="1" lang="en-US" altLang="ja-JP" sz="1400" dirty="0" smtClean="0">
              <a:solidFill>
                <a:srgbClr val="FFFFFF"/>
              </a:solidFill>
              <a:latin typeface="+mn-ea"/>
            </a:endParaRPr>
          </a:p>
        </p:txBody>
      </p:sp>
      <p:sp>
        <p:nvSpPr>
          <p:cNvPr id="11" name="角丸四角形 10"/>
          <p:cNvSpPr/>
          <p:nvPr/>
        </p:nvSpPr>
        <p:spPr>
          <a:xfrm>
            <a:off x="7385769" y="1643977"/>
            <a:ext cx="1077401" cy="734682"/>
          </a:xfrm>
          <a:prstGeom prst="roundRect">
            <a:avLst/>
          </a:prstGeom>
          <a:solidFill>
            <a:schemeClr val="bg2">
              <a:lumMod val="2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2" name="角丸四角形 11"/>
          <p:cNvSpPr/>
          <p:nvPr/>
        </p:nvSpPr>
        <p:spPr>
          <a:xfrm>
            <a:off x="7466908" y="2036580"/>
            <a:ext cx="915123" cy="277944"/>
          </a:xfrm>
          <a:prstGeom prst="roundRect">
            <a:avLst/>
          </a:prstGeom>
          <a:solidFill>
            <a:schemeClr val="bg2">
              <a:lumMod val="1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3" name="テキスト ボックス 12"/>
          <p:cNvSpPr txBox="1"/>
          <p:nvPr/>
        </p:nvSpPr>
        <p:spPr>
          <a:xfrm>
            <a:off x="7387862" y="1635980"/>
            <a:ext cx="1073214" cy="403840"/>
          </a:xfrm>
          <a:prstGeom prst="rect">
            <a:avLst/>
          </a:prstGeom>
          <a:noFill/>
          <a:ln>
            <a:noFill/>
          </a:ln>
        </p:spPr>
        <p:txBody>
          <a:bodyPr wrap="square" rtlCol="0">
            <a:spAutoFit/>
          </a:bodyPr>
          <a:lstStyle/>
          <a:p>
            <a:pPr algn="ctr">
              <a:lnSpc>
                <a:spcPct val="80000"/>
              </a:lnSpc>
            </a:pPr>
            <a:r>
              <a:rPr kumimoji="1" lang="ja-JP" altLang="en-US" sz="1400" dirty="0" smtClean="0">
                <a:solidFill>
                  <a:srgbClr val="FFFFFF"/>
                </a:solidFill>
                <a:latin typeface="+mn-ea"/>
              </a:rPr>
              <a:t>N</a:t>
            </a:r>
            <a:r>
              <a:rPr kumimoji="1" lang="en-US" altLang="ja-JP" sz="1400" dirty="0" err="1" smtClean="0">
                <a:solidFill>
                  <a:srgbClr val="FFFFFF"/>
                </a:solidFill>
                <a:latin typeface="+mn-ea"/>
              </a:rPr>
              <a:t>eural</a:t>
            </a:r>
            <a:endParaRPr lang="en-US" altLang="ja-JP" sz="1400" dirty="0">
              <a:solidFill>
                <a:srgbClr val="FFFFFF"/>
              </a:solidFill>
              <a:latin typeface="+mn-ea"/>
            </a:endParaRPr>
          </a:p>
          <a:p>
            <a:pPr algn="ctr">
              <a:lnSpc>
                <a:spcPct val="80000"/>
              </a:lnSpc>
            </a:pPr>
            <a:r>
              <a:rPr kumimoji="1" lang="en-US" altLang="ja-JP" sz="1400" dirty="0" smtClean="0">
                <a:solidFill>
                  <a:srgbClr val="FFFFFF"/>
                </a:solidFill>
                <a:latin typeface="+mn-ea"/>
              </a:rPr>
              <a:t>Network</a:t>
            </a:r>
          </a:p>
        </p:txBody>
      </p:sp>
      <p:sp>
        <p:nvSpPr>
          <p:cNvPr id="14" name="テキスト ボックス 13"/>
          <p:cNvSpPr txBox="1"/>
          <p:nvPr/>
        </p:nvSpPr>
        <p:spPr>
          <a:xfrm>
            <a:off x="7418605" y="2016708"/>
            <a:ext cx="1011729" cy="254361"/>
          </a:xfrm>
          <a:prstGeom prst="rect">
            <a:avLst/>
          </a:prstGeom>
          <a:noFill/>
          <a:ln>
            <a:noFill/>
          </a:ln>
        </p:spPr>
        <p:txBody>
          <a:bodyPr wrap="square" rtlCol="0">
            <a:spAutoFit/>
          </a:bodyPr>
          <a:lstStyle/>
          <a:p>
            <a:pPr algn="ctr"/>
            <a:r>
              <a:rPr kumimoji="1" lang="ja-JP" altLang="en-US" sz="1400" dirty="0" smtClean="0">
                <a:solidFill>
                  <a:srgbClr val="FFFFFF"/>
                </a:solidFill>
                <a:latin typeface="+mn-ea"/>
              </a:rPr>
              <a:t>深層学習</a:t>
            </a:r>
            <a:endParaRPr kumimoji="1" lang="en-US" altLang="ja-JP" sz="1400" dirty="0" smtClean="0">
              <a:solidFill>
                <a:srgbClr val="FFFFFF"/>
              </a:solidFill>
              <a:latin typeface="+mn-ea"/>
            </a:endParaRPr>
          </a:p>
        </p:txBody>
      </p:sp>
      <p:pic>
        <p:nvPicPr>
          <p:cNvPr id="22" name="図 21"/>
          <p:cNvPicPr>
            <a:picLocks noChangeAspect="1"/>
          </p:cNvPicPr>
          <p:nvPr/>
        </p:nvPicPr>
        <p:blipFill>
          <a:blip r:embed="rId2"/>
          <a:stretch>
            <a:fillRect/>
          </a:stretch>
        </p:blipFill>
        <p:spPr>
          <a:xfrm>
            <a:off x="3425391" y="3146554"/>
            <a:ext cx="2309253" cy="1727801"/>
          </a:xfrm>
          <a:prstGeom prst="rect">
            <a:avLst/>
          </a:prstGeom>
        </p:spPr>
      </p:pic>
      <p:sp>
        <p:nvSpPr>
          <p:cNvPr id="23" name="正方形/長方形 22"/>
          <p:cNvSpPr/>
          <p:nvPr/>
        </p:nvSpPr>
        <p:spPr>
          <a:xfrm>
            <a:off x="3643490" y="4703127"/>
            <a:ext cx="1860228" cy="276999"/>
          </a:xfrm>
          <a:prstGeom prst="rect">
            <a:avLst/>
          </a:prstGeom>
        </p:spPr>
        <p:txBody>
          <a:bodyPr wrap="square">
            <a:spAutoFit/>
          </a:bodyPr>
          <a:lstStyle/>
          <a:p>
            <a:pPr marL="0" lvl="1"/>
            <a:r>
              <a:rPr lang="ja-JP" altLang="en-US" sz="1200" b="1" dirty="0" smtClean="0"/>
              <a:t>ネットワーク（モデル）</a:t>
            </a:r>
            <a:endParaRPr lang="ja-JP" altLang="en-US" sz="1200" b="1" dirty="0"/>
          </a:p>
        </p:txBody>
      </p:sp>
      <p:pic>
        <p:nvPicPr>
          <p:cNvPr id="25" name="図 24"/>
          <p:cNvPicPr>
            <a:picLocks noChangeAspect="1"/>
          </p:cNvPicPr>
          <p:nvPr/>
        </p:nvPicPr>
        <p:blipFill>
          <a:blip r:embed="rId3"/>
          <a:stretch>
            <a:fillRect/>
          </a:stretch>
        </p:blipFill>
        <p:spPr>
          <a:xfrm flipH="1">
            <a:off x="1398384" y="3430975"/>
            <a:ext cx="1244431" cy="1036219"/>
          </a:xfrm>
          <a:prstGeom prst="rect">
            <a:avLst/>
          </a:prstGeom>
        </p:spPr>
      </p:pic>
      <p:sp>
        <p:nvSpPr>
          <p:cNvPr id="26" name="テキスト ボックス 25"/>
          <p:cNvSpPr txBox="1"/>
          <p:nvPr/>
        </p:nvSpPr>
        <p:spPr>
          <a:xfrm>
            <a:off x="6566029" y="3758215"/>
            <a:ext cx="492443" cy="461665"/>
          </a:xfrm>
          <a:prstGeom prst="rect">
            <a:avLst/>
          </a:prstGeom>
          <a:noFill/>
        </p:spPr>
        <p:txBody>
          <a:bodyPr wrap="none" rtlCol="0">
            <a:spAutoFit/>
          </a:bodyPr>
          <a:lstStyle/>
          <a:p>
            <a:r>
              <a:rPr kumimoji="1" lang="ja-JP" altLang="en-US" sz="2400" dirty="0" smtClean="0">
                <a:latin typeface="ＤＦＰ太丸ゴシック体"/>
                <a:ea typeface="ＤＦＰ太丸ゴシック体"/>
                <a:cs typeface="ＤＦＰ太丸ゴシック体"/>
              </a:rPr>
              <a:t>猫</a:t>
            </a:r>
            <a:endParaRPr kumimoji="1" lang="ja-JP" altLang="en-US" sz="2400" dirty="0">
              <a:latin typeface="ＤＦＰ太丸ゴシック体"/>
              <a:ea typeface="ＤＦＰ太丸ゴシック体"/>
              <a:cs typeface="ＤＦＰ太丸ゴシック体"/>
            </a:endParaRPr>
          </a:p>
        </p:txBody>
      </p:sp>
      <p:sp>
        <p:nvSpPr>
          <p:cNvPr id="27" name="正方形/長方形 26"/>
          <p:cNvSpPr/>
          <p:nvPr/>
        </p:nvSpPr>
        <p:spPr>
          <a:xfrm>
            <a:off x="1413619" y="4527674"/>
            <a:ext cx="1229196" cy="461665"/>
          </a:xfrm>
          <a:prstGeom prst="rect">
            <a:avLst/>
          </a:prstGeom>
        </p:spPr>
        <p:txBody>
          <a:bodyPr wrap="square">
            <a:spAutoFit/>
          </a:bodyPr>
          <a:lstStyle/>
          <a:p>
            <a:pPr marL="0" lvl="1" algn="ctr"/>
            <a:r>
              <a:rPr lang="ja-JP" altLang="en-US" sz="1200" b="1" dirty="0" smtClean="0"/>
              <a:t>入力</a:t>
            </a:r>
            <a:r>
              <a:rPr lang="ja-JP" altLang="en-US" sz="1200" b="1" dirty="0"/>
              <a:t>　　　　　　　</a:t>
            </a:r>
            <a:endParaRPr lang="en-US" altLang="ja-JP" sz="1200" b="1" dirty="0"/>
          </a:p>
          <a:p>
            <a:pPr marL="0" lvl="1" algn="ctr"/>
            <a:r>
              <a:rPr lang="ja-JP" altLang="en-US" sz="1200" b="1" dirty="0"/>
              <a:t>（例：画像）</a:t>
            </a:r>
            <a:endParaRPr lang="ja-JP" altLang="en-US" dirty="0"/>
          </a:p>
        </p:txBody>
      </p:sp>
      <p:sp>
        <p:nvSpPr>
          <p:cNvPr id="28" name="正方形/長方形 27"/>
          <p:cNvSpPr/>
          <p:nvPr/>
        </p:nvSpPr>
        <p:spPr>
          <a:xfrm>
            <a:off x="5801573" y="4527674"/>
            <a:ext cx="2031325" cy="461665"/>
          </a:xfrm>
          <a:prstGeom prst="rect">
            <a:avLst/>
          </a:prstGeom>
        </p:spPr>
        <p:txBody>
          <a:bodyPr wrap="none">
            <a:spAutoFit/>
          </a:bodyPr>
          <a:lstStyle/>
          <a:p>
            <a:pPr marL="0" lvl="1" algn="ctr"/>
            <a:r>
              <a:rPr lang="ja-JP" altLang="en-US" sz="1200" b="1" dirty="0" smtClean="0"/>
              <a:t>出力</a:t>
            </a:r>
            <a:endParaRPr lang="en-US" altLang="ja-JP" sz="1200" b="1" dirty="0" smtClean="0"/>
          </a:p>
          <a:p>
            <a:pPr marL="0" lvl="1" algn="ctr"/>
            <a:r>
              <a:rPr lang="ja-JP" altLang="en-US" sz="1200" b="1" dirty="0" smtClean="0"/>
              <a:t>（</a:t>
            </a:r>
            <a:r>
              <a:rPr lang="ja-JP" altLang="en-US" sz="1200" b="1" dirty="0"/>
              <a:t>例：写っている物体名）</a:t>
            </a:r>
          </a:p>
        </p:txBody>
      </p:sp>
      <p:sp>
        <p:nvSpPr>
          <p:cNvPr id="29" name="右矢印 28"/>
          <p:cNvSpPr/>
          <p:nvPr/>
        </p:nvSpPr>
        <p:spPr>
          <a:xfrm>
            <a:off x="2820672" y="3792371"/>
            <a:ext cx="478178" cy="410103"/>
          </a:xfrm>
          <a:prstGeom prst="rightArrow">
            <a:avLst/>
          </a:prstGeom>
          <a:solidFill>
            <a:schemeClr val="bg2">
              <a:lumMod val="90000"/>
            </a:schemeClr>
          </a:solidFill>
          <a:ln w="317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5936613" y="3792371"/>
            <a:ext cx="478178" cy="410103"/>
          </a:xfrm>
          <a:prstGeom prst="rightArrow">
            <a:avLst/>
          </a:prstGeom>
          <a:solidFill>
            <a:schemeClr val="bg2">
              <a:lumMod val="90000"/>
            </a:schemeClr>
          </a:solidFill>
          <a:ln w="317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4961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3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3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3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3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3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Pepper x </a:t>
            </a:r>
            <a:r>
              <a:rPr lang="en-US" altLang="ja-JP" dirty="0" smtClean="0"/>
              <a:t>Deep Learning</a:t>
            </a:r>
            <a:r>
              <a:rPr lang="ja-JP" altLang="en-US" dirty="0"/>
              <a:t>の主流</a:t>
            </a:r>
            <a:endParaRPr kumimoji="1" lang="ja-JP" altLang="en-US" dirty="0"/>
          </a:p>
        </p:txBody>
      </p:sp>
      <p:pic>
        <p:nvPicPr>
          <p:cNvPr id="4" name="両手を掲げる.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1253696" y="1420627"/>
            <a:ext cx="2049469" cy="2903946"/>
          </a:xfrm>
          <a:custGeom>
            <a:avLst/>
            <a:gdLst/>
            <a:ahLst/>
            <a:cxnLst>
              <a:cxn ang="0">
                <a:pos x="wd2" y="hd2"/>
              </a:cxn>
              <a:cxn ang="5400000">
                <a:pos x="wd2" y="hd2"/>
              </a:cxn>
              <a:cxn ang="10800000">
                <a:pos x="wd2" y="hd2"/>
              </a:cxn>
              <a:cxn ang="16200000">
                <a:pos x="wd2" y="hd2"/>
              </a:cxn>
            </a:cxnLst>
            <a:rect l="0" t="0" r="r" b="b"/>
            <a:pathLst>
              <a:path w="21518" h="21597" extrusionOk="0">
                <a:moveTo>
                  <a:pt x="10582" y="0"/>
                </a:moveTo>
                <a:cubicBezTo>
                  <a:pt x="9853" y="2"/>
                  <a:pt x="9495" y="137"/>
                  <a:pt x="8657" y="723"/>
                </a:cubicBezTo>
                <a:lnTo>
                  <a:pt x="7939" y="1226"/>
                </a:lnTo>
                <a:lnTo>
                  <a:pt x="8037" y="1785"/>
                </a:lnTo>
                <a:lnTo>
                  <a:pt x="8135" y="2346"/>
                </a:lnTo>
                <a:lnTo>
                  <a:pt x="8788" y="2773"/>
                </a:lnTo>
                <a:cubicBezTo>
                  <a:pt x="9147" y="3008"/>
                  <a:pt x="9552" y="3251"/>
                  <a:pt x="9687" y="3312"/>
                </a:cubicBezTo>
                <a:cubicBezTo>
                  <a:pt x="9954" y="3432"/>
                  <a:pt x="9977" y="3498"/>
                  <a:pt x="9844" y="3744"/>
                </a:cubicBezTo>
                <a:cubicBezTo>
                  <a:pt x="9758" y="3901"/>
                  <a:pt x="9741" y="3905"/>
                  <a:pt x="9231" y="3872"/>
                </a:cubicBezTo>
                <a:cubicBezTo>
                  <a:pt x="8707" y="3839"/>
                  <a:pt x="7696" y="3995"/>
                  <a:pt x="7579" y="4127"/>
                </a:cubicBezTo>
                <a:cubicBezTo>
                  <a:pt x="7504" y="4212"/>
                  <a:pt x="6804" y="4531"/>
                  <a:pt x="6588" y="4579"/>
                </a:cubicBezTo>
                <a:cubicBezTo>
                  <a:pt x="6191" y="4667"/>
                  <a:pt x="4732" y="5377"/>
                  <a:pt x="4435" y="5627"/>
                </a:cubicBezTo>
                <a:lnTo>
                  <a:pt x="4126" y="5887"/>
                </a:lnTo>
                <a:lnTo>
                  <a:pt x="3772" y="5812"/>
                </a:lnTo>
                <a:cubicBezTo>
                  <a:pt x="3571" y="5770"/>
                  <a:pt x="3214" y="5611"/>
                  <a:pt x="2950" y="5444"/>
                </a:cubicBezTo>
                <a:cubicBezTo>
                  <a:pt x="2694" y="5282"/>
                  <a:pt x="2378" y="5131"/>
                  <a:pt x="2248" y="5109"/>
                </a:cubicBezTo>
                <a:cubicBezTo>
                  <a:pt x="1823" y="5037"/>
                  <a:pt x="1674" y="4920"/>
                  <a:pt x="1584" y="4592"/>
                </a:cubicBezTo>
                <a:cubicBezTo>
                  <a:pt x="1521" y="4363"/>
                  <a:pt x="1455" y="4274"/>
                  <a:pt x="1339" y="4258"/>
                </a:cubicBezTo>
                <a:cubicBezTo>
                  <a:pt x="1194" y="4239"/>
                  <a:pt x="1182" y="4274"/>
                  <a:pt x="1210" y="4645"/>
                </a:cubicBezTo>
                <a:cubicBezTo>
                  <a:pt x="1237" y="5005"/>
                  <a:pt x="1222" y="5056"/>
                  <a:pt x="1082" y="5076"/>
                </a:cubicBezTo>
                <a:cubicBezTo>
                  <a:pt x="995" y="5088"/>
                  <a:pt x="756" y="5015"/>
                  <a:pt x="554" y="4913"/>
                </a:cubicBezTo>
                <a:cubicBezTo>
                  <a:pt x="351" y="4811"/>
                  <a:pt x="144" y="4727"/>
                  <a:pt x="92" y="4727"/>
                </a:cubicBezTo>
                <a:cubicBezTo>
                  <a:pt x="-80" y="4727"/>
                  <a:pt x="-2" y="4884"/>
                  <a:pt x="256" y="5057"/>
                </a:cubicBezTo>
                <a:cubicBezTo>
                  <a:pt x="398" y="5152"/>
                  <a:pt x="513" y="5279"/>
                  <a:pt x="513" y="5340"/>
                </a:cubicBezTo>
                <a:cubicBezTo>
                  <a:pt x="513" y="5669"/>
                  <a:pt x="1028" y="6029"/>
                  <a:pt x="1774" y="6223"/>
                </a:cubicBezTo>
                <a:cubicBezTo>
                  <a:pt x="2129" y="6315"/>
                  <a:pt x="2425" y="6457"/>
                  <a:pt x="2824" y="6728"/>
                </a:cubicBezTo>
                <a:cubicBezTo>
                  <a:pt x="3560" y="7226"/>
                  <a:pt x="3737" y="7301"/>
                  <a:pt x="4168" y="7301"/>
                </a:cubicBezTo>
                <a:cubicBezTo>
                  <a:pt x="4783" y="7301"/>
                  <a:pt x="5371" y="7073"/>
                  <a:pt x="5968" y="6602"/>
                </a:cubicBezTo>
                <a:cubicBezTo>
                  <a:pt x="6393" y="6267"/>
                  <a:pt x="6595" y="6158"/>
                  <a:pt x="6969" y="6061"/>
                </a:cubicBezTo>
                <a:cubicBezTo>
                  <a:pt x="7300" y="5976"/>
                  <a:pt x="7466" y="5960"/>
                  <a:pt x="7530" y="6004"/>
                </a:cubicBezTo>
                <a:cubicBezTo>
                  <a:pt x="7583" y="6042"/>
                  <a:pt x="7620" y="6344"/>
                  <a:pt x="7621" y="6730"/>
                </a:cubicBezTo>
                <a:cubicBezTo>
                  <a:pt x="7621" y="7093"/>
                  <a:pt x="7654" y="7426"/>
                  <a:pt x="7692" y="7468"/>
                </a:cubicBezTo>
                <a:cubicBezTo>
                  <a:pt x="7731" y="7511"/>
                  <a:pt x="7872" y="7566"/>
                  <a:pt x="8006" y="7591"/>
                </a:cubicBezTo>
                <a:cubicBezTo>
                  <a:pt x="8217" y="7630"/>
                  <a:pt x="8296" y="7716"/>
                  <a:pt x="8603" y="8236"/>
                </a:cubicBezTo>
                <a:cubicBezTo>
                  <a:pt x="8798" y="8567"/>
                  <a:pt x="9042" y="8919"/>
                  <a:pt x="9144" y="9019"/>
                </a:cubicBezTo>
                <a:lnTo>
                  <a:pt x="9329" y="9202"/>
                </a:lnTo>
                <a:lnTo>
                  <a:pt x="8738" y="9590"/>
                </a:lnTo>
                <a:cubicBezTo>
                  <a:pt x="8076" y="10024"/>
                  <a:pt x="7941" y="10238"/>
                  <a:pt x="7785" y="11092"/>
                </a:cubicBezTo>
                <a:cubicBezTo>
                  <a:pt x="7700" y="11557"/>
                  <a:pt x="7851" y="13262"/>
                  <a:pt x="8041" y="13986"/>
                </a:cubicBezTo>
                <a:cubicBezTo>
                  <a:pt x="8083" y="14144"/>
                  <a:pt x="8144" y="14476"/>
                  <a:pt x="8177" y="14723"/>
                </a:cubicBezTo>
                <a:cubicBezTo>
                  <a:pt x="8211" y="14970"/>
                  <a:pt x="8268" y="15198"/>
                  <a:pt x="8303" y="15231"/>
                </a:cubicBezTo>
                <a:cubicBezTo>
                  <a:pt x="8393" y="15314"/>
                  <a:pt x="8254" y="16853"/>
                  <a:pt x="8130" y="17147"/>
                </a:cubicBezTo>
                <a:cubicBezTo>
                  <a:pt x="7887" y="17722"/>
                  <a:pt x="7273" y="18221"/>
                  <a:pt x="6453" y="18512"/>
                </a:cubicBezTo>
                <a:cubicBezTo>
                  <a:pt x="5931" y="18697"/>
                  <a:pt x="5183" y="19243"/>
                  <a:pt x="4952" y="19608"/>
                </a:cubicBezTo>
                <a:cubicBezTo>
                  <a:pt x="4856" y="19760"/>
                  <a:pt x="4752" y="20009"/>
                  <a:pt x="4721" y="20162"/>
                </a:cubicBezTo>
                <a:cubicBezTo>
                  <a:pt x="4689" y="20317"/>
                  <a:pt x="4652" y="20396"/>
                  <a:pt x="4574" y="20447"/>
                </a:cubicBezTo>
                <a:cubicBezTo>
                  <a:pt x="4644" y="20438"/>
                  <a:pt x="4693" y="20438"/>
                  <a:pt x="4710" y="20451"/>
                </a:cubicBezTo>
                <a:cubicBezTo>
                  <a:pt x="4742" y="20477"/>
                  <a:pt x="4819" y="20629"/>
                  <a:pt x="4881" y="20788"/>
                </a:cubicBezTo>
                <a:cubicBezTo>
                  <a:pt x="4963" y="21002"/>
                  <a:pt x="5047" y="21092"/>
                  <a:pt x="5204" y="21133"/>
                </a:cubicBezTo>
                <a:cubicBezTo>
                  <a:pt x="5410" y="21188"/>
                  <a:pt x="5412" y="21193"/>
                  <a:pt x="5263" y="21308"/>
                </a:cubicBezTo>
                <a:cubicBezTo>
                  <a:pt x="5179" y="21373"/>
                  <a:pt x="5131" y="21441"/>
                  <a:pt x="5157" y="21459"/>
                </a:cubicBezTo>
                <a:cubicBezTo>
                  <a:pt x="5182" y="21477"/>
                  <a:pt x="5466" y="21522"/>
                  <a:pt x="5787" y="21560"/>
                </a:cubicBezTo>
                <a:cubicBezTo>
                  <a:pt x="6008" y="21585"/>
                  <a:pt x="6313" y="21598"/>
                  <a:pt x="6805" y="21597"/>
                </a:cubicBezTo>
                <a:cubicBezTo>
                  <a:pt x="7297" y="21596"/>
                  <a:pt x="7975" y="21581"/>
                  <a:pt x="8944" y="21553"/>
                </a:cubicBezTo>
                <a:cubicBezTo>
                  <a:pt x="10498" y="21508"/>
                  <a:pt x="12210" y="21495"/>
                  <a:pt x="13271" y="21521"/>
                </a:cubicBezTo>
                <a:cubicBezTo>
                  <a:pt x="15027" y="21563"/>
                  <a:pt x="16034" y="21530"/>
                  <a:pt x="16270" y="21422"/>
                </a:cubicBezTo>
                <a:cubicBezTo>
                  <a:pt x="16378" y="21372"/>
                  <a:pt x="16375" y="21355"/>
                  <a:pt x="16247" y="21302"/>
                </a:cubicBezTo>
                <a:cubicBezTo>
                  <a:pt x="16039" y="21216"/>
                  <a:pt x="16059" y="21136"/>
                  <a:pt x="16308" y="21057"/>
                </a:cubicBezTo>
                <a:cubicBezTo>
                  <a:pt x="16436" y="21017"/>
                  <a:pt x="16559" y="20904"/>
                  <a:pt x="16618" y="20774"/>
                </a:cubicBezTo>
                <a:cubicBezTo>
                  <a:pt x="16672" y="20655"/>
                  <a:pt x="16745" y="20536"/>
                  <a:pt x="16779" y="20510"/>
                </a:cubicBezTo>
                <a:cubicBezTo>
                  <a:pt x="16797" y="20497"/>
                  <a:pt x="16876" y="20502"/>
                  <a:pt x="16984" y="20518"/>
                </a:cubicBezTo>
                <a:cubicBezTo>
                  <a:pt x="16842" y="20458"/>
                  <a:pt x="16794" y="20413"/>
                  <a:pt x="16816" y="20373"/>
                </a:cubicBezTo>
                <a:cubicBezTo>
                  <a:pt x="16892" y="20233"/>
                  <a:pt x="16698" y="19684"/>
                  <a:pt x="16478" y="19416"/>
                </a:cubicBezTo>
                <a:cubicBezTo>
                  <a:pt x="16196" y="19073"/>
                  <a:pt x="15723" y="18764"/>
                  <a:pt x="15037" y="18477"/>
                </a:cubicBezTo>
                <a:cubicBezTo>
                  <a:pt x="14155" y="18108"/>
                  <a:pt x="13594" y="17722"/>
                  <a:pt x="13320" y="17295"/>
                </a:cubicBezTo>
                <a:cubicBezTo>
                  <a:pt x="13119" y="16981"/>
                  <a:pt x="13076" y="16814"/>
                  <a:pt x="13019" y="16111"/>
                </a:cubicBezTo>
                <a:cubicBezTo>
                  <a:pt x="12982" y="15661"/>
                  <a:pt x="12984" y="15252"/>
                  <a:pt x="13023" y="15202"/>
                </a:cubicBezTo>
                <a:cubicBezTo>
                  <a:pt x="13197" y="14977"/>
                  <a:pt x="13484" y="12812"/>
                  <a:pt x="13484" y="11729"/>
                </a:cubicBezTo>
                <a:cubicBezTo>
                  <a:pt x="13483" y="10641"/>
                  <a:pt x="13479" y="10616"/>
                  <a:pt x="13230" y="10189"/>
                </a:cubicBezTo>
                <a:cubicBezTo>
                  <a:pt x="13091" y="9951"/>
                  <a:pt x="12942" y="9755"/>
                  <a:pt x="12899" y="9755"/>
                </a:cubicBezTo>
                <a:cubicBezTo>
                  <a:pt x="12856" y="9755"/>
                  <a:pt x="12638" y="9628"/>
                  <a:pt x="12413" y="9472"/>
                </a:cubicBezTo>
                <a:lnTo>
                  <a:pt x="12004" y="9189"/>
                </a:lnTo>
                <a:lnTo>
                  <a:pt x="12200" y="9027"/>
                </a:lnTo>
                <a:cubicBezTo>
                  <a:pt x="12308" y="8938"/>
                  <a:pt x="12541" y="8606"/>
                  <a:pt x="12720" y="8290"/>
                </a:cubicBezTo>
                <a:cubicBezTo>
                  <a:pt x="12899" y="7975"/>
                  <a:pt x="13098" y="7686"/>
                  <a:pt x="13163" y="7649"/>
                </a:cubicBezTo>
                <a:cubicBezTo>
                  <a:pt x="13228" y="7611"/>
                  <a:pt x="13423" y="7564"/>
                  <a:pt x="13597" y="7545"/>
                </a:cubicBezTo>
                <a:lnTo>
                  <a:pt x="13914" y="7508"/>
                </a:lnTo>
                <a:lnTo>
                  <a:pt x="13938" y="6792"/>
                </a:lnTo>
                <a:cubicBezTo>
                  <a:pt x="13951" y="6398"/>
                  <a:pt x="13993" y="6054"/>
                  <a:pt x="14031" y="6028"/>
                </a:cubicBezTo>
                <a:cubicBezTo>
                  <a:pt x="14197" y="5912"/>
                  <a:pt x="14850" y="6208"/>
                  <a:pt x="15320" y="6612"/>
                </a:cubicBezTo>
                <a:cubicBezTo>
                  <a:pt x="15828" y="7048"/>
                  <a:pt x="16364" y="7289"/>
                  <a:pt x="16950" y="7344"/>
                </a:cubicBezTo>
                <a:cubicBezTo>
                  <a:pt x="17369" y="7383"/>
                  <a:pt x="17772" y="7233"/>
                  <a:pt x="18561" y="6743"/>
                </a:cubicBezTo>
                <a:cubicBezTo>
                  <a:pt x="18903" y="6531"/>
                  <a:pt x="19294" y="6342"/>
                  <a:pt x="19431" y="6323"/>
                </a:cubicBezTo>
                <a:cubicBezTo>
                  <a:pt x="19977" y="6247"/>
                  <a:pt x="20465" y="6033"/>
                  <a:pt x="20680" y="5777"/>
                </a:cubicBezTo>
                <a:cubicBezTo>
                  <a:pt x="20796" y="5638"/>
                  <a:pt x="20892" y="5482"/>
                  <a:pt x="20892" y="5430"/>
                </a:cubicBezTo>
                <a:cubicBezTo>
                  <a:pt x="20892" y="5378"/>
                  <a:pt x="21049" y="5249"/>
                  <a:pt x="21241" y="5143"/>
                </a:cubicBezTo>
                <a:cubicBezTo>
                  <a:pt x="21426" y="5041"/>
                  <a:pt x="21513" y="4973"/>
                  <a:pt x="21518" y="4927"/>
                </a:cubicBezTo>
                <a:cubicBezTo>
                  <a:pt x="21520" y="4911"/>
                  <a:pt x="21513" y="4898"/>
                  <a:pt x="21497" y="4887"/>
                </a:cubicBezTo>
                <a:cubicBezTo>
                  <a:pt x="21432" y="4841"/>
                  <a:pt x="21253" y="4879"/>
                  <a:pt x="20882" y="5016"/>
                </a:cubicBezTo>
                <a:cubicBezTo>
                  <a:pt x="20201" y="5267"/>
                  <a:pt x="20109" y="5223"/>
                  <a:pt x="20181" y="4686"/>
                </a:cubicBezTo>
                <a:cubicBezTo>
                  <a:pt x="20229" y="4324"/>
                  <a:pt x="20221" y="4297"/>
                  <a:pt x="20070" y="4317"/>
                </a:cubicBezTo>
                <a:cubicBezTo>
                  <a:pt x="19949" y="4333"/>
                  <a:pt x="19885" y="4420"/>
                  <a:pt x="19821" y="4652"/>
                </a:cubicBezTo>
                <a:cubicBezTo>
                  <a:pt x="19731" y="4979"/>
                  <a:pt x="19581" y="5096"/>
                  <a:pt x="19165" y="5167"/>
                </a:cubicBezTo>
                <a:cubicBezTo>
                  <a:pt x="19039" y="5188"/>
                  <a:pt x="18736" y="5326"/>
                  <a:pt x="18491" y="5472"/>
                </a:cubicBezTo>
                <a:cubicBezTo>
                  <a:pt x="18245" y="5619"/>
                  <a:pt x="17869" y="5780"/>
                  <a:pt x="17655" y="5831"/>
                </a:cubicBezTo>
                <a:lnTo>
                  <a:pt x="17266" y="5924"/>
                </a:lnTo>
                <a:lnTo>
                  <a:pt x="16660" y="5517"/>
                </a:lnTo>
                <a:cubicBezTo>
                  <a:pt x="16093" y="5137"/>
                  <a:pt x="14869" y="4547"/>
                  <a:pt x="14647" y="4547"/>
                </a:cubicBezTo>
                <a:cubicBezTo>
                  <a:pt x="14593" y="4547"/>
                  <a:pt x="14296" y="4427"/>
                  <a:pt x="13987" y="4279"/>
                </a:cubicBezTo>
                <a:cubicBezTo>
                  <a:pt x="13301" y="3951"/>
                  <a:pt x="12905" y="3864"/>
                  <a:pt x="12072" y="3862"/>
                </a:cubicBezTo>
                <a:lnTo>
                  <a:pt x="11430" y="3860"/>
                </a:lnTo>
                <a:lnTo>
                  <a:pt x="11404" y="3643"/>
                </a:lnTo>
                <a:cubicBezTo>
                  <a:pt x="11382" y="3460"/>
                  <a:pt x="11417" y="3409"/>
                  <a:pt x="11628" y="3314"/>
                </a:cubicBezTo>
                <a:cubicBezTo>
                  <a:pt x="11765" y="3252"/>
                  <a:pt x="12165" y="3012"/>
                  <a:pt x="12518" y="2782"/>
                </a:cubicBezTo>
                <a:lnTo>
                  <a:pt x="13160" y="2364"/>
                </a:lnTo>
                <a:lnTo>
                  <a:pt x="13267" y="1805"/>
                </a:lnTo>
                <a:lnTo>
                  <a:pt x="13373" y="1247"/>
                </a:lnTo>
                <a:lnTo>
                  <a:pt x="12831" y="847"/>
                </a:lnTo>
                <a:cubicBezTo>
                  <a:pt x="11886" y="150"/>
                  <a:pt x="11481" y="-2"/>
                  <a:pt x="10582" y="0"/>
                </a:cubicBezTo>
                <a:close/>
              </a:path>
            </a:pathLst>
          </a:custGeom>
          <a:ln w="63500">
            <a:solidFill>
              <a:srgbClr val="93CCCB"/>
            </a:solidFill>
            <a:miter lim="400000"/>
          </a:ln>
        </p:spPr>
      </p:pic>
      <p:pic>
        <p:nvPicPr>
          <p:cNvPr id="12" name="図 11" descr="download.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776038" y="1741978"/>
            <a:ext cx="2109671" cy="1580217"/>
          </a:xfrm>
          <a:prstGeom prst="rect">
            <a:avLst/>
          </a:prstGeom>
        </p:spPr>
      </p:pic>
      <p:pic>
        <p:nvPicPr>
          <p:cNvPr id="14" name="図 13" descr="download.jp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052250" y="716661"/>
            <a:ext cx="1450411" cy="1450411"/>
          </a:xfrm>
          <a:prstGeom prst="rect">
            <a:avLst/>
          </a:prstGeom>
        </p:spPr>
      </p:pic>
      <p:pic>
        <p:nvPicPr>
          <p:cNvPr id="15" name="図 14" descr="download.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409007" y="710284"/>
            <a:ext cx="1449572" cy="1482220"/>
          </a:xfrm>
          <a:prstGeom prst="rect">
            <a:avLst/>
          </a:prstGeom>
        </p:spPr>
      </p:pic>
      <p:pic>
        <p:nvPicPr>
          <p:cNvPr id="19" name="図 18" descr="images.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29027" y="1308930"/>
            <a:ext cx="567158" cy="480251"/>
          </a:xfrm>
          <a:prstGeom prst="rect">
            <a:avLst/>
          </a:prstGeom>
        </p:spPr>
      </p:pic>
      <p:pic>
        <p:nvPicPr>
          <p:cNvPr id="20" name="図 19" descr="download.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980151" y="3205870"/>
            <a:ext cx="604048" cy="637057"/>
          </a:xfrm>
          <a:prstGeom prst="rect">
            <a:avLst/>
          </a:prstGeom>
        </p:spPr>
      </p:pic>
      <p:pic>
        <p:nvPicPr>
          <p:cNvPr id="21" name="図 20" descr="download.png"/>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940080" y="3277150"/>
            <a:ext cx="670978" cy="542319"/>
          </a:xfrm>
          <a:prstGeom prst="rect">
            <a:avLst/>
          </a:prstGeom>
        </p:spPr>
      </p:pic>
      <p:pic>
        <p:nvPicPr>
          <p:cNvPr id="24" name="図 23" descr="download.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68964" y="1097458"/>
            <a:ext cx="877460" cy="877460"/>
          </a:xfrm>
          <a:prstGeom prst="rect">
            <a:avLst/>
          </a:prstGeom>
        </p:spPr>
      </p:pic>
      <p:sp>
        <p:nvSpPr>
          <p:cNvPr id="25" name="円形吹き出し 24"/>
          <p:cNvSpPr/>
          <p:nvPr/>
        </p:nvSpPr>
        <p:spPr>
          <a:xfrm>
            <a:off x="774017" y="3184876"/>
            <a:ext cx="981976" cy="682747"/>
          </a:xfrm>
          <a:prstGeom prst="wedgeEllipseCallout">
            <a:avLst>
              <a:gd name="adj1" fmla="val 37696"/>
              <a:gd name="adj2" fmla="val -74005"/>
            </a:avLst>
          </a:prstGeom>
          <a:noFill/>
          <a:ln w="50800">
            <a:solidFill>
              <a:schemeClr val="accent1">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円形吹き出し 26"/>
          <p:cNvSpPr/>
          <p:nvPr/>
        </p:nvSpPr>
        <p:spPr>
          <a:xfrm>
            <a:off x="790725" y="1208157"/>
            <a:ext cx="981977" cy="682747"/>
          </a:xfrm>
          <a:prstGeom prst="wedgeEllipseCallout">
            <a:avLst>
              <a:gd name="adj1" fmla="val 61732"/>
              <a:gd name="adj2" fmla="val 32814"/>
            </a:avLst>
          </a:prstGeom>
          <a:noFill/>
          <a:ln w="50800">
            <a:solidFill>
              <a:schemeClr val="accent1">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円形吹き出し 27"/>
          <p:cNvSpPr/>
          <p:nvPr/>
        </p:nvSpPr>
        <p:spPr>
          <a:xfrm>
            <a:off x="2816071" y="1191444"/>
            <a:ext cx="975575" cy="682747"/>
          </a:xfrm>
          <a:prstGeom prst="wedgeEllipseCallout">
            <a:avLst>
              <a:gd name="adj1" fmla="val -65520"/>
              <a:gd name="adj2" fmla="val 17237"/>
            </a:avLst>
          </a:prstGeom>
          <a:noFill/>
          <a:ln w="50800">
            <a:solidFill>
              <a:schemeClr val="accent1">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形吹き出し 28"/>
          <p:cNvSpPr/>
          <p:nvPr/>
        </p:nvSpPr>
        <p:spPr>
          <a:xfrm>
            <a:off x="2766124" y="3184876"/>
            <a:ext cx="1025522" cy="682747"/>
          </a:xfrm>
          <a:prstGeom prst="wedgeEllipseCallout">
            <a:avLst>
              <a:gd name="adj1" fmla="val -40070"/>
              <a:gd name="adj2" fmla="val -67328"/>
            </a:avLst>
          </a:prstGeom>
          <a:noFill/>
          <a:ln w="50800">
            <a:solidFill>
              <a:schemeClr val="accent1">
                <a:alpha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スライド番号プレースホルダー 29"/>
          <p:cNvSpPr>
            <a:spLocks noGrp="1"/>
          </p:cNvSpPr>
          <p:nvPr>
            <p:ph type="sldNum" sz="quarter" idx="12"/>
          </p:nvPr>
        </p:nvSpPr>
        <p:spPr/>
        <p:txBody>
          <a:bodyPr/>
          <a:lstStyle/>
          <a:p>
            <a:fld id="{170A3E21-C858-D146-A415-43954C86C6A5}" type="slidenum">
              <a:rPr kumimoji="1" lang="ja-JP" altLang="en-US" smtClean="0"/>
              <a:t>9</a:t>
            </a:fld>
            <a:endParaRPr kumimoji="1" lang="ja-JP" altLang="en-US"/>
          </a:p>
        </p:txBody>
      </p:sp>
      <p:sp>
        <p:nvSpPr>
          <p:cNvPr id="31" name="テキスト ボックス 30"/>
          <p:cNvSpPr txBox="1"/>
          <p:nvPr/>
        </p:nvSpPr>
        <p:spPr>
          <a:xfrm>
            <a:off x="271720" y="651479"/>
            <a:ext cx="5437230" cy="369332"/>
          </a:xfrm>
          <a:prstGeom prst="rect">
            <a:avLst/>
          </a:prstGeom>
          <a:noFill/>
        </p:spPr>
        <p:txBody>
          <a:bodyPr wrap="none" rtlCol="0">
            <a:spAutoFit/>
          </a:bodyPr>
          <a:lstStyle/>
          <a:p>
            <a:r>
              <a:rPr lang="ja-JP" altLang="en-US" dirty="0" smtClean="0">
                <a:latin typeface="+mn-ea"/>
              </a:rPr>
              <a:t>様々な </a:t>
            </a:r>
            <a:r>
              <a:rPr kumimoji="1" lang="en-US" altLang="ja-JP" dirty="0" smtClean="0">
                <a:latin typeface="+mn-ea"/>
              </a:rPr>
              <a:t>Deep</a:t>
            </a:r>
            <a:r>
              <a:rPr lang="ja-JP" altLang="en-US" dirty="0" smtClean="0">
                <a:latin typeface="+mn-ea"/>
              </a:rPr>
              <a:t> </a:t>
            </a:r>
            <a:r>
              <a:rPr lang="en-US" altLang="ja-JP" dirty="0" smtClean="0">
                <a:latin typeface="+mn-ea"/>
              </a:rPr>
              <a:t>Learning</a:t>
            </a:r>
            <a:r>
              <a:rPr lang="ja-JP" altLang="en-US" dirty="0" smtClean="0">
                <a:latin typeface="+mn-ea"/>
              </a:rPr>
              <a:t> サービスとの連携が広まる</a:t>
            </a:r>
            <a:endParaRPr kumimoji="1" lang="ja-JP" altLang="en-US" dirty="0">
              <a:latin typeface="+mn-ea"/>
            </a:endParaRPr>
          </a:p>
        </p:txBody>
      </p:sp>
      <p:sp>
        <p:nvSpPr>
          <p:cNvPr id="33" name="テキスト ボックス 32"/>
          <p:cNvSpPr txBox="1"/>
          <p:nvPr/>
        </p:nvSpPr>
        <p:spPr>
          <a:xfrm>
            <a:off x="174981" y="4525007"/>
            <a:ext cx="8785222" cy="491581"/>
          </a:xfrm>
          <a:prstGeom prst="rect">
            <a:avLst/>
          </a:prstGeom>
          <a:solidFill>
            <a:schemeClr val="accent1"/>
          </a:solidFill>
          <a:ln>
            <a:solidFill>
              <a:schemeClr val="accent1"/>
            </a:solidFill>
          </a:ln>
        </p:spPr>
        <p:txBody>
          <a:bodyPr wrap="square" rtlCol="0" anchor="ctr">
            <a:noAutofit/>
          </a:bodyPr>
          <a:lstStyle/>
          <a:p>
            <a:pPr algn="ctr"/>
            <a:r>
              <a:rPr lang="en-US" altLang="ja-JP" dirty="0" err="1" smtClean="0">
                <a:solidFill>
                  <a:schemeClr val="bg1"/>
                </a:solidFill>
                <a:latin typeface="+mn-ea"/>
              </a:rPr>
              <a:t>Choregraphe</a:t>
            </a:r>
            <a:r>
              <a:rPr lang="ja-JP" altLang="en-US" dirty="0" smtClean="0">
                <a:solidFill>
                  <a:schemeClr val="bg1"/>
                </a:solidFill>
                <a:latin typeface="+mn-ea"/>
              </a:rPr>
              <a:t>を使って、</a:t>
            </a:r>
            <a:r>
              <a:rPr lang="en-US" altLang="ja-JP" dirty="0" smtClean="0">
                <a:solidFill>
                  <a:schemeClr val="bg1"/>
                </a:solidFill>
                <a:latin typeface="+mn-ea"/>
              </a:rPr>
              <a:t>Pepper</a:t>
            </a:r>
            <a:r>
              <a:rPr lang="ja-JP" altLang="en-US" dirty="0">
                <a:solidFill>
                  <a:schemeClr val="bg1"/>
                </a:solidFill>
                <a:latin typeface="+mn-ea"/>
              </a:rPr>
              <a:t>で取得した情報を</a:t>
            </a:r>
            <a:r>
              <a:rPr lang="ja-JP" altLang="en-US" dirty="0" smtClean="0">
                <a:solidFill>
                  <a:schemeClr val="bg1"/>
                </a:solidFill>
                <a:latin typeface="+mn-ea"/>
              </a:rPr>
              <a:t>学習済み</a:t>
            </a:r>
            <a:r>
              <a:rPr lang="en-US" altLang="ja-JP" dirty="0" smtClean="0">
                <a:solidFill>
                  <a:schemeClr val="bg1"/>
                </a:solidFill>
                <a:latin typeface="+mn-ea"/>
              </a:rPr>
              <a:t>API</a:t>
            </a:r>
            <a:r>
              <a:rPr lang="ja-JP" altLang="en-US" dirty="0">
                <a:solidFill>
                  <a:schemeClr val="bg1"/>
                </a:solidFill>
                <a:latin typeface="+mn-ea"/>
              </a:rPr>
              <a:t>サービスで処理する</a:t>
            </a:r>
            <a:endParaRPr kumimoji="1" lang="ja-JP" altLang="en-US" dirty="0">
              <a:solidFill>
                <a:schemeClr val="bg1"/>
              </a:solidFill>
              <a:latin typeface="+mn-ea"/>
            </a:endParaRPr>
          </a:p>
        </p:txBody>
      </p:sp>
      <p:pic>
        <p:nvPicPr>
          <p:cNvPr id="34" name="図 33" descr="スクリーンショット 2017-12-27 11.50.30.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476246" y="2217663"/>
            <a:ext cx="828428" cy="795291"/>
          </a:xfrm>
          <a:prstGeom prst="rect">
            <a:avLst/>
          </a:prstGeom>
        </p:spPr>
      </p:pic>
      <p:grpSp>
        <p:nvGrpSpPr>
          <p:cNvPr id="5" name="図形グループ 4"/>
          <p:cNvGrpSpPr/>
          <p:nvPr/>
        </p:nvGrpSpPr>
        <p:grpSpPr>
          <a:xfrm>
            <a:off x="3278734" y="2343823"/>
            <a:ext cx="1202702" cy="449905"/>
            <a:chOff x="3584199" y="2287663"/>
            <a:chExt cx="1322972" cy="449905"/>
          </a:xfrm>
        </p:grpSpPr>
        <p:sp>
          <p:nvSpPr>
            <p:cNvPr id="2" name="正方形/長方形 1"/>
            <p:cNvSpPr/>
            <p:nvPr/>
          </p:nvSpPr>
          <p:spPr>
            <a:xfrm>
              <a:off x="3584199" y="2287663"/>
              <a:ext cx="1322972" cy="449905"/>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flipH="1">
              <a:off x="3585627" y="2737568"/>
              <a:ext cx="1321529" cy="0"/>
            </a:xfrm>
            <a:prstGeom prst="line">
              <a:avLst/>
            </a:prstGeom>
            <a:ln w="38100">
              <a:solidFill>
                <a:schemeClr val="accent1">
                  <a:lumMod val="50000"/>
                </a:schemeClr>
              </a:solidFill>
              <a:prstDash val="solid"/>
              <a:headEnd type="none" w="lg" len="med"/>
              <a:tailEnd type="none" w="lg" len="med"/>
            </a:ln>
            <a:effectLst/>
          </p:spPr>
          <p:style>
            <a:lnRef idx="2">
              <a:schemeClr val="accent1"/>
            </a:lnRef>
            <a:fillRef idx="0">
              <a:schemeClr val="accent1"/>
            </a:fillRef>
            <a:effectRef idx="1">
              <a:schemeClr val="accent1"/>
            </a:effectRef>
            <a:fontRef idx="minor">
              <a:schemeClr val="tx1"/>
            </a:fontRef>
          </p:style>
        </p:cxnSp>
        <p:sp>
          <p:nvSpPr>
            <p:cNvPr id="32" name="Shape 589"/>
            <p:cNvSpPr/>
            <p:nvPr/>
          </p:nvSpPr>
          <p:spPr>
            <a:xfrm>
              <a:off x="3718607" y="2323768"/>
              <a:ext cx="1059225" cy="362492"/>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pPr algn="ctr"/>
              <a:r>
                <a:rPr lang="en-US" altLang="ja-JP" sz="2000" b="1" dirty="0" smtClean="0">
                  <a:solidFill>
                    <a:schemeClr val="accent1">
                      <a:lumMod val="50000"/>
                    </a:schemeClr>
                  </a:solidFill>
                  <a:latin typeface="メイリオ"/>
                  <a:ea typeface="メイリオ"/>
                  <a:cs typeface="メイリオ"/>
                </a:rPr>
                <a:t>Wi-Fi</a:t>
              </a:r>
              <a:endParaRPr sz="2000" b="1" dirty="0">
                <a:solidFill>
                  <a:schemeClr val="accent1">
                    <a:lumMod val="50000"/>
                  </a:schemeClr>
                </a:solidFill>
                <a:latin typeface="メイリオ"/>
                <a:ea typeface="メイリオ"/>
                <a:cs typeface="メイリオ"/>
              </a:endParaRPr>
            </a:p>
          </p:txBody>
        </p:sp>
        <p:cxnSp>
          <p:nvCxnSpPr>
            <p:cNvPr id="36" name="直線コネクタ 35"/>
            <p:cNvCxnSpPr/>
            <p:nvPr/>
          </p:nvCxnSpPr>
          <p:spPr>
            <a:xfrm flipH="1">
              <a:off x="3584199" y="2307964"/>
              <a:ext cx="1321529" cy="0"/>
            </a:xfrm>
            <a:prstGeom prst="line">
              <a:avLst/>
            </a:prstGeom>
            <a:ln w="38100">
              <a:solidFill>
                <a:schemeClr val="accent1">
                  <a:lumMod val="50000"/>
                </a:schemeClr>
              </a:solidFill>
              <a:prstDash val="solid"/>
              <a:headEnd type="none" w="lg" len="med"/>
              <a:tailEnd type="none" w="lg" len="med"/>
            </a:ln>
            <a:effectLst/>
          </p:spPr>
          <p:style>
            <a:lnRef idx="2">
              <a:schemeClr val="accent1"/>
            </a:lnRef>
            <a:fillRef idx="0">
              <a:schemeClr val="accent1"/>
            </a:fillRef>
            <a:effectRef idx="1">
              <a:schemeClr val="accent1"/>
            </a:effectRef>
            <a:fontRef idx="minor">
              <a:schemeClr val="tx1"/>
            </a:fontRef>
          </p:style>
        </p:cxnSp>
      </p:grpSp>
      <p:pic>
        <p:nvPicPr>
          <p:cNvPr id="6" name="図 5"/>
          <p:cNvPicPr>
            <a:picLocks noChangeAspect="1"/>
          </p:cNvPicPr>
          <p:nvPr/>
        </p:nvPicPr>
        <p:blipFill>
          <a:blip r:embed="rId11"/>
          <a:stretch>
            <a:fillRect/>
          </a:stretch>
        </p:blipFill>
        <p:spPr>
          <a:xfrm>
            <a:off x="6073479" y="2916486"/>
            <a:ext cx="2612790" cy="1327321"/>
          </a:xfrm>
          <a:prstGeom prst="rect">
            <a:avLst/>
          </a:prstGeom>
        </p:spPr>
      </p:pic>
      <p:grpSp>
        <p:nvGrpSpPr>
          <p:cNvPr id="35" name="図形グループ 34"/>
          <p:cNvGrpSpPr/>
          <p:nvPr/>
        </p:nvGrpSpPr>
        <p:grpSpPr>
          <a:xfrm>
            <a:off x="5526672" y="705464"/>
            <a:ext cx="3446737" cy="3674969"/>
            <a:chOff x="5585467" y="705464"/>
            <a:chExt cx="3446737" cy="3674969"/>
          </a:xfrm>
        </p:grpSpPr>
        <p:sp>
          <p:nvSpPr>
            <p:cNvPr id="37" name="角丸四角形吹き出し 36"/>
            <p:cNvSpPr/>
            <p:nvPr/>
          </p:nvSpPr>
          <p:spPr>
            <a:xfrm>
              <a:off x="5974611" y="705464"/>
              <a:ext cx="3057593" cy="3674969"/>
            </a:xfrm>
            <a:prstGeom prst="wedgeRoundRectCallout">
              <a:avLst>
                <a:gd name="adj1" fmla="val -18446"/>
                <a:gd name="adj2" fmla="val -28462"/>
                <a:gd name="adj3" fmla="val 16667"/>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5935771" y="1516888"/>
              <a:ext cx="167446" cy="2655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フリーフォーム 39"/>
            <p:cNvSpPr/>
            <p:nvPr/>
          </p:nvSpPr>
          <p:spPr>
            <a:xfrm>
              <a:off x="5585467" y="1476238"/>
              <a:ext cx="424437" cy="540669"/>
            </a:xfrm>
            <a:custGeom>
              <a:avLst/>
              <a:gdLst>
                <a:gd name="connsiteX0" fmla="*/ 1885890 w 1885890"/>
                <a:gd name="connsiteY0" fmla="*/ 0 h 1359629"/>
                <a:gd name="connsiteX1" fmla="*/ 654289 w 1885890"/>
                <a:gd name="connsiteY1" fmla="*/ 320667 h 1359629"/>
                <a:gd name="connsiteX2" fmla="*/ 0 w 1885890"/>
                <a:gd name="connsiteY2" fmla="*/ 1359629 h 1359629"/>
                <a:gd name="connsiteX3" fmla="*/ 0 w 1885890"/>
                <a:gd name="connsiteY3" fmla="*/ 1359629 h 1359629"/>
                <a:gd name="connsiteX4" fmla="*/ 0 w 1885890"/>
                <a:gd name="connsiteY4" fmla="*/ 1359629 h 1359629"/>
                <a:gd name="connsiteX5" fmla="*/ 0 w 1885890"/>
                <a:gd name="connsiteY5" fmla="*/ 1359629 h 13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5890" h="1359629">
                  <a:moveTo>
                    <a:pt x="1885890" y="0"/>
                  </a:moveTo>
                  <a:cubicBezTo>
                    <a:pt x="1427247" y="47031"/>
                    <a:pt x="968604" y="94062"/>
                    <a:pt x="654289" y="320667"/>
                  </a:cubicBezTo>
                  <a:cubicBezTo>
                    <a:pt x="339974" y="547272"/>
                    <a:pt x="0" y="1359629"/>
                    <a:pt x="0" y="1359629"/>
                  </a:cubicBezTo>
                  <a:lnTo>
                    <a:pt x="0" y="1359629"/>
                  </a:lnTo>
                  <a:lnTo>
                    <a:pt x="0" y="1359629"/>
                  </a:lnTo>
                  <a:lnTo>
                    <a:pt x="0" y="1359629"/>
                  </a:lnTo>
                </a:path>
              </a:pathLst>
            </a:custGeom>
            <a:ln w="63500">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41" name="フリーフォーム 40"/>
            <p:cNvSpPr/>
            <p:nvPr/>
          </p:nvSpPr>
          <p:spPr>
            <a:xfrm rot="1328528">
              <a:off x="5631315" y="1755189"/>
              <a:ext cx="287388" cy="299514"/>
            </a:xfrm>
            <a:custGeom>
              <a:avLst/>
              <a:gdLst>
                <a:gd name="connsiteX0" fmla="*/ 1885890 w 1885890"/>
                <a:gd name="connsiteY0" fmla="*/ 0 h 1359629"/>
                <a:gd name="connsiteX1" fmla="*/ 654289 w 1885890"/>
                <a:gd name="connsiteY1" fmla="*/ 320667 h 1359629"/>
                <a:gd name="connsiteX2" fmla="*/ 0 w 1885890"/>
                <a:gd name="connsiteY2" fmla="*/ 1359629 h 1359629"/>
                <a:gd name="connsiteX3" fmla="*/ 0 w 1885890"/>
                <a:gd name="connsiteY3" fmla="*/ 1359629 h 1359629"/>
                <a:gd name="connsiteX4" fmla="*/ 0 w 1885890"/>
                <a:gd name="connsiteY4" fmla="*/ 1359629 h 1359629"/>
                <a:gd name="connsiteX5" fmla="*/ 0 w 1885890"/>
                <a:gd name="connsiteY5" fmla="*/ 1359629 h 13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5890" h="1359629">
                  <a:moveTo>
                    <a:pt x="1885890" y="0"/>
                  </a:moveTo>
                  <a:cubicBezTo>
                    <a:pt x="1427247" y="47031"/>
                    <a:pt x="968604" y="94062"/>
                    <a:pt x="654289" y="320667"/>
                  </a:cubicBezTo>
                  <a:cubicBezTo>
                    <a:pt x="339974" y="547272"/>
                    <a:pt x="0" y="1359629"/>
                    <a:pt x="0" y="1359629"/>
                  </a:cubicBezTo>
                  <a:lnTo>
                    <a:pt x="0" y="1359629"/>
                  </a:lnTo>
                  <a:lnTo>
                    <a:pt x="0" y="1359629"/>
                  </a:lnTo>
                  <a:lnTo>
                    <a:pt x="0" y="1359629"/>
                  </a:lnTo>
                </a:path>
              </a:pathLst>
            </a:custGeom>
            <a:ln w="63500">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pic>
        <p:nvPicPr>
          <p:cNvPr id="9" name="図 8"/>
          <p:cNvPicPr>
            <a:picLocks noChangeAspect="1"/>
          </p:cNvPicPr>
          <p:nvPr/>
        </p:nvPicPr>
        <p:blipFill>
          <a:blip r:embed="rId12">
            <a:extLst>
              <a:ext uri="{BEBA8EAE-BF5A-486C-A8C5-ECC9F3942E4B}">
                <a14:imgProps xmlns:a14="http://schemas.microsoft.com/office/drawing/2010/main">
                  <a14:imgLayer r:embed="rId13">
                    <a14:imgEffect>
                      <a14:brightnessContrast bright="10000"/>
                    </a14:imgEffect>
                  </a14:imgLayer>
                </a14:imgProps>
              </a:ext>
            </a:extLst>
          </a:blip>
          <a:stretch>
            <a:fillRect/>
          </a:stretch>
        </p:blipFill>
        <p:spPr>
          <a:xfrm rot="21390684">
            <a:off x="4648844" y="1954170"/>
            <a:ext cx="2015446" cy="1059430"/>
          </a:xfrm>
          <a:prstGeom prst="rect">
            <a:avLst/>
          </a:prstGeom>
        </p:spPr>
      </p:pic>
      <p:sp>
        <p:nvSpPr>
          <p:cNvPr id="45" name="Shape 589"/>
          <p:cNvSpPr/>
          <p:nvPr/>
        </p:nvSpPr>
        <p:spPr>
          <a:xfrm>
            <a:off x="4756325" y="2373601"/>
            <a:ext cx="1796875" cy="507147"/>
          </a:xfrm>
          <a:prstGeom prst="rect">
            <a:avLst/>
          </a:prstGeom>
          <a:ln w="12700">
            <a:miter lim="400000"/>
          </a:ln>
          <a:extLst>
            <a:ext uri="{C572A759-6A51-4108-AA02-DFA0A04FC94B}">
              <ma14:wrappingTextBoxFlag xmlns:ma14="http://schemas.microsoft.com/office/mac/drawingml/2011/main" val="1"/>
            </a:ext>
          </a:extLst>
        </p:spPr>
        <p:txBody>
          <a:bodyPr wrap="square" lIns="27093" tIns="27093" rIns="27093" bIns="27093" anchor="ctr">
            <a:spAutoFit/>
          </a:bodyPr>
          <a:lstStyle>
            <a:lvl1pPr>
              <a:defRPr sz="9100">
                <a:solidFill>
                  <a:srgbClr val="FFFFFF"/>
                </a:solidFill>
                <a:latin typeface="ヒラギノ角ゴ Std"/>
                <a:ea typeface="ヒラギノ角ゴ Std"/>
                <a:cs typeface="ヒラギノ角ゴ Std"/>
                <a:sym typeface="ヒラギノ角ゴ Std"/>
              </a:defRPr>
            </a:lvl1pPr>
          </a:lstStyle>
          <a:p>
            <a:pPr algn="ctr">
              <a:lnSpc>
                <a:spcPct val="80000"/>
              </a:lnSpc>
            </a:pPr>
            <a:r>
              <a:rPr lang="en-US" altLang="ja-JP" sz="1800" i="1" dirty="0" smtClean="0">
                <a:solidFill>
                  <a:schemeClr val="accent1">
                    <a:lumMod val="50000"/>
                  </a:schemeClr>
                </a:solidFill>
                <a:latin typeface="メイリオ"/>
                <a:ea typeface="メイリオ"/>
                <a:cs typeface="メイリオ"/>
              </a:rPr>
              <a:t>Deep</a:t>
            </a:r>
            <a:r>
              <a:rPr lang="ja-JP" altLang="en-US" sz="1800" i="1" dirty="0" smtClean="0">
                <a:solidFill>
                  <a:schemeClr val="accent1">
                    <a:lumMod val="50000"/>
                  </a:schemeClr>
                </a:solidFill>
                <a:latin typeface="メイリオ"/>
                <a:ea typeface="メイリオ"/>
                <a:cs typeface="メイリオ"/>
              </a:rPr>
              <a:t> </a:t>
            </a:r>
            <a:r>
              <a:rPr lang="en-US" altLang="ja-JP" sz="1800" i="1" dirty="0" smtClean="0">
                <a:solidFill>
                  <a:schemeClr val="accent1">
                    <a:lumMod val="50000"/>
                  </a:schemeClr>
                </a:solidFill>
                <a:latin typeface="メイリオ"/>
                <a:ea typeface="メイリオ"/>
                <a:cs typeface="メイリオ"/>
              </a:rPr>
              <a:t>Learning</a:t>
            </a:r>
          </a:p>
          <a:p>
            <a:pPr algn="ctr">
              <a:lnSpc>
                <a:spcPct val="80000"/>
              </a:lnSpc>
            </a:pPr>
            <a:r>
              <a:rPr lang="en-US" sz="1800" i="1" dirty="0" smtClean="0">
                <a:solidFill>
                  <a:schemeClr val="accent1">
                    <a:lumMod val="50000"/>
                  </a:schemeClr>
                </a:solidFill>
                <a:latin typeface="メイリオ"/>
                <a:ea typeface="メイリオ"/>
                <a:cs typeface="メイリオ"/>
              </a:rPr>
              <a:t>Web </a:t>
            </a:r>
            <a:r>
              <a:rPr lang="en-US" altLang="ja-JP" sz="1800" i="1" dirty="0" smtClean="0">
                <a:solidFill>
                  <a:schemeClr val="accent1">
                    <a:lumMod val="50000"/>
                  </a:schemeClr>
                </a:solidFill>
                <a:latin typeface="メイリオ"/>
                <a:ea typeface="メイリオ"/>
                <a:cs typeface="メイリオ"/>
              </a:rPr>
              <a:t>API</a:t>
            </a:r>
            <a:endParaRPr sz="1800" i="1" dirty="0">
              <a:solidFill>
                <a:schemeClr val="accent1">
                  <a:lumMod val="50000"/>
                </a:schemeClr>
              </a:solidFill>
              <a:latin typeface="メイリオ"/>
              <a:ea typeface="メイリオ"/>
              <a:cs typeface="メイリオ"/>
            </a:endParaRPr>
          </a:p>
        </p:txBody>
      </p:sp>
    </p:spTree>
    <p:extLst>
      <p:ext uri="{BB962C8B-B14F-4D97-AF65-F5344CB8AC3E}">
        <p14:creationId xmlns:p14="http://schemas.microsoft.com/office/powerpoint/2010/main" val="37889132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ユーザー設定 4">
      <a:dk1>
        <a:sysClr val="windowText" lastClr="000000"/>
      </a:dk1>
      <a:lt1>
        <a:sysClr val="window" lastClr="FFFFFF"/>
      </a:lt1>
      <a:dk2>
        <a:srgbClr val="3E3D2D"/>
      </a:dk2>
      <a:lt2>
        <a:srgbClr val="D8F2F0"/>
      </a:lt2>
      <a:accent1>
        <a:srgbClr val="21A9DC"/>
      </a:accent1>
      <a:accent2>
        <a:srgbClr val="D55E83"/>
      </a:accent2>
      <a:accent3>
        <a:srgbClr val="FF6700"/>
      </a:accent3>
      <a:accent4>
        <a:srgbClr val="909465"/>
      </a:accent4>
      <a:accent5>
        <a:srgbClr val="956B43"/>
      </a:accent5>
      <a:accent6>
        <a:srgbClr val="FEA022"/>
      </a:accent6>
      <a:hlink>
        <a:srgbClr val="B4AFD8"/>
      </a:hlink>
      <a:folHlink>
        <a:srgbClr val="8083C5"/>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2807</TotalTime>
  <Words>1838</Words>
  <Application>Microsoft Macintosh PowerPoint</Application>
  <PresentationFormat>画面に合わせる (16:9)</PresentationFormat>
  <Paragraphs>420</Paragraphs>
  <Slides>37</Slides>
  <Notes>8</Notes>
  <HiddenSlides>0</HiddenSlides>
  <MMClips>0</MMClips>
  <ScaleCrop>false</ScaleCrop>
  <HeadingPairs>
    <vt:vector size="4" baseType="variant">
      <vt:variant>
        <vt:lpstr>テーマ</vt:lpstr>
      </vt:variant>
      <vt:variant>
        <vt:i4>2</vt:i4>
      </vt:variant>
      <vt:variant>
        <vt:lpstr>スライド タイトル</vt:lpstr>
      </vt:variant>
      <vt:variant>
        <vt:i4>37</vt:i4>
      </vt:variant>
    </vt:vector>
  </HeadingPairs>
  <TitlesOfParts>
    <vt:vector size="39" baseType="lpstr">
      <vt:lpstr>ホワイト</vt:lpstr>
      <vt:lpstr>Office</vt:lpstr>
      <vt:lpstr>PowerPoint プレゼンテーション</vt:lpstr>
      <vt:lpstr>このワークショップについて</vt:lpstr>
      <vt:lpstr>アトリエについて</vt:lpstr>
      <vt:lpstr>PowerPoint プレゼンテーション</vt:lpstr>
      <vt:lpstr>自己紹介</vt:lpstr>
      <vt:lpstr>本WSの内容</vt:lpstr>
      <vt:lpstr>PowerPoint プレゼンテーション</vt:lpstr>
      <vt:lpstr>Deep Learning とは</vt:lpstr>
      <vt:lpstr>Pepper x Deep Learningの主流</vt:lpstr>
      <vt:lpstr>Deep Learningの導入方法</vt:lpstr>
      <vt:lpstr>本WSの目標</vt:lpstr>
      <vt:lpstr>PythonSDK</vt:lpstr>
      <vt:lpstr>TensorFlow/keras</vt:lpstr>
      <vt:lpstr>PowerPoint プレゼンテーション</vt:lpstr>
      <vt:lpstr>今回の実行環境</vt:lpstr>
      <vt:lpstr>事前準備</vt:lpstr>
      <vt:lpstr>macでの手順例 ➀</vt:lpstr>
      <vt:lpstr>macでの手順例 ➁環境を汚さない方針</vt:lpstr>
      <vt:lpstr>PowerPoint プレゼンテーション</vt:lpstr>
      <vt:lpstr>TensorFlowで物体認識</vt:lpstr>
      <vt:lpstr>classify_bypepper.py に学習済みモデルを対応</vt:lpstr>
      <vt:lpstr>classify_bypepper.py [1/3]</vt:lpstr>
      <vt:lpstr>classify_bypepper.py [2/3]</vt:lpstr>
      <vt:lpstr>classify_bypepper.py [3/3]</vt:lpstr>
      <vt:lpstr>PowerPoint プレゼンテーション</vt:lpstr>
      <vt:lpstr>Keras+TensorFlowで物体検出</vt:lpstr>
      <vt:lpstr>objdetect_bypepper.py に学習済みモデルを対応</vt:lpstr>
      <vt:lpstr>objdetect_bypepper.py [1/3]</vt:lpstr>
      <vt:lpstr>objdetect_bypepper.py [2/3]</vt:lpstr>
      <vt:lpstr>objdetect_bypepper.py [3/3]</vt:lpstr>
      <vt:lpstr>PowerPoint プレゼンテーション</vt:lpstr>
      <vt:lpstr>開発のための情報</vt:lpstr>
      <vt:lpstr>開発のための情報</vt:lpstr>
      <vt:lpstr>開発のための情報</vt:lpstr>
      <vt:lpstr>開発のための情報</vt:lpstr>
      <vt:lpstr>参考ページ</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matsuo eri</dc:creator>
  <cp:lastModifiedBy>matsuo eri</cp:lastModifiedBy>
  <cp:revision>634</cp:revision>
  <dcterms:created xsi:type="dcterms:W3CDTF">2017-05-31T10:14:29Z</dcterms:created>
  <dcterms:modified xsi:type="dcterms:W3CDTF">2018-03-03T10:35:43Z</dcterms:modified>
</cp:coreProperties>
</file>