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3" r:id="rId3"/>
  </p:sldMasterIdLst>
  <p:notesMasterIdLst>
    <p:notesMasterId r:id="rId47"/>
  </p:notesMasterIdLst>
  <p:sldIdLst>
    <p:sldId id="317" r:id="rId4"/>
    <p:sldId id="256" r:id="rId5"/>
    <p:sldId id="258" r:id="rId6"/>
    <p:sldId id="316" r:id="rId7"/>
    <p:sldId id="259" r:id="rId8"/>
    <p:sldId id="26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327" r:id="rId19"/>
    <p:sldId id="291" r:id="rId20"/>
    <p:sldId id="292" r:id="rId21"/>
    <p:sldId id="284" r:id="rId22"/>
    <p:sldId id="285" r:id="rId23"/>
    <p:sldId id="318" r:id="rId24"/>
    <p:sldId id="319" r:id="rId25"/>
    <p:sldId id="294" r:id="rId26"/>
    <p:sldId id="295" r:id="rId27"/>
    <p:sldId id="320" r:id="rId28"/>
    <p:sldId id="296" r:id="rId29"/>
    <p:sldId id="326" r:id="rId30"/>
    <p:sldId id="298" r:id="rId31"/>
    <p:sldId id="299" r:id="rId32"/>
    <p:sldId id="307" r:id="rId33"/>
    <p:sldId id="308" r:id="rId34"/>
    <p:sldId id="310" r:id="rId35"/>
    <p:sldId id="329" r:id="rId36"/>
    <p:sldId id="311" r:id="rId37"/>
    <p:sldId id="312" r:id="rId38"/>
    <p:sldId id="313" r:id="rId39"/>
    <p:sldId id="314" r:id="rId40"/>
    <p:sldId id="330" r:id="rId41"/>
    <p:sldId id="331" r:id="rId42"/>
    <p:sldId id="332" r:id="rId43"/>
    <p:sldId id="333" r:id="rId44"/>
    <p:sldId id="334" r:id="rId45"/>
    <p:sldId id="335" r:id="rId4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News Gothic MT"/>
        <a:ea typeface="News Gothic MT"/>
        <a:cs typeface="News Gothic MT"/>
        <a:sym typeface="News Gothic MT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News Gothic MT"/>
        <a:ea typeface="News Gothic MT"/>
        <a:cs typeface="News Gothic MT"/>
        <a:sym typeface="News Gothic MT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News Gothic MT"/>
        <a:ea typeface="News Gothic MT"/>
        <a:cs typeface="News Gothic MT"/>
        <a:sym typeface="News Gothic MT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News Gothic MT"/>
        <a:ea typeface="News Gothic MT"/>
        <a:cs typeface="News Gothic MT"/>
        <a:sym typeface="News Gothic MT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News Gothic MT"/>
        <a:ea typeface="News Gothic MT"/>
        <a:cs typeface="News Gothic MT"/>
        <a:sym typeface="News Gothic MT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News Gothic MT"/>
        <a:ea typeface="News Gothic MT"/>
        <a:cs typeface="News Gothic MT"/>
        <a:sym typeface="News Gothic MT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News Gothic MT"/>
        <a:ea typeface="News Gothic MT"/>
        <a:cs typeface="News Gothic MT"/>
        <a:sym typeface="News Gothic MT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News Gothic MT"/>
        <a:ea typeface="News Gothic MT"/>
        <a:cs typeface="News Gothic MT"/>
        <a:sym typeface="News Gothic MT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News Gothic MT"/>
        <a:ea typeface="News Gothic MT"/>
        <a:cs typeface="News Gothic MT"/>
        <a:sym typeface="News Gothic M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8F5D8"/>
          </a:solidFill>
        </a:fill>
      </a:tcStyle>
    </a:wholeTbl>
    <a:band2H>
      <a:tcTxStyle/>
      <a:tcStyle>
        <a:tcBdr/>
        <a:fill>
          <a:solidFill>
            <a:srgbClr val="F4FAED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5EBCF"/>
          </a:solidFill>
        </a:fill>
      </a:tcStyle>
    </a:wholeTbl>
    <a:band2H>
      <a:tcTxStyle/>
      <a:tcStyle>
        <a:tcBdr/>
        <a:fill>
          <a:solidFill>
            <a:srgbClr val="FAF5E8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2" autoAdjust="0"/>
    <p:restoredTop sz="95101" autoAdjust="0"/>
  </p:normalViewPr>
  <p:slideViewPr>
    <p:cSldViewPr snapToGrid="0" snapToObjects="1">
      <p:cViewPr varScale="1">
        <p:scale>
          <a:sx n="149" d="100"/>
          <a:sy n="149" d="100"/>
        </p:scale>
        <p:origin x="-120" y="-6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6492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みなさんのレベルを聞いてみる。</a:t>
            </a:r>
            <a:r>
              <a:t>TechFes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参加者。開発経験。はじめて。</a:t>
            </a:r>
          </a:p>
        </p:txBody>
      </p:sp>
    </p:spTree>
    <p:extLst>
      <p:ext uri="{BB962C8B-B14F-4D97-AF65-F5344CB8AC3E}">
        <p14:creationId xmlns:p14="http://schemas.microsoft.com/office/powerpoint/2010/main" val="3860908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ユーザーの方も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Pepper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の方も両方使える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どっちも聞いてくれる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基本的には交互、順番に返答してくれる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ランダムにしたいときは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^rand</a:t>
            </a: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自分の返事に合わせてもらう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変数引っ張ってくる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(_[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こんにちは おはよう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] $1 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今日もがんばろう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67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ユーザーの方も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Pepper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の方も両方使える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どっちも聞いてくれる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基本的には交互、順番に返答してくれる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ランダムにしたいときは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^rand</a:t>
            </a: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自分の返事に合わせてもらう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変数引っ張ってくる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(_[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こんにちは おはよう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] $1 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今日もがんばろう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91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ユーザーの方も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Pepper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の方も両方使える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どっちも聞いてくれる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基本的には交互、順番に返答してくれる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ランダムにしたいときは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^rand</a:t>
            </a: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自分の返事に合わせてもらう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変数引っ張ってくる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(_[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こんにちは おはよう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] $1 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今日もがんばろう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67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U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のいち業でしか保持できない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新しく英数字で保持する必要がある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このばあいは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askedfood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の中に入れてます。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(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注文キャンセルで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^clear(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askdfood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 </a:t>
            </a: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Type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が数の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output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という名前の出力を追加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$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出力数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u:</a:t>
            </a:r>
            <a:r>
              <a:rPr lang="en-US" altLang="ja-JP" dirty="0" smtClean="0">
                <a:latin typeface="Calibri" charset="0"/>
                <a:ea typeface="ＭＳ Ｐゴシック" charset="0"/>
                <a:sym typeface="Wingdings" charset="0"/>
              </a:rPr>
              <a:t>(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回って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わかった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$output = 1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34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U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のいち業でしか保持できない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新しく英数字で保持する必要がある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このばあいは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askedfood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の中に入れてます。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(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注文キャンセルで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^clear(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askdfood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 </a:t>
            </a: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Type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が数の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output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という名前の出力を追加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$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出力数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u:</a:t>
            </a:r>
            <a:r>
              <a:rPr lang="en-US" altLang="ja-JP" dirty="0" smtClean="0">
                <a:latin typeface="Calibri" charset="0"/>
                <a:ea typeface="ＭＳ Ｐゴシック" charset="0"/>
                <a:sym typeface="Wingdings" charset="0"/>
              </a:rPr>
              <a:t>(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回って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わかった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$output = 1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35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U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のいち業でしか保持できない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新しく英数字で保持する必要がある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このばあいは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askedfood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の中に入れてます。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(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注文キャンセルで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^clear(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askdfood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 </a:t>
            </a: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Type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が数の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output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という名前の出力を追加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$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出力数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u:</a:t>
            </a:r>
            <a:r>
              <a:rPr lang="en-US" altLang="ja-JP" dirty="0" smtClean="0">
                <a:latin typeface="Calibri" charset="0"/>
                <a:ea typeface="ＭＳ Ｐゴシック" charset="0"/>
                <a:sym typeface="Wingdings" charset="0"/>
              </a:rPr>
              <a:t>(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回って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わかった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$output = 1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343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#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コメントアウト　ここからワークショップ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コピペして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・空の行が最後残っていると、再生されない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・逐次保存される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動いているか確かめるために、ダイアログウィンドウを出してください　％があれば問題無いです。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直接入れてみてください。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100%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になります。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60%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に以上でないと、認識してくれません。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63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Syntax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見せる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U</a:t>
            </a:r>
            <a:r>
              <a:rPr lang="en-US" altLang="ja-JP" dirty="0" smtClean="0">
                <a:latin typeface="Calibri" charset="0"/>
                <a:ea typeface="ＭＳ Ｐゴシック" charset="0"/>
                <a:sym typeface="Wingdings" charset="0"/>
              </a:rPr>
              <a:t>(</a:t>
            </a:r>
            <a:r>
              <a:rPr lang="en-US" altLang="ja-JP" dirty="0" err="1" smtClean="0">
                <a:latin typeface="Calibri" charset="0"/>
                <a:ea typeface="ＭＳ Ｐゴシック" charset="0"/>
                <a:sym typeface="Wingdings" charset="0"/>
              </a:rPr>
              <a:t>e:LeftBumperPressed</a:t>
            </a:r>
            <a:r>
              <a:rPr lang="en-US" altLang="ja-JP" dirty="0" smtClean="0">
                <a:latin typeface="Calibri" charset="0"/>
                <a:ea typeface="ＭＳ Ｐゴシック" charset="0"/>
                <a:sym typeface="Wingdings" charset="0"/>
              </a:rPr>
              <a:t>)</a:t>
            </a:r>
            <a:r>
              <a:rPr lang="ja-JP" altLang="en-US" dirty="0" smtClean="0">
                <a:latin typeface="Calibri" charset="0"/>
                <a:ea typeface="ＭＳ Ｐゴシック" charset="0"/>
                <a:sym typeface="Wingdings" charset="0"/>
              </a:rPr>
              <a:t>痛いよ</a:t>
            </a:r>
            <a:endParaRPr lang="en-US" altLang="ja-JP" dirty="0" smtClean="0">
              <a:latin typeface="Calibri" charset="0"/>
              <a:ea typeface="ＭＳ Ｐゴシック" charset="0"/>
              <a:sym typeface="Wingdings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  <a:sym typeface="Wingdings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News Gothic MT" charset="0"/>
                <a:ea typeface="メイリオ" charset="0"/>
                <a:cs typeface="メイリオ" charset="0"/>
              </a:rPr>
              <a:t>U:(</a:t>
            </a:r>
            <a:r>
              <a:rPr lang="en-US" altLang="ja-JP" dirty="0" err="1" smtClean="0">
                <a:solidFill>
                  <a:srgbClr val="000000"/>
                </a:solidFill>
                <a:latin typeface="News Gothic MT" charset="0"/>
                <a:ea typeface="メイリオ" charset="0"/>
                <a:cs typeface="メイリオ" charset="0"/>
              </a:rPr>
              <a:t>e:Dialog</a:t>
            </a:r>
            <a:r>
              <a:rPr lang="en-US" altLang="ja-JP" dirty="0" smtClean="0">
                <a:solidFill>
                  <a:srgbClr val="000000"/>
                </a:solidFill>
                <a:latin typeface="News Gothic MT" charset="0"/>
                <a:ea typeface="メイリオ" charset="0"/>
                <a:cs typeface="メイリオ" charset="0"/>
              </a:rPr>
              <a:t>/</a:t>
            </a:r>
            <a:r>
              <a:rPr lang="en-US" altLang="ja-JP" dirty="0" err="1" smtClean="0">
                <a:solidFill>
                  <a:srgbClr val="000000"/>
                </a:solidFill>
                <a:latin typeface="News Gothic MT" charset="0"/>
                <a:ea typeface="メイリオ" charset="0"/>
                <a:cs typeface="メイリオ" charset="0"/>
              </a:rPr>
              <a:t>NotUnderstood</a:t>
            </a:r>
            <a:r>
              <a:rPr lang="en-US" altLang="ja-JP" dirty="0" smtClean="0">
                <a:solidFill>
                  <a:srgbClr val="000000"/>
                </a:solidFill>
                <a:latin typeface="News Gothic MT" charset="0"/>
                <a:ea typeface="メイリオ" charset="0"/>
                <a:cs typeface="メイリオ" charset="0"/>
              </a:rPr>
              <a:t>)</a:t>
            </a:r>
            <a:r>
              <a:rPr lang="ja-JP" altLang="en-US" dirty="0" smtClean="0">
                <a:solidFill>
                  <a:srgbClr val="000000"/>
                </a:solidFill>
                <a:latin typeface="News Gothic MT" charset="0"/>
                <a:ea typeface="メイリオ" charset="0"/>
                <a:cs typeface="メイリオ" charset="0"/>
              </a:rPr>
              <a:t>ごめん聞き取れなかった</a:t>
            </a: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プラスボタンを押すとたくさんあるイベント見れる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例えば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buttely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Enter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でロボッ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t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ビューの数字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412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#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コメントアウト　ここからワークショップ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コピペして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・空の行が最後残っていると、再生されない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・逐次保存される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動いているか確かめるために、ダイアログウィンドウを出してください　％があれば問題無いです。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直接入れてみてください。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100%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になります。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60%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に以上でないと、認識してくれません。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6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#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コメントアウト　ここからワークショップ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コピペして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・空の行が最後残っていると、再生されない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・逐次保存される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動いているか確かめるために、ダイアログウィンドウを出してください　％があれば問題無いです。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直接入れてみてください。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100%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になります。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60%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に以上でないと、認識してくれません。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ja-JP" altLang="en-US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45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逐次保存がうまくいかない時がある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どんどん移動してしまうが、移動してほしくない時がある　もっかい同じ階層で繰り返して欲しい時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u:(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何の話だっけ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犬か猫を買っていますか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^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stayInscope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 </a:t>
            </a:r>
            <a:endParaRPr lang="ja-JP" altLang="en-US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45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逐次保存がうまくいかない時がある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どんどん移動してしまうが、移動してほしくない時がある　もっかい同じ階層で繰り返して欲しい時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u:(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何の話だっけ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)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犬か猫を買っていますか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^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stayInscope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 </a:t>
            </a:r>
            <a:endParaRPr lang="ja-JP" altLang="en-US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444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+mj-ea"/>
              </a:rPr>
              <a:t>u:(</a:t>
            </a:r>
            <a:r>
              <a:rPr lang="ja-JP" altLang="en-US" dirty="0" smtClean="0">
                <a:latin typeface="+mj-ea"/>
              </a:rPr>
              <a:t>私の名前は</a:t>
            </a:r>
            <a:r>
              <a:rPr lang="en-US" altLang="ja-JP" dirty="0" smtClean="0">
                <a:latin typeface="+mj-ea"/>
              </a:rPr>
              <a:t>_{*}</a:t>
            </a:r>
            <a:r>
              <a:rPr lang="ja-JP" altLang="en-US" dirty="0" smtClean="0">
                <a:latin typeface="+mj-ea"/>
              </a:rPr>
              <a:t>です</a:t>
            </a:r>
            <a:r>
              <a:rPr lang="en-US" altLang="ja-JP" dirty="0" smtClean="0">
                <a:latin typeface="+mj-ea"/>
              </a:rPr>
              <a:t>) $1</a:t>
            </a:r>
            <a:r>
              <a:rPr lang="ja-JP" altLang="en-US" dirty="0" smtClean="0">
                <a:latin typeface="+mj-ea"/>
              </a:rPr>
              <a:t>さんよろしくお願いします</a:t>
            </a:r>
            <a:endParaRPr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08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Pepper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側につかうこともできます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　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u1:(~yes) ~yes 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ボクも元気ですー！</a:t>
            </a:r>
          </a:p>
          <a:p>
            <a:endParaRPr lang="ja-JP" altLang="en-US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032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Pepper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側につかうこともできます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　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u1:(~yes) ~yes 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ボクも元気ですー！</a:t>
            </a:r>
          </a:p>
          <a:p>
            <a:endParaRPr lang="ja-JP" altLang="en-US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53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ユーザーの方も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Pepper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の方も両方使える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どっちも聞いてくれる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基本的には交互、順番に返答してくれる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ランダムにしたいときは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^rand</a:t>
            </a: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自分の返事に合わせてもらう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変数引っ張ってくる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r>
              <a:rPr lang="en-US" altLang="ja-JP" dirty="0" smtClean="0">
                <a:latin typeface="Calibri" charset="0"/>
                <a:ea typeface="ＭＳ Ｐゴシック" charset="0"/>
              </a:rPr>
              <a:t>(_[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こんにちは おはよう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] $1 </a:t>
            </a:r>
            <a:r>
              <a:rPr lang="ja-JP" altLang="en-US" dirty="0" smtClean="0">
                <a:latin typeface="Calibri" charset="0"/>
                <a:ea typeface="ＭＳ Ｐゴシック" charset="0"/>
              </a:rPr>
              <a:t>今日もがんばろう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91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/>
            <a:r>
              <a:t>Softbank Robotics Corp. 2014 All rights reserved.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85800" y="1597818"/>
            <a:ext cx="7772400" cy="11025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4619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4784300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t>Softbank Robotics Corp. 2014 All rights reserved.</a:t>
            </a:r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79387" y="76798"/>
            <a:ext cx="8802688" cy="379804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98437" y="456601"/>
            <a:ext cx="8783638" cy="393310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461901"/>
          </a:xfrm>
          <a:prstGeom prst="rect">
            <a:avLst/>
          </a:prstGeom>
        </p:spPr>
        <p:txBody>
          <a:bodyPr wrap="square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54227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コピ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t>Softbank Robotics Corp. 2014 All rights reserved.</a:t>
            </a:r>
          </a:p>
        </p:txBody>
      </p:sp>
      <p:sp>
        <p:nvSpPr>
          <p:cNvPr id="64" name="Shape 64"/>
          <p:cNvSpPr/>
          <p:nvPr/>
        </p:nvSpPr>
        <p:spPr>
          <a:xfrm>
            <a:off x="-241300" y="-730250"/>
            <a:ext cx="6557120" cy="1270000"/>
          </a:xfrm>
          <a:prstGeom prst="rect">
            <a:avLst/>
          </a:prstGeom>
          <a:gradFill>
            <a:gsLst>
              <a:gs pos="0">
                <a:srgbClr val="003CCC">
                  <a:alpha val="57066"/>
                </a:srgbClr>
              </a:gs>
              <a:gs pos="100000">
                <a:srgbClr val="FFFFFF">
                  <a:alpha val="57066"/>
                </a:srgbClr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defTabSz="449262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179387" y="13298"/>
            <a:ext cx="8802688" cy="467861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461901"/>
          </a:xfrm>
          <a:prstGeom prst="rect">
            <a:avLst/>
          </a:prstGeom>
        </p:spPr>
        <p:txBody>
          <a:bodyPr wrap="square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835423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739457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707572"/>
            <a:ext cx="325788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/>
          <a:p>
            <a:pPr algn="l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CONFIDENTIAL INFORMATION</a:t>
            </a:r>
            <a:br>
              <a:rPr sz="1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1200" b="1">
                <a:latin typeface="Calibri"/>
                <a:ea typeface="Calibri"/>
                <a:cs typeface="Calibri"/>
                <a:sym typeface="Calibri"/>
              </a:rPr>
              <a:t>SOFTBANK MOBILE Corp. 2014 All rights reserved.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97100" y="2308225"/>
            <a:ext cx="5110163" cy="423863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 algn="ctr">
              <a:lnSpc>
                <a:spcPct val="100000"/>
              </a:lnSpc>
              <a:defRPr sz="32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4619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1879080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/>
            <a:r>
              <a:t>Softbank Robotics Corp. 2014 All rights reserved.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79387" y="87312"/>
            <a:ext cx="8802688" cy="358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98437" y="519112"/>
            <a:ext cx="8783638" cy="268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4619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614004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/>
            <a:r>
              <a:t>Softbank Robotics Corp. 2014 All rights reserved.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85800" y="1597818"/>
            <a:ext cx="7772400" cy="11025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4619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079180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t>Softbank Robotics Corp. 2014 All rights reserved.</a:t>
            </a:r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79387" y="76798"/>
            <a:ext cx="8802688" cy="379804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98437" y="456601"/>
            <a:ext cx="8783638" cy="393310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461901"/>
          </a:xfrm>
          <a:prstGeom prst="rect">
            <a:avLst/>
          </a:prstGeom>
        </p:spPr>
        <p:txBody>
          <a:bodyPr wrap="square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898063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コピ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t>Softbank Robotics Corp. 2014 All rights reserved.</a:t>
            </a:r>
          </a:p>
        </p:txBody>
      </p:sp>
      <p:sp>
        <p:nvSpPr>
          <p:cNvPr id="64" name="Shape 64"/>
          <p:cNvSpPr/>
          <p:nvPr/>
        </p:nvSpPr>
        <p:spPr>
          <a:xfrm>
            <a:off x="-241300" y="-730250"/>
            <a:ext cx="6557120" cy="1270000"/>
          </a:xfrm>
          <a:prstGeom prst="rect">
            <a:avLst/>
          </a:prstGeom>
          <a:gradFill>
            <a:gsLst>
              <a:gs pos="0">
                <a:srgbClr val="003CCC">
                  <a:alpha val="57066"/>
                </a:srgbClr>
              </a:gs>
              <a:gs pos="100000">
                <a:srgbClr val="FFFFFF">
                  <a:alpha val="57066"/>
                </a:srgbClr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defTabSz="449262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179387" y="13298"/>
            <a:ext cx="8802688" cy="467861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461901"/>
          </a:xfrm>
          <a:prstGeom prst="rect">
            <a:avLst/>
          </a:prstGeom>
        </p:spPr>
        <p:txBody>
          <a:bodyPr wrap="square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16715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コピ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t>Softbank Robotics Corp. 2014 All rights reserved.</a:t>
            </a:r>
          </a:p>
        </p:txBody>
      </p:sp>
      <p:sp>
        <p:nvSpPr>
          <p:cNvPr id="74" name="Shape 74"/>
          <p:cNvSpPr/>
          <p:nvPr/>
        </p:nvSpPr>
        <p:spPr>
          <a:xfrm>
            <a:off x="-241300" y="-730250"/>
            <a:ext cx="6557120" cy="1270000"/>
          </a:xfrm>
          <a:prstGeom prst="rect">
            <a:avLst/>
          </a:prstGeom>
          <a:gradFill>
            <a:gsLst>
              <a:gs pos="0">
                <a:srgbClr val="003CCC">
                  <a:alpha val="57066"/>
                </a:srgbClr>
              </a:gs>
              <a:gs pos="100000">
                <a:srgbClr val="FFFFFF">
                  <a:alpha val="57066"/>
                </a:srgbClr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defTabSz="449262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79387" y="13298"/>
            <a:ext cx="8802688" cy="467861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461901"/>
          </a:xfrm>
          <a:prstGeom prst="rect">
            <a:avLst/>
          </a:prstGeom>
        </p:spPr>
        <p:txBody>
          <a:bodyPr wrap="square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496466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707572"/>
            <a:ext cx="382469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/>
          <a:p>
            <a:pPr algn="l" defTabSz="457200">
              <a:defRPr sz="1800">
                <a:latin typeface="HGP創英角ｺﾞｼｯｸUB"/>
                <a:ea typeface="HGP創英角ｺﾞｼｯｸUB"/>
                <a:cs typeface="HGP創英角ｺﾞｼｯｸUB"/>
                <a:sym typeface="HGP創英角ｺﾞｼｯｸUB"/>
              </a:defRPr>
            </a:pPr>
            <a:r>
              <a:rPr sz="1200" b="1">
                <a:solidFill>
                  <a:srgbClr val="CC0000"/>
                </a:solidFill>
              </a:rPr>
              <a:t>CONFIDENTIAL INFORMATION</a:t>
            </a:r>
            <a:br>
              <a:rPr sz="1200" b="1">
                <a:solidFill>
                  <a:srgbClr val="CC0000"/>
                </a:solidFill>
              </a:rPr>
            </a:br>
            <a:r>
              <a:rPr sz="1200" b="1"/>
              <a:t>SOFTBANK MOBILE Corp. 2014 All rights reserved.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97100" y="2308225"/>
            <a:ext cx="5111750" cy="425450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defRPr sz="32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4470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 defTabSz="457200"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sz="1200" b="1">
                <a:latin typeface="Arial"/>
                <a:ea typeface="Arial"/>
                <a:cs typeface="Arial"/>
                <a:sym typeface="Arial"/>
              </a:rPr>
              <a:t>Softbank Robotics Corp. 2015 All rights reserved.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4470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1412" y="4762500"/>
            <a:ext cx="430213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1200" b="1">
                <a:latin typeface="Arial"/>
                <a:ea typeface="Arial"/>
                <a:cs typeface="Arial"/>
                <a:sym typeface="Arial"/>
              </a:rPr>
              <a:t>Softbank Robotics Corp. 2014 All rights reserved.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7010400" y="4808537"/>
            <a:ext cx="2132013" cy="461901"/>
          </a:xfrm>
          <a:prstGeom prst="rect">
            <a:avLst/>
          </a:prstGeom>
        </p:spPr>
        <p:txBody>
          <a:bodyPr lIns="46799" tIns="46799" rIns="46799" bIns="46799"/>
          <a:lstStyle>
            <a:lvl1pPr algn="ctr" defTabSz="449262">
              <a:spcBef>
                <a:spcPts val="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コピ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1200" b="1">
                <a:latin typeface="Arial"/>
                <a:ea typeface="Arial"/>
                <a:cs typeface="Arial"/>
                <a:sym typeface="Arial"/>
              </a:rPr>
              <a:t>Softbank Robotics Corp. 2014 All rights reserved.</a:t>
            </a:r>
          </a:p>
        </p:txBody>
      </p:sp>
      <p:sp>
        <p:nvSpPr>
          <p:cNvPr id="59" name="Shape 59"/>
          <p:cNvSpPr/>
          <p:nvPr/>
        </p:nvSpPr>
        <p:spPr>
          <a:xfrm>
            <a:off x="-241300" y="-730250"/>
            <a:ext cx="6557120" cy="1270000"/>
          </a:xfrm>
          <a:prstGeom prst="rect">
            <a:avLst/>
          </a:prstGeom>
          <a:gradFill>
            <a:gsLst>
              <a:gs pos="0">
                <a:srgbClr val="003CCC">
                  <a:alpha val="57066"/>
                </a:srgbClr>
              </a:gs>
              <a:gs pos="100000">
                <a:schemeClr val="accent3">
                  <a:lumOff val="44000"/>
                  <a:alpha val="57066"/>
                </a:schemeClr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 defTabSz="449262">
              <a:defRPr>
                <a:solidFill>
                  <a:schemeClr val="accent3">
                    <a:lumOff val="44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79387" y="13298"/>
            <a:ext cx="8802688" cy="467861"/>
          </a:xfrm>
          <a:prstGeom prst="rect">
            <a:avLst/>
          </a:prstGeom>
        </p:spPr>
        <p:txBody>
          <a:bodyPr lIns="45719" tIns="45719" rIns="45719" bIns="45719"/>
          <a:lstStyle>
            <a:lvl1pPr defTabSz="449262">
              <a:defRPr sz="2200">
                <a:solidFill>
                  <a:schemeClr val="accent3">
                    <a:lumOff val="44000"/>
                  </a:schemeClr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461901"/>
          </a:xfrm>
          <a:prstGeom prst="rect">
            <a:avLst/>
          </a:prstGeom>
        </p:spPr>
        <p:txBody>
          <a:bodyPr lIns="46799" tIns="46799" rIns="46799" bIns="46799"/>
          <a:lstStyle>
            <a:lvl1pPr algn="ctr" defTabSz="449262">
              <a:spcBef>
                <a:spcPts val="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コピ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Softbank Robotics Corp. 2014 All rights reserved.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85800" y="1597818"/>
            <a:ext cx="7772400" cy="110252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449262"/>
          </a:lstStyle>
          <a:p>
            <a:r>
              <a:t>タイトルテキスト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 algn="ctr" defTabSz="449262">
              <a:spcBef>
                <a:spcPts val="1500"/>
              </a:spcBef>
              <a:buClrTx/>
              <a:buSzTx/>
              <a:buFontTx/>
              <a:buNone/>
            </a:lvl1pPr>
            <a:lvl2pPr marL="342900" indent="114300" algn="ctr" defTabSz="449262">
              <a:spcBef>
                <a:spcPts val="1500"/>
              </a:spcBef>
              <a:buClrTx/>
              <a:buSzTx/>
              <a:buFontTx/>
              <a:buNone/>
            </a:lvl2pPr>
            <a:lvl3pPr marL="342900" indent="571500" algn="ctr" defTabSz="449262">
              <a:spcBef>
                <a:spcPts val="1500"/>
              </a:spcBef>
              <a:buClrTx/>
              <a:buSzTx/>
              <a:buFontTx/>
              <a:buNone/>
            </a:lvl3pPr>
            <a:lvl4pPr marL="342900" indent="1028700" algn="ctr" defTabSz="449262">
              <a:spcBef>
                <a:spcPts val="1500"/>
              </a:spcBef>
              <a:buClrTx/>
              <a:buSzTx/>
              <a:buFontTx/>
              <a:buNone/>
            </a:lvl4pPr>
            <a:lvl5pPr marL="342900" indent="1485900" algn="ctr" defTabSz="449262">
              <a:spcBef>
                <a:spcPts val="1500"/>
              </a:spcBef>
              <a:buClrTx/>
              <a:buSzTx/>
              <a:buFontTx/>
              <a:buNone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461901"/>
          </a:xfrm>
          <a:prstGeom prst="rect">
            <a:avLst/>
          </a:prstGeom>
        </p:spPr>
        <p:txBody>
          <a:bodyPr lIns="46799" tIns="46799" rIns="46799" bIns="46799"/>
          <a:lstStyle>
            <a:lvl1pPr algn="ctr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778800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082924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707572"/>
            <a:ext cx="325788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/>
          <a:p>
            <a:pPr algn="l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CONFIDENTIAL INFORMATION</a:t>
            </a:r>
            <a:br>
              <a:rPr sz="1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1200" b="1">
                <a:latin typeface="Calibri"/>
                <a:ea typeface="Calibri"/>
                <a:cs typeface="Calibri"/>
                <a:sym typeface="Calibri"/>
              </a:rPr>
              <a:t>SOFTBANK MOBILE Corp. 2014 All rights reserved.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97100" y="2308225"/>
            <a:ext cx="5110163" cy="423863"/>
          </a:xfrm>
          <a:prstGeom prst="rect">
            <a:avLst/>
          </a:prstGeom>
        </p:spPr>
        <p:txBody>
          <a:bodyPr lIns="46799" tIns="46799" rIns="46799" bIns="46799">
            <a:normAutofit/>
          </a:bodyPr>
          <a:lstStyle>
            <a:lvl1pPr algn="ctr">
              <a:lnSpc>
                <a:spcPct val="100000"/>
              </a:lnSpc>
              <a:defRPr sz="32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4619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059160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144462"/>
            <a:ext cx="4733925" cy="49784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/>
            <a:r>
              <a:t>Softbank Robotics Corp. 2014 All rights reserved.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79387" y="87312"/>
            <a:ext cx="8802688" cy="358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98437" y="519112"/>
            <a:ext cx="8783638" cy="268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461901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785856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スクリーンショット 2014-06-12 12.png" descr="スクリーンショット 2014-06-12 12.19.29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761412" y="4762500"/>
            <a:ext cx="430213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 defTabSz="457200"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sz="1200" b="1">
                <a:latin typeface="Arial"/>
                <a:ea typeface="Arial"/>
                <a:cs typeface="Arial"/>
                <a:sym typeface="Arial"/>
              </a:rPr>
              <a:t>Softbank Robotics Corp. 2015 All rights reserved.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010400" y="4808537"/>
            <a:ext cx="2133600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l" defTabSz="457200">
              <a:spcBef>
                <a:spcPts val="1200"/>
              </a:spcBef>
              <a:defRPr sz="2300" b="1">
                <a:solidFill>
                  <a:schemeClr val="accent3">
                    <a:lumOff val="44000"/>
                  </a:schemeClr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168616"/>
            <a:ext cx="8229600" cy="931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5" tIns="45695" rIns="45695" bIns="45695" anchor="ctr"/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100590"/>
            <a:ext cx="8229600" cy="359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5" tIns="45695" rIns="45695" bIns="45695" anchor="ctr"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82562" marR="0" indent="-182562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Wingdings"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34578" marR="0" indent="-228203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Wingdings"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96446" marR="0" indent="-183696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Wingdings"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27780" marR="0" indent="-16580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Wingdings"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22161" marR="0" indent="-188736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Wingdings"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379361" marR="0" indent="-188736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1836561" marR="0" indent="-188736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293761" marR="0" indent="-188736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750961" marR="0" indent="-188736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Wingding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メイリオ"/>
        </a:defRPr>
      </a:lvl1pPr>
      <a:lvl2pPr marL="0" marR="0" indent="4572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メイリオ"/>
        </a:defRPr>
      </a:lvl2pPr>
      <a:lvl3pPr marL="0" marR="0" indent="9144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メイリオ"/>
        </a:defRPr>
      </a:lvl3pPr>
      <a:lvl4pPr marL="0" marR="0" indent="13716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メイリオ"/>
        </a:defRPr>
      </a:lvl4pPr>
      <a:lvl5pPr marL="0" marR="0" indent="18288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メイリオ"/>
        </a:defRPr>
      </a:lvl5pPr>
      <a:lvl6pPr marL="0" marR="0" indent="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メイリオ"/>
        </a:defRPr>
      </a:lvl6pPr>
      <a:lvl7pPr marL="0" marR="0" indent="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メイリオ"/>
        </a:defRPr>
      </a:lvl7pPr>
      <a:lvl8pPr marL="0" marR="0" indent="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メイリオ"/>
        </a:defRPr>
      </a:lvl8pPr>
      <a:lvl9pPr marL="0" marR="0" indent="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メイリオ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761412" y="4762500"/>
            <a:ext cx="430213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/>
            <a:r>
              <a:t>Softbank Robotics Corp. 2014 All rights reserved.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168616"/>
            <a:ext cx="8229600" cy="931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タイトルテキスト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100590"/>
            <a:ext cx="8229600" cy="359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7868772" y="4808537"/>
            <a:ext cx="415268" cy="461901"/>
          </a:xfrm>
          <a:prstGeom prst="rect">
            <a:avLst/>
          </a:prstGeom>
          <a:ln w="12700">
            <a:miter lim="400000"/>
          </a:ln>
        </p:spPr>
        <p:txBody>
          <a:bodyPr wrap="none" lIns="46799" tIns="46799" rIns="46799" bIns="46799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449262"/>
            <a:fld id="{86CB4B4D-7CA3-9044-876B-883B54F8677D}" type="slidenum">
              <a:rPr/>
              <a:pPr defTabSz="449262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63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xmlns:p14="http://schemas.microsoft.com/office/powerpoint/2010/main" spd="med"/>
  <p:txStyles>
    <p:titleStyle>
      <a:lvl1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761412" y="4762500"/>
            <a:ext cx="430213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4890358"/>
            <a:ext cx="36892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b">
            <a:spAutoFit/>
          </a:bodyPr>
          <a:lstStyle>
            <a:lvl1pPr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49262"/>
            <a:r>
              <a:t>Softbank Robotics Corp. 2014 All rights reserved.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168616"/>
            <a:ext cx="8229600" cy="931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タイトルテキスト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100590"/>
            <a:ext cx="8229600" cy="359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7868772" y="4808537"/>
            <a:ext cx="415268" cy="461901"/>
          </a:xfrm>
          <a:prstGeom prst="rect">
            <a:avLst/>
          </a:prstGeom>
          <a:ln w="12700">
            <a:miter lim="400000"/>
          </a:ln>
        </p:spPr>
        <p:txBody>
          <a:bodyPr wrap="none" lIns="46799" tIns="46799" rIns="46799" bIns="46799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449262"/>
            <a:fld id="{86CB4B4D-7CA3-9044-876B-883B54F8677D}" type="slidenum">
              <a:rPr/>
              <a:pPr defTabSz="449262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4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transition xmlns:p14="http://schemas.microsoft.com/office/powerpoint/2010/main" spd="med"/>
  <p:txStyles>
    <p:titleStyle>
      <a:lvl1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4926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49262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oogle.co.jp/webhp?sourceid=chrome-instant&amp;ion=1&amp;espv=2&amp;es_th=1&amp;ie=UTF-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.aldebaran.com/2-1/naoqi/audio/dialog/dialog-syntax_full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community.aldebaran.com/ja/developerprogra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community.aldebaran.com/ja/developerprogram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www.google.co.jp/search?q=%E3%82%A2%E3%83%88%E3%83%AA%E3%82%A8%E7%A7%8B%E8%91%89%E5%8E%9F&amp;oq=%E3%82%A2%E3%83%88%E3%83%AA%E3%82%A8%E7%A7%8B%E8%91%89%E5%8E%9F&amp;aqs=chrome..69i57j0l2.5916j0j4&amp;sourceid=chrome&amp;es_sm=91&amp;ie=UTF-8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0368" y="3677692"/>
            <a:ext cx="4421833" cy="106352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434975" y="3689309"/>
            <a:ext cx="3154163" cy="1064605"/>
          </a:xfrm>
          <a:prstGeom prst="rect">
            <a:avLst/>
          </a:prstGeom>
        </p:spPr>
        <p:txBody>
          <a:bodyPr/>
          <a:lstStyle/>
          <a:p>
            <a:pPr marL="180975" indent="-180975" algn="ctr">
              <a:lnSpc>
                <a:spcPct val="4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pPr>
            <a:r>
              <a:rPr dirty="0" err="1"/>
              <a:t>ここのスペースは写真OK</a:t>
            </a:r>
            <a:r>
              <a:rPr dirty="0"/>
              <a:t>！　</a:t>
            </a:r>
          </a:p>
          <a:p>
            <a:pPr marL="180975" indent="-180975" algn="ctr">
              <a:lnSpc>
                <a:spcPct val="6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2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pP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Please do tweet with the tag below.</a:t>
            </a: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　　　　　　　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 marL="180975" indent="-180975" algn="ctr">
              <a:lnSpc>
                <a:spcPct val="2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#pepper_3331</a:t>
            </a:r>
          </a:p>
        </p:txBody>
      </p:sp>
      <p:pic>
        <p:nvPicPr>
          <p:cNvPr id="136" name="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912" y="2663825"/>
            <a:ext cx="2997201" cy="194468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179959" y="256758"/>
            <a:ext cx="6201270" cy="481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defTabSz="354917">
              <a:lnSpc>
                <a:spcPct val="90000"/>
              </a:lnSpc>
              <a:tabLst>
                <a:tab pos="711200" algn="l"/>
                <a:tab pos="1435100" algn="l"/>
                <a:tab pos="2159000" algn="l"/>
                <a:tab pos="2882900" algn="l"/>
                <a:tab pos="3606800" algn="l"/>
                <a:tab pos="4330700" algn="l"/>
                <a:tab pos="5054600" algn="l"/>
                <a:tab pos="5778500" algn="l"/>
                <a:tab pos="6489700" algn="l"/>
                <a:tab pos="7213600" algn="l"/>
                <a:tab pos="7937500" algn="l"/>
              </a:tabLst>
              <a:defRPr sz="3081">
                <a:solidFill>
                  <a:srgbClr val="330099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lvl1pPr>
          </a:lstStyle>
          <a:p>
            <a:r>
              <a:rPr dirty="0" smtClean="0"/>
              <a:t>【</a:t>
            </a:r>
            <a:r>
              <a:rPr lang="en-US" dirty="0" smtClean="0"/>
              <a:t>Preparation for Workshop #3</a:t>
            </a:r>
            <a:r>
              <a:rPr dirty="0" smtClean="0"/>
              <a:t>】</a:t>
            </a:r>
            <a:endParaRPr dirty="0"/>
          </a:p>
        </p:txBody>
      </p:sp>
      <p:sp>
        <p:nvSpPr>
          <p:cNvPr id="138" name="Shape 138"/>
          <p:cNvSpPr/>
          <p:nvPr/>
        </p:nvSpPr>
        <p:spPr>
          <a:xfrm>
            <a:off x="449625" y="769333"/>
            <a:ext cx="5931604" cy="174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marL="130302" indent="-130302" algn="l" defTabSz="323469">
              <a:lnSpc>
                <a:spcPct val="90000"/>
              </a:lnSpc>
              <a:spcBef>
                <a:spcPts val="1000"/>
              </a:spcBef>
              <a:tabLst>
                <a:tab pos="647700" algn="l"/>
                <a:tab pos="1295400" algn="l"/>
                <a:tab pos="1955800" algn="l"/>
                <a:tab pos="2616200" algn="l"/>
                <a:tab pos="3276600" algn="l"/>
                <a:tab pos="3937000" algn="l"/>
                <a:tab pos="4597400" algn="l"/>
                <a:tab pos="5257800" algn="l"/>
                <a:tab pos="5905500" algn="l"/>
                <a:tab pos="6565900" algn="l"/>
                <a:tab pos="7226300" algn="l"/>
              </a:tabLst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ja-JP" dirty="0" smtClean="0">
                <a:latin typeface="メイリオ"/>
                <a:ea typeface="メイリオ"/>
                <a:cs typeface="メイリオ"/>
                <a:sym typeface="メイリオ"/>
              </a:rPr>
              <a:t>In Workshop #3, we will aim for complex conversation with Pepper.</a:t>
            </a:r>
            <a:endParaRPr lang="en-US" dirty="0" smtClean="0">
              <a:latin typeface="メイリオ"/>
              <a:ea typeface="メイリオ"/>
              <a:cs typeface="メイリオ"/>
              <a:sym typeface="メイリオ"/>
            </a:endParaRPr>
          </a:p>
          <a:p>
            <a:pPr marL="130302" indent="-130302" algn="l" defTabSz="323469">
              <a:lnSpc>
                <a:spcPct val="90000"/>
              </a:lnSpc>
              <a:spcBef>
                <a:spcPts val="1000"/>
              </a:spcBef>
              <a:tabLst>
                <a:tab pos="647700" algn="l"/>
                <a:tab pos="1295400" algn="l"/>
                <a:tab pos="1955800" algn="l"/>
                <a:tab pos="2616200" algn="l"/>
                <a:tab pos="3276600" algn="l"/>
                <a:tab pos="3937000" algn="l"/>
                <a:tab pos="4597400" algn="l"/>
                <a:tab pos="5257800" algn="l"/>
                <a:tab pos="5905500" algn="l"/>
                <a:tab pos="6565900" algn="l"/>
                <a:tab pos="7226300" algn="l"/>
              </a:tabLst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ja-JP" dirty="0" smtClean="0">
                <a:latin typeface="メイリオ"/>
                <a:ea typeface="メイリオ"/>
                <a:cs typeface="メイリオ"/>
                <a:sym typeface="メイリオ"/>
              </a:rPr>
              <a:t>Please bring in the distributed material: 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marL="130302" indent="-130302" algn="l" defTabSz="323469">
              <a:lnSpc>
                <a:spcPct val="90000"/>
              </a:lnSpc>
              <a:spcBef>
                <a:spcPts val="1000"/>
              </a:spcBef>
              <a:tabLst>
                <a:tab pos="647700" algn="l"/>
                <a:tab pos="1295400" algn="l"/>
                <a:tab pos="1955800" algn="l"/>
                <a:tab pos="2616200" algn="l"/>
                <a:tab pos="3276600" algn="l"/>
                <a:tab pos="3937000" algn="l"/>
                <a:tab pos="4597400" algn="l"/>
                <a:tab pos="5257800" algn="l"/>
                <a:tab pos="5905500" algn="l"/>
                <a:tab pos="6565900" algn="l"/>
                <a:tab pos="7226300" algn="l"/>
              </a:tabLst>
              <a:defRPr sz="1800">
                <a:solidFill>
                  <a:srgbClr val="FF3333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pPr>
            <a:r>
              <a:rPr lang="en-US" altLang="ja-JP" dirty="0"/>
              <a:t>ws3_textfile_forwindows </a:t>
            </a:r>
            <a:r>
              <a:rPr lang="en-US" altLang="ja-JP" dirty="0" smtClean="0"/>
              <a:t>or ws3_textfile_formac</a:t>
            </a:r>
          </a:p>
          <a:p>
            <a:pPr marL="130302" indent="-130302" algn="l" defTabSz="323469">
              <a:lnSpc>
                <a:spcPct val="90000"/>
              </a:lnSpc>
              <a:spcBef>
                <a:spcPts val="1000"/>
              </a:spcBef>
              <a:tabLst>
                <a:tab pos="647700" algn="l"/>
                <a:tab pos="1295400" algn="l"/>
                <a:tab pos="1955800" algn="l"/>
                <a:tab pos="2616200" algn="l"/>
                <a:tab pos="3276600" algn="l"/>
                <a:tab pos="3937000" algn="l"/>
                <a:tab pos="4597400" algn="l"/>
                <a:tab pos="5257800" algn="l"/>
                <a:tab pos="5905500" algn="l"/>
                <a:tab pos="6565900" algn="l"/>
                <a:tab pos="7226300" algn="l"/>
              </a:tabLst>
              <a:defRPr sz="1800">
                <a:solidFill>
                  <a:srgbClr val="FF3333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pPr>
            <a:endParaRPr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29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/>
              <a:t>How to make a Dialogue </a:t>
            </a:r>
            <a:r>
              <a:rPr lang="en-US" altLang="ja-JP" dirty="0" smtClean="0"/>
              <a:t>topic </a:t>
            </a:r>
            <a:r>
              <a:rPr dirty="0" smtClean="0"/>
              <a:t>②</a:t>
            </a:r>
            <a:r>
              <a:rPr dirty="0"/>
              <a:t>　</a:t>
            </a:r>
          </a:p>
        </p:txBody>
      </p:sp>
      <p:sp>
        <p:nvSpPr>
          <p:cNvPr id="307" name="Shape 307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18</a:t>
            </a:r>
          </a:p>
        </p:txBody>
      </p:sp>
      <p:sp>
        <p:nvSpPr>
          <p:cNvPr id="308" name="Shape 308"/>
          <p:cNvSpPr/>
          <p:nvPr/>
        </p:nvSpPr>
        <p:spPr>
          <a:xfrm>
            <a:off x="415925" y="609600"/>
            <a:ext cx="365125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400" dirty="0" smtClean="0">
                <a:latin typeface="メイリオ"/>
                <a:ea typeface="メイリオ"/>
                <a:cs typeface="メイリオ"/>
                <a:sym typeface="メイリオ"/>
              </a:rPr>
              <a:t>①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Drag and drop *.dlg file from your topic folder.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Then it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turn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into a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box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en-US" sz="1400" dirty="0" err="1" smtClean="0">
                <a:latin typeface="メイリオ"/>
                <a:ea typeface="メイリオ"/>
                <a:cs typeface="メイリオ"/>
                <a:sym typeface="メイリオ"/>
              </a:rPr>
              <a:t>whitch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 you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 can use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link it like other boxes.</a:t>
            </a:r>
            <a:endParaRPr sz="14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4787900" y="608012"/>
            <a:ext cx="388778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400" dirty="0" smtClean="0">
                <a:latin typeface="メイリオ"/>
                <a:ea typeface="メイリオ"/>
                <a:cs typeface="メイリオ"/>
                <a:sym typeface="メイリオ"/>
              </a:rPr>
              <a:t>②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Edit the contents of dialogue by double-clicking </a:t>
            </a:r>
            <a:r>
              <a:rPr sz="1400" dirty="0" smtClean="0">
                <a:latin typeface="メイリオ"/>
                <a:ea typeface="メイリオ"/>
                <a:cs typeface="メイリオ"/>
                <a:sym typeface="メイリオ"/>
              </a:rPr>
              <a:t>*_</a:t>
            </a:r>
            <a:r>
              <a:rPr sz="1400" dirty="0" err="1" smtClean="0">
                <a:latin typeface="メイリオ"/>
                <a:ea typeface="メイリオ"/>
                <a:cs typeface="メイリオ"/>
                <a:sym typeface="メイリオ"/>
              </a:rPr>
              <a:t>jpj.top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 file.</a:t>
            </a:r>
            <a:endParaRPr sz="14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pic>
        <p:nvPicPr>
          <p:cNvPr id="310" name="スクリーンショット 2015-09-30 19.png" descr="スクリーンショット 2015-09-30 19.09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2211387"/>
            <a:ext cx="2360613" cy="2016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スクリーンショット 2015-09-30 19.png" descr="スクリーンショット 2015-09-30 19.09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562" y="1152525"/>
            <a:ext cx="4413251" cy="365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19</a:t>
            </a:r>
          </a:p>
        </p:txBody>
      </p:sp>
      <p:pic>
        <p:nvPicPr>
          <p:cNvPr id="314" name="スクリーンショット 2014-08-26 1.png" descr="スクリーンショット 2014-08-26 1.08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2355850"/>
            <a:ext cx="3505201" cy="2527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7" name="Group 317"/>
          <p:cNvGrpSpPr/>
          <p:nvPr/>
        </p:nvGrpSpPr>
        <p:grpSpPr>
          <a:xfrm>
            <a:off x="4402833" y="195260"/>
            <a:ext cx="3830639" cy="2687639"/>
            <a:chOff x="205483" y="-2"/>
            <a:chExt cx="3830638" cy="2687638"/>
          </a:xfrm>
        </p:grpSpPr>
        <p:sp>
          <p:nvSpPr>
            <p:cNvPr id="315" name="Shape 315"/>
            <p:cNvSpPr/>
            <p:nvPr/>
          </p:nvSpPr>
          <p:spPr>
            <a:xfrm>
              <a:off x="205483" y="-2"/>
              <a:ext cx="3830638" cy="2687638"/>
            </a:xfrm>
            <a:prstGeom prst="wedgeEllipseCallout">
              <a:avLst>
                <a:gd name="adj1" fmla="val -49704"/>
                <a:gd name="adj2" fmla="val 40773"/>
              </a:avLst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3200"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03775" y="1059126"/>
              <a:ext cx="3162081" cy="569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l" defTabSz="457200">
                <a:defRPr sz="3100"/>
              </a:pP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Basics of 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Qichat</a:t>
              </a:r>
              <a:endParaRPr dirty="0"/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200"/>
              </a:spcBef>
              <a:defRPr sz="2300" b="1"/>
            </a:lvl1pPr>
          </a:lstStyle>
          <a:p>
            <a:r>
              <a:rPr dirty="0" smtClean="0"/>
              <a:t>ー</a:t>
            </a:r>
            <a:r>
              <a:rPr lang="en-US" altLang="ja-JP" dirty="0" smtClean="0"/>
              <a:t>Sentence 1</a:t>
            </a:r>
            <a:r>
              <a:rPr dirty="0" smtClean="0"/>
              <a:t>ー</a:t>
            </a:r>
            <a:r>
              <a:rPr dirty="0"/>
              <a:t>　</a:t>
            </a:r>
            <a:r>
              <a:rPr lang="en-US" dirty="0" smtClean="0"/>
              <a:t>The basic format</a:t>
            </a:r>
            <a:endParaRPr dirty="0"/>
          </a:p>
        </p:txBody>
      </p:sp>
      <p:sp>
        <p:nvSpPr>
          <p:cNvPr id="320" name="Shape 320"/>
          <p:cNvSpPr/>
          <p:nvPr/>
        </p:nvSpPr>
        <p:spPr>
          <a:xfrm>
            <a:off x="7010400" y="4808537"/>
            <a:ext cx="2133600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algn="r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321" name="Shape 321"/>
          <p:cNvSpPr/>
          <p:nvPr/>
        </p:nvSpPr>
        <p:spPr>
          <a:xfrm>
            <a:off x="570706" y="1634777"/>
            <a:ext cx="8351838" cy="521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457200"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u:(</a:t>
            </a:r>
            <a:r>
              <a:rPr lang="en-US" dirty="0" smtClean="0"/>
              <a:t>I’m home</a:t>
            </a:r>
            <a:r>
              <a:rPr dirty="0" smtClean="0"/>
              <a:t>)  </a:t>
            </a:r>
            <a:r>
              <a:rPr lang="en-US" sz="2000" dirty="0" smtClean="0"/>
              <a:t>Welcome back.</a:t>
            </a:r>
            <a:endParaRPr sz="2000" dirty="0"/>
          </a:p>
        </p:txBody>
      </p:sp>
      <p:sp>
        <p:nvSpPr>
          <p:cNvPr id="322" name="Shape 322"/>
          <p:cNvSpPr/>
          <p:nvPr/>
        </p:nvSpPr>
        <p:spPr>
          <a:xfrm>
            <a:off x="597285" y="1604652"/>
            <a:ext cx="1992809" cy="523241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637818" y="1604652"/>
            <a:ext cx="1992809" cy="523241"/>
          </a:xfrm>
          <a:prstGeom prst="rect">
            <a:avLst/>
          </a:prstGeom>
          <a:ln w="25400">
            <a:solidFill>
              <a:srgbClr val="FF2700">
                <a:alpha val="51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 flipH="1">
            <a:off x="1406066" y="2161640"/>
            <a:ext cx="1" cy="820677"/>
          </a:xfrm>
          <a:prstGeom prst="line">
            <a:avLst/>
          </a:prstGeom>
          <a:ln w="25400">
            <a:solidFill>
              <a:srgbClr val="00CC99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spcBef>
                <a:spcPts val="12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665650" y="1832710"/>
            <a:ext cx="901951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spcBef>
                <a:spcPts val="12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53566" y="2974382"/>
            <a:ext cx="315406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spcBef>
                <a:spcPts val="12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What human said or did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327" name="Shape 327"/>
          <p:cNvSpPr/>
          <p:nvPr/>
        </p:nvSpPr>
        <p:spPr>
          <a:xfrm>
            <a:off x="5589924" y="1670910"/>
            <a:ext cx="2964912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spcBef>
                <a:spcPts val="12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How </a:t>
            </a:r>
            <a:r>
              <a:rPr dirty="0" smtClean="0"/>
              <a:t>Pepper</a:t>
            </a:r>
            <a:r>
              <a:rPr lang="en-US" dirty="0" smtClean="0"/>
              <a:t> responds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178593" y="571753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User rule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332" name="Shape 332"/>
          <p:cNvSpPr/>
          <p:nvPr/>
        </p:nvSpPr>
        <p:spPr>
          <a:xfrm>
            <a:off x="179387" y="-623565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User rule</a:t>
            </a:r>
          </a:p>
        </p:txBody>
      </p:sp>
      <p:grpSp>
        <p:nvGrpSpPr>
          <p:cNvPr id="335" name="Group 335"/>
          <p:cNvGrpSpPr/>
          <p:nvPr/>
        </p:nvGrpSpPr>
        <p:grpSpPr>
          <a:xfrm>
            <a:off x="250825" y="555624"/>
            <a:ext cx="4176714" cy="4319590"/>
            <a:chOff x="0" y="0"/>
            <a:chExt cx="4176713" cy="4319588"/>
          </a:xfrm>
        </p:grpSpPr>
        <p:sp>
          <p:nvSpPr>
            <p:cNvPr id="333" name="Shape 333"/>
            <p:cNvSpPr/>
            <p:nvPr/>
          </p:nvSpPr>
          <p:spPr>
            <a:xfrm>
              <a:off x="0" y="0"/>
              <a:ext cx="4176713" cy="4319588"/>
            </a:xfrm>
            <a:prstGeom prst="rect">
              <a:avLst/>
            </a:prstGeom>
            <a:solidFill>
              <a:srgbClr val="FF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0" y="0"/>
              <a:ext cx="4176713" cy="1754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800"/>
              </a:pPr>
              <a:r>
                <a:rPr dirty="0" smtClean="0"/>
                <a:t>u</a:t>
              </a:r>
              <a:r>
                <a:rPr lang="en-US" dirty="0" smtClean="0">
                  <a:sym typeface="Wingdings"/>
                </a:rPr>
                <a:t>:(I’m home.</a:t>
              </a:r>
              <a:r>
                <a:rPr dirty="0" smtClean="0"/>
                <a:t>) </a:t>
              </a:r>
              <a:r>
                <a:rPr lang="en-US" dirty="0" smtClean="0"/>
                <a:t>Welcome back.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or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smtClean="0"/>
                <a:t>u</a:t>
              </a:r>
              <a:r>
                <a:rPr lang="en-US" dirty="0" smtClean="0">
                  <a:sym typeface="Wingdings"/>
                </a:rPr>
                <a:t>:(</a:t>
              </a:r>
              <a:r>
                <a:rPr lang="en-US" altLang="ja-JP" dirty="0" smtClean="0">
                  <a:sym typeface="Wingdings"/>
                </a:rPr>
                <a:t>I’m home</a:t>
              </a:r>
              <a:r>
                <a:rPr dirty="0" smtClean="0"/>
                <a:t>)</a:t>
              </a:r>
              <a:endParaRPr dirty="0"/>
            </a:p>
            <a:p>
              <a:pPr algn="l" defTabSz="457200">
                <a:defRPr sz="1800"/>
              </a:pPr>
              <a:r>
                <a:rPr dirty="0"/>
                <a:t>  </a:t>
              </a:r>
              <a:r>
                <a:rPr lang="en-US" dirty="0" smtClean="0"/>
                <a:t>Welcome back.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4716462" y="555624"/>
            <a:ext cx="4176714" cy="4319590"/>
            <a:chOff x="0" y="0"/>
            <a:chExt cx="4176713" cy="4319588"/>
          </a:xfrm>
        </p:grpSpPr>
        <p:sp>
          <p:nvSpPr>
            <p:cNvPr id="336" name="Shape 336"/>
            <p:cNvSpPr/>
            <p:nvPr/>
          </p:nvSpPr>
          <p:spPr>
            <a:xfrm>
              <a:off x="0" y="0"/>
              <a:ext cx="4176713" cy="4319588"/>
            </a:xfrm>
            <a:prstGeom prst="rect">
              <a:avLst/>
            </a:prstGeom>
            <a:solidFill>
              <a:srgbClr val="D8EF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0"/>
              <a:ext cx="4176713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800"/>
              </a:pP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I’m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home.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Welcome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back.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sp>
        <p:nvSpPr>
          <p:cNvPr id="339" name="Shape 339"/>
          <p:cNvSpPr/>
          <p:nvPr/>
        </p:nvSpPr>
        <p:spPr>
          <a:xfrm>
            <a:off x="876275" y="101888"/>
            <a:ext cx="2052804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700"/>
            </a:lvl1pPr>
          </a:lstStyle>
          <a:p>
            <a:r>
              <a:rPr lang="en-US" dirty="0" smtClean="0"/>
              <a:t>Input in Script Editor</a:t>
            </a:r>
            <a:endParaRPr dirty="0"/>
          </a:p>
        </p:txBody>
      </p:sp>
      <p:sp>
        <p:nvSpPr>
          <p:cNvPr id="340" name="Shape 340"/>
          <p:cNvSpPr/>
          <p:nvPr/>
        </p:nvSpPr>
        <p:spPr>
          <a:xfrm>
            <a:off x="5287936" y="101888"/>
            <a:ext cx="2219515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700"/>
            </a:lvl1pPr>
          </a:lstStyle>
          <a:p>
            <a:r>
              <a:rPr lang="en-US" dirty="0" smtClean="0"/>
              <a:t>Dialogue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that appears</a:t>
            </a:r>
            <a:r>
              <a:rPr lang="ja-JP" altLang="en-US" dirty="0" smtClean="0"/>
              <a:t>）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460075" y="748157"/>
            <a:ext cx="9036000" cy="5233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l" defTabSz="457200">
              <a:lnSpc>
                <a:spcPct val="150000"/>
              </a:lnSpc>
              <a:spcBef>
                <a:spcPts val="1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u: </a:t>
            </a:r>
            <a:r>
              <a:rPr dirty="0" smtClean="0"/>
              <a:t>(</a:t>
            </a:r>
            <a:r>
              <a:rPr lang="en-US" dirty="0" smtClean="0"/>
              <a:t>about animals</a:t>
            </a:r>
            <a:r>
              <a:rPr dirty="0" smtClean="0"/>
              <a:t>)</a:t>
            </a:r>
            <a:r>
              <a:rPr lang="en-US" dirty="0" smtClean="0"/>
              <a:t> Do you have a dog or a cat?</a:t>
            </a:r>
            <a:endParaRPr dirty="0" smtClean="0"/>
          </a:p>
          <a:p>
            <a:pPr algn="l" defTabSz="457200">
              <a:lnSpc>
                <a:spcPct val="150000"/>
              </a:lnSpc>
              <a:spcBef>
                <a:spcPts val="1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 </a:t>
            </a:r>
            <a:r>
              <a:rPr dirty="0" smtClean="0"/>
              <a:t>u1: (</a:t>
            </a:r>
            <a:r>
              <a:rPr lang="en-US" dirty="0" smtClean="0"/>
              <a:t>dog</a:t>
            </a:r>
            <a:r>
              <a:rPr dirty="0" smtClean="0"/>
              <a:t>) </a:t>
            </a:r>
            <a:r>
              <a:rPr lang="en-US" dirty="0" smtClean="0"/>
              <a:t>Is it a big dog?</a:t>
            </a:r>
            <a:endParaRPr dirty="0" smtClean="0"/>
          </a:p>
          <a:p>
            <a:pPr algn="l" defTabSz="457200">
              <a:lnSpc>
                <a:spcPct val="150000"/>
              </a:lnSpc>
              <a:spcBef>
                <a:spcPts val="1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    </a:t>
            </a:r>
            <a:r>
              <a:rPr lang="ja-JP" altLang="en-US" dirty="0" smtClean="0"/>
              <a:t>　</a:t>
            </a:r>
            <a:r>
              <a:rPr dirty="0" smtClean="0"/>
              <a:t>u2</a:t>
            </a:r>
            <a:r>
              <a:rPr dirty="0"/>
              <a:t>: </a:t>
            </a:r>
            <a:r>
              <a:rPr dirty="0" smtClean="0"/>
              <a:t>(</a:t>
            </a:r>
            <a:r>
              <a:rPr lang="en-US" dirty="0" smtClean="0"/>
              <a:t>Yes</a:t>
            </a:r>
            <a:r>
              <a:rPr dirty="0" smtClean="0"/>
              <a:t>) </a:t>
            </a:r>
            <a:r>
              <a:rPr lang="en-US" dirty="0" smtClean="0"/>
              <a:t>You would need a big space.</a:t>
            </a:r>
            <a:endParaRPr dirty="0" smtClean="0"/>
          </a:p>
          <a:p>
            <a:pPr algn="l" defTabSz="457200">
              <a:lnSpc>
                <a:spcPct val="150000"/>
              </a:lnSpc>
              <a:spcBef>
                <a:spcPts val="1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    </a:t>
            </a:r>
            <a:r>
              <a:rPr lang="ja-JP" altLang="en-US" dirty="0" smtClean="0"/>
              <a:t>　</a:t>
            </a:r>
            <a:r>
              <a:rPr dirty="0" smtClean="0"/>
              <a:t>u2: (</a:t>
            </a:r>
            <a:r>
              <a:rPr lang="en-US" dirty="0" smtClean="0"/>
              <a:t>No</a:t>
            </a:r>
            <a:r>
              <a:rPr dirty="0" smtClean="0"/>
              <a:t>) </a:t>
            </a:r>
            <a:r>
              <a:rPr lang="en-US" dirty="0" smtClean="0"/>
              <a:t>It must be cute.</a:t>
            </a:r>
            <a:endParaRPr dirty="0" smtClean="0"/>
          </a:p>
          <a:p>
            <a:pPr algn="l" defTabSz="457200">
              <a:lnSpc>
                <a:spcPct val="150000"/>
              </a:lnSpc>
              <a:spcBef>
                <a:spcPts val="1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 </a:t>
            </a:r>
            <a:r>
              <a:rPr dirty="0"/>
              <a:t>u1</a:t>
            </a:r>
            <a:r>
              <a:rPr dirty="0" smtClean="0"/>
              <a:t>:(</a:t>
            </a:r>
            <a:r>
              <a:rPr lang="en-US" dirty="0" smtClean="0"/>
              <a:t>cat</a:t>
            </a:r>
            <a:r>
              <a:rPr dirty="0" smtClean="0"/>
              <a:t>) </a:t>
            </a:r>
            <a:r>
              <a:rPr lang="en-US" dirty="0" smtClean="0"/>
              <a:t>Do you live in the countryside?</a:t>
            </a:r>
            <a:r>
              <a:rPr dirty="0" smtClean="0"/>
              <a:t> </a:t>
            </a:r>
            <a:endParaRPr dirty="0"/>
          </a:p>
          <a:p>
            <a:pPr algn="l" defTabSz="457200">
              <a:lnSpc>
                <a:spcPct val="15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　 </a:t>
            </a:r>
            <a:r>
              <a:rPr lang="ja-JP" altLang="en-US" dirty="0" smtClean="0"/>
              <a:t>　</a:t>
            </a:r>
            <a:r>
              <a:rPr dirty="0" smtClean="0"/>
              <a:t>u2:(</a:t>
            </a:r>
            <a:r>
              <a:rPr lang="en-US" dirty="0" smtClean="0"/>
              <a:t>Yes</a:t>
            </a:r>
            <a:r>
              <a:rPr dirty="0" smtClean="0"/>
              <a:t>) </a:t>
            </a:r>
            <a:r>
              <a:rPr lang="en-US" dirty="0" smtClean="0"/>
              <a:t>Does it go outside on its own</a:t>
            </a:r>
            <a:r>
              <a:rPr dirty="0" smtClean="0"/>
              <a:t>？ </a:t>
            </a:r>
            <a:endParaRPr dirty="0"/>
          </a:p>
          <a:p>
            <a:pPr algn="l" defTabSz="457200">
              <a:lnSpc>
                <a:spcPct val="15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　　</a:t>
            </a:r>
            <a:r>
              <a:rPr lang="ja-JP" altLang="en-US" dirty="0" smtClean="0"/>
              <a:t>　　</a:t>
            </a:r>
            <a:r>
              <a:rPr dirty="0" smtClean="0"/>
              <a:t>u3:(</a:t>
            </a:r>
            <a:r>
              <a:rPr lang="en-US" dirty="0" smtClean="0"/>
              <a:t>Yes</a:t>
            </a:r>
            <a:r>
              <a:rPr dirty="0" smtClean="0"/>
              <a:t>) </a:t>
            </a:r>
            <a:r>
              <a:rPr lang="en-US" dirty="0" smtClean="0"/>
              <a:t>Does it hunt mice</a:t>
            </a:r>
            <a:r>
              <a:rPr dirty="0" smtClean="0"/>
              <a:t>？</a:t>
            </a:r>
            <a:r>
              <a:rPr dirty="0"/>
              <a:t>　</a:t>
            </a:r>
          </a:p>
          <a:p>
            <a:pPr algn="l" defTabSz="457200">
              <a:lnSpc>
                <a:spcPct val="15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　</a:t>
            </a:r>
            <a:r>
              <a:rPr lang="ja-JP" altLang="en-US" dirty="0" smtClean="0"/>
              <a:t>　</a:t>
            </a:r>
            <a:r>
              <a:rPr dirty="0" smtClean="0"/>
              <a:t>u2:(</a:t>
            </a:r>
            <a:r>
              <a:rPr lang="en-US" dirty="0" smtClean="0"/>
              <a:t>No</a:t>
            </a:r>
            <a:r>
              <a:rPr dirty="0" smtClean="0"/>
              <a:t>) </a:t>
            </a:r>
            <a:r>
              <a:rPr lang="en-US" dirty="0" smtClean="0"/>
              <a:t>You must live in a big house.</a:t>
            </a:r>
            <a:endParaRPr dirty="0"/>
          </a:p>
          <a:p>
            <a:pPr algn="l" defTabSz="457200">
              <a:lnSpc>
                <a:spcPct val="15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u1</a:t>
            </a:r>
            <a:r>
              <a:rPr dirty="0" smtClean="0"/>
              <a:t>:(</a:t>
            </a:r>
            <a:r>
              <a:rPr lang="en-US" dirty="0" smtClean="0"/>
              <a:t>No</a:t>
            </a:r>
            <a:r>
              <a:rPr dirty="0" smtClean="0"/>
              <a:t>) </a:t>
            </a:r>
            <a:r>
              <a:rPr lang="en-US" dirty="0" smtClean="0"/>
              <a:t>Neither do I.</a:t>
            </a:r>
            <a:endParaRPr dirty="0"/>
          </a:p>
          <a:p>
            <a:pPr algn="l" defTabSz="457200">
              <a:lnSpc>
                <a:spcPct val="12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 defTabSz="457200">
              <a:lnSpc>
                <a:spcPct val="120000"/>
              </a:lnSpc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　</a:t>
            </a:r>
          </a:p>
        </p:txBody>
      </p:sp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300" b="1"/>
            </a:pPr>
            <a:r>
              <a:rPr dirty="0" smtClean="0"/>
              <a:t>ー</a:t>
            </a:r>
            <a:r>
              <a:rPr lang="en-US" altLang="ja-JP" dirty="0" smtClean="0"/>
              <a:t>Sentence 2</a:t>
            </a:r>
            <a:r>
              <a:rPr dirty="0" smtClean="0"/>
              <a:t>ー</a:t>
            </a:r>
            <a:r>
              <a:rPr dirty="0" smtClean="0">
                <a:solidFill>
                  <a:srgbClr val="4440FF"/>
                </a:solidFill>
              </a:rPr>
              <a:t> </a:t>
            </a:r>
            <a:r>
              <a:rPr lang="en-US" dirty="0" smtClean="0">
                <a:solidFill>
                  <a:srgbClr val="4440FF"/>
                </a:solidFill>
              </a:rPr>
              <a:t>flow of the dialogue</a:t>
            </a:r>
            <a:endParaRPr dirty="0">
              <a:solidFill>
                <a:srgbClr val="4440FF"/>
              </a:solidFill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320877" y="847345"/>
            <a:ext cx="5484022" cy="417061"/>
          </a:xfrm>
          <a:prstGeom prst="rect">
            <a:avLst/>
          </a:prstGeom>
          <a:ln w="50800">
            <a:solidFill>
              <a:srgbClr val="2E2EB9"/>
            </a:solidFill>
            <a:miter lim="400000"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7010400" y="4808537"/>
            <a:ext cx="2133600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algn="r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346" name="Shape 346"/>
          <p:cNvSpPr/>
          <p:nvPr/>
        </p:nvSpPr>
        <p:spPr>
          <a:xfrm flipV="1">
            <a:off x="550124" y="5315505"/>
            <a:ext cx="1" cy="1455099"/>
          </a:xfrm>
          <a:prstGeom prst="line">
            <a:avLst/>
          </a:prstGeom>
          <a:ln w="25400">
            <a:solidFill>
              <a:srgbClr val="FFD572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spcBef>
                <a:spcPts val="12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50124" y="5652655"/>
            <a:ext cx="187915" cy="1"/>
          </a:xfrm>
          <a:prstGeom prst="line">
            <a:avLst/>
          </a:prstGeom>
          <a:ln w="25400">
            <a:solidFill>
              <a:srgbClr val="FFD572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spcBef>
                <a:spcPts val="12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539213" y="6209388"/>
            <a:ext cx="187915" cy="1"/>
          </a:xfrm>
          <a:prstGeom prst="line">
            <a:avLst/>
          </a:prstGeom>
          <a:ln w="25400">
            <a:solidFill>
              <a:srgbClr val="FFD572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spcBef>
                <a:spcPts val="12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39213" y="6766120"/>
            <a:ext cx="187915" cy="1"/>
          </a:xfrm>
          <a:prstGeom prst="line">
            <a:avLst/>
          </a:prstGeom>
          <a:ln w="25400">
            <a:solidFill>
              <a:srgbClr val="FFD572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spcBef>
                <a:spcPts val="12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53993" y="2690090"/>
            <a:ext cx="5743276" cy="336853"/>
          </a:xfrm>
          <a:prstGeom prst="rect">
            <a:avLst/>
          </a:prstGeom>
          <a:noFill/>
          <a:ln w="25400" cap="flat">
            <a:solidFill>
              <a:srgbClr val="00C4FF"/>
            </a:solidFill>
            <a:prstDash val="solid"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351" name="Shape 351"/>
          <p:cNvSpPr/>
          <p:nvPr/>
        </p:nvSpPr>
        <p:spPr>
          <a:xfrm>
            <a:off x="553993" y="1326000"/>
            <a:ext cx="5757522" cy="348091"/>
          </a:xfrm>
          <a:prstGeom prst="rect">
            <a:avLst/>
          </a:prstGeom>
          <a:noFill/>
          <a:ln w="25400" cap="flat">
            <a:solidFill>
              <a:srgbClr val="19C8FF"/>
            </a:solidFill>
            <a:prstDash val="solid"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352" name="Shape 352"/>
          <p:cNvSpPr/>
          <p:nvPr/>
        </p:nvSpPr>
        <p:spPr>
          <a:xfrm>
            <a:off x="465198" y="4392759"/>
            <a:ext cx="5832071" cy="434051"/>
          </a:xfrm>
          <a:prstGeom prst="rect">
            <a:avLst/>
          </a:prstGeom>
          <a:noFill/>
          <a:ln w="25400" cap="flat">
            <a:solidFill>
              <a:srgbClr val="00C4FF"/>
            </a:solidFill>
            <a:prstDash val="solid"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358" name="Group 358"/>
          <p:cNvGrpSpPr/>
          <p:nvPr/>
        </p:nvGrpSpPr>
        <p:grpSpPr>
          <a:xfrm>
            <a:off x="320877" y="1271080"/>
            <a:ext cx="237461" cy="3410453"/>
            <a:chOff x="-2927" y="-4740"/>
            <a:chExt cx="237459" cy="3280505"/>
          </a:xfrm>
        </p:grpSpPr>
        <p:grpSp>
          <p:nvGrpSpPr>
            <p:cNvPr id="356" name="Group 356"/>
            <p:cNvGrpSpPr/>
            <p:nvPr/>
          </p:nvGrpSpPr>
          <p:grpSpPr>
            <a:xfrm>
              <a:off x="-2927" y="-4740"/>
              <a:ext cx="231109" cy="3280505"/>
              <a:chOff x="-2926" y="-4740"/>
              <a:chExt cx="231107" cy="3280504"/>
            </a:xfrm>
          </p:grpSpPr>
          <p:sp>
            <p:nvSpPr>
              <p:cNvPr id="353" name="Shape 353"/>
              <p:cNvSpPr/>
              <p:nvPr/>
            </p:nvSpPr>
            <p:spPr>
              <a:xfrm flipV="1">
                <a:off x="-2926" y="-4740"/>
                <a:ext cx="2927" cy="3280502"/>
              </a:xfrm>
              <a:prstGeom prst="line">
                <a:avLst/>
              </a:prstGeom>
              <a:noFill/>
              <a:ln w="25400" cap="flat">
                <a:solidFill>
                  <a:srgbClr val="19C8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spcBef>
                    <a:spcPts val="1200"/>
                  </a:spcBef>
                  <a:defRPr sz="2100"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-1" y="1585858"/>
                <a:ext cx="228182" cy="1"/>
              </a:xfrm>
              <a:prstGeom prst="line">
                <a:avLst/>
              </a:prstGeom>
              <a:noFill/>
              <a:ln w="25400" cap="flat">
                <a:solidFill>
                  <a:srgbClr val="19C8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spcBef>
                    <a:spcPts val="1200"/>
                  </a:spcBef>
                  <a:defRPr sz="21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0" y="3275763"/>
                <a:ext cx="142620" cy="1"/>
              </a:xfrm>
              <a:prstGeom prst="line">
                <a:avLst/>
              </a:prstGeom>
              <a:noFill/>
              <a:ln w="25400" cap="flat">
                <a:solidFill>
                  <a:srgbClr val="19C8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spcBef>
                    <a:spcPts val="1200"/>
                  </a:spcBef>
                  <a:defRPr sz="21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357" name="Shape 357"/>
            <p:cNvSpPr/>
            <p:nvPr/>
          </p:nvSpPr>
          <p:spPr>
            <a:xfrm>
              <a:off x="6351" y="232400"/>
              <a:ext cx="228181" cy="1"/>
            </a:xfrm>
            <a:prstGeom prst="line">
              <a:avLst/>
            </a:prstGeom>
            <a:noFill/>
            <a:ln w="25400" cap="flat">
              <a:solidFill>
                <a:srgbClr val="19C8F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spcBef>
                  <a:spcPts val="1200"/>
                </a:spcBef>
                <a:defRPr sz="21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637032" y="1674849"/>
            <a:ext cx="5674485" cy="2617191"/>
            <a:chOff x="90185" y="-116877"/>
            <a:chExt cx="5674483" cy="2617190"/>
          </a:xfrm>
        </p:grpSpPr>
        <p:grpSp>
          <p:nvGrpSpPr>
            <p:cNvPr id="362" name="Group 362"/>
            <p:cNvGrpSpPr/>
            <p:nvPr/>
          </p:nvGrpSpPr>
          <p:grpSpPr>
            <a:xfrm>
              <a:off x="308770" y="-6715"/>
              <a:ext cx="5455898" cy="767583"/>
              <a:chOff x="202606" y="-67092"/>
              <a:chExt cx="5455897" cy="767582"/>
            </a:xfrm>
          </p:grpSpPr>
          <p:sp>
            <p:nvSpPr>
              <p:cNvPr id="360" name="Shape 360"/>
              <p:cNvSpPr/>
              <p:nvPr/>
            </p:nvSpPr>
            <p:spPr>
              <a:xfrm>
                <a:off x="202606" y="381711"/>
                <a:ext cx="5455897" cy="318779"/>
              </a:xfrm>
              <a:prstGeom prst="rect">
                <a:avLst/>
              </a:prstGeom>
              <a:noFill/>
              <a:ln w="25400" cap="flat">
                <a:solidFill>
                  <a:srgbClr val="FFD571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49262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dirty="0"/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202606" y="-67092"/>
                <a:ext cx="5455897" cy="327422"/>
              </a:xfrm>
              <a:prstGeom prst="rect">
                <a:avLst/>
              </a:prstGeom>
              <a:noFill/>
              <a:ln w="25400" cap="flat">
                <a:solidFill>
                  <a:srgbClr val="FFD571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49262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dirty="0"/>
              </a:p>
            </p:txBody>
          </p:sp>
        </p:grpSp>
        <p:sp>
          <p:nvSpPr>
            <p:cNvPr id="363" name="Shape 363"/>
            <p:cNvSpPr/>
            <p:nvPr/>
          </p:nvSpPr>
          <p:spPr>
            <a:xfrm>
              <a:off x="308769" y="2181534"/>
              <a:ext cx="5455897" cy="318779"/>
            </a:xfrm>
            <a:prstGeom prst="rect">
              <a:avLst/>
            </a:prstGeom>
            <a:noFill/>
            <a:ln w="25400" cap="flat">
              <a:solidFill>
                <a:srgbClr val="FFD57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308769" y="1321032"/>
              <a:ext cx="5455897" cy="327423"/>
            </a:xfrm>
            <a:prstGeom prst="rect">
              <a:avLst/>
            </a:prstGeom>
            <a:noFill/>
            <a:ln w="25400" cap="flat">
              <a:solidFill>
                <a:srgbClr val="FFD57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grpSp>
          <p:nvGrpSpPr>
            <p:cNvPr id="368" name="Group 368"/>
            <p:cNvGrpSpPr/>
            <p:nvPr/>
          </p:nvGrpSpPr>
          <p:grpSpPr>
            <a:xfrm>
              <a:off x="91976" y="-116877"/>
              <a:ext cx="216793" cy="743153"/>
              <a:chOff x="90186" y="-116877"/>
              <a:chExt cx="216791" cy="743152"/>
            </a:xfrm>
          </p:grpSpPr>
          <p:sp>
            <p:nvSpPr>
              <p:cNvPr id="365" name="Shape 365"/>
              <p:cNvSpPr/>
              <p:nvPr/>
            </p:nvSpPr>
            <p:spPr>
              <a:xfrm flipV="1">
                <a:off x="104374" y="-116877"/>
                <a:ext cx="0" cy="743152"/>
              </a:xfrm>
              <a:prstGeom prst="line">
                <a:avLst/>
              </a:prstGeom>
              <a:noFill/>
              <a:ln w="25400" cap="flat">
                <a:solidFill>
                  <a:srgbClr val="FFD571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90186" y="224617"/>
                <a:ext cx="216791" cy="0"/>
              </a:xfrm>
              <a:prstGeom prst="line">
                <a:avLst/>
              </a:prstGeom>
              <a:noFill/>
              <a:ln w="25400" cap="flat">
                <a:solidFill>
                  <a:srgbClr val="FFD571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90186" y="625518"/>
                <a:ext cx="216791" cy="0"/>
              </a:xfrm>
              <a:prstGeom prst="line">
                <a:avLst/>
              </a:prstGeom>
              <a:noFill/>
              <a:ln w="25400" cap="flat">
                <a:solidFill>
                  <a:srgbClr val="FFD571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372" name="Group 372"/>
            <p:cNvGrpSpPr/>
            <p:nvPr/>
          </p:nvGrpSpPr>
          <p:grpSpPr>
            <a:xfrm>
              <a:off x="90185" y="1238399"/>
              <a:ext cx="218583" cy="1113447"/>
              <a:chOff x="90185" y="33390"/>
              <a:chExt cx="218581" cy="1113445"/>
            </a:xfrm>
          </p:grpSpPr>
          <p:sp>
            <p:nvSpPr>
              <p:cNvPr id="369" name="Shape 369"/>
              <p:cNvSpPr/>
              <p:nvPr/>
            </p:nvSpPr>
            <p:spPr>
              <a:xfrm flipV="1">
                <a:off x="97333" y="33390"/>
                <a:ext cx="7041" cy="1113445"/>
              </a:xfrm>
              <a:prstGeom prst="line">
                <a:avLst/>
              </a:prstGeom>
              <a:noFill/>
              <a:ln w="25400" cap="flat">
                <a:solidFill>
                  <a:srgbClr val="FFD571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90185" y="224617"/>
                <a:ext cx="218581" cy="0"/>
              </a:xfrm>
              <a:prstGeom prst="line">
                <a:avLst/>
              </a:prstGeom>
              <a:noFill/>
              <a:ln w="25400" cap="flat">
                <a:solidFill>
                  <a:srgbClr val="FFD571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dirty="0"/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90186" y="1114201"/>
                <a:ext cx="218580" cy="0"/>
              </a:xfrm>
              <a:prstGeom prst="line">
                <a:avLst/>
              </a:prstGeom>
              <a:noFill/>
              <a:ln w="25400" cap="flat">
                <a:solidFill>
                  <a:srgbClr val="FFD571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378" name="Group 378"/>
          <p:cNvGrpSpPr/>
          <p:nvPr/>
        </p:nvGrpSpPr>
        <p:grpSpPr>
          <a:xfrm>
            <a:off x="1013413" y="3452750"/>
            <a:ext cx="5298104" cy="447166"/>
            <a:chOff x="354059" y="-51625"/>
            <a:chExt cx="5298103" cy="447165"/>
          </a:xfrm>
        </p:grpSpPr>
        <p:sp>
          <p:nvSpPr>
            <p:cNvPr id="374" name="Shape 374"/>
            <p:cNvSpPr/>
            <p:nvPr/>
          </p:nvSpPr>
          <p:spPr>
            <a:xfrm>
              <a:off x="561242" y="76760"/>
              <a:ext cx="5090920" cy="318780"/>
            </a:xfrm>
            <a:prstGeom prst="rect">
              <a:avLst/>
            </a:prstGeom>
            <a:noFill/>
            <a:ln w="25400" cap="flat">
              <a:solidFill>
                <a:schemeClr val="accent4">
                  <a:lumOff val="13999"/>
                </a:scheme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/>
            </a:p>
          </p:txBody>
        </p:sp>
        <p:grpSp>
          <p:nvGrpSpPr>
            <p:cNvPr id="377" name="Group 377"/>
            <p:cNvGrpSpPr/>
            <p:nvPr/>
          </p:nvGrpSpPr>
          <p:grpSpPr>
            <a:xfrm>
              <a:off x="354059" y="-51625"/>
              <a:ext cx="196264" cy="318194"/>
              <a:chOff x="354056" y="-51625"/>
              <a:chExt cx="196262" cy="318193"/>
            </a:xfrm>
          </p:grpSpPr>
          <p:sp>
            <p:nvSpPr>
              <p:cNvPr id="375" name="Shape 375"/>
              <p:cNvSpPr/>
              <p:nvPr/>
            </p:nvSpPr>
            <p:spPr>
              <a:xfrm>
                <a:off x="362403" y="251649"/>
                <a:ext cx="187915" cy="1"/>
              </a:xfrm>
              <a:prstGeom prst="line">
                <a:avLst/>
              </a:prstGeom>
              <a:noFill/>
              <a:ln w="25400" cap="flat">
                <a:solidFill>
                  <a:schemeClr val="accent3">
                    <a:lumOff val="11000"/>
                  </a:scheme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dirty="0"/>
              </a:p>
            </p:txBody>
          </p:sp>
          <p:sp>
            <p:nvSpPr>
              <p:cNvPr id="376" name="Shape 376"/>
              <p:cNvSpPr/>
              <p:nvPr/>
            </p:nvSpPr>
            <p:spPr>
              <a:xfrm flipV="1">
                <a:off x="354056" y="-51625"/>
                <a:ext cx="2" cy="318193"/>
              </a:xfrm>
              <a:prstGeom prst="line">
                <a:avLst/>
              </a:prstGeom>
              <a:noFill/>
              <a:ln w="25400" cap="flat">
                <a:solidFill>
                  <a:schemeClr val="accent4">
                    <a:lumOff val="13999"/>
                  </a:schemeClr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379" name="Shape 379"/>
          <p:cNvSpPr/>
          <p:nvPr/>
        </p:nvSpPr>
        <p:spPr>
          <a:xfrm>
            <a:off x="169862" y="491431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User </a:t>
            </a:r>
            <a:r>
              <a:rPr dirty="0" err="1">
                <a:latin typeface="メイリオ"/>
                <a:ea typeface="メイリオ"/>
                <a:cs typeface="メイリオ"/>
                <a:sym typeface="メイリオ"/>
              </a:rPr>
              <a:t>subrule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1" animBg="1" advAuto="0"/>
      <p:bldP spid="373" grpId="3" animBg="1" advAuto="0"/>
      <p:bldP spid="378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21</a:t>
            </a:r>
          </a:p>
        </p:txBody>
      </p:sp>
      <p:sp>
        <p:nvSpPr>
          <p:cNvPr id="382" name="Shape 382"/>
          <p:cNvSpPr/>
          <p:nvPr/>
        </p:nvSpPr>
        <p:spPr>
          <a:xfrm>
            <a:off x="169862" y="-305797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User subrule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250825" y="555624"/>
            <a:ext cx="4176714" cy="4319590"/>
            <a:chOff x="0" y="0"/>
            <a:chExt cx="4176713" cy="4319588"/>
          </a:xfrm>
        </p:grpSpPr>
        <p:sp>
          <p:nvSpPr>
            <p:cNvPr id="383" name="Shape 383"/>
            <p:cNvSpPr/>
            <p:nvPr/>
          </p:nvSpPr>
          <p:spPr>
            <a:xfrm>
              <a:off x="0" y="0"/>
              <a:ext cx="4176713" cy="4319588"/>
            </a:xfrm>
            <a:prstGeom prst="rect">
              <a:avLst/>
            </a:prstGeom>
            <a:solidFill>
              <a:srgbClr val="FF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600"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0" y="0"/>
              <a:ext cx="4176713" cy="3539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u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about animals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Do you have a dog or  a cat?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u1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dog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Is it a big dog?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　u2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Yes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You would need a big space.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　u2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No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It must be cute.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u1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cat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Do you live in the countryside?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　u2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>
                  <a:latin typeface="メイリオ"/>
                  <a:ea typeface="メイリオ"/>
                  <a:cs typeface="メイリオ"/>
                  <a:sym typeface="メイリオ"/>
                </a:rPr>
                <a:t>Y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es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Does it go outside on its own?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　　u3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>
                  <a:latin typeface="メイリオ"/>
                  <a:ea typeface="メイリオ"/>
                  <a:cs typeface="メイリオ"/>
                  <a:sym typeface="メイリオ"/>
                </a:rPr>
                <a:t>Y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es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Does it hunt mice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？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　u2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No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You must live in a big house.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u1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No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Neither do I.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grpSp>
        <p:nvGrpSpPr>
          <p:cNvPr id="388" name="Group 388"/>
          <p:cNvGrpSpPr/>
          <p:nvPr/>
        </p:nvGrpSpPr>
        <p:grpSpPr>
          <a:xfrm>
            <a:off x="4716462" y="555624"/>
            <a:ext cx="4176714" cy="4319590"/>
            <a:chOff x="0" y="0"/>
            <a:chExt cx="4176713" cy="4319588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4176713" cy="4319588"/>
            </a:xfrm>
            <a:prstGeom prst="rect">
              <a:avLst/>
            </a:prstGeom>
            <a:solidFill>
              <a:srgbClr val="D8EF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0" y="0"/>
              <a:ext cx="4176713" cy="2031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800"/>
              </a:pP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about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animals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Do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you have a dog or a cat?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lang="en-US" altLang="ja-JP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Dog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Is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it a big dog?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lang="en-US" altLang="ja-JP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No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It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must be cute.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sp>
        <p:nvSpPr>
          <p:cNvPr id="389" name="Shape 389"/>
          <p:cNvSpPr/>
          <p:nvPr/>
        </p:nvSpPr>
        <p:spPr>
          <a:xfrm>
            <a:off x="617358" y="101888"/>
            <a:ext cx="1244891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700"/>
            </a:lvl1pPr>
          </a:lstStyle>
          <a:p>
            <a:r>
              <a:rPr lang="en-US" dirty="0" smtClean="0"/>
              <a:t>Script Editor</a:t>
            </a:r>
            <a:endParaRPr dirty="0"/>
          </a:p>
        </p:txBody>
      </p:sp>
      <p:sp>
        <p:nvSpPr>
          <p:cNvPr id="390" name="Shape 390"/>
          <p:cNvSpPr/>
          <p:nvPr/>
        </p:nvSpPr>
        <p:spPr>
          <a:xfrm>
            <a:off x="4822916" y="101888"/>
            <a:ext cx="860170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700"/>
            </a:lvl1pPr>
          </a:lstStyle>
          <a:p>
            <a:r>
              <a:rPr lang="en-US" dirty="0" smtClean="0"/>
              <a:t>Dialogue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300" b="1"/>
            </a:pPr>
            <a:r>
              <a:rPr dirty="0" smtClean="0"/>
              <a:t>ー</a:t>
            </a:r>
            <a:r>
              <a:rPr lang="en-US" altLang="ja-JP" dirty="0" smtClean="0"/>
              <a:t>Sentence 3</a:t>
            </a:r>
            <a:r>
              <a:rPr dirty="0" smtClean="0"/>
              <a:t>ー</a:t>
            </a:r>
            <a:r>
              <a:rPr dirty="0"/>
              <a:t>　</a:t>
            </a:r>
            <a:r>
              <a:rPr lang="en-US" sz="2000" dirty="0" smtClean="0">
                <a:solidFill>
                  <a:srgbClr val="4440FF"/>
                </a:solidFill>
              </a:rPr>
              <a:t>A wild card for ambiguous expressions. </a:t>
            </a:r>
            <a:endParaRPr sz="2000" dirty="0">
              <a:solidFill>
                <a:srgbClr val="4440FF"/>
              </a:solidFill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23</a:t>
            </a:r>
          </a:p>
        </p:txBody>
      </p:sp>
      <p:sp>
        <p:nvSpPr>
          <p:cNvPr id="466" name="Shape 466"/>
          <p:cNvSpPr/>
          <p:nvPr/>
        </p:nvSpPr>
        <p:spPr>
          <a:xfrm>
            <a:off x="169862" y="-402175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Choice</a:t>
            </a:r>
          </a:p>
        </p:txBody>
      </p:sp>
      <p:sp>
        <p:nvSpPr>
          <p:cNvPr id="467" name="Shape 467"/>
          <p:cNvSpPr/>
          <p:nvPr/>
        </p:nvSpPr>
        <p:spPr>
          <a:xfrm>
            <a:off x="2841849" y="1705477"/>
            <a:ext cx="155106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spcBef>
                <a:spcPts val="12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*</a:t>
            </a:r>
            <a:r>
              <a:rPr dirty="0" smtClean="0"/>
              <a:t>→</a:t>
            </a:r>
            <a:r>
              <a:rPr lang="en-US" dirty="0" smtClean="0"/>
              <a:t>anything</a:t>
            </a:r>
            <a:endParaRPr dirty="0"/>
          </a:p>
        </p:txBody>
      </p:sp>
      <p:grpSp>
        <p:nvGrpSpPr>
          <p:cNvPr id="471" name="Group 471"/>
          <p:cNvGrpSpPr/>
          <p:nvPr/>
        </p:nvGrpSpPr>
        <p:grpSpPr>
          <a:xfrm>
            <a:off x="997294" y="1105759"/>
            <a:ext cx="7223070" cy="533949"/>
            <a:chOff x="-26137" y="257446"/>
            <a:chExt cx="7223069" cy="533948"/>
          </a:xfrm>
        </p:grpSpPr>
        <p:sp>
          <p:nvSpPr>
            <p:cNvPr id="468" name="Shape 468"/>
            <p:cNvSpPr/>
            <p:nvPr/>
          </p:nvSpPr>
          <p:spPr>
            <a:xfrm>
              <a:off x="0" y="272847"/>
              <a:ext cx="3144449" cy="492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l" defTabSz="457200">
                <a:defRPr sz="2600"/>
              </a:pPr>
              <a:r>
                <a:rPr dirty="0">
                  <a:latin typeface="メイリオ"/>
                  <a:ea typeface="メイリオ"/>
                  <a:cs typeface="メイリオ"/>
                  <a:sym typeface="メイリオ"/>
                </a:rPr>
                <a:t>u</a:t>
              </a:r>
              <a:r>
                <a:rPr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My name is </a:t>
              </a:r>
              <a:r>
                <a:rPr dirty="0" smtClean="0">
                  <a:latin typeface="メイリオ"/>
                  <a:ea typeface="メイリオ"/>
                  <a:cs typeface="メイリオ"/>
                  <a:sym typeface="メイリオ"/>
                </a:rPr>
                <a:t>*)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-26137" y="270146"/>
              <a:ext cx="3550603" cy="521248"/>
            </a:xfrm>
            <a:prstGeom prst="rect">
              <a:avLst/>
            </a:prstGeom>
            <a:noFill/>
            <a:ln w="25400" cap="flat">
              <a:solidFill>
                <a:srgbClr val="00CC99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3524467" y="257446"/>
              <a:ext cx="3672465" cy="523241"/>
            </a:xfrm>
            <a:prstGeom prst="rect">
              <a:avLst/>
            </a:prstGeom>
            <a:noFill/>
            <a:ln w="25400" cap="flat">
              <a:solidFill>
                <a:srgbClr val="FF2700">
                  <a:alpha val="51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286309" y="3079496"/>
            <a:ext cx="4176715" cy="1788620"/>
            <a:chOff x="0" y="0"/>
            <a:chExt cx="4176713" cy="1788618"/>
          </a:xfrm>
        </p:grpSpPr>
        <p:sp>
          <p:nvSpPr>
            <p:cNvPr id="472" name="Shape 472"/>
            <p:cNvSpPr/>
            <p:nvPr/>
          </p:nvSpPr>
          <p:spPr>
            <a:xfrm>
              <a:off x="0" y="0"/>
              <a:ext cx="4176713" cy="1788618"/>
            </a:xfrm>
            <a:prstGeom prst="rect">
              <a:avLst/>
            </a:prstGeom>
            <a:solidFill>
              <a:srgbClr val="FF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600"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0" y="0"/>
              <a:ext cx="4176713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u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My name is 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* 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Nice to meet you.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u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I like 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*)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Cool.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grpSp>
        <p:nvGrpSpPr>
          <p:cNvPr id="477" name="Group 477"/>
          <p:cNvGrpSpPr/>
          <p:nvPr/>
        </p:nvGrpSpPr>
        <p:grpSpPr>
          <a:xfrm>
            <a:off x="4751947" y="3079496"/>
            <a:ext cx="4176715" cy="1729478"/>
            <a:chOff x="0" y="0"/>
            <a:chExt cx="4176713" cy="1729476"/>
          </a:xfrm>
        </p:grpSpPr>
        <p:sp>
          <p:nvSpPr>
            <p:cNvPr id="475" name="Shape 475"/>
            <p:cNvSpPr/>
            <p:nvPr/>
          </p:nvSpPr>
          <p:spPr>
            <a:xfrm>
              <a:off x="0" y="0"/>
              <a:ext cx="4176713" cy="1729476"/>
            </a:xfrm>
            <a:prstGeom prst="rect">
              <a:avLst/>
            </a:prstGeom>
            <a:solidFill>
              <a:srgbClr val="D8EF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0"/>
              <a:ext cx="4176713" cy="1477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800"/>
              </a:pPr>
              <a:r>
                <a:rPr dirty="0" err="1">
                  <a:latin typeface="メイリオ"/>
                  <a:ea typeface="メイリオ"/>
                  <a:cs typeface="メイリオ"/>
                  <a:sym typeface="メイリオ"/>
                </a:rPr>
                <a:t>人間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My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name is 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Tarou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Nice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to meet you.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>
                  <a:latin typeface="メイリオ"/>
                  <a:ea typeface="メイリオ"/>
                  <a:cs typeface="メイリオ"/>
                  <a:sym typeface="メイリオ"/>
                </a:rPr>
                <a:t>人間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I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like music.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smtClean="0"/>
                <a:t>Pepper</a:t>
              </a:r>
              <a:r>
                <a:rPr lang="en-US" dirty="0" smtClean="0">
                  <a:latin typeface="メイリオ"/>
                  <a:ea typeface="メイリオ"/>
                  <a:sym typeface="メイリオ"/>
                </a:rPr>
                <a:t>: Cool.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621024" y="2663862"/>
            <a:ext cx="5247409" cy="353941"/>
            <a:chOff x="388222" y="17976"/>
            <a:chExt cx="5247407" cy="353939"/>
          </a:xfrm>
        </p:grpSpPr>
        <p:sp>
          <p:nvSpPr>
            <p:cNvPr id="478" name="Shape 478"/>
            <p:cNvSpPr/>
            <p:nvPr/>
          </p:nvSpPr>
          <p:spPr>
            <a:xfrm>
              <a:off x="388222" y="17976"/>
              <a:ext cx="1244891" cy="353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700"/>
              </a:lvl1pPr>
            </a:lstStyle>
            <a:p>
              <a:r>
                <a:rPr lang="en-US" dirty="0" smtClean="0"/>
                <a:t>Script Editor</a:t>
              </a:r>
              <a:endParaRPr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4475737" y="38100"/>
              <a:ext cx="1159892" cy="313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700"/>
              </a:lvl1pPr>
            </a:lstStyle>
            <a:p>
              <a:r>
                <a:t>ダイアログ</a:t>
              </a: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954092" y="1167336"/>
            <a:ext cx="286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/>
                <a:ea typeface="メイリオ"/>
                <a:cs typeface="メイリオ"/>
                <a:sym typeface="メイリオ"/>
              </a:rPr>
              <a:t>Nice to meet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  <a:sym typeface="メイリオ"/>
              </a:rPr>
              <a:t>you.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8200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500" b="1"/>
            </a:pPr>
            <a:r>
              <a:rPr dirty="0" smtClean="0"/>
              <a:t>ー</a:t>
            </a:r>
            <a:r>
              <a:rPr lang="en-US" altLang="ja-JP" dirty="0"/>
              <a:t>Sentence </a:t>
            </a:r>
            <a:r>
              <a:rPr lang="en-US" altLang="ja-JP" dirty="0" smtClean="0"/>
              <a:t>4</a:t>
            </a:r>
            <a:r>
              <a:rPr dirty="0" smtClean="0"/>
              <a:t>ー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440FF"/>
                </a:solidFill>
              </a:rPr>
              <a:t>concept</a:t>
            </a:r>
            <a:r>
              <a:rPr lang="en-US" dirty="0">
                <a:solidFill>
                  <a:srgbClr val="4440FF"/>
                </a:solidFill>
              </a:rPr>
              <a:t> </a:t>
            </a:r>
            <a:r>
              <a:rPr lang="en-US" dirty="0" smtClean="0">
                <a:solidFill>
                  <a:srgbClr val="4440FF"/>
                </a:solidFill>
              </a:rPr>
              <a:t>of response</a:t>
            </a:r>
            <a:endParaRPr dirty="0">
              <a:solidFill>
                <a:srgbClr val="4440FF"/>
              </a:solidFill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691629" y="1106303"/>
            <a:ext cx="7760742" cy="328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l" defTabSz="457200">
              <a:lnSpc>
                <a:spcPct val="11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concept:(yes) </a:t>
            </a:r>
            <a:r>
              <a:rPr dirty="0" smtClean="0"/>
              <a:t>[</a:t>
            </a:r>
            <a:r>
              <a:rPr lang="en-US" dirty="0" smtClean="0"/>
              <a:t>yes yeah right</a:t>
            </a:r>
            <a:r>
              <a:rPr lang="en-US" dirty="0"/>
              <a:t> </a:t>
            </a:r>
            <a:r>
              <a:rPr lang="en-US" dirty="0" smtClean="0"/>
              <a:t>fine</a:t>
            </a:r>
            <a:r>
              <a:rPr dirty="0" smtClean="0"/>
              <a:t>]</a:t>
            </a:r>
            <a:endParaRPr dirty="0"/>
          </a:p>
          <a:p>
            <a:pPr algn="l" defTabSz="457200">
              <a:lnSpc>
                <a:spcPct val="11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concept:(no) </a:t>
            </a:r>
            <a:r>
              <a:rPr dirty="0" smtClean="0"/>
              <a:t>[</a:t>
            </a:r>
            <a:r>
              <a:rPr lang="en-US" dirty="0" smtClean="0"/>
              <a:t>No </a:t>
            </a:r>
            <a:r>
              <a:rPr lang="en-US" altLang="ja-JP" dirty="0" smtClean="0"/>
              <a:t>“</a:t>
            </a:r>
            <a:r>
              <a:rPr lang="en-US" dirty="0" smtClean="0"/>
              <a:t>Not </a:t>
            </a:r>
            <a:r>
              <a:rPr lang="en-US" dirty="0" smtClean="0"/>
              <a:t>at </a:t>
            </a:r>
            <a:r>
              <a:rPr lang="en-US" dirty="0" smtClean="0"/>
              <a:t>all</a:t>
            </a:r>
            <a:r>
              <a:rPr lang="en-US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smtClean="0"/>
              <a:t>Not good</a:t>
            </a:r>
            <a:r>
              <a:rPr lang="en-US" dirty="0" smtClean="0"/>
              <a:t>”</a:t>
            </a:r>
            <a:r>
              <a:rPr dirty="0" smtClean="0"/>
              <a:t>]</a:t>
            </a:r>
            <a:endParaRPr dirty="0"/>
          </a:p>
          <a:p>
            <a:pPr algn="l" defTabSz="457200">
              <a:lnSpc>
                <a:spcPct val="11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　　</a:t>
            </a:r>
          </a:p>
          <a:p>
            <a:pPr algn="l" defTabSz="457200">
              <a:lnSpc>
                <a:spcPct val="110000"/>
              </a:lnSpc>
              <a:spcBef>
                <a:spcPts val="1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</a:t>
            </a:r>
            <a:r>
              <a:rPr dirty="0" smtClean="0"/>
              <a:t>:(</a:t>
            </a:r>
            <a:r>
              <a:rPr lang="en-US" dirty="0" smtClean="0"/>
              <a:t>Hello</a:t>
            </a:r>
            <a:r>
              <a:rPr dirty="0" smtClean="0"/>
              <a:t>) </a:t>
            </a:r>
            <a:r>
              <a:rPr lang="en-US" dirty="0" smtClean="0"/>
              <a:t>           Hello, How are you?</a:t>
            </a:r>
            <a:endParaRPr dirty="0"/>
          </a:p>
          <a:p>
            <a:pPr algn="l" defTabSz="457200">
              <a:lnSpc>
                <a:spcPct val="110000"/>
              </a:lnSpc>
              <a:spcBef>
                <a:spcPts val="1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u1:(~</a:t>
            </a:r>
            <a:r>
              <a:rPr dirty="0" smtClean="0"/>
              <a:t>yes)</a:t>
            </a:r>
            <a:r>
              <a:rPr lang="en-US" dirty="0"/>
              <a:t> </a:t>
            </a:r>
            <a:r>
              <a:rPr lang="en-US" dirty="0" smtClean="0"/>
              <a:t>Me too!</a:t>
            </a:r>
            <a:endParaRPr dirty="0"/>
          </a:p>
          <a:p>
            <a:pPr algn="l" defTabSz="457200">
              <a:lnSpc>
                <a:spcPct val="110000"/>
              </a:lnSpc>
              <a:spcBef>
                <a:spcPts val="1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u1:(~no) </a:t>
            </a:r>
            <a:r>
              <a:rPr lang="en-US" dirty="0" smtClean="0"/>
              <a:t>Are you all right?</a:t>
            </a:r>
            <a:endParaRPr dirty="0"/>
          </a:p>
        </p:txBody>
      </p:sp>
      <p:sp>
        <p:nvSpPr>
          <p:cNvPr id="519" name="Shape 519"/>
          <p:cNvSpPr/>
          <p:nvPr/>
        </p:nvSpPr>
        <p:spPr>
          <a:xfrm>
            <a:off x="660400" y="1025158"/>
            <a:ext cx="7396461" cy="1029664"/>
          </a:xfrm>
          <a:prstGeom prst="rect">
            <a:avLst/>
          </a:prstGeom>
          <a:ln w="38100">
            <a:solidFill>
              <a:srgbClr val="00C4FF"/>
            </a:solidFill>
            <a:miter lim="400000"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69862" y="-861855"/>
            <a:ext cx="88042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457200">
              <a:spcBef>
                <a:spcPts val="1200"/>
              </a:spcBef>
              <a:defRPr sz="2800" b="1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b="0">
                <a:latin typeface="Arial"/>
                <a:ea typeface="Arial"/>
                <a:cs typeface="Arial"/>
                <a:sym typeface="Arial"/>
              </a:defRPr>
            </a:pPr>
            <a:endParaRPr b="1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7010400" y="4808537"/>
            <a:ext cx="2133600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algn="r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522" name="Shape 522"/>
          <p:cNvSpPr/>
          <p:nvPr/>
        </p:nvSpPr>
        <p:spPr>
          <a:xfrm>
            <a:off x="677223" y="2433373"/>
            <a:ext cx="2108201" cy="460807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523" name="Shape 523"/>
          <p:cNvSpPr/>
          <p:nvPr/>
        </p:nvSpPr>
        <p:spPr>
          <a:xfrm>
            <a:off x="2783542" y="2442570"/>
            <a:ext cx="4701800" cy="460807"/>
          </a:xfrm>
          <a:prstGeom prst="rect">
            <a:avLst/>
          </a:prstGeom>
          <a:ln w="25400">
            <a:solidFill>
              <a:srgbClr val="FF2700">
                <a:alpha val="42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524" name="Shape 524"/>
          <p:cNvSpPr/>
          <p:nvPr/>
        </p:nvSpPr>
        <p:spPr>
          <a:xfrm>
            <a:off x="4705678" y="4352279"/>
            <a:ext cx="406777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000" dirty="0" smtClean="0"/>
              <a:t>→</a:t>
            </a:r>
            <a:r>
              <a:rPr lang="en-US" sz="2000" dirty="0" smtClean="0"/>
              <a:t>Convenient for long sentences</a:t>
            </a:r>
            <a:r>
              <a:rPr sz="2000" dirty="0" smtClean="0"/>
              <a:t>！</a:t>
            </a:r>
            <a:endParaRPr sz="2000" dirty="0"/>
          </a:p>
        </p:txBody>
      </p:sp>
      <p:sp>
        <p:nvSpPr>
          <p:cNvPr id="525" name="Shape 525"/>
          <p:cNvSpPr/>
          <p:nvPr/>
        </p:nvSpPr>
        <p:spPr>
          <a:xfrm>
            <a:off x="664523" y="3044043"/>
            <a:ext cx="1411201" cy="460808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2057188" y="3053241"/>
            <a:ext cx="5402754" cy="460807"/>
          </a:xfrm>
          <a:prstGeom prst="rect">
            <a:avLst/>
          </a:prstGeom>
          <a:ln w="25400">
            <a:solidFill>
              <a:srgbClr val="FF2700">
                <a:alpha val="42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527" name="Shape 527"/>
          <p:cNvSpPr/>
          <p:nvPr/>
        </p:nvSpPr>
        <p:spPr>
          <a:xfrm>
            <a:off x="675921" y="3605097"/>
            <a:ext cx="1252698" cy="460807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940017" y="3601594"/>
            <a:ext cx="5531323" cy="460808"/>
          </a:xfrm>
          <a:prstGeom prst="rect">
            <a:avLst/>
          </a:prstGeom>
          <a:ln w="25400">
            <a:solidFill>
              <a:srgbClr val="FF2700">
                <a:alpha val="42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529" name="Shape 529"/>
          <p:cNvSpPr/>
          <p:nvPr/>
        </p:nvSpPr>
        <p:spPr>
          <a:xfrm>
            <a:off x="169862" y="587509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Concept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26</a:t>
            </a:r>
          </a:p>
        </p:txBody>
      </p:sp>
      <p:sp>
        <p:nvSpPr>
          <p:cNvPr id="532" name="Shape 532"/>
          <p:cNvSpPr/>
          <p:nvPr/>
        </p:nvSpPr>
        <p:spPr>
          <a:xfrm>
            <a:off x="169862" y="-473899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Concept</a:t>
            </a:r>
          </a:p>
        </p:txBody>
      </p:sp>
      <p:grpSp>
        <p:nvGrpSpPr>
          <p:cNvPr id="535" name="Group 535"/>
          <p:cNvGrpSpPr/>
          <p:nvPr/>
        </p:nvGrpSpPr>
        <p:grpSpPr>
          <a:xfrm>
            <a:off x="250825" y="555625"/>
            <a:ext cx="4176714" cy="4319589"/>
            <a:chOff x="0" y="0"/>
            <a:chExt cx="4176713" cy="4319588"/>
          </a:xfrm>
        </p:grpSpPr>
        <p:sp>
          <p:nvSpPr>
            <p:cNvPr id="533" name="Shape 533"/>
            <p:cNvSpPr/>
            <p:nvPr/>
          </p:nvSpPr>
          <p:spPr>
            <a:xfrm>
              <a:off x="0" y="0"/>
              <a:ext cx="4176713" cy="4319588"/>
            </a:xfrm>
            <a:prstGeom prst="rect">
              <a:avLst/>
            </a:prstGeom>
            <a:solidFill>
              <a:srgbClr val="FF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600"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0" y="0"/>
              <a:ext cx="4176713" cy="2554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concept:(yes) 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[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Yes Yeah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“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That’s right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”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“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I’m fine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”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Good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“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Not bad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”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“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You’re right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”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Exactly Indeed]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concept:(no) 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[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No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“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Not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at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all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”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“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Not good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”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]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u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Hello)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Hello, how are you?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u1: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(~yes)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Me too!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　u1:(~no)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Are you all right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？</a:t>
              </a: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grpSp>
        <p:nvGrpSpPr>
          <p:cNvPr id="538" name="Group 538"/>
          <p:cNvGrpSpPr/>
          <p:nvPr/>
        </p:nvGrpSpPr>
        <p:grpSpPr>
          <a:xfrm>
            <a:off x="4716462" y="555624"/>
            <a:ext cx="4176714" cy="4319590"/>
            <a:chOff x="0" y="0"/>
            <a:chExt cx="4176713" cy="4319588"/>
          </a:xfrm>
        </p:grpSpPr>
        <p:sp>
          <p:nvSpPr>
            <p:cNvPr id="536" name="Shape 536"/>
            <p:cNvSpPr/>
            <p:nvPr/>
          </p:nvSpPr>
          <p:spPr>
            <a:xfrm>
              <a:off x="0" y="0"/>
              <a:ext cx="4176713" cy="4319588"/>
            </a:xfrm>
            <a:prstGeom prst="rect">
              <a:avLst/>
            </a:prstGeom>
            <a:solidFill>
              <a:srgbClr val="D8EF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500"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0" y="0"/>
              <a:ext cx="4176713" cy="3554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500"/>
              </a:pP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Hello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.</a:t>
              </a:r>
            </a:p>
            <a:p>
              <a:pPr algn="l" defTabSz="457200">
                <a:defRPr sz="15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Hello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, how are you?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500"/>
              </a:pP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Not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bad.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5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Me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too!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500"/>
              </a:pPr>
              <a:endParaRPr dirty="0" smtClean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500"/>
              </a:pP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lang="ja-JP" altLang="en-US" dirty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Hello.</a:t>
              </a:r>
            </a:p>
            <a:p>
              <a:pPr algn="l" defTabSz="457200">
                <a:defRPr sz="1500"/>
              </a:pPr>
              <a:r>
                <a:rPr lang="en-US" altLang="ja-JP" dirty="0"/>
                <a:t>Pepper</a:t>
              </a:r>
              <a:r>
                <a:rPr lang="ja-JP" altLang="en-US" dirty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Hello, how are you?</a:t>
              </a:r>
            </a:p>
            <a:p>
              <a:pPr algn="l" defTabSz="457200">
                <a:defRPr sz="1500"/>
              </a:pP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altLang="ja-JP" dirty="0" smtClean="0">
                  <a:latin typeface="メイリオ"/>
                  <a:ea typeface="メイリオ"/>
                  <a:cs typeface="メイリオ"/>
                  <a:sym typeface="メイリオ"/>
                </a:rPr>
                <a:t>Good.</a:t>
              </a:r>
              <a:endParaRPr lang="en-US" altLang="ja-JP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500"/>
              </a:pPr>
              <a:r>
                <a:rPr lang="en-US" altLang="ja-JP" dirty="0"/>
                <a:t>Pepper</a:t>
              </a:r>
              <a:r>
                <a:rPr lang="ja-JP" altLang="en-US" dirty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Me too!</a:t>
              </a:r>
            </a:p>
            <a:p>
              <a:pPr algn="l" defTabSz="457200">
                <a:defRPr sz="1500"/>
              </a:pP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500"/>
              </a:pP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lang="ja-JP" altLang="en-US" dirty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Hello.</a:t>
              </a:r>
            </a:p>
            <a:p>
              <a:pPr algn="l" defTabSz="457200">
                <a:defRPr sz="1500"/>
              </a:pPr>
              <a:r>
                <a:rPr lang="en-US" altLang="ja-JP" dirty="0"/>
                <a:t>Pepper</a:t>
              </a:r>
              <a:r>
                <a:rPr lang="ja-JP" altLang="en-US" dirty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Hello, how are you?</a:t>
              </a:r>
            </a:p>
            <a:p>
              <a:pPr algn="l" defTabSz="457200">
                <a:defRPr sz="1500"/>
              </a:pP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altLang="ja-JP" dirty="0" smtClean="0">
                  <a:latin typeface="メイリオ"/>
                  <a:ea typeface="メイリオ"/>
                  <a:cs typeface="メイリオ"/>
                  <a:sym typeface="メイリオ"/>
                </a:rPr>
                <a:t>I’m fine.</a:t>
              </a:r>
              <a:endParaRPr lang="en-US" altLang="ja-JP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500"/>
              </a:pPr>
              <a:r>
                <a:rPr lang="en-US" altLang="ja-JP" dirty="0"/>
                <a:t>Pepper</a:t>
              </a:r>
              <a:r>
                <a:rPr lang="ja-JP" altLang="en-US" dirty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  <a:sym typeface="メイリオ"/>
                </a:rPr>
                <a:t>Me too!</a:t>
              </a:r>
            </a:p>
            <a:p>
              <a:pPr algn="l" defTabSz="457200">
                <a:defRPr sz="1500"/>
              </a:pP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grpSp>
        <p:nvGrpSpPr>
          <p:cNvPr id="541" name="Group 541"/>
          <p:cNvGrpSpPr/>
          <p:nvPr/>
        </p:nvGrpSpPr>
        <p:grpSpPr>
          <a:xfrm>
            <a:off x="618179" y="168565"/>
            <a:ext cx="5097548" cy="392041"/>
            <a:chOff x="388222" y="-20124"/>
            <a:chExt cx="5097546" cy="392039"/>
          </a:xfrm>
        </p:grpSpPr>
        <p:sp>
          <p:nvSpPr>
            <p:cNvPr id="539" name="Shape 539"/>
            <p:cNvSpPr/>
            <p:nvPr/>
          </p:nvSpPr>
          <p:spPr>
            <a:xfrm>
              <a:off x="388222" y="-20124"/>
              <a:ext cx="1244891" cy="353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700"/>
              </a:lvl1pPr>
            </a:lstStyle>
            <a:p>
              <a:r>
                <a:rPr lang="en-US" dirty="0" smtClean="0"/>
                <a:t>Script Editor</a:t>
              </a:r>
              <a:endParaRPr dirty="0"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25598" y="17976"/>
              <a:ext cx="860170" cy="353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700"/>
              </a:lvl1pPr>
            </a:lstStyle>
            <a:p>
              <a:r>
                <a:rPr lang="en-US" dirty="0" smtClean="0"/>
                <a:t>Dialogue</a:t>
              </a:r>
              <a:endParaRPr dirty="0"/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300" b="1"/>
            </a:pPr>
            <a:r>
              <a:rPr dirty="0" smtClean="0"/>
              <a:t>ー</a:t>
            </a:r>
            <a:r>
              <a:rPr lang="en-US" altLang="ja-JP" dirty="0"/>
              <a:t>Sentence 5</a:t>
            </a:r>
            <a:r>
              <a:rPr dirty="0" smtClean="0"/>
              <a:t>ー</a:t>
            </a:r>
            <a:r>
              <a:rPr dirty="0"/>
              <a:t>　</a:t>
            </a:r>
            <a:r>
              <a:rPr lang="en-US" dirty="0"/>
              <a:t> </a:t>
            </a:r>
            <a:r>
              <a:rPr lang="en-US" altLang="ja-JP" dirty="0">
                <a:solidFill>
                  <a:srgbClr val="4440FF"/>
                </a:solidFill>
              </a:rPr>
              <a:t>“OR” </a:t>
            </a:r>
            <a:r>
              <a:rPr lang="en-US" altLang="ja-JP" dirty="0" smtClean="0">
                <a:solidFill>
                  <a:srgbClr val="4440FF"/>
                </a:solidFill>
              </a:rPr>
              <a:t>for a</a:t>
            </a:r>
            <a:r>
              <a:rPr lang="en-US" dirty="0" smtClean="0">
                <a:solidFill>
                  <a:srgbClr val="4440FF"/>
                </a:solidFill>
              </a:rPr>
              <a:t>mbiguous response</a:t>
            </a:r>
            <a:endParaRPr dirty="0">
              <a:solidFill>
                <a:srgbClr val="4440FF"/>
              </a:solidFill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31762" y="-954400"/>
            <a:ext cx="8804276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l" defTabSz="457200"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7010400" y="4808537"/>
            <a:ext cx="2133600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algn="r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425" name="Shape 425"/>
          <p:cNvSpPr/>
          <p:nvPr/>
        </p:nvSpPr>
        <p:spPr>
          <a:xfrm>
            <a:off x="2073857" y="3638093"/>
            <a:ext cx="529888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 smtClean="0"/>
              <a:t>→</a:t>
            </a:r>
            <a:r>
              <a:rPr lang="en-US" sz="2000" dirty="0" smtClean="0"/>
              <a:t>[] and a space gets the same result as “OR”</a:t>
            </a:r>
            <a:endParaRPr sz="2000" dirty="0"/>
          </a:p>
        </p:txBody>
      </p:sp>
      <p:sp>
        <p:nvSpPr>
          <p:cNvPr id="426" name="Shape 426"/>
          <p:cNvSpPr/>
          <p:nvPr/>
        </p:nvSpPr>
        <p:spPr>
          <a:xfrm>
            <a:off x="485433" y="1854982"/>
            <a:ext cx="6382965" cy="1228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l"/>
            <a:r>
              <a:rPr dirty="0"/>
              <a:t>u</a:t>
            </a:r>
            <a:r>
              <a:rPr dirty="0" smtClean="0"/>
              <a:t>:([</a:t>
            </a:r>
            <a:r>
              <a:rPr lang="en-US" dirty="0" smtClean="0"/>
              <a:t>Hello </a:t>
            </a:r>
            <a:r>
              <a:rPr lang="en-US" altLang="ja-JP" dirty="0" smtClean="0"/>
              <a:t>“</a:t>
            </a:r>
            <a:r>
              <a:rPr lang="en-US" dirty="0" smtClean="0"/>
              <a:t>Good morning</a:t>
            </a:r>
            <a:r>
              <a:rPr lang="en-US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smtClean="0"/>
              <a:t>Good evening</a:t>
            </a:r>
            <a:r>
              <a:rPr lang="en-US" dirty="0" smtClean="0"/>
              <a:t>”</a:t>
            </a:r>
            <a:r>
              <a:rPr dirty="0" smtClean="0"/>
              <a:t>]</a:t>
            </a:r>
            <a:r>
              <a:rPr dirty="0" smtClean="0"/>
              <a:t>) </a:t>
            </a:r>
            <a:endParaRPr dirty="0"/>
          </a:p>
          <a:p>
            <a:pPr algn="l">
              <a:lnSpc>
                <a:spcPct val="120000"/>
              </a:lnSpc>
            </a:pPr>
            <a:r>
              <a:rPr dirty="0"/>
              <a:t>　</a:t>
            </a:r>
            <a:r>
              <a:rPr dirty="0" smtClean="0"/>
              <a:t>[</a:t>
            </a:r>
            <a:r>
              <a:rPr lang="en-US" altLang="ja-JP" dirty="0" smtClean="0"/>
              <a:t>Hello </a:t>
            </a:r>
            <a:r>
              <a:rPr lang="en-US" altLang="ja-JP" dirty="0" smtClean="0"/>
              <a:t>“</a:t>
            </a:r>
            <a:r>
              <a:rPr lang="en-US" altLang="ja-JP" dirty="0" smtClean="0"/>
              <a:t>Good morning</a:t>
            </a:r>
            <a:r>
              <a:rPr lang="en-US" altLang="ja-JP" dirty="0" smtClean="0"/>
              <a:t>”</a:t>
            </a:r>
            <a:r>
              <a:rPr lang="en-US" altLang="ja-JP" dirty="0" smtClean="0"/>
              <a:t> </a:t>
            </a:r>
            <a:r>
              <a:rPr lang="en-US" altLang="ja-JP" dirty="0" smtClean="0"/>
              <a:t>“</a:t>
            </a:r>
            <a:r>
              <a:rPr lang="en-US" altLang="ja-JP" dirty="0" smtClean="0"/>
              <a:t>Good evening</a:t>
            </a:r>
            <a:r>
              <a:rPr lang="en-US" altLang="ja-JP" dirty="0" smtClean="0"/>
              <a:t>”</a:t>
            </a:r>
            <a:r>
              <a:rPr dirty="0" smtClean="0"/>
              <a:t>]</a:t>
            </a:r>
            <a:r>
              <a:rPr lang="en-US" dirty="0" smtClean="0"/>
              <a:t> </a:t>
            </a:r>
          </a:p>
          <a:p>
            <a:pPr algn="l">
              <a:lnSpc>
                <a:spcPct val="120000"/>
              </a:lnSpc>
            </a:pPr>
            <a:r>
              <a:rPr lang="en-US" sz="1800" dirty="0" smtClean="0"/>
              <a:t>Let’s </a:t>
            </a:r>
            <a:r>
              <a:rPr lang="en-US" sz="1800" dirty="0" smtClean="0"/>
              <a:t>make it a good day!</a:t>
            </a:r>
            <a:endParaRPr sz="1800" dirty="0"/>
          </a:p>
        </p:txBody>
      </p:sp>
      <p:sp>
        <p:nvSpPr>
          <p:cNvPr id="427" name="Shape 427"/>
          <p:cNvSpPr/>
          <p:nvPr/>
        </p:nvSpPr>
        <p:spPr>
          <a:xfrm>
            <a:off x="485432" y="1854982"/>
            <a:ext cx="6376297" cy="455148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485432" y="2332651"/>
            <a:ext cx="6316630" cy="750359"/>
          </a:xfrm>
          <a:prstGeom prst="rect">
            <a:avLst/>
          </a:prstGeom>
          <a:ln w="25400">
            <a:solidFill>
              <a:srgbClr val="FF2700">
                <a:alpha val="51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2" name="Shape 432"/>
          <p:cNvSpPr/>
          <p:nvPr/>
        </p:nvSpPr>
        <p:spPr>
          <a:xfrm>
            <a:off x="169862" y="593583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Choice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395287" y="1828800"/>
            <a:ext cx="4029076" cy="110331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77240">
              <a:defRPr sz="2040"/>
            </a:pPr>
            <a:r>
              <a:rPr lang="en-US" sz="3060" dirty="0" smtClean="0"/>
              <a:t>Workshop </a:t>
            </a:r>
            <a:r>
              <a:rPr sz="3060" dirty="0" smtClean="0"/>
              <a:t>#3</a:t>
            </a:r>
            <a:r>
              <a:rPr sz="3060" dirty="0"/>
              <a:t/>
            </a:r>
            <a:br>
              <a:rPr sz="3060" dirty="0"/>
            </a:br>
            <a:r>
              <a:rPr sz="3060" dirty="0"/>
              <a:t>              </a:t>
            </a:r>
            <a:r>
              <a:rPr sz="1700" dirty="0"/>
              <a:t>Choregraphe2.3</a:t>
            </a:r>
          </a:p>
        </p:txBody>
      </p:sp>
      <p:sp>
        <p:nvSpPr>
          <p:cNvPr id="71" name="Shape 71"/>
          <p:cNvSpPr/>
          <p:nvPr/>
        </p:nvSpPr>
        <p:spPr>
          <a:xfrm>
            <a:off x="395287" y="1498384"/>
            <a:ext cx="338296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457200">
              <a:lnSpc>
                <a:spcPct val="90000"/>
              </a:lnSpc>
              <a:defRPr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Atelier Akihabara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300" b="1"/>
            </a:pPr>
            <a:r>
              <a:rPr lang="ja-JP" altLang="en-US" dirty="0" err="1" smtClean="0"/>
              <a:t>ー</a:t>
            </a:r>
            <a:r>
              <a:rPr lang="en-US" altLang="ja-JP" dirty="0" smtClean="0"/>
              <a:t>Sentence 5</a:t>
            </a:r>
            <a:r>
              <a:rPr lang="ja-JP" altLang="en-US" dirty="0" err="1" smtClean="0"/>
              <a:t>ー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4440FF"/>
                </a:solidFill>
              </a:rPr>
              <a:t>“OR” for ambiguous response</a:t>
            </a:r>
            <a:endParaRPr dirty="0">
              <a:solidFill>
                <a:srgbClr val="4440FF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23</a:t>
            </a:r>
          </a:p>
        </p:txBody>
      </p:sp>
      <p:sp>
        <p:nvSpPr>
          <p:cNvPr id="432" name="Shape 432"/>
          <p:cNvSpPr/>
          <p:nvPr/>
        </p:nvSpPr>
        <p:spPr>
          <a:xfrm>
            <a:off x="169862" y="593583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Choice</a:t>
            </a:r>
          </a:p>
        </p:txBody>
      </p:sp>
      <p:sp>
        <p:nvSpPr>
          <p:cNvPr id="433" name="Shape 433"/>
          <p:cNvSpPr/>
          <p:nvPr/>
        </p:nvSpPr>
        <p:spPr>
          <a:xfrm>
            <a:off x="240249" y="1350812"/>
            <a:ext cx="4176713" cy="231410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</p:spPr>
        <p:txBody>
          <a:bodyPr lIns="45719" rIns="45719"/>
          <a:lstStyle/>
          <a:p>
            <a:pPr algn="l" defTabSz="457200">
              <a:defRPr sz="18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240249" y="1421427"/>
            <a:ext cx="417671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l" defTabSz="457200">
              <a:defRPr sz="1800"/>
            </a:pP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u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:([</a:t>
            </a:r>
            <a:r>
              <a:rPr lang="en-US" altLang="ja-JP" dirty="0"/>
              <a:t>Hello Good morning Good evening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]) [</a:t>
            </a:r>
            <a:r>
              <a:rPr lang="en-US" altLang="ja-JP" dirty="0"/>
              <a:t>Hello </a:t>
            </a:r>
            <a:r>
              <a:rPr lang="en-US" altLang="ja-JP" dirty="0" smtClean="0"/>
              <a:t>“</a:t>
            </a:r>
            <a:r>
              <a:rPr lang="en-US" altLang="ja-JP" dirty="0" smtClean="0"/>
              <a:t>Good morning</a:t>
            </a:r>
            <a:r>
              <a:rPr lang="en-US" altLang="ja-JP" dirty="0" smtClean="0"/>
              <a:t>”</a:t>
            </a:r>
            <a:r>
              <a:rPr lang="en-US" altLang="ja-JP" dirty="0" smtClean="0"/>
              <a:t> </a:t>
            </a:r>
            <a:r>
              <a:rPr lang="en-US" altLang="ja-JP" dirty="0" smtClean="0"/>
              <a:t>“</a:t>
            </a:r>
            <a:r>
              <a:rPr lang="en-US" altLang="ja-JP" dirty="0" smtClean="0"/>
              <a:t>Good evening</a:t>
            </a:r>
            <a:r>
              <a:rPr lang="en-US" altLang="ja-JP" dirty="0" smtClean="0"/>
              <a:t>”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]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Let’s make it a good day!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705886" y="1350812"/>
            <a:ext cx="4176713" cy="2314105"/>
          </a:xfrm>
          <a:prstGeom prst="rect">
            <a:avLst/>
          </a:prstGeom>
          <a:solidFill>
            <a:srgbClr val="D8EFB6"/>
          </a:solidFill>
          <a:ln w="12700">
            <a:miter lim="400000"/>
          </a:ln>
        </p:spPr>
        <p:txBody>
          <a:bodyPr lIns="45719" rIns="45719"/>
          <a:lstStyle/>
          <a:p>
            <a:pPr algn="l" defTabSz="457200">
              <a:defRPr sz="1800"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4705886" y="1413646"/>
            <a:ext cx="4176713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Human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Hello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sz="1600" dirty="0" err="1" smtClean="0"/>
              <a:t>Pepper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Hello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. Let’s make it a good day! 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Human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Good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 morning.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sz="1600" dirty="0" err="1" smtClean="0"/>
              <a:t>Pepper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Good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 morning. Let’s make it a good day!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Human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Good</a:t>
            </a:r>
            <a:r>
              <a:rPr lang="en-US" sz="1600" dirty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evening.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sz="1600" dirty="0" err="1" smtClean="0"/>
              <a:t>Pepper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Good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 evening. Let’s make it a good day!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grpSp>
        <p:nvGrpSpPr>
          <p:cNvPr id="439" name="Group 439"/>
          <p:cNvGrpSpPr/>
          <p:nvPr/>
        </p:nvGrpSpPr>
        <p:grpSpPr>
          <a:xfrm>
            <a:off x="558082" y="963753"/>
            <a:ext cx="5260559" cy="392041"/>
            <a:chOff x="388220" y="-20124"/>
            <a:chExt cx="5260557" cy="392039"/>
          </a:xfrm>
        </p:grpSpPr>
        <p:sp>
          <p:nvSpPr>
            <p:cNvPr id="437" name="Shape 437"/>
            <p:cNvSpPr/>
            <p:nvPr/>
          </p:nvSpPr>
          <p:spPr>
            <a:xfrm>
              <a:off x="388220" y="-20124"/>
              <a:ext cx="1244891" cy="353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700"/>
              </a:lvl1pPr>
            </a:lstStyle>
            <a:p>
              <a:r>
                <a:rPr lang="en-US" dirty="0" smtClean="0"/>
                <a:t>Script Editor</a:t>
              </a: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4788607" y="17976"/>
              <a:ext cx="860170" cy="353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700"/>
              </a:lvl1pPr>
            </a:lstStyle>
            <a:p>
              <a:r>
                <a:rPr lang="en-US" dirty="0" smtClean="0"/>
                <a:t>Dialogue</a:t>
              </a:r>
              <a:endParaRPr dirty="0"/>
            </a:p>
          </p:txBody>
        </p:sp>
      </p:grpSp>
      <p:sp>
        <p:nvSpPr>
          <p:cNvPr id="440" name="Shape 440"/>
          <p:cNvSpPr/>
          <p:nvPr/>
        </p:nvSpPr>
        <p:spPr>
          <a:xfrm>
            <a:off x="4330347" y="3942261"/>
            <a:ext cx="440120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spcBef>
                <a:spcPts val="12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→</a:t>
            </a:r>
            <a:r>
              <a:rPr lang="en-US" dirty="0" smtClean="0"/>
              <a:t>a space has the same meaning as “OR”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300" b="1"/>
            </a:pPr>
            <a:r>
              <a:rPr dirty="0" smtClean="0"/>
              <a:t>ー</a:t>
            </a:r>
            <a:r>
              <a:rPr lang="en-US" dirty="0" smtClean="0"/>
              <a:t>Sentence 6</a:t>
            </a:r>
            <a:r>
              <a:rPr dirty="0" smtClean="0"/>
              <a:t>ー</a:t>
            </a:r>
            <a:r>
              <a:rPr dirty="0"/>
              <a:t>　</a:t>
            </a:r>
            <a:r>
              <a:rPr lang="en-US" altLang="ja-JP" dirty="0" smtClean="0">
                <a:solidFill>
                  <a:srgbClr val="4440FF"/>
                </a:solidFill>
              </a:rPr>
              <a:t>Using variables</a:t>
            </a:r>
            <a:endParaRPr dirty="0">
              <a:solidFill>
                <a:srgbClr val="4440FF"/>
              </a:solidFill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31762" y="-954400"/>
            <a:ext cx="8804276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l" defTabSz="457200"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7010400" y="4808537"/>
            <a:ext cx="2133600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algn="r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425" name="Shape 425"/>
          <p:cNvSpPr/>
          <p:nvPr/>
        </p:nvSpPr>
        <p:spPr>
          <a:xfrm>
            <a:off x="1750989" y="3587843"/>
            <a:ext cx="716638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 smtClean="0"/>
              <a:t>→</a:t>
            </a:r>
            <a:r>
              <a:rPr lang="en-US" sz="2000" dirty="0" smtClean="0"/>
              <a:t>Input after “_” becomes variables that can be recalled by </a:t>
            </a:r>
            <a:r>
              <a:rPr lang="en-US" altLang="ja-JP" sz="2000" dirty="0" smtClean="0"/>
              <a:t>$1.</a:t>
            </a:r>
          </a:p>
        </p:txBody>
      </p:sp>
      <p:sp>
        <p:nvSpPr>
          <p:cNvPr id="426" name="Shape 426"/>
          <p:cNvSpPr/>
          <p:nvPr/>
        </p:nvSpPr>
        <p:spPr>
          <a:xfrm>
            <a:off x="485433" y="1854982"/>
            <a:ext cx="647884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l"/>
            <a:r>
              <a:rPr dirty="0"/>
              <a:t>u:</a:t>
            </a:r>
            <a:r>
              <a:rPr dirty="0" smtClean="0"/>
              <a:t>(</a:t>
            </a:r>
            <a:r>
              <a:rPr lang="en-US" dirty="0" smtClean="0"/>
              <a:t>_</a:t>
            </a:r>
            <a:r>
              <a:rPr dirty="0" smtClean="0"/>
              <a:t>[</a:t>
            </a:r>
            <a:r>
              <a:rPr lang="en-US" altLang="ja-JP" dirty="0"/>
              <a:t>Hello </a:t>
            </a:r>
            <a:r>
              <a:rPr lang="en-US" altLang="ja-JP" dirty="0" smtClean="0"/>
              <a:t>“</a:t>
            </a:r>
            <a:r>
              <a:rPr lang="en-US" altLang="ja-JP" dirty="0" smtClean="0"/>
              <a:t>Good morning</a:t>
            </a:r>
            <a:r>
              <a:rPr lang="en-US" altLang="ja-JP" dirty="0" smtClean="0"/>
              <a:t>”</a:t>
            </a:r>
            <a:r>
              <a:rPr lang="en-US" altLang="ja-JP" dirty="0" smtClean="0"/>
              <a:t> </a:t>
            </a:r>
            <a:r>
              <a:rPr lang="en-US" altLang="ja-JP" dirty="0" smtClean="0"/>
              <a:t>“</a:t>
            </a:r>
            <a:r>
              <a:rPr lang="en-US" altLang="ja-JP" dirty="0" smtClean="0"/>
              <a:t>Good evening</a:t>
            </a:r>
            <a:r>
              <a:rPr lang="en-US" altLang="ja-JP" dirty="0" smtClean="0"/>
              <a:t>”</a:t>
            </a:r>
            <a:r>
              <a:rPr dirty="0" smtClean="0"/>
              <a:t>]</a:t>
            </a:r>
            <a:r>
              <a:rPr dirty="0" smtClean="0"/>
              <a:t>) </a:t>
            </a:r>
            <a:endParaRPr dirty="0"/>
          </a:p>
          <a:p>
            <a:pPr algn="l">
              <a:lnSpc>
                <a:spcPct val="120000"/>
              </a:lnSpc>
            </a:pPr>
            <a:r>
              <a:rPr dirty="0"/>
              <a:t>　</a:t>
            </a:r>
            <a:r>
              <a:rPr lang="en-US" dirty="0" smtClean="0"/>
              <a:t>$1 Let’s make it a good day!</a:t>
            </a:r>
          </a:p>
        </p:txBody>
      </p:sp>
      <p:sp>
        <p:nvSpPr>
          <p:cNvPr id="427" name="Shape 427"/>
          <p:cNvSpPr/>
          <p:nvPr/>
        </p:nvSpPr>
        <p:spPr>
          <a:xfrm>
            <a:off x="485433" y="1854982"/>
            <a:ext cx="6478845" cy="455148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485432" y="2332651"/>
            <a:ext cx="7534810" cy="414883"/>
          </a:xfrm>
          <a:prstGeom prst="rect">
            <a:avLst/>
          </a:prstGeom>
          <a:ln w="25400">
            <a:solidFill>
              <a:srgbClr val="FF2700">
                <a:alpha val="51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12" name="Shape 432"/>
          <p:cNvSpPr/>
          <p:nvPr/>
        </p:nvSpPr>
        <p:spPr>
          <a:xfrm>
            <a:off x="169862" y="593583"/>
            <a:ext cx="8804276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10" name="Shape 432"/>
          <p:cNvSpPr/>
          <p:nvPr/>
        </p:nvSpPr>
        <p:spPr>
          <a:xfrm>
            <a:off x="322262" y="745983"/>
            <a:ext cx="8804276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lang="en-US" dirty="0" err="1" smtClean="0">
                <a:latin typeface="メイリオ"/>
                <a:ea typeface="メイリオ"/>
                <a:cs typeface="メイリオ"/>
                <a:sym typeface="メイリオ"/>
              </a:rPr>
              <a:t>input_storing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9045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300" b="1"/>
            </a:pPr>
            <a:r>
              <a:rPr lang="ja-JP" altLang="en-US" dirty="0" err="1" smtClean="0"/>
              <a:t>ー</a:t>
            </a:r>
            <a:r>
              <a:rPr lang="en-US" altLang="ja-JP" dirty="0" smtClean="0"/>
              <a:t>Sentence 6</a:t>
            </a:r>
            <a:r>
              <a:rPr lang="ja-JP" altLang="en-US" dirty="0" err="1" smtClean="0"/>
              <a:t>ー</a:t>
            </a:r>
            <a:r>
              <a:rPr lang="ja-JP" altLang="en-US" dirty="0"/>
              <a:t>　</a:t>
            </a:r>
            <a:r>
              <a:rPr lang="en-US" altLang="ja-JP" dirty="0">
                <a:solidFill>
                  <a:srgbClr val="4440FF"/>
                </a:solidFill>
              </a:rPr>
              <a:t>Using variables</a:t>
            </a:r>
            <a:endParaRPr dirty="0">
              <a:solidFill>
                <a:srgbClr val="4440FF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23</a:t>
            </a:r>
          </a:p>
        </p:txBody>
      </p:sp>
      <p:sp>
        <p:nvSpPr>
          <p:cNvPr id="432" name="Shape 432"/>
          <p:cNvSpPr/>
          <p:nvPr/>
        </p:nvSpPr>
        <p:spPr>
          <a:xfrm>
            <a:off x="169862" y="593583"/>
            <a:ext cx="8804276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lang="en-US" dirty="0" err="1" smtClean="0">
                <a:latin typeface="メイリオ"/>
                <a:ea typeface="メイリオ"/>
                <a:cs typeface="メイリオ"/>
                <a:sym typeface="メイリオ"/>
              </a:rPr>
              <a:t>input_storing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21212" y="1388911"/>
            <a:ext cx="4176713" cy="2648157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</p:spPr>
        <p:txBody>
          <a:bodyPr lIns="45719" rIns="45719"/>
          <a:lstStyle/>
          <a:p>
            <a:pPr algn="l" defTabSz="457200">
              <a:defRPr sz="18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321212" y="1459527"/>
            <a:ext cx="417671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l" defTabSz="457200">
              <a:defRPr sz="1800"/>
            </a:pP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u: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(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_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[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Hello Good morning Good evening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]) </a:t>
            </a:r>
            <a:endParaRPr lang="en-US" dirty="0" smtClean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$1</a:t>
            </a:r>
            <a:r>
              <a:rPr lang="ja-JP" altLang="en-US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  <a:sym typeface="メイリオ"/>
              </a:rPr>
              <a:t>Let’s make it a good day!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786849" y="1388911"/>
            <a:ext cx="4176713" cy="2648157"/>
          </a:xfrm>
          <a:prstGeom prst="rect">
            <a:avLst/>
          </a:prstGeom>
          <a:solidFill>
            <a:srgbClr val="D8EFB6"/>
          </a:solidFill>
          <a:ln w="12700">
            <a:miter lim="400000"/>
          </a:ln>
        </p:spPr>
        <p:txBody>
          <a:bodyPr lIns="45719" rIns="45719"/>
          <a:lstStyle/>
          <a:p>
            <a:pPr algn="l" defTabSz="457200">
              <a:defRPr sz="1800"/>
            </a:pPr>
            <a:endParaRPr dirty="0"/>
          </a:p>
        </p:txBody>
      </p:sp>
      <p:sp>
        <p:nvSpPr>
          <p:cNvPr id="436" name="Shape 436"/>
          <p:cNvSpPr/>
          <p:nvPr/>
        </p:nvSpPr>
        <p:spPr>
          <a:xfrm>
            <a:off x="4786849" y="1451746"/>
            <a:ext cx="4176713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Human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Hello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sz="1600" dirty="0" err="1" smtClean="0"/>
              <a:t>Pepper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Hello</a:t>
            </a:r>
            <a:r>
              <a:rPr lang="en-US" sz="1600" dirty="0">
                <a:latin typeface="メイリオ"/>
                <a:ea typeface="メイリオ"/>
                <a:cs typeface="メイリオ"/>
                <a:sym typeface="メイリオ"/>
              </a:rPr>
              <a:t>.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en-US" altLang="ja-JP" sz="1600" dirty="0" smtClean="0">
                <a:latin typeface="メイリオ"/>
                <a:ea typeface="メイリオ"/>
                <a:cs typeface="メイリオ"/>
                <a:sym typeface="メイリオ"/>
              </a:rPr>
              <a:t>Let’s </a:t>
            </a:r>
            <a:r>
              <a:rPr lang="en-US" altLang="ja-JP" sz="1600" dirty="0">
                <a:latin typeface="メイリオ"/>
                <a:ea typeface="メイリオ"/>
                <a:cs typeface="メイリオ"/>
                <a:sym typeface="メイリオ"/>
              </a:rPr>
              <a:t>make it a good day!</a:t>
            </a:r>
          </a:p>
          <a:p>
            <a:pPr algn="l" defTabSz="457200">
              <a:defRPr sz="1800"/>
            </a:pP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Human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Good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 morning.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sz="1600" dirty="0" err="1" smtClean="0"/>
              <a:t>Pepper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Good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 morning. </a:t>
            </a:r>
            <a:r>
              <a:rPr lang="en-US" altLang="ja-JP" sz="1600" dirty="0">
                <a:latin typeface="メイリオ"/>
                <a:ea typeface="メイリオ"/>
                <a:cs typeface="メイリオ"/>
                <a:sym typeface="メイリオ"/>
              </a:rPr>
              <a:t>Let’s make it a good day!</a:t>
            </a:r>
          </a:p>
          <a:p>
            <a:pPr algn="l" defTabSz="457200">
              <a:defRPr sz="1800"/>
            </a:pP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Human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Good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 evening.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sz="1600" dirty="0" err="1" smtClean="0"/>
              <a:t>Pepper</a:t>
            </a:r>
            <a:r>
              <a:rPr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：</a:t>
            </a:r>
            <a:r>
              <a:rPr lang="en-US" sz="1600" dirty="0" err="1" smtClean="0">
                <a:latin typeface="メイリオ"/>
                <a:ea typeface="メイリオ"/>
                <a:cs typeface="メイリオ"/>
                <a:sym typeface="メイリオ"/>
              </a:rPr>
              <a:t>Good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 evening. </a:t>
            </a:r>
            <a:r>
              <a:rPr lang="en-US" altLang="ja-JP" sz="1600" dirty="0">
                <a:latin typeface="メイリオ"/>
                <a:ea typeface="メイリオ"/>
                <a:cs typeface="メイリオ"/>
                <a:sym typeface="メイリオ"/>
              </a:rPr>
              <a:t>Let’s make it a good day</a:t>
            </a:r>
            <a:r>
              <a:rPr lang="en-US" altLang="ja-JP" sz="1600" dirty="0" smtClean="0">
                <a:latin typeface="メイリオ"/>
                <a:ea typeface="メイリオ"/>
                <a:cs typeface="メイリオ"/>
                <a:sym typeface="メイリオ"/>
              </a:rPr>
              <a:t>!</a:t>
            </a:r>
            <a:endParaRPr lang="en-US" altLang="ja-JP"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grpSp>
        <p:nvGrpSpPr>
          <p:cNvPr id="439" name="Group 439"/>
          <p:cNvGrpSpPr/>
          <p:nvPr/>
        </p:nvGrpSpPr>
        <p:grpSpPr>
          <a:xfrm>
            <a:off x="639047" y="1001853"/>
            <a:ext cx="5097547" cy="392041"/>
            <a:chOff x="388222" y="-20124"/>
            <a:chExt cx="5097545" cy="392039"/>
          </a:xfrm>
        </p:grpSpPr>
        <p:sp>
          <p:nvSpPr>
            <p:cNvPr id="437" name="Shape 437"/>
            <p:cNvSpPr/>
            <p:nvPr/>
          </p:nvSpPr>
          <p:spPr>
            <a:xfrm>
              <a:off x="388222" y="-20124"/>
              <a:ext cx="1244891" cy="353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700"/>
              </a:lvl1pPr>
            </a:lstStyle>
            <a:p>
              <a:r>
                <a:rPr lang="en-US" dirty="0" smtClean="0"/>
                <a:t>Script Editor</a:t>
              </a: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4625597" y="17976"/>
              <a:ext cx="860170" cy="353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700"/>
              </a:lvl1pPr>
            </a:lstStyle>
            <a:p>
              <a:r>
                <a:rPr lang="en-US" dirty="0" smtClean="0"/>
                <a:t>Dialogue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4962849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500" b="1"/>
            </a:pPr>
            <a:r>
              <a:rPr dirty="0" smtClean="0"/>
              <a:t>ー</a:t>
            </a:r>
            <a:r>
              <a:rPr lang="en-US" dirty="0" smtClean="0"/>
              <a:t>Sentence 7</a:t>
            </a:r>
            <a:r>
              <a:rPr dirty="0" smtClean="0"/>
              <a:t>ー</a:t>
            </a:r>
            <a:r>
              <a:rPr dirty="0"/>
              <a:t>　</a:t>
            </a:r>
            <a:r>
              <a:rPr lang="en-US" dirty="0" smtClean="0">
                <a:solidFill>
                  <a:srgbClr val="4440FF"/>
                </a:solidFill>
              </a:rPr>
              <a:t>Input as variables</a:t>
            </a:r>
            <a:endParaRPr dirty="0">
              <a:solidFill>
                <a:srgbClr val="4440FF"/>
              </a:solidFill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3194278" y="2194451"/>
            <a:ext cx="2210284" cy="424453"/>
          </a:xfrm>
          <a:prstGeom prst="rect">
            <a:avLst/>
          </a:prstGeom>
          <a:solidFill>
            <a:srgbClr val="FFFDA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dirty="0"/>
          </a:p>
        </p:txBody>
      </p:sp>
      <p:sp>
        <p:nvSpPr>
          <p:cNvPr id="557" name="Shape 557"/>
          <p:cNvSpPr/>
          <p:nvPr/>
        </p:nvSpPr>
        <p:spPr>
          <a:xfrm>
            <a:off x="6681122" y="1709754"/>
            <a:ext cx="2189798" cy="424452"/>
          </a:xfrm>
          <a:prstGeom prst="rect">
            <a:avLst/>
          </a:prstGeom>
          <a:solidFill>
            <a:srgbClr val="FFFDA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862091" y="1736280"/>
            <a:ext cx="2913963" cy="424452"/>
          </a:xfrm>
          <a:prstGeom prst="rect">
            <a:avLst/>
          </a:prstGeom>
          <a:solidFill>
            <a:srgbClr val="FFFDA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441888" y="1552578"/>
            <a:ext cx="7240122" cy="1061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 numCol="1" anchor="ctr">
            <a:spAutoFit/>
          </a:bodyPr>
          <a:lstStyle/>
          <a:p>
            <a:pPr algn="l" defTabSz="457200">
              <a:lnSpc>
                <a:spcPct val="150000"/>
              </a:lnSpc>
              <a:defRPr sz="2100"/>
            </a:pP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u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:(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I want 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_[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Chocolate Cheese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])  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OK. 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$</a:t>
            </a:r>
            <a:r>
              <a:rPr dirty="0" err="1" smtClean="0">
                <a:latin typeface="メイリオ"/>
                <a:ea typeface="メイリオ"/>
                <a:cs typeface="メイリオ"/>
                <a:sym typeface="メイリオ"/>
              </a:rPr>
              <a:t>askedFood</a:t>
            </a: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=$1 </a:t>
            </a:r>
          </a:p>
          <a:p>
            <a:pPr algn="l" defTabSz="457200">
              <a:lnSpc>
                <a:spcPct val="150000"/>
              </a:lnSpc>
              <a:defRPr sz="2100"/>
            </a:pP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u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:(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What did I request?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) </a:t>
            </a: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$askedFood </a:t>
            </a:r>
            <a:endParaRPr lang="en-US" dirty="0" smtClean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394806" y="1713257"/>
            <a:ext cx="4616611" cy="460808"/>
          </a:xfrm>
          <a:prstGeom prst="rect">
            <a:avLst/>
          </a:prstGeom>
          <a:noFill/>
          <a:ln w="25400" cap="flat">
            <a:solidFill>
              <a:srgbClr val="00CC99"/>
            </a:solidFill>
            <a:prstDash val="solid"/>
            <a:bevel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5011418" y="1709754"/>
            <a:ext cx="3859502" cy="460808"/>
          </a:xfrm>
          <a:prstGeom prst="rect">
            <a:avLst/>
          </a:prstGeom>
          <a:noFill/>
          <a:ln w="25400" cap="flat">
            <a:solidFill>
              <a:srgbClr val="FF2700">
                <a:alpha val="42000"/>
              </a:srgbClr>
            </a:solidFill>
            <a:prstDash val="solid"/>
            <a:bevel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194278" y="2194451"/>
            <a:ext cx="2210284" cy="442461"/>
          </a:xfrm>
          <a:prstGeom prst="rect">
            <a:avLst/>
          </a:prstGeom>
          <a:noFill/>
          <a:ln w="25400" cap="flat">
            <a:solidFill>
              <a:srgbClr val="FF2700">
                <a:alpha val="42000"/>
              </a:srgbClr>
            </a:solidFill>
            <a:prstDash val="solid"/>
            <a:bevel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563" name="Shape 563"/>
          <p:cNvSpPr/>
          <p:nvPr/>
        </p:nvSpPr>
        <p:spPr>
          <a:xfrm>
            <a:off x="386348" y="2183496"/>
            <a:ext cx="2807930" cy="435408"/>
          </a:xfrm>
          <a:prstGeom prst="rect">
            <a:avLst/>
          </a:prstGeom>
          <a:noFill/>
          <a:ln w="25400" cap="flat">
            <a:solidFill>
              <a:srgbClr val="00CC99"/>
            </a:solidFill>
            <a:prstDash val="solid"/>
            <a:bevel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569" name="Group 569"/>
          <p:cNvGrpSpPr/>
          <p:nvPr/>
        </p:nvGrpSpPr>
        <p:grpSpPr>
          <a:xfrm>
            <a:off x="1947369" y="3278924"/>
            <a:ext cx="4677677" cy="461663"/>
            <a:chOff x="22052" y="-961"/>
            <a:chExt cx="4677675" cy="461662"/>
          </a:xfrm>
        </p:grpSpPr>
        <p:grpSp>
          <p:nvGrpSpPr>
            <p:cNvPr id="567" name="Group 567"/>
            <p:cNvGrpSpPr/>
            <p:nvPr/>
          </p:nvGrpSpPr>
          <p:grpSpPr>
            <a:xfrm>
              <a:off x="22052" y="17644"/>
              <a:ext cx="2219022" cy="424452"/>
              <a:chOff x="770741" y="1080747"/>
              <a:chExt cx="2219021" cy="424450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770741" y="1080747"/>
                <a:ext cx="388918" cy="424452"/>
              </a:xfrm>
              <a:prstGeom prst="rect">
                <a:avLst/>
              </a:prstGeom>
              <a:solidFill>
                <a:srgbClr val="FFFD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1482228" y="1080747"/>
                <a:ext cx="1507536" cy="424452"/>
              </a:xfrm>
              <a:prstGeom prst="rect">
                <a:avLst/>
              </a:prstGeom>
              <a:solidFill>
                <a:srgbClr val="FFFD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68" name="Shape 568"/>
            <p:cNvSpPr/>
            <p:nvPr/>
          </p:nvSpPr>
          <p:spPr>
            <a:xfrm>
              <a:off x="611112" y="-961"/>
              <a:ext cx="408861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r>
                <a:rPr lang="en-US" dirty="0" smtClean="0"/>
                <a:t>You can enter anything for </a:t>
              </a:r>
              <a:r>
                <a:rPr dirty="0" smtClean="0"/>
                <a:t>$1</a:t>
              </a:r>
              <a:r>
                <a:rPr lang="en-US" dirty="0" smtClean="0"/>
                <a:t>.</a:t>
              </a:r>
              <a:endParaRPr dirty="0"/>
            </a:p>
          </p:txBody>
        </p:sp>
      </p:grpSp>
      <p:sp>
        <p:nvSpPr>
          <p:cNvPr id="570" name="Shape 570"/>
          <p:cNvSpPr/>
          <p:nvPr/>
        </p:nvSpPr>
        <p:spPr>
          <a:xfrm>
            <a:off x="169862" y="657688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Variable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27</a:t>
            </a:r>
          </a:p>
        </p:txBody>
      </p:sp>
      <p:sp>
        <p:nvSpPr>
          <p:cNvPr id="573" name="Shape 573"/>
          <p:cNvSpPr/>
          <p:nvPr/>
        </p:nvSpPr>
        <p:spPr>
          <a:xfrm>
            <a:off x="169862" y="-605948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Variable</a:t>
            </a:r>
          </a:p>
        </p:txBody>
      </p:sp>
      <p:grpSp>
        <p:nvGrpSpPr>
          <p:cNvPr id="576" name="Group 576"/>
          <p:cNvGrpSpPr/>
          <p:nvPr/>
        </p:nvGrpSpPr>
        <p:grpSpPr>
          <a:xfrm>
            <a:off x="250825" y="555624"/>
            <a:ext cx="4176714" cy="4319590"/>
            <a:chOff x="0" y="0"/>
            <a:chExt cx="4176713" cy="4319588"/>
          </a:xfrm>
        </p:grpSpPr>
        <p:sp>
          <p:nvSpPr>
            <p:cNvPr id="574" name="Shape 574"/>
            <p:cNvSpPr/>
            <p:nvPr/>
          </p:nvSpPr>
          <p:spPr>
            <a:xfrm>
              <a:off x="0" y="0"/>
              <a:ext cx="4176713" cy="4319588"/>
            </a:xfrm>
            <a:prstGeom prst="rect">
              <a:avLst/>
            </a:prstGeom>
            <a:solidFill>
              <a:srgbClr val="FF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600"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0" y="0"/>
              <a:ext cx="4176713" cy="1815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u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I want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_[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Chocolate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Cheese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]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OK.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$askedFood=$1 </a:t>
              </a:r>
            </a:p>
            <a:p>
              <a:pPr algn="l" defTabSz="457200">
                <a:defRPr sz="1800"/>
              </a:pP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u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:(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What did I request</a:t>
              </a:r>
              <a:r>
                <a:rPr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？) </a:t>
              </a: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$</a:t>
              </a:r>
              <a:r>
                <a:rPr sz="1600" dirty="0" err="1">
                  <a:latin typeface="メイリオ"/>
                  <a:ea typeface="メイリオ"/>
                  <a:cs typeface="メイリオ"/>
                  <a:sym typeface="メイリオ"/>
                </a:rPr>
                <a:t>askedFood</a:t>
              </a:r>
              <a:r>
                <a:rPr sz="1600" dirty="0">
                  <a:latin typeface="メイリオ"/>
                  <a:ea typeface="メイリオ"/>
                  <a:cs typeface="メイリオ"/>
                  <a:sym typeface="メイリオ"/>
                </a:rPr>
                <a:t> </a:t>
              </a:r>
              <a:endParaRPr lang="en-US" sz="1600" dirty="0" smtClean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lang="en-US" sz="1600" dirty="0" smtClean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u</a:t>
              </a:r>
              <a:r>
                <a:rPr lang="en-US" altLang="ja-JP" sz="1600" dirty="0" smtClean="0">
                  <a:latin typeface="メイリオ"/>
                  <a:ea typeface="メイリオ"/>
                  <a:cs typeface="メイリオ"/>
                  <a:sym typeface="Wingdings"/>
                </a:rPr>
                <a:t>:(I want to cancel the request)OK.</a:t>
              </a:r>
              <a:r>
                <a:rPr lang="ja-JP" altLang="en-US" sz="1600" dirty="0" smtClean="0">
                  <a:latin typeface="メイリオ"/>
                  <a:ea typeface="メイリオ"/>
                  <a:cs typeface="メイリオ"/>
                  <a:sym typeface="Wingdings"/>
                </a:rPr>
                <a:t> 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^clear(</a:t>
              </a:r>
              <a:r>
                <a:rPr lang="en-US" sz="1600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askedFood</a:t>
              </a:r>
              <a:r>
                <a:rPr lang="en-US" sz="1600" dirty="0" smtClean="0">
                  <a:latin typeface="メイリオ"/>
                  <a:ea typeface="メイリオ"/>
                  <a:cs typeface="メイリオ"/>
                  <a:sym typeface="メイリオ"/>
                </a:rPr>
                <a:t>)</a:t>
              </a:r>
              <a:endParaRPr lang="en-US" sz="16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sz="1600"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grpSp>
        <p:nvGrpSpPr>
          <p:cNvPr id="579" name="Group 579"/>
          <p:cNvGrpSpPr/>
          <p:nvPr/>
        </p:nvGrpSpPr>
        <p:grpSpPr>
          <a:xfrm>
            <a:off x="4716462" y="555624"/>
            <a:ext cx="4176714" cy="4319590"/>
            <a:chOff x="0" y="0"/>
            <a:chExt cx="4176713" cy="4319588"/>
          </a:xfrm>
        </p:grpSpPr>
        <p:sp>
          <p:nvSpPr>
            <p:cNvPr id="577" name="Shape 577"/>
            <p:cNvSpPr/>
            <p:nvPr/>
          </p:nvSpPr>
          <p:spPr>
            <a:xfrm>
              <a:off x="0" y="0"/>
              <a:ext cx="4176713" cy="4319588"/>
            </a:xfrm>
            <a:prstGeom prst="rect">
              <a:avLst/>
            </a:prstGeom>
            <a:solidFill>
              <a:srgbClr val="D8EF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800"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0" y="0"/>
              <a:ext cx="4176713" cy="3139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 defTabSz="457200">
                <a:defRPr sz="1800"/>
              </a:pP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I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want chocolate.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OK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What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did I request?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Chocolate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I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want cheese.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OK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Human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What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 did I request?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r>
                <a:rPr dirty="0" err="1" smtClean="0"/>
                <a:t>Pepper</a:t>
              </a:r>
              <a:r>
                <a:rPr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：</a:t>
              </a:r>
              <a:r>
                <a:rPr lang="en-US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Cheese</a:t>
              </a: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.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pic>
        <p:nvPicPr>
          <p:cNvPr id="580" name="スクリーンショット 2015-11-22 13.29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5548" y="-3046222"/>
            <a:ext cx="6740735" cy="2890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500" b="1"/>
            </a:pPr>
            <a:r>
              <a:rPr dirty="0" smtClean="0"/>
              <a:t>ー</a:t>
            </a:r>
            <a:r>
              <a:rPr lang="en-US" altLang="ja-JP" dirty="0" smtClean="0"/>
              <a:t>Sentence 8</a:t>
            </a:r>
            <a:r>
              <a:rPr dirty="0" smtClean="0"/>
              <a:t>ー</a:t>
            </a:r>
            <a:r>
              <a:rPr dirty="0"/>
              <a:t>　</a:t>
            </a:r>
            <a:r>
              <a:rPr lang="en-US" altLang="ja-JP" dirty="0" smtClean="0">
                <a:solidFill>
                  <a:srgbClr val="4440FF"/>
                </a:solidFill>
              </a:rPr>
              <a:t>Interlocking with other boxes</a:t>
            </a:r>
            <a:endParaRPr dirty="0">
              <a:solidFill>
                <a:srgbClr val="4440FF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349175" y="1203136"/>
            <a:ext cx="815387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/>
          <a:p>
            <a:pPr algn="l" defTabSz="457200">
              <a:defRPr sz="1800"/>
            </a:pPr>
            <a:r>
              <a:rPr lang="en-US" altLang="ja-JP" sz="2800" dirty="0" smtClean="0"/>
              <a:t>u:(</a:t>
            </a:r>
            <a:r>
              <a:rPr lang="en-US" altLang="ja-JP" sz="2800" dirty="0" smtClean="0"/>
              <a:t>Dance)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OK.</a:t>
            </a:r>
            <a:r>
              <a:rPr lang="ja-JP" altLang="en-US" sz="2800" dirty="0" smtClean="0"/>
              <a:t> </a:t>
            </a:r>
            <a:r>
              <a:rPr lang="en-US" altLang="ja-JP" sz="2800" dirty="0"/>
              <a:t>$output = 1</a:t>
            </a:r>
          </a:p>
        </p:txBody>
      </p:sp>
      <p:sp>
        <p:nvSpPr>
          <p:cNvPr id="560" name="Shape 560"/>
          <p:cNvSpPr/>
          <p:nvPr/>
        </p:nvSpPr>
        <p:spPr>
          <a:xfrm>
            <a:off x="190221" y="1277065"/>
            <a:ext cx="1894791" cy="460808"/>
          </a:xfrm>
          <a:prstGeom prst="rect">
            <a:avLst/>
          </a:prstGeom>
          <a:noFill/>
          <a:ln w="25400" cap="flat">
            <a:solidFill>
              <a:srgbClr val="00CC99"/>
            </a:solidFill>
            <a:prstDash val="solid"/>
            <a:bevel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930855" y="4221957"/>
            <a:ext cx="821314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 numCol="1" anchor="ctr">
            <a:spAutoFit/>
          </a:bodyPr>
          <a:lstStyle/>
          <a:p>
            <a:r>
              <a:rPr lang="en-US" altLang="ja-JP" dirty="0" smtClean="0"/>
              <a:t>You can increase the number of outputs from the dialogue box.</a:t>
            </a:r>
            <a:endParaRPr dirty="0"/>
          </a:p>
        </p:txBody>
      </p:sp>
      <p:sp>
        <p:nvSpPr>
          <p:cNvPr id="570" name="Shape 570"/>
          <p:cNvSpPr/>
          <p:nvPr/>
        </p:nvSpPr>
        <p:spPr>
          <a:xfrm>
            <a:off x="169862" y="657688"/>
            <a:ext cx="8804276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pic>
        <p:nvPicPr>
          <p:cNvPr id="2" name="図 1" descr="スクリーンショット 2016-05-14 15.51.2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" y="2105440"/>
            <a:ext cx="2313797" cy="1638341"/>
          </a:xfrm>
          <a:prstGeom prst="rect">
            <a:avLst/>
          </a:prstGeom>
        </p:spPr>
      </p:pic>
      <p:sp>
        <p:nvSpPr>
          <p:cNvPr id="19" name="Shape 560"/>
          <p:cNvSpPr/>
          <p:nvPr/>
        </p:nvSpPr>
        <p:spPr>
          <a:xfrm>
            <a:off x="1642381" y="2615503"/>
            <a:ext cx="630425" cy="21059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pic>
        <p:nvPicPr>
          <p:cNvPr id="3" name="図 2" descr="スクリーンショット 2016-05-14 15.53.19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63" y="2105440"/>
            <a:ext cx="2129627" cy="1865050"/>
          </a:xfrm>
          <a:prstGeom prst="rect">
            <a:avLst/>
          </a:prstGeom>
        </p:spPr>
      </p:pic>
      <p:sp>
        <p:nvSpPr>
          <p:cNvPr id="22" name="Shape 560"/>
          <p:cNvSpPr/>
          <p:nvPr/>
        </p:nvSpPr>
        <p:spPr>
          <a:xfrm>
            <a:off x="3074338" y="2333635"/>
            <a:ext cx="503990" cy="21059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11" name="Shape 428"/>
          <p:cNvSpPr/>
          <p:nvPr/>
        </p:nvSpPr>
        <p:spPr>
          <a:xfrm>
            <a:off x="2139344" y="1277065"/>
            <a:ext cx="4818784" cy="460808"/>
          </a:xfrm>
          <a:prstGeom prst="rect">
            <a:avLst/>
          </a:prstGeom>
          <a:ln w="25400">
            <a:solidFill>
              <a:srgbClr val="FF2700">
                <a:alpha val="51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pic>
        <p:nvPicPr>
          <p:cNvPr id="4" name="図 3" descr="スクリーンショット 2016-07-13 16.49.50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15" y="2105440"/>
            <a:ext cx="2602467" cy="18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33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7010400" y="4808537"/>
            <a:ext cx="2133600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algn="r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27</a:t>
            </a:r>
          </a:p>
        </p:txBody>
      </p:sp>
      <p:pic>
        <p:nvPicPr>
          <p:cNvPr id="583" name="スクリーンショット 2014-08-26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2355850"/>
            <a:ext cx="3505201" cy="2527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6" name="Group 586"/>
          <p:cNvGrpSpPr/>
          <p:nvPr/>
        </p:nvGrpSpPr>
        <p:grpSpPr>
          <a:xfrm>
            <a:off x="3981450" y="195262"/>
            <a:ext cx="4283126" cy="2687639"/>
            <a:chOff x="-215900" y="0"/>
            <a:chExt cx="4283125" cy="2687638"/>
          </a:xfrm>
        </p:grpSpPr>
        <p:sp>
          <p:nvSpPr>
            <p:cNvPr id="584" name="Shape 584"/>
            <p:cNvSpPr/>
            <p:nvPr/>
          </p:nvSpPr>
          <p:spPr>
            <a:xfrm>
              <a:off x="-215900" y="0"/>
              <a:ext cx="4283125" cy="2687638"/>
            </a:xfrm>
            <a:prstGeom prst="wedgeEllipseCallout">
              <a:avLst>
                <a:gd name="adj1" fmla="val -49735"/>
                <a:gd name="adj2" fmla="val 40773"/>
              </a:avLst>
            </a:prstGeom>
            <a:solidFill>
              <a:schemeClr val="accent3">
                <a:lumOff val="44000"/>
              </a:schemeClr>
            </a:solidFill>
            <a:ln w="9360" cap="sq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49262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44224" y="1426334"/>
              <a:ext cx="2368872" cy="3099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l" defTabSz="457200">
                <a:lnSpc>
                  <a:spcPct val="40000"/>
                </a:lnSpc>
                <a:spcBef>
                  <a:spcPts val="1200"/>
                </a:spcBef>
                <a:defRPr sz="28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 smtClean="0"/>
                <a:t>Robot events</a:t>
              </a:r>
              <a:endParaRPr dirty="0"/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200"/>
              </a:spcBef>
              <a:defRPr sz="2300" b="1"/>
            </a:lvl1pPr>
          </a:lstStyle>
          <a:p>
            <a:r>
              <a:rPr dirty="0" smtClean="0"/>
              <a:t>ー</a:t>
            </a:r>
            <a:r>
              <a:rPr lang="en-US" altLang="ja-JP" dirty="0" smtClean="0"/>
              <a:t>Sentence 1</a:t>
            </a:r>
            <a:r>
              <a:rPr dirty="0" smtClean="0"/>
              <a:t>ー</a:t>
            </a:r>
            <a:r>
              <a:rPr dirty="0"/>
              <a:t>　</a:t>
            </a:r>
            <a:r>
              <a:rPr lang="en-US" dirty="0" smtClean="0"/>
              <a:t>Basic format</a:t>
            </a:r>
            <a:endParaRPr dirty="0"/>
          </a:p>
        </p:txBody>
      </p:sp>
      <p:sp>
        <p:nvSpPr>
          <p:cNvPr id="320" name="Shape 320"/>
          <p:cNvSpPr/>
          <p:nvPr/>
        </p:nvSpPr>
        <p:spPr>
          <a:xfrm>
            <a:off x="7010400" y="4808537"/>
            <a:ext cx="2133600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algn="r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321" name="Shape 321"/>
          <p:cNvSpPr/>
          <p:nvPr/>
        </p:nvSpPr>
        <p:spPr>
          <a:xfrm>
            <a:off x="570706" y="1634777"/>
            <a:ext cx="8351838" cy="521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457200"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u</a:t>
            </a:r>
            <a:r>
              <a:rPr lang="en-US" altLang="ja-JP" dirty="0" smtClean="0"/>
              <a:t>:</a:t>
            </a:r>
            <a:r>
              <a:rPr lang="en-US" dirty="0" smtClean="0">
                <a:sym typeface="Wingdings"/>
              </a:rPr>
              <a:t>(I’m home</a:t>
            </a:r>
            <a:r>
              <a:rPr dirty="0" smtClean="0"/>
              <a:t>)</a:t>
            </a:r>
            <a:r>
              <a:rPr lang="en-US" dirty="0" smtClean="0"/>
              <a:t>Hello.</a:t>
            </a:r>
            <a:endParaRPr dirty="0"/>
          </a:p>
        </p:txBody>
      </p:sp>
      <p:sp>
        <p:nvSpPr>
          <p:cNvPr id="322" name="Shape 322"/>
          <p:cNvSpPr/>
          <p:nvPr/>
        </p:nvSpPr>
        <p:spPr>
          <a:xfrm>
            <a:off x="597285" y="1604652"/>
            <a:ext cx="1992809" cy="523241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637818" y="1604652"/>
            <a:ext cx="1992809" cy="523241"/>
          </a:xfrm>
          <a:prstGeom prst="rect">
            <a:avLst/>
          </a:prstGeom>
          <a:ln w="25400">
            <a:solidFill>
              <a:srgbClr val="FF2700">
                <a:alpha val="51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 flipH="1">
            <a:off x="1406066" y="2161640"/>
            <a:ext cx="1" cy="820677"/>
          </a:xfrm>
          <a:prstGeom prst="line">
            <a:avLst/>
          </a:prstGeom>
          <a:ln w="25400">
            <a:solidFill>
              <a:srgbClr val="00CC99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spcBef>
                <a:spcPts val="12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665650" y="1832710"/>
            <a:ext cx="901951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spcBef>
                <a:spcPts val="12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53566" y="2974382"/>
            <a:ext cx="315406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spcBef>
                <a:spcPts val="12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What human said or did</a:t>
            </a:r>
            <a:endParaRPr dirty="0"/>
          </a:p>
        </p:txBody>
      </p:sp>
      <p:sp>
        <p:nvSpPr>
          <p:cNvPr id="327" name="Shape 327"/>
          <p:cNvSpPr/>
          <p:nvPr/>
        </p:nvSpPr>
        <p:spPr>
          <a:xfrm>
            <a:off x="5589924" y="1670910"/>
            <a:ext cx="288636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spcBef>
                <a:spcPts val="12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How </a:t>
            </a:r>
            <a:r>
              <a:rPr dirty="0" smtClean="0"/>
              <a:t>Pepper</a:t>
            </a:r>
            <a:r>
              <a:rPr lang="en-US" dirty="0" smtClean="0"/>
              <a:t> responds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178593" y="571753"/>
            <a:ext cx="88042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90000"/>
              </a:lnSpc>
              <a:defRPr sz="18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User rule</a:t>
            </a:r>
          </a:p>
        </p:txBody>
      </p:sp>
    </p:spTree>
    <p:extLst>
      <p:ext uri="{BB962C8B-B14F-4D97-AF65-F5344CB8AC3E}">
        <p14:creationId xmlns:p14="http://schemas.microsoft.com/office/powerpoint/2010/main" val="15393621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300" b="1"/>
            </a:pPr>
            <a:r>
              <a:rPr dirty="0" smtClean="0"/>
              <a:t>ー</a:t>
            </a:r>
            <a:r>
              <a:rPr lang="en-US" altLang="ja-JP" dirty="0" smtClean="0"/>
              <a:t>Sentence 9-13</a:t>
            </a:r>
            <a:r>
              <a:rPr dirty="0" smtClean="0"/>
              <a:t>ー</a:t>
            </a:r>
            <a:r>
              <a:rPr lang="en-US" sz="2600" dirty="0"/>
              <a:t> </a:t>
            </a:r>
            <a:r>
              <a:rPr lang="en-US" sz="2600" dirty="0" smtClean="0">
                <a:solidFill>
                  <a:srgbClr val="4440FF"/>
                </a:solidFill>
              </a:rPr>
              <a:t>What is internal storage events?</a:t>
            </a:r>
            <a:endParaRPr sz="2600" dirty="0">
              <a:solidFill>
                <a:srgbClr val="4440FF"/>
              </a:solidFill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169862" y="-704294"/>
            <a:ext cx="8804276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l" defTabSz="457200"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600" b="1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200967" y="760722"/>
            <a:ext cx="901624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You can easily start up the events with primarily installed </a:t>
            </a:r>
            <a:r>
              <a:rPr lang="en-US" dirty="0" err="1" smtClean="0"/>
              <a:t>programmes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596" name="Shape 596"/>
          <p:cNvSpPr/>
          <p:nvPr/>
        </p:nvSpPr>
        <p:spPr>
          <a:xfrm>
            <a:off x="789777" y="1771516"/>
            <a:ext cx="790697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spcBef>
                <a:spcPts val="1200"/>
              </a:spcBef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u:(e:</a:t>
            </a:r>
            <a:r>
              <a:rPr b="1" dirty="0">
                <a:solidFill>
                  <a:srgbClr val="2E2EB9"/>
                </a:solidFill>
              </a:rPr>
              <a:t>RightBumperPressed</a:t>
            </a:r>
            <a:r>
              <a:rPr dirty="0" smtClean="0"/>
              <a:t>)</a:t>
            </a:r>
            <a:r>
              <a:rPr lang="en-US" dirty="0" smtClean="0"/>
              <a:t> </a:t>
            </a:r>
            <a:r>
              <a:rPr lang="en-US" sz="2000" dirty="0" smtClean="0"/>
              <a:t>The right bumper was pressed.</a:t>
            </a:r>
            <a:endParaRPr sz="2000" dirty="0"/>
          </a:p>
        </p:txBody>
      </p:sp>
      <p:sp>
        <p:nvSpPr>
          <p:cNvPr id="597" name="Shape 597"/>
          <p:cNvSpPr/>
          <p:nvPr/>
        </p:nvSpPr>
        <p:spPr>
          <a:xfrm>
            <a:off x="844669" y="2773816"/>
            <a:ext cx="4861265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spcBef>
                <a:spcPts val="1200"/>
              </a:spcBef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u:(</a:t>
            </a:r>
            <a:r>
              <a:rPr dirty="0" smtClean="0"/>
              <a:t>e:</a:t>
            </a:r>
            <a:r>
              <a:rPr b="1" dirty="0" smtClean="0">
                <a:solidFill>
                  <a:srgbClr val="2E2EB9"/>
                </a:solidFill>
              </a:rPr>
              <a:t>onStart</a:t>
            </a:r>
            <a:r>
              <a:rPr dirty="0" smtClean="0"/>
              <a:t>）</a:t>
            </a:r>
            <a:r>
              <a:rPr lang="en-US" dirty="0" smtClean="0"/>
              <a:t>Starting dialogue</a:t>
            </a:r>
            <a:endParaRPr dirty="0"/>
          </a:p>
        </p:txBody>
      </p:sp>
      <p:sp>
        <p:nvSpPr>
          <p:cNvPr id="598" name="Shape 598"/>
          <p:cNvSpPr/>
          <p:nvPr/>
        </p:nvSpPr>
        <p:spPr>
          <a:xfrm>
            <a:off x="844669" y="3743585"/>
            <a:ext cx="6509152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spcBef>
                <a:spcPts val="1200"/>
              </a:spcBef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u:(</a:t>
            </a:r>
            <a:r>
              <a:rPr dirty="0" smtClean="0"/>
              <a:t>e:</a:t>
            </a:r>
            <a:r>
              <a:rPr b="1" dirty="0" smtClean="0">
                <a:solidFill>
                  <a:srgbClr val="2E2EB9"/>
                </a:solidFill>
              </a:rPr>
              <a:t>Dialog/NotUnderstood</a:t>
            </a:r>
            <a:r>
              <a:rPr dirty="0" smtClean="0"/>
              <a:t>)</a:t>
            </a:r>
            <a:r>
              <a:rPr lang="en-US" dirty="0" smtClean="0"/>
              <a:t>I did not get it.</a:t>
            </a:r>
            <a:endParaRPr dirty="0"/>
          </a:p>
        </p:txBody>
      </p:sp>
      <p:sp>
        <p:nvSpPr>
          <p:cNvPr id="599" name="Shape 599"/>
          <p:cNvSpPr/>
          <p:nvPr/>
        </p:nvSpPr>
        <p:spPr>
          <a:xfrm>
            <a:off x="1410036" y="2353232"/>
            <a:ext cx="5786197" cy="20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lnSpc>
                <a:spcPct val="40000"/>
              </a:lnSpc>
              <a:defRPr sz="1900" b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>
                <a:solidFill>
                  <a:srgbClr val="000000"/>
                </a:solidFill>
              </a:rPr>
              <a:t>→</a:t>
            </a:r>
            <a:r>
              <a:rPr lang="en-US" dirty="0" smtClean="0">
                <a:solidFill>
                  <a:srgbClr val="000000"/>
                </a:solidFill>
              </a:rPr>
              <a:t>pronounced when the right bumper is pressed.</a:t>
            </a:r>
            <a:endParaRPr b="0" dirty="0">
              <a:solidFill>
                <a:srgbClr val="FF2600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1410036" y="3305990"/>
            <a:ext cx="6776853" cy="20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lnSpc>
                <a:spcPct val="40000"/>
              </a:lnSpc>
              <a:defRPr sz="1900" b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>
                <a:solidFill>
                  <a:srgbClr val="000000"/>
                </a:solidFill>
              </a:rPr>
              <a:t>→</a:t>
            </a:r>
            <a:r>
              <a:rPr lang="en-US" dirty="0" smtClean="0">
                <a:solidFill>
                  <a:srgbClr val="000000"/>
                </a:solidFill>
              </a:rPr>
              <a:t>pronounced when </a:t>
            </a:r>
            <a:r>
              <a:rPr lang="en-US" dirty="0" err="1" smtClean="0">
                <a:solidFill>
                  <a:srgbClr val="000000"/>
                </a:solidFill>
              </a:rPr>
              <a:t>onStart</a:t>
            </a:r>
            <a:r>
              <a:rPr lang="en-US" dirty="0" smtClean="0">
                <a:solidFill>
                  <a:srgbClr val="000000"/>
                </a:solidFill>
              </a:rPr>
              <a:t> of the BOX receives a signal.</a:t>
            </a:r>
            <a:endParaRPr b="0" dirty="0">
              <a:solidFill>
                <a:srgbClr val="FF2600"/>
              </a:solidFill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1410036" y="4355431"/>
            <a:ext cx="5677193" cy="20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lnSpc>
                <a:spcPct val="40000"/>
              </a:lnSpc>
              <a:defRPr sz="1900" b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>
                <a:solidFill>
                  <a:srgbClr val="000000"/>
                </a:solidFill>
              </a:rPr>
              <a:t>→</a:t>
            </a:r>
            <a:r>
              <a:rPr lang="en-US" dirty="0" smtClean="0">
                <a:solidFill>
                  <a:srgbClr val="000000"/>
                </a:solidFill>
              </a:rPr>
              <a:t>pronounced when </a:t>
            </a:r>
            <a:r>
              <a:rPr lang="en-US" dirty="0">
                <a:solidFill>
                  <a:srgbClr val="3333CC"/>
                </a:solidFill>
              </a:rPr>
              <a:t>P</a:t>
            </a:r>
            <a:r>
              <a:rPr dirty="0" smtClean="0"/>
              <a:t>epper</a:t>
            </a:r>
            <a:r>
              <a:rPr lang="en-US" dirty="0" smtClean="0"/>
              <a:t> did not understand.</a:t>
            </a:r>
            <a:endParaRPr b="0" dirty="0">
              <a:solidFill>
                <a:srgbClr val="FF2600"/>
              </a:solidFill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797932" y="1779427"/>
            <a:ext cx="4158035" cy="501334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4975031" y="1784216"/>
            <a:ext cx="3991651" cy="491756"/>
          </a:xfrm>
          <a:prstGeom prst="rect">
            <a:avLst/>
          </a:prstGeom>
          <a:ln w="25400">
            <a:solidFill>
              <a:srgbClr val="FF2700">
                <a:alpha val="42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818362" y="2802749"/>
            <a:ext cx="2056516" cy="417513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2857449" y="2802749"/>
            <a:ext cx="4049716" cy="417513"/>
          </a:xfrm>
          <a:prstGeom prst="rect">
            <a:avLst/>
          </a:prstGeom>
          <a:ln w="25400">
            <a:solidFill>
              <a:srgbClr val="FF2700">
                <a:alpha val="42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814747" y="3779983"/>
            <a:ext cx="4340866" cy="425006"/>
          </a:xfrm>
          <a:prstGeom prst="rect">
            <a:avLst/>
          </a:prstGeom>
          <a:ln w="25400">
            <a:solidFill>
              <a:srgbClr val="00CC99"/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5145398" y="3779983"/>
            <a:ext cx="3435224" cy="417514"/>
          </a:xfrm>
          <a:prstGeom prst="rect">
            <a:avLst/>
          </a:prstGeom>
          <a:ln w="25400">
            <a:solidFill>
              <a:srgbClr val="FF2700">
                <a:alpha val="42000"/>
              </a:srgbClr>
            </a:solidFill>
            <a:bevel/>
          </a:ln>
        </p:spPr>
        <p:txBody>
          <a:bodyPr lIns="45719" rIns="45719"/>
          <a:lstStyle/>
          <a:p>
            <a: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169862" y="-1001025"/>
            <a:ext cx="880427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l" defTabSz="457200"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b="1" dirty="0" smtClean="0">
                <a:latin typeface="メイリオ"/>
                <a:ea typeface="メイリオ"/>
                <a:cs typeface="メイリオ"/>
                <a:sym typeface="メイリオ"/>
              </a:rPr>
              <a:t>ー</a:t>
            </a:r>
            <a:r>
              <a:rPr lang="en-US" altLang="ja-JP" dirty="0"/>
              <a:t>Sentence </a:t>
            </a:r>
            <a:r>
              <a:rPr b="1" dirty="0" smtClean="0">
                <a:latin typeface="メイリオ"/>
                <a:ea typeface="メイリオ"/>
                <a:cs typeface="メイリオ"/>
                <a:sym typeface="メイリオ"/>
              </a:rPr>
              <a:t>7</a:t>
            </a:r>
            <a:r>
              <a:rPr lang="en-US" b="1" dirty="0" smtClean="0">
                <a:latin typeface="メイリオ"/>
                <a:ea typeface="メイリオ"/>
                <a:cs typeface="メイリオ"/>
                <a:sym typeface="メイリオ"/>
              </a:rPr>
              <a:t>-</a:t>
            </a:r>
            <a:r>
              <a:rPr b="1" dirty="0" smtClean="0">
                <a:latin typeface="メイリオ"/>
                <a:ea typeface="メイリオ"/>
                <a:cs typeface="メイリオ"/>
                <a:sym typeface="メイリオ"/>
              </a:rPr>
              <a:t>9ー</a:t>
            </a:r>
            <a:r>
              <a:rPr sz="2600" b="1" dirty="0">
                <a:latin typeface="メイリオ"/>
                <a:ea typeface="メイリオ"/>
                <a:cs typeface="メイリオ"/>
                <a:sym typeface="メイリオ"/>
              </a:rPr>
              <a:t>　</a:t>
            </a:r>
            <a:r>
              <a:rPr lang="en-US" sz="2600" b="1" dirty="0" smtClean="0">
                <a:latin typeface="メイリオ"/>
                <a:ea typeface="メイリオ"/>
                <a:cs typeface="メイリオ"/>
                <a:sym typeface="メイリオ"/>
              </a:rPr>
              <a:t>Various kinds of internal storage events</a:t>
            </a:r>
            <a:endParaRPr sz="2600" b="1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7010400" y="4808537"/>
            <a:ext cx="2133600" cy="35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algn="r"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611" name="Shape 611"/>
          <p:cNvSpPr/>
          <p:nvPr/>
        </p:nvSpPr>
        <p:spPr>
          <a:xfrm>
            <a:off x="2261031" y="2533151"/>
            <a:ext cx="4901340" cy="57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49262">
              <a:lnSpc>
                <a:spcPct val="6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Search by “</a:t>
            </a:r>
            <a:r>
              <a:rPr dirty="0" smtClean="0"/>
              <a:t>Nao </a:t>
            </a:r>
            <a:r>
              <a:rPr dirty="0"/>
              <a:t>Event </a:t>
            </a:r>
            <a:r>
              <a:rPr dirty="0" smtClean="0"/>
              <a:t>inde</a:t>
            </a:r>
            <a:r>
              <a:rPr lang="en-US" dirty="0" smtClean="0"/>
              <a:t>x”</a:t>
            </a:r>
            <a:endParaRPr sz="2000" dirty="0"/>
          </a:p>
          <a:p>
            <a:pPr defTabSz="449262">
              <a:defRPr sz="1700">
                <a:solidFill>
                  <a:srgbClr val="2E2EB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http://doc.aldebaran.com/1-14/naoqi-eventindex.html</a:t>
            </a:r>
          </a:p>
        </p:txBody>
      </p:sp>
      <p:sp>
        <p:nvSpPr>
          <p:cNvPr id="612" name="Shape 612">
            <a:hlinkClick r:id="rId2"/>
          </p:cNvPr>
          <p:cNvSpPr/>
          <p:nvPr/>
        </p:nvSpPr>
        <p:spPr>
          <a:xfrm>
            <a:off x="2305139" y="1933887"/>
            <a:ext cx="4813122" cy="417513"/>
          </a:xfrm>
          <a:prstGeom prst="rect">
            <a:avLst/>
          </a:prstGeom>
          <a:solidFill>
            <a:srgbClr val="AAE0C9"/>
          </a:solidFill>
          <a:ln w="25400">
            <a:solidFill>
              <a:srgbClr val="00CC9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4492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A list of internal storage events</a:t>
            </a:r>
            <a:endParaRPr dirty="0"/>
          </a:p>
        </p:txBody>
      </p:sp>
      <p:sp>
        <p:nvSpPr>
          <p:cNvPr id="613" name="Shape 613"/>
          <p:cNvSpPr/>
          <p:nvPr/>
        </p:nvSpPr>
        <p:spPr>
          <a:xfrm>
            <a:off x="170656" y="34109"/>
            <a:ext cx="8802688" cy="46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l" defTabSz="457200">
              <a:spcBef>
                <a:spcPts val="1200"/>
              </a:spcBef>
              <a:defRPr sz="2300" b="1">
                <a:solidFill>
                  <a:schemeClr val="accent3">
                    <a:lumOff val="44000"/>
                  </a:schemeClr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endParaRPr sz="2600" dirty="0">
              <a:solidFill>
                <a:srgbClr val="444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About the Atelier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8" name="Shape 78"/>
          <p:cNvSpPr/>
          <p:nvPr/>
        </p:nvSpPr>
        <p:spPr>
          <a:xfrm>
            <a:off x="0" y="3940175"/>
            <a:ext cx="409257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4162" indent="-284162" defTabSz="449262">
              <a:lnSpc>
                <a:spcPct val="120000"/>
              </a:lnSpc>
              <a:buClr>
                <a:srgbClr val="000000"/>
              </a:buClr>
              <a:buSzPct val="100000"/>
              <a:buFont typeface="Wingdings"/>
              <a:buChar char="✓"/>
              <a:tabLst>
                <a:tab pos="279400" algn="l"/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ja-JP" dirty="0">
                <a:latin typeface="メイリオ"/>
                <a:ea typeface="メイリオ"/>
                <a:cs typeface="メイリオ"/>
                <a:sym typeface="メイリオ"/>
              </a:rPr>
              <a:t>Experience the development of Pepper apps.</a:t>
            </a:r>
          </a:p>
        </p:txBody>
      </p:sp>
      <p:pic>
        <p:nvPicPr>
          <p:cNvPr id="79" name="2014_digital_atelier_tuiles_akihabara.png" descr="2014_digital_atelier_tuiles_akihabar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975" y="2054225"/>
            <a:ext cx="3673475" cy="180816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517525" y="555625"/>
            <a:ext cx="8023225" cy="743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120000"/>
              </a:lnSpc>
              <a:defRPr sz="1800" b="1" u="sng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lang="en-US" altLang="ja-JP" dirty="0"/>
              <a:t>Enhance the development with actual experiences and the community. </a:t>
            </a:r>
          </a:p>
        </p:txBody>
      </p:sp>
      <p:pic>
        <p:nvPicPr>
          <p:cNvPr id="81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8112" y="2073275"/>
            <a:ext cx="3225801" cy="18129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392112" y="1473200"/>
            <a:ext cx="361632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120000"/>
              </a:lnSpc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18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Atelier</a:t>
            </a:r>
            <a:endParaRPr sz="20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059362" y="1473200"/>
            <a:ext cx="361632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120000"/>
              </a:lnSpc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18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Community</a:t>
            </a:r>
            <a:endParaRPr sz="20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059362" y="3940175"/>
            <a:ext cx="361632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17500" indent="-317500" algn="l" defTabSz="457200">
              <a:lnSpc>
                <a:spcPct val="120000"/>
              </a:lnSpc>
              <a:buSzPct val="100000"/>
              <a:buFont typeface="Wingdings"/>
              <a:buChar char="✓"/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18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Share the experience and know-hows.</a:t>
            </a:r>
            <a:endParaRPr sz="20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grpSp>
        <p:nvGrpSpPr>
          <p:cNvPr id="88" name="Group 88"/>
          <p:cNvGrpSpPr/>
          <p:nvPr/>
        </p:nvGrpSpPr>
        <p:grpSpPr>
          <a:xfrm>
            <a:off x="3835459" y="2205195"/>
            <a:ext cx="1591480" cy="674918"/>
            <a:chOff x="0" y="0"/>
            <a:chExt cx="1591479" cy="674916"/>
          </a:xfrm>
        </p:grpSpPr>
        <p:sp>
          <p:nvSpPr>
            <p:cNvPr id="85" name="Shape 85"/>
            <p:cNvSpPr/>
            <p:nvPr/>
          </p:nvSpPr>
          <p:spPr>
            <a:xfrm rot="5233925">
              <a:off x="495702" y="-444705"/>
              <a:ext cx="600076" cy="1564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4206"/>
                    <a:pt x="0" y="9394"/>
                  </a:cubicBezTo>
                  <a:lnTo>
                    <a:pt x="0" y="11468"/>
                  </a:lnTo>
                  <a:cubicBezTo>
                    <a:pt x="0" y="15751"/>
                    <a:pt x="6663" y="19493"/>
                    <a:pt x="16200" y="20564"/>
                  </a:cubicBezTo>
                  <a:lnTo>
                    <a:pt x="16200" y="21600"/>
                  </a:lnTo>
                  <a:lnTo>
                    <a:pt x="21600" y="19826"/>
                  </a:lnTo>
                  <a:lnTo>
                    <a:pt x="16200" y="17455"/>
                  </a:lnTo>
                  <a:lnTo>
                    <a:pt x="16200" y="18490"/>
                  </a:lnTo>
                  <a:cubicBezTo>
                    <a:pt x="7516" y="17515"/>
                    <a:pt x="1122" y="14308"/>
                    <a:pt x="132" y="10431"/>
                  </a:cubicBezTo>
                  <a:lnTo>
                    <a:pt x="132" y="10431"/>
                  </a:lnTo>
                  <a:cubicBezTo>
                    <a:pt x="1346" y="5673"/>
                    <a:pt x="10593" y="2073"/>
                    <a:pt x="21600" y="2073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5233925">
              <a:off x="899674" y="-59792"/>
              <a:ext cx="600076" cy="75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8710"/>
                    <a:pt x="0" y="19453"/>
                  </a:cubicBezTo>
                  <a:cubicBezTo>
                    <a:pt x="0" y="20171"/>
                    <a:pt x="44" y="20887"/>
                    <a:pt x="132" y="21600"/>
                  </a:cubicBezTo>
                  <a:lnTo>
                    <a:pt x="132" y="21600"/>
                  </a:lnTo>
                  <a:cubicBezTo>
                    <a:pt x="1346" y="11747"/>
                    <a:pt x="10593" y="4293"/>
                    <a:pt x="21600" y="4293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5233925">
              <a:off x="843694" y="-1040"/>
              <a:ext cx="3665" cy="75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217"/>
                    <a:pt x="7211" y="1442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3917950" y="3108325"/>
            <a:ext cx="1565893" cy="600075"/>
            <a:chOff x="0" y="0"/>
            <a:chExt cx="1565892" cy="600075"/>
          </a:xfrm>
        </p:grpSpPr>
        <p:sp>
          <p:nvSpPr>
            <p:cNvPr id="89" name="Shape 89"/>
            <p:cNvSpPr/>
            <p:nvPr/>
          </p:nvSpPr>
          <p:spPr>
            <a:xfrm rot="16200000">
              <a:off x="482908" y="-482909"/>
              <a:ext cx="600076" cy="156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4206"/>
                    <a:pt x="0" y="9394"/>
                  </a:cubicBezTo>
                  <a:lnTo>
                    <a:pt x="0" y="11468"/>
                  </a:lnTo>
                  <a:cubicBezTo>
                    <a:pt x="0" y="15751"/>
                    <a:pt x="6663" y="19493"/>
                    <a:pt x="16200" y="20564"/>
                  </a:cubicBezTo>
                  <a:lnTo>
                    <a:pt x="16200" y="21600"/>
                  </a:lnTo>
                  <a:lnTo>
                    <a:pt x="21600" y="19826"/>
                  </a:lnTo>
                  <a:lnTo>
                    <a:pt x="16200" y="17455"/>
                  </a:lnTo>
                  <a:lnTo>
                    <a:pt x="16200" y="18490"/>
                  </a:lnTo>
                  <a:cubicBezTo>
                    <a:pt x="7516" y="17515"/>
                    <a:pt x="1122" y="14308"/>
                    <a:pt x="132" y="10431"/>
                  </a:cubicBezTo>
                  <a:lnTo>
                    <a:pt x="132" y="10431"/>
                  </a:lnTo>
                  <a:cubicBezTo>
                    <a:pt x="1346" y="5673"/>
                    <a:pt x="10593" y="2073"/>
                    <a:pt x="21600" y="2073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6200000">
              <a:off x="78059" y="-78060"/>
              <a:ext cx="600076" cy="756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8710"/>
                    <a:pt x="0" y="19453"/>
                  </a:cubicBezTo>
                  <a:cubicBezTo>
                    <a:pt x="0" y="20171"/>
                    <a:pt x="44" y="20887"/>
                    <a:pt x="132" y="21600"/>
                  </a:cubicBezTo>
                  <a:lnTo>
                    <a:pt x="132" y="21600"/>
                  </a:lnTo>
                  <a:cubicBezTo>
                    <a:pt x="1346" y="11747"/>
                    <a:pt x="10593" y="4293"/>
                    <a:pt x="21600" y="4293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16200000">
              <a:off x="716787" y="560668"/>
              <a:ext cx="3665" cy="7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217"/>
                    <a:pt x="7211" y="1442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93" name="Shape 93"/>
          <p:cNvSpPr/>
          <p:nvPr/>
        </p:nvSpPr>
        <p:spPr>
          <a:xfrm>
            <a:off x="4008438" y="2560637"/>
            <a:ext cx="14185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 defTabSz="457200">
              <a:lnSpc>
                <a:spcPct val="120000"/>
              </a:lnSpc>
              <a:defRPr sz="1800"/>
            </a:pP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Mutual Promotion</a:t>
            </a:r>
            <a:endParaRPr sz="20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Reference</a:t>
            </a:r>
            <a:endParaRPr dirty="0"/>
          </a:p>
        </p:txBody>
      </p:sp>
      <p:sp>
        <p:nvSpPr>
          <p:cNvPr id="783" name="Shape 783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30</a:t>
            </a:r>
          </a:p>
        </p:txBody>
      </p:sp>
      <p:sp>
        <p:nvSpPr>
          <p:cNvPr id="784" name="Shape 784"/>
          <p:cNvSpPr/>
          <p:nvPr/>
        </p:nvSpPr>
        <p:spPr>
          <a:xfrm>
            <a:off x="330605" y="1350464"/>
            <a:ext cx="7365156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defRPr sz="1800"/>
            </a:pP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What we introduced you here is only a small fraction of </a:t>
            </a:r>
            <a:b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</a:b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how to write the script for </a:t>
            </a:r>
            <a:r>
              <a:rPr sz="2000" dirty="0" err="1" smtClean="0">
                <a:latin typeface="メイリオ"/>
                <a:ea typeface="メイリオ"/>
                <a:cs typeface="メイリオ"/>
                <a:sym typeface="メイリオ"/>
              </a:rPr>
              <a:t>QiChat</a:t>
            </a: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. </a:t>
            </a:r>
          </a:p>
          <a:p>
            <a:pPr algn="l" defTabSz="457200">
              <a:defRPr sz="1800"/>
            </a:pP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For other scripts and detailed explanation, please refer to </a:t>
            </a:r>
            <a:b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</a:b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the online document.</a:t>
            </a:r>
          </a:p>
        </p:txBody>
      </p:sp>
      <p:sp>
        <p:nvSpPr>
          <p:cNvPr id="785" name="Shape 785"/>
          <p:cNvSpPr/>
          <p:nvPr/>
        </p:nvSpPr>
        <p:spPr>
          <a:xfrm>
            <a:off x="951372" y="2615322"/>
            <a:ext cx="72587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defRPr sz="1800" u="sng">
                <a:solidFill>
                  <a:srgbClr val="C1C3DF"/>
                </a:solidFill>
                <a:uFill>
                  <a:solidFill>
                    <a:srgbClr val="C1C3DF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C1C3DF"/>
                </a:solidFill>
                <a:uFill>
                  <a:solidFill>
                    <a:srgbClr val="C1C3DF"/>
                  </a:solidFill>
                </a:uFill>
                <a:hlinkClick r:id="rId2"/>
              </a:rPr>
              <a:t>http://doc.aldebaran.com/2-1/naoqi/audio/dialog/dialog-syntax_full.html</a:t>
            </a:r>
          </a:p>
        </p:txBody>
      </p:sp>
      <p:sp>
        <p:nvSpPr>
          <p:cNvPr id="786" name="Shape 786"/>
          <p:cNvSpPr/>
          <p:nvPr/>
        </p:nvSpPr>
        <p:spPr>
          <a:xfrm>
            <a:off x="862233" y="3298424"/>
            <a:ext cx="546413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 defTabSz="457200">
              <a:defRPr sz="1800"/>
            </a:pP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You can also check the document for 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Choregraphe2.3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 from [Help]</a:t>
            </a:r>
            <a:r>
              <a:rPr lang="ja-JP" altLang="en-US" dirty="0" smtClean="0">
                <a:latin typeface="メイリオ"/>
                <a:ea typeface="メイリオ"/>
                <a:cs typeface="メイリオ"/>
                <a:sym typeface="メイリオ"/>
              </a:rPr>
              <a:t>→</a:t>
            </a:r>
            <a:r>
              <a:rPr lang="en-US" altLang="ja-JP" dirty="0" smtClean="0">
                <a:latin typeface="メイリオ"/>
                <a:ea typeface="メイリオ"/>
                <a:cs typeface="メイリオ"/>
                <a:sym typeface="メイリオ"/>
              </a:rPr>
              <a:t>[</a:t>
            </a:r>
            <a:r>
              <a:rPr dirty="0" err="1" smtClean="0">
                <a:latin typeface="メイリオ"/>
                <a:ea typeface="メイリオ"/>
                <a:cs typeface="メイリオ"/>
                <a:sym typeface="メイリオ"/>
              </a:rPr>
              <a:t>Choregraphe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]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31</a:t>
            </a:r>
          </a:p>
        </p:txBody>
      </p:sp>
      <p:pic>
        <p:nvPicPr>
          <p:cNvPr id="789" name="スクリーンショット 2014-08-26 1.png" descr="スクリーンショット 2014-08-26 1.08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2355850"/>
            <a:ext cx="3505201" cy="2527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2" name="Group 792"/>
          <p:cNvGrpSpPr/>
          <p:nvPr/>
        </p:nvGrpSpPr>
        <p:grpSpPr>
          <a:xfrm>
            <a:off x="4222750" y="195262"/>
            <a:ext cx="3830639" cy="2687639"/>
            <a:chOff x="0" y="0"/>
            <a:chExt cx="3830638" cy="2687638"/>
          </a:xfrm>
        </p:grpSpPr>
        <p:sp>
          <p:nvSpPr>
            <p:cNvPr id="790" name="Shape 790"/>
            <p:cNvSpPr/>
            <p:nvPr/>
          </p:nvSpPr>
          <p:spPr>
            <a:xfrm>
              <a:off x="0" y="0"/>
              <a:ext cx="3830638" cy="2687638"/>
            </a:xfrm>
            <a:prstGeom prst="wedgeEllipseCallout">
              <a:avLst>
                <a:gd name="adj1" fmla="val -49704"/>
                <a:gd name="adj2" fmla="val 40773"/>
              </a:avLst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3200"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306940" y="851377"/>
              <a:ext cx="3441004" cy="984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l" defTabSz="457200">
                <a:defRPr sz="2900"/>
              </a:pP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Let’s use Emotion </a:t>
              </a:r>
              <a:b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</a:br>
              <a:r>
                <a:rPr lang="en-US" dirty="0" smtClean="0">
                  <a:latin typeface="メイリオ"/>
                  <a:ea typeface="メイリオ"/>
                  <a:cs typeface="メイリオ"/>
                  <a:sym typeface="メイリオ"/>
                </a:rPr>
                <a:t>Recognition API</a:t>
              </a:r>
              <a:endParaRPr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Creating a smile-recognition app.</a:t>
            </a:r>
            <a:endParaRPr dirty="0"/>
          </a:p>
        </p:txBody>
      </p:sp>
      <p:sp>
        <p:nvSpPr>
          <p:cNvPr id="803" name="Shape 803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32</a:t>
            </a:r>
          </a:p>
        </p:txBody>
      </p:sp>
      <p:sp>
        <p:nvSpPr>
          <p:cNvPr id="804" name="Shape 804"/>
          <p:cNvSpPr/>
          <p:nvPr/>
        </p:nvSpPr>
        <p:spPr>
          <a:xfrm>
            <a:off x="4260850" y="1551939"/>
            <a:ext cx="4751388" cy="3108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400" dirty="0"/>
              <a:t>concept:(yes) </a:t>
            </a:r>
            <a:r>
              <a:rPr lang="en-US" sz="1400" dirty="0" smtClean="0"/>
              <a:t>[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Yes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Please</a:t>
            </a:r>
            <a:r>
              <a:rPr sz="1400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Right 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  <a:sym typeface="メイリオ"/>
              </a:rPr>
              <a:t>“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Let’s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do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it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  <a:sym typeface="メイリオ"/>
              </a:rPr>
              <a:t>”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Good</a:t>
            </a:r>
            <a:r>
              <a:rPr sz="1400" dirty="0" smtClean="0"/>
              <a:t>]</a:t>
            </a:r>
            <a:endParaRPr sz="1400" dirty="0"/>
          </a:p>
          <a:p>
            <a:pPr algn="l" defTabSz="457200">
              <a:defRPr sz="1800"/>
            </a:pPr>
            <a:r>
              <a:rPr sz="1400" dirty="0"/>
              <a:t>concept:(no) </a:t>
            </a:r>
            <a:r>
              <a:rPr sz="1400" dirty="0" smtClean="0"/>
              <a:t>[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No 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  <a:sym typeface="メイリオ"/>
              </a:rPr>
              <a:t>“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No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thank 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you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  <a:sym typeface="メイリオ"/>
              </a:rPr>
              <a:t>”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  <a:sym typeface="メイリオ"/>
              </a:rPr>
              <a:t>“</a:t>
            </a:r>
            <a:r>
              <a:rPr lang="en-US" sz="1400" dirty="0" smtClean="0">
                <a:latin typeface="メイリオ"/>
                <a:ea typeface="メイリオ"/>
                <a:cs typeface="メイリオ"/>
                <a:sym typeface="メイリオ"/>
              </a:rPr>
              <a:t>Next time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  <a:sym typeface="メイリオ"/>
              </a:rPr>
              <a:t>”</a:t>
            </a:r>
            <a:r>
              <a:rPr sz="1400" dirty="0" smtClean="0"/>
              <a:t>]</a:t>
            </a:r>
            <a:endParaRPr sz="1400" dirty="0"/>
          </a:p>
          <a:p>
            <a:pPr algn="l" defTabSz="457200">
              <a:defRPr sz="1800"/>
            </a:pPr>
            <a:endParaRPr sz="1400" dirty="0"/>
          </a:p>
          <a:p>
            <a:pPr algn="l" defTabSz="457200">
              <a:defRPr sz="1800"/>
            </a:pPr>
            <a:r>
              <a:rPr sz="1400" dirty="0"/>
              <a:t>u: (</a:t>
            </a:r>
            <a:r>
              <a:rPr sz="1400" dirty="0" err="1"/>
              <a:t>e:onStart</a:t>
            </a:r>
            <a:r>
              <a:rPr sz="1400" dirty="0"/>
              <a:t>) </a:t>
            </a:r>
            <a:r>
              <a:rPr lang="en-US" sz="1400" dirty="0" smtClean="0">
                <a:latin typeface="メイリオ"/>
                <a:ea typeface="メイリオ"/>
                <a:sym typeface="メイリオ"/>
              </a:rPr>
              <a:t>Hello. Let’s do a “smile check.”</a:t>
            </a:r>
            <a:endParaRPr sz="1400" dirty="0"/>
          </a:p>
          <a:p>
            <a:pPr algn="l" defTabSz="457200">
              <a:defRPr sz="1800"/>
            </a:pPr>
            <a:r>
              <a:rPr sz="1400" dirty="0"/>
              <a:t>  u1: (~yes) </a:t>
            </a:r>
          </a:p>
          <a:p>
            <a:pPr algn="l" defTabSz="457200">
              <a:defRPr sz="1800"/>
            </a:pPr>
            <a:r>
              <a:rPr sz="1400" dirty="0"/>
              <a:t>    ^start(animations/Stand/Emotions/Positive/Happy_4)</a:t>
            </a:r>
          </a:p>
          <a:p>
            <a:pPr algn="l" defTabSz="457200">
              <a:defRPr sz="1800"/>
            </a:pPr>
            <a:r>
              <a:rPr sz="1400" dirty="0"/>
              <a:t>    </a:t>
            </a:r>
            <a:r>
              <a:rPr lang="en-US" sz="1400" dirty="0" smtClean="0">
                <a:latin typeface="メイリオ"/>
                <a:ea typeface="メイリオ"/>
                <a:sym typeface="メイリオ"/>
              </a:rPr>
              <a:t>OK</a:t>
            </a:r>
            <a:endParaRPr sz="1400" dirty="0"/>
          </a:p>
          <a:p>
            <a:pPr algn="l" defTabSz="457200">
              <a:defRPr sz="1800"/>
            </a:pPr>
            <a:r>
              <a:rPr sz="1400" dirty="0"/>
              <a:t>    ^wait(animations/Stand/Emotions/Positive/Happy_4)</a:t>
            </a:r>
          </a:p>
          <a:p>
            <a:pPr algn="l" defTabSz="457200">
              <a:defRPr sz="1800"/>
            </a:pPr>
            <a:r>
              <a:rPr sz="1400" dirty="0"/>
              <a:t>    \</a:t>
            </a:r>
            <a:r>
              <a:rPr sz="1400" dirty="0" err="1" smtClean="0"/>
              <a:t>vct</a:t>
            </a:r>
            <a:r>
              <a:rPr sz="1400" dirty="0" smtClean="0"/>
              <a:t>=110</a:t>
            </a:r>
            <a:r>
              <a:rPr lang="en-US" sz="1400" dirty="0" smtClean="0"/>
              <a:t>\</a:t>
            </a:r>
            <a:r>
              <a:rPr 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Look at me, and</a:t>
            </a:r>
            <a:r>
              <a:rPr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  <a:sym typeface="メイリオ"/>
              </a:rPr>
              <a:t> </a:t>
            </a:r>
            <a:r>
              <a:rPr sz="1400" dirty="0"/>
              <a:t>\pau=1000\ \</a:t>
            </a:r>
            <a:r>
              <a:rPr sz="1400" dirty="0" err="1"/>
              <a:t>vct</a:t>
            </a:r>
            <a:r>
              <a:rPr sz="1400" dirty="0"/>
              <a:t>=170\ </a:t>
            </a:r>
            <a:r>
              <a:rPr 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Smile!</a:t>
            </a:r>
            <a:r>
              <a:rPr sz="1400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sz="1400" dirty="0"/>
              <a:t>\</a:t>
            </a:r>
            <a:r>
              <a:rPr sz="1400" dirty="0" err="1"/>
              <a:t>vct</a:t>
            </a:r>
            <a:r>
              <a:rPr sz="1400" dirty="0"/>
              <a:t>=110\</a:t>
            </a:r>
          </a:p>
          <a:p>
            <a:pPr algn="l" defTabSz="457200">
              <a:defRPr sz="1800"/>
            </a:pPr>
            <a:r>
              <a:rPr sz="1400" dirty="0"/>
              <a:t>    $</a:t>
            </a:r>
            <a:r>
              <a:rPr sz="1400" dirty="0" err="1"/>
              <a:t>checksmile</a:t>
            </a:r>
            <a:r>
              <a:rPr sz="1400" dirty="0"/>
              <a:t>=1</a:t>
            </a:r>
          </a:p>
          <a:p>
            <a:pPr algn="l" defTabSz="457200">
              <a:defRPr sz="1800"/>
            </a:pPr>
            <a:r>
              <a:rPr sz="1400" dirty="0"/>
              <a:t>  u1: (~no) </a:t>
            </a:r>
            <a:r>
              <a:rPr lang="en-US" sz="1400" dirty="0" smtClean="0">
                <a:latin typeface="メイリオ"/>
                <a:ea typeface="メイリオ"/>
                <a:sym typeface="メイリオ"/>
              </a:rPr>
              <a:t>All right. Tell me if you need anything.</a:t>
            </a:r>
            <a:endParaRPr sz="14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4643437" y="700087"/>
            <a:ext cx="398621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600" dirty="0" smtClean="0"/>
              <a:t>②</a:t>
            </a:r>
            <a:r>
              <a:rPr lang="en-US" sz="1600" dirty="0" smtClean="0"/>
              <a:t>Write the script below in the topic file of the dialogue.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107950" y="700087"/>
            <a:ext cx="419576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600" dirty="0" smtClean="0"/>
              <a:t>①</a:t>
            </a:r>
            <a:r>
              <a:rPr lang="en-US" sz="1600" dirty="0" smtClean="0"/>
              <a:t>Make a new dialogue box</a:t>
            </a:r>
            <a:endParaRPr sz="1600" dirty="0"/>
          </a:p>
          <a:p>
            <a:pPr algn="l" defTabSz="457200">
              <a:defRPr sz="1800"/>
            </a:pP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（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Title it “smile” just for the convenience.)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pic>
        <p:nvPicPr>
          <p:cNvPr id="807" name="スクリーンショット 2015-10-10 16.png" descr="スクリーンショット 2015-10-10 16.45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2139950"/>
            <a:ext cx="2160588" cy="1874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29</a:t>
            </a:r>
          </a:p>
        </p:txBody>
      </p:sp>
      <p:graphicFrame>
        <p:nvGraphicFramePr>
          <p:cNvPr id="777" name="Table 777"/>
          <p:cNvGraphicFramePr/>
          <p:nvPr>
            <p:extLst>
              <p:ext uri="{D42A27DB-BD31-4B8C-83A1-F6EECF244321}">
                <p14:modId xmlns:p14="http://schemas.microsoft.com/office/powerpoint/2010/main" val="3991251168"/>
              </p:ext>
            </p:extLst>
          </p:nvPr>
        </p:nvGraphicFramePr>
        <p:xfrm>
          <a:off x="539750" y="1100137"/>
          <a:ext cx="7920037" cy="30111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55762"/>
                <a:gridCol w="3251200"/>
                <a:gridCol w="3013075"/>
              </a:tblGrid>
              <a:tr h="342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lang="en-US" sz="1700" dirty="0" smtClean="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Parameter</a:t>
                      </a:r>
                      <a:endParaRPr sz="1700" dirty="0">
                        <a:solidFill>
                          <a:schemeClr val="accent3">
                            <a:lumOff val="44000"/>
                          </a:schemeClr>
                        </a:solidFill>
                        <a:latin typeface="メイリオ"/>
                        <a:ea typeface="メイリオ"/>
                        <a:cs typeface="メイリオ"/>
                        <a:sym typeface="メイリオ"/>
                      </a:endParaRP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chemeClr val="accent3">
                          <a:lumOff val="44000"/>
                        </a:schemeClr>
                      </a:solidFill>
                    </a:lnR>
                    <a:lnT w="12700">
                      <a:solidFill>
                        <a:schemeClr val="accent3">
                          <a:lumOff val="44000"/>
                        </a:schemeClr>
                      </a:solidFill>
                    </a:lnT>
                    <a:lnB w="127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lang="en-US" sz="1700" dirty="0" smtClean="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Meaning</a:t>
                      </a:r>
                      <a:endParaRPr sz="1700" dirty="0">
                        <a:solidFill>
                          <a:schemeClr val="accent3">
                            <a:lumOff val="44000"/>
                          </a:schemeClr>
                        </a:solidFill>
                        <a:latin typeface="メイリオ"/>
                        <a:ea typeface="メイリオ"/>
                        <a:cs typeface="メイリオ"/>
                        <a:sym typeface="メイリオ"/>
                      </a:endParaRPr>
                    </a:p>
                  </a:txBody>
                  <a:tcPr marL="41942" marR="41942" marT="41942" marB="41942" horzOverflow="overflow">
                    <a:lnL w="12700">
                      <a:solidFill>
                        <a:schemeClr val="accent3">
                          <a:lumOff val="44000"/>
                        </a:schemeClr>
                      </a:solidFill>
                    </a:lnL>
                    <a:lnR w="12700">
                      <a:solidFill>
                        <a:schemeClr val="accent3">
                          <a:lumOff val="44000"/>
                        </a:schemeClr>
                      </a:solidFill>
                    </a:lnR>
                    <a:lnT w="12700">
                      <a:solidFill>
                        <a:schemeClr val="accent3">
                          <a:lumOff val="44000"/>
                        </a:schemeClr>
                      </a:solidFill>
                    </a:lnT>
                    <a:lnB w="127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lang="en-US" sz="1700" dirty="0" smtClean="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Tag</a:t>
                      </a:r>
                      <a:endParaRPr sz="1700" dirty="0">
                        <a:solidFill>
                          <a:schemeClr val="accent3">
                            <a:lumOff val="44000"/>
                          </a:schemeClr>
                        </a:solidFill>
                        <a:latin typeface="メイリオ"/>
                        <a:ea typeface="メイリオ"/>
                        <a:cs typeface="メイリオ"/>
                        <a:sym typeface="メイリオ"/>
                      </a:endParaRPr>
                    </a:p>
                  </a:txBody>
                  <a:tcPr marL="41942" marR="41942" marT="41942" marB="41942" horzOverflow="overflow">
                    <a:lnL w="12700">
                      <a:solidFill>
                        <a:schemeClr val="accent3">
                          <a:lumOff val="44000"/>
                        </a:schemeClr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chemeClr val="accent3">
                          <a:lumOff val="44000"/>
                        </a:schemeClr>
                      </a:solidFill>
                    </a:lnT>
                    <a:lnB w="12700">
                      <a:solidFill>
                        <a:schemeClr val="accent3">
                          <a:lumOff val="44000"/>
                        </a:schemeClr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0166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sz="1700"/>
                        <a:t>Voice Shaping</a:t>
                      </a: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chemeClr val="accent3">
                          <a:lumOff val="44000"/>
                        </a:schemeClr>
                      </a:solidFill>
                    </a:lnT>
                    <a:lnB w="12700">
                      <a:miter lim="400000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lang="en-US"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Parameter that decides the pitch of the voice</a:t>
                      </a:r>
                      <a:endParaRPr sz="1700" dirty="0">
                        <a:latin typeface="メイリオ"/>
                        <a:ea typeface="メイリオ"/>
                        <a:cs typeface="メイリオ"/>
                        <a:sym typeface="メイリオ"/>
                      </a:endParaRP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chemeClr val="accent3">
                          <a:lumOff val="44000"/>
                        </a:schemeClr>
                      </a:solidFill>
                    </a:lnT>
                    <a:lnB w="12700">
                      <a:miter lim="400000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sz="1700" dirty="0"/>
                        <a:t>\</a:t>
                      </a:r>
                      <a:r>
                        <a:rPr sz="1700" dirty="0" err="1"/>
                        <a:t>vct</a:t>
                      </a:r>
                      <a:r>
                        <a:rPr sz="1700" dirty="0" smtClean="0"/>
                        <a:t>=</a:t>
                      </a:r>
                      <a:r>
                        <a:rPr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（</a:t>
                      </a:r>
                      <a:r>
                        <a:rPr lang="en-US"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number </a:t>
                      </a:r>
                      <a:r>
                        <a:rPr sz="1700" dirty="0" smtClean="0"/>
                        <a:t>50</a:t>
                      </a:r>
                      <a:r>
                        <a:rPr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〜</a:t>
                      </a:r>
                      <a:r>
                        <a:rPr sz="1700" dirty="0" smtClean="0"/>
                        <a:t>200</a:t>
                      </a:r>
                      <a:r>
                        <a:rPr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）</a:t>
                      </a:r>
                      <a:r>
                        <a:rPr sz="1700" dirty="0" smtClean="0"/>
                        <a:t>\</a:t>
                      </a:r>
                      <a:endParaRPr sz="1700" dirty="0"/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chemeClr val="accent3">
                          <a:lumOff val="44000"/>
                        </a:schemeClr>
                      </a:solidFill>
                    </a:lnT>
                    <a:lnB w="12700">
                      <a:miter lim="400000"/>
                    </a:lnB>
                    <a:solidFill>
                      <a:srgbClr val="E7E7E7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sz="1700"/>
                        <a:t>Speed</a:t>
                      </a: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lang="en-US"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Parameter that decides the speed of the voice</a:t>
                      </a:r>
                      <a:endParaRPr sz="1700" dirty="0">
                        <a:latin typeface="メイリオ"/>
                        <a:ea typeface="メイリオ"/>
                        <a:cs typeface="メイリオ"/>
                        <a:sym typeface="メイリオ"/>
                      </a:endParaRP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sz="1700" dirty="0"/>
                        <a:t>\</a:t>
                      </a:r>
                      <a:r>
                        <a:rPr sz="1700" dirty="0" err="1"/>
                        <a:t>rspd</a:t>
                      </a:r>
                      <a:r>
                        <a:rPr sz="1700" dirty="0" smtClean="0"/>
                        <a:t>=</a:t>
                      </a:r>
                      <a:r>
                        <a:rPr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（</a:t>
                      </a:r>
                      <a:r>
                        <a:rPr lang="en-US"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number </a:t>
                      </a:r>
                      <a:r>
                        <a:rPr sz="1700" dirty="0" smtClean="0"/>
                        <a:t>50</a:t>
                      </a:r>
                      <a:r>
                        <a:rPr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〜</a:t>
                      </a:r>
                      <a:r>
                        <a:rPr sz="1700" dirty="0" smtClean="0"/>
                        <a:t>400</a:t>
                      </a:r>
                      <a:r>
                        <a:rPr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）</a:t>
                      </a:r>
                      <a:r>
                        <a:rPr sz="1700" dirty="0" smtClean="0"/>
                        <a:t>\</a:t>
                      </a:r>
                      <a:endParaRPr sz="1700" dirty="0"/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86201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sz="1700"/>
                        <a:t>Pause</a:t>
                      </a: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 b="0" i="0">
                          <a:sym typeface="News Gothic MT"/>
                        </a:defRPr>
                      </a:pPr>
                      <a:r>
                        <a:rPr lang="en-US" baseline="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Inserts a pause of any length (by millisecond)</a:t>
                      </a:r>
                      <a:endParaRPr dirty="0">
                        <a:latin typeface="メイリオ"/>
                        <a:ea typeface="メイリオ"/>
                        <a:cs typeface="メイリオ"/>
                        <a:sym typeface="メイリオ"/>
                      </a:endParaRPr>
                    </a:p>
                    <a:p>
                      <a:pPr>
                        <a:spcBef>
                          <a:spcPts val="0"/>
                        </a:spcBef>
                        <a:defRPr sz="1600" b="0" i="0">
                          <a:sym typeface="News Gothic MT"/>
                        </a:defRPr>
                      </a:pPr>
                      <a:endParaRPr dirty="0">
                        <a:latin typeface="メイリオ"/>
                        <a:ea typeface="メイリオ"/>
                        <a:cs typeface="メイリオ"/>
                        <a:sym typeface="メイリオ"/>
                      </a:endParaRP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sz="1700" dirty="0"/>
                        <a:t>\pau</a:t>
                      </a:r>
                      <a:r>
                        <a:rPr sz="1700" dirty="0" smtClean="0"/>
                        <a:t>=</a:t>
                      </a:r>
                      <a:r>
                        <a:rPr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（</a:t>
                      </a:r>
                      <a:r>
                        <a:rPr lang="en-US"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number</a:t>
                      </a:r>
                      <a:r>
                        <a:rPr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）</a:t>
                      </a:r>
                      <a:r>
                        <a:rPr sz="1700" dirty="0" smtClean="0"/>
                        <a:t>\</a:t>
                      </a:r>
                      <a:endParaRPr sz="1700" dirty="0"/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7E7"/>
                    </a:solidFill>
                  </a:tcPr>
                </a:tc>
              </a:tr>
              <a:tr h="60166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sz="1700"/>
                        <a:t>Reset</a:t>
                      </a: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lang="en-US" sz="170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Resets</a:t>
                      </a:r>
                      <a:r>
                        <a:rPr lang="en-US" sz="1700" baseline="0" dirty="0" smtClean="0">
                          <a:latin typeface="メイリオ"/>
                          <a:ea typeface="メイリオ"/>
                          <a:cs typeface="メイリオ"/>
                          <a:sym typeface="メイリオ"/>
                        </a:rPr>
                        <a:t> all parameter to the initial setting</a:t>
                      </a:r>
                      <a:endParaRPr sz="1700" dirty="0">
                        <a:latin typeface="メイリオ"/>
                        <a:ea typeface="メイリオ"/>
                        <a:cs typeface="メイリオ"/>
                        <a:sym typeface="メイリオ"/>
                      </a:endParaRP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 b="0" i="0">
                          <a:sym typeface="News Gothic MT"/>
                        </a:defRPr>
                      </a:pPr>
                      <a:r>
                        <a:rPr sz="1700" dirty="0"/>
                        <a:t>\</a:t>
                      </a:r>
                      <a:r>
                        <a:rPr sz="1700" dirty="0" err="1"/>
                        <a:t>rst</a:t>
                      </a:r>
                      <a:r>
                        <a:rPr sz="1700" dirty="0"/>
                        <a:t>\</a:t>
                      </a:r>
                    </a:p>
                  </a:txBody>
                  <a:tcPr marL="41942" marR="41942" marT="41942" marB="419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8" name="Shape 778"/>
          <p:cNvSpPr/>
          <p:nvPr/>
        </p:nvSpPr>
        <p:spPr>
          <a:xfrm>
            <a:off x="821531" y="673734"/>
            <a:ext cx="75184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lang="en-US" dirty="0" smtClean="0">
                <a:latin typeface="メイリオ"/>
                <a:ea typeface="メイリオ"/>
                <a:sym typeface="メイリオ"/>
              </a:rPr>
              <a:t>High-level control is possible by writing “</a:t>
            </a:r>
            <a:r>
              <a:rPr dirty="0" smtClean="0"/>
              <a:t>\</a:t>
            </a:r>
            <a:r>
              <a:rPr lang="en-US" dirty="0" smtClean="0">
                <a:latin typeface="メイリオ"/>
                <a:ea typeface="メイリオ"/>
                <a:sym typeface="メイリオ"/>
              </a:rPr>
              <a:t>tag</a:t>
            </a:r>
            <a:r>
              <a:rPr dirty="0" smtClean="0"/>
              <a:t>\</a:t>
            </a:r>
            <a:r>
              <a:rPr lang="en-US" dirty="0" smtClean="0">
                <a:latin typeface="メイリオ"/>
                <a:ea typeface="メイリオ"/>
                <a:sym typeface="メイリオ"/>
              </a:rPr>
              <a:t>“ in the script.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3563937" y="4156075"/>
            <a:ext cx="5400676" cy="646331"/>
          </a:xfrm>
          <a:prstGeom prst="rect">
            <a:avLst/>
          </a:prstGeom>
          <a:ln w="19050">
            <a:solidFill>
              <a:srgbClr val="0D0D0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200"/>
            </a:pP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＜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Tip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＞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200"/>
            </a:pPr>
            <a:r>
              <a:rPr dirty="0"/>
              <a:t>Voice </a:t>
            </a:r>
            <a:r>
              <a:rPr dirty="0" smtClean="0"/>
              <a:t>shaping135</a:t>
            </a:r>
            <a:r>
              <a:rPr dirty="0"/>
              <a:t>%</a:t>
            </a: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（</a:t>
            </a:r>
            <a:r>
              <a:rPr dirty="0"/>
              <a:t>\</a:t>
            </a:r>
            <a:r>
              <a:rPr dirty="0" err="1">
                <a:latin typeface="メイリオ"/>
                <a:ea typeface="メイリオ"/>
                <a:cs typeface="メイリオ"/>
                <a:sym typeface="メイリオ"/>
              </a:rPr>
              <a:t>vct</a:t>
            </a: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=</a:t>
            </a:r>
            <a:r>
              <a:rPr dirty="0"/>
              <a:t>135\</a:t>
            </a: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）、</a:t>
            </a:r>
            <a:r>
              <a:rPr dirty="0" smtClean="0"/>
              <a:t>Speed110</a:t>
            </a:r>
            <a:r>
              <a:rPr dirty="0"/>
              <a:t>%</a:t>
            </a: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（</a:t>
            </a:r>
            <a:r>
              <a:rPr dirty="0"/>
              <a:t>\</a:t>
            </a:r>
            <a:r>
              <a:rPr dirty="0" err="1">
                <a:latin typeface="メイリオ"/>
                <a:ea typeface="メイリオ"/>
                <a:cs typeface="メイリオ"/>
                <a:sym typeface="メイリオ"/>
              </a:rPr>
              <a:t>rspd</a:t>
            </a:r>
            <a:r>
              <a:rPr dirty="0">
                <a:latin typeface="メイリオ"/>
                <a:ea typeface="メイリオ"/>
                <a:cs typeface="メイリオ"/>
                <a:sym typeface="メイリオ"/>
              </a:rPr>
              <a:t>=</a:t>
            </a:r>
            <a:r>
              <a:rPr dirty="0"/>
              <a:t>110</a:t>
            </a:r>
            <a:r>
              <a:rPr dirty="0" smtClean="0"/>
              <a:t>\</a:t>
            </a:r>
            <a:r>
              <a:rPr dirty="0" smtClean="0">
                <a:latin typeface="メイリオ"/>
                <a:ea typeface="メイリオ"/>
                <a:cs typeface="メイリオ"/>
                <a:sym typeface="メイリオ"/>
              </a:rPr>
              <a:t>）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is recommended.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780" name="Shape 7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Reference</a:t>
            </a:r>
            <a:r>
              <a:rPr lang="ja-JP" altLang="en-US" dirty="0" smtClean="0"/>
              <a:t>：</a:t>
            </a:r>
            <a:r>
              <a:rPr dirty="0"/>
              <a:t>　</a:t>
            </a:r>
            <a:r>
              <a:rPr lang="en-US" dirty="0" smtClean="0"/>
              <a:t>Adjustment by tags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332685"/>
      </p:ext>
    </p:extLst>
  </p:cSld>
  <p:clrMapOvr>
    <a:masterClrMapping/>
  </p:clrMapOvr>
  <p:transition xmlns:p14="http://schemas.microsoft.com/office/powerpoint/2010/main"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/>
              <a:t>Creating a smile-recognition app</a:t>
            </a:r>
            <a:r>
              <a:rPr lang="en-US" altLang="ja-JP" dirty="0" smtClean="0"/>
              <a:t>.</a:t>
            </a:r>
            <a:r>
              <a:rPr dirty="0" smtClean="0"/>
              <a:t>②</a:t>
            </a:r>
            <a:endParaRPr dirty="0"/>
          </a:p>
        </p:txBody>
      </p:sp>
      <p:sp>
        <p:nvSpPr>
          <p:cNvPr id="810" name="Shape 810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33</a:t>
            </a:r>
          </a:p>
        </p:txBody>
      </p:sp>
      <p:pic>
        <p:nvPicPr>
          <p:cNvPr id="811" name="スクリーンショット 2015-10-10 16.png" descr="スクリーンショット 2015-10-10 16.4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0877" y="767758"/>
            <a:ext cx="4478847" cy="5669972"/>
          </a:xfrm>
          <a:prstGeom prst="rect">
            <a:avLst/>
          </a:prstGeom>
          <a:ln w="12700">
            <a:miter lim="400000"/>
          </a:ln>
        </p:spPr>
      </p:pic>
      <p:sp>
        <p:nvSpPr>
          <p:cNvPr id="812" name="Shape 812"/>
          <p:cNvSpPr/>
          <p:nvPr/>
        </p:nvSpPr>
        <p:spPr>
          <a:xfrm>
            <a:off x="475294" y="1120391"/>
            <a:ext cx="423862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2200"/>
            </a:pPr>
            <a:r>
              <a:rPr dirty="0" smtClean="0"/>
              <a:t>③</a:t>
            </a:r>
            <a:r>
              <a:rPr lang="en-US" dirty="0" smtClean="0">
                <a:latin typeface="メイリオ"/>
                <a:ea typeface="メイリオ"/>
                <a:cs typeface="メイリオ"/>
                <a:sym typeface="メイリオ"/>
              </a:rPr>
              <a:t>Right-click the box and select [Edit Box]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/>
              <a:t>Creating a smile-recognition app.</a:t>
            </a:r>
            <a:r>
              <a:rPr dirty="0"/>
              <a:t>　③</a:t>
            </a:r>
          </a:p>
        </p:txBody>
      </p:sp>
      <p:sp>
        <p:nvSpPr>
          <p:cNvPr id="815" name="Shape 815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34</a:t>
            </a:r>
          </a:p>
        </p:txBody>
      </p:sp>
      <p:pic>
        <p:nvPicPr>
          <p:cNvPr id="816" name="スクリーンショット 2015-10-10 16.png" descr="スクリーンショット 2015-10-10 16.41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0062" y="3003550"/>
            <a:ext cx="1728788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7" name="スクリーンショット 2015-10-10 16.png" descr="スクリーンショット 2015-10-10 16.46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627062"/>
            <a:ext cx="3384550" cy="4086226"/>
          </a:xfrm>
          <a:prstGeom prst="rect">
            <a:avLst/>
          </a:prstGeom>
          <a:ln w="12700">
            <a:miter lim="400000"/>
          </a:ln>
        </p:spPr>
      </p:pic>
      <p:sp>
        <p:nvSpPr>
          <p:cNvPr id="818" name="Shape 818"/>
          <p:cNvSpPr/>
          <p:nvPr/>
        </p:nvSpPr>
        <p:spPr>
          <a:xfrm>
            <a:off x="2484437" y="3363912"/>
            <a:ext cx="215901" cy="21590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l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1476375" y="1058862"/>
            <a:ext cx="1582738" cy="21748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l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2771775" y="3292475"/>
            <a:ext cx="269228" cy="37084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defRPr sz="1800" b="1">
                <a:solidFill>
                  <a:srgbClr val="FF0000"/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21" name="Shape 821"/>
          <p:cNvSpPr/>
          <p:nvPr/>
        </p:nvSpPr>
        <p:spPr>
          <a:xfrm>
            <a:off x="1116012" y="987425"/>
            <a:ext cx="269229" cy="37084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defRPr sz="1800" b="1">
                <a:solidFill>
                  <a:srgbClr val="FF0000"/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22" name="Shape 822"/>
          <p:cNvSpPr/>
          <p:nvPr/>
        </p:nvSpPr>
        <p:spPr>
          <a:xfrm>
            <a:off x="4427537" y="842962"/>
            <a:ext cx="417671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600" dirty="0"/>
              <a:t>④[</a:t>
            </a:r>
            <a:r>
              <a:rPr sz="1600" dirty="0" smtClean="0"/>
              <a:t>A]</a:t>
            </a:r>
            <a:r>
              <a:rPr lang="en-US" sz="1600" dirty="0" smtClean="0"/>
              <a:t>Click[</a:t>
            </a:r>
            <a:r>
              <a:rPr sz="1600" dirty="0" smtClean="0"/>
              <a:t>+</a:t>
            </a:r>
            <a:r>
              <a:rPr lang="en-US" sz="1600" dirty="0" smtClean="0"/>
              <a:t>] for Output, </a:t>
            </a:r>
            <a:r>
              <a:rPr sz="1600" dirty="0" smtClean="0"/>
              <a:t>[B]</a:t>
            </a:r>
            <a:r>
              <a:rPr lang="en-US" sz="1600" dirty="0" smtClean="0"/>
              <a:t>enter </a:t>
            </a:r>
            <a:r>
              <a:rPr lang="en-US" sz="1600" dirty="0" smtClean="0">
                <a:latin typeface="メイリオ"/>
                <a:ea typeface="メイリオ"/>
                <a:sym typeface="メイリオ"/>
              </a:rPr>
              <a:t>”</a:t>
            </a:r>
            <a:r>
              <a:rPr sz="1600" dirty="0" err="1" smtClean="0"/>
              <a:t>checksmile</a:t>
            </a:r>
            <a:r>
              <a:rPr lang="en-US" sz="1600" dirty="0" smtClean="0"/>
              <a:t>“ for its title, and select [</a:t>
            </a:r>
            <a:r>
              <a:rPr sz="1600" dirty="0" smtClean="0"/>
              <a:t>OK</a:t>
            </a:r>
            <a:r>
              <a:rPr lang="en-US" sz="1600" dirty="0" smtClean="0"/>
              <a:t>]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4427537" y="2274887"/>
            <a:ext cx="432117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600" dirty="0" smtClean="0"/>
              <a:t>⑤</a:t>
            </a:r>
            <a:r>
              <a:rPr lang="en-US" sz="1600" dirty="0" smtClean="0"/>
              <a:t>New output “</a:t>
            </a:r>
            <a:r>
              <a:rPr lang="en-US" sz="1600" dirty="0" err="1" smtClean="0"/>
              <a:t>checksmile</a:t>
            </a:r>
            <a:r>
              <a:rPr lang="en-US" sz="1600" dirty="0" smtClean="0"/>
              <a:t>” is added to the </a:t>
            </a:r>
            <a:r>
              <a:rPr sz="1600" dirty="0" smtClean="0"/>
              <a:t>smile</a:t>
            </a:r>
            <a:r>
              <a:rPr lang="en-US" sz="1600" dirty="0" smtClean="0"/>
              <a:t> box.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/>
              <a:t>Creating a smile-recognition app.</a:t>
            </a:r>
            <a:r>
              <a:rPr dirty="0" smtClean="0"/>
              <a:t>④</a:t>
            </a:r>
            <a:endParaRPr dirty="0"/>
          </a:p>
        </p:txBody>
      </p:sp>
      <p:sp>
        <p:nvSpPr>
          <p:cNvPr id="826" name="Shape 826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35</a:t>
            </a:r>
          </a:p>
        </p:txBody>
      </p:sp>
      <p:sp>
        <p:nvSpPr>
          <p:cNvPr id="828" name="Shape 828"/>
          <p:cNvSpPr/>
          <p:nvPr/>
        </p:nvSpPr>
        <p:spPr>
          <a:xfrm>
            <a:off x="755650" y="700087"/>
            <a:ext cx="147892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defRPr sz="1800"/>
            </a:pPr>
            <a:r>
              <a:rPr dirty="0"/>
              <a:t>Get </a:t>
            </a:r>
            <a:r>
              <a:rPr dirty="0" smtClean="0"/>
              <a:t>Smile</a:t>
            </a:r>
            <a:r>
              <a:rPr lang="en-US" dirty="0" smtClean="0"/>
              <a:t> Box</a:t>
            </a: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grpSp>
        <p:nvGrpSpPr>
          <p:cNvPr id="832" name="Group 832"/>
          <p:cNvGrpSpPr/>
          <p:nvPr/>
        </p:nvGrpSpPr>
        <p:grpSpPr>
          <a:xfrm>
            <a:off x="2757161" y="1050215"/>
            <a:ext cx="4609413" cy="1384993"/>
            <a:chOff x="-1" y="-80514"/>
            <a:chExt cx="4609411" cy="1384992"/>
          </a:xfrm>
        </p:grpSpPr>
        <p:sp>
          <p:nvSpPr>
            <p:cNvPr id="829" name="Shape 829"/>
            <p:cNvSpPr/>
            <p:nvPr/>
          </p:nvSpPr>
          <p:spPr>
            <a:xfrm>
              <a:off x="1008959" y="0"/>
              <a:ext cx="3600451" cy="1223963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 flipV="1">
              <a:off x="-1" y="364412"/>
              <a:ext cx="1006294" cy="549990"/>
            </a:xfrm>
            <a:prstGeom prst="line">
              <a:avLst/>
            </a:prstGeom>
            <a:noFill/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008959" y="-80514"/>
              <a:ext cx="3600451" cy="138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l" defTabSz="457200">
                <a:defRPr sz="1800"/>
              </a:pPr>
              <a:r>
                <a:rPr lang="en-US" sz="1400" dirty="0" smtClean="0">
                  <a:latin typeface="メイリオ"/>
                  <a:ea typeface="メイリオ"/>
                  <a:cs typeface="メイリオ"/>
                  <a:sym typeface="メイリオ"/>
                </a:rPr>
                <a:t>Output if the smile exceeds the threshold value (</a:t>
              </a:r>
              <a:r>
                <a:rPr lang="en-US" altLang="ja-JP" sz="1400" dirty="0" smtClean="0">
                  <a:latin typeface="メイリオ"/>
                  <a:ea typeface="メイリオ"/>
                  <a:cs typeface="メイリオ"/>
                  <a:sym typeface="メイリオ"/>
                </a:rPr>
                <a:t>Value </a:t>
              </a:r>
              <a:r>
                <a:rPr lang="en-US" altLang="ja-JP" sz="1400" dirty="0">
                  <a:latin typeface="メイリオ"/>
                  <a:ea typeface="メイリオ"/>
                  <a:cs typeface="メイリオ"/>
                  <a:sym typeface="メイリオ"/>
                </a:rPr>
                <a:t>by three </a:t>
              </a:r>
              <a:r>
                <a:rPr lang="en-US" altLang="ja-JP" sz="1400" dirty="0" smtClean="0">
                  <a:latin typeface="メイリオ"/>
                  <a:ea typeface="メイリオ"/>
                  <a:cs typeface="メイリオ"/>
                  <a:sym typeface="メイリオ"/>
                </a:rPr>
                <a:t>levels)</a:t>
              </a:r>
              <a:endParaRPr lang="en-US" altLang="ja-JP" sz="1400" dirty="0">
                <a:latin typeface="メイリオ"/>
                <a:ea typeface="メイリオ"/>
                <a:cs typeface="メイリオ"/>
                <a:sym typeface="メイリオ"/>
              </a:endParaRPr>
            </a:p>
            <a:p>
              <a:pPr algn="l" defTabSz="457200">
                <a:defRPr sz="1800"/>
              </a:pPr>
              <a:endParaRPr sz="1400" dirty="0">
                <a:latin typeface="Arial"/>
                <a:ea typeface="Arial"/>
                <a:cs typeface="Arial"/>
                <a:sym typeface="Arial"/>
              </a:endParaRPr>
            </a:p>
            <a:p>
              <a:pPr algn="l" defTabSz="457200">
                <a:buSzPct val="100000"/>
                <a:buFont typeface="Arial"/>
                <a:buChar char="•"/>
                <a:defRPr sz="1800"/>
              </a:pPr>
              <a:r>
                <a:rPr sz="1400" dirty="0">
                  <a:latin typeface="Arial"/>
                  <a:ea typeface="Arial"/>
                  <a:cs typeface="Arial"/>
                  <a:sym typeface="Arial"/>
                </a:rPr>
                <a:t>little smile</a:t>
              </a:r>
            </a:p>
            <a:p>
              <a:pPr algn="l" defTabSz="457200">
                <a:buSzPct val="100000"/>
                <a:buFont typeface="Arial"/>
                <a:buChar char="•"/>
                <a:defRPr sz="1800"/>
              </a:pPr>
              <a:r>
                <a:rPr sz="1400" dirty="0">
                  <a:latin typeface="Arial"/>
                  <a:ea typeface="Arial"/>
                  <a:cs typeface="Arial"/>
                  <a:sym typeface="Arial"/>
                </a:rPr>
                <a:t>middle smile</a:t>
              </a:r>
            </a:p>
            <a:p>
              <a:pPr algn="l" defTabSz="457200">
                <a:buSzPct val="100000"/>
                <a:buFont typeface="Arial"/>
                <a:buChar char="•"/>
                <a:defRPr sz="1800"/>
              </a:pPr>
              <a:r>
                <a:rPr sz="1400" dirty="0">
                  <a:latin typeface="Arial"/>
                  <a:ea typeface="Arial"/>
                  <a:cs typeface="Arial"/>
                  <a:sym typeface="Arial"/>
                </a:rPr>
                <a:t>big </a:t>
              </a:r>
              <a:r>
                <a:rPr sz="1400" dirty="0" smtClean="0">
                  <a:latin typeface="Arial"/>
                  <a:ea typeface="Arial"/>
                  <a:cs typeface="Arial"/>
                  <a:sym typeface="Arial"/>
                </a:rPr>
                <a:t>smile</a:t>
              </a:r>
              <a:endParaRPr sz="1400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6" name="Group 836"/>
          <p:cNvGrpSpPr/>
          <p:nvPr/>
        </p:nvGrpSpPr>
        <p:grpSpPr>
          <a:xfrm>
            <a:off x="2757161" y="2339128"/>
            <a:ext cx="4609413" cy="637537"/>
            <a:chOff x="-1" y="0"/>
            <a:chExt cx="4609411" cy="637535"/>
          </a:xfrm>
        </p:grpSpPr>
        <p:sp>
          <p:nvSpPr>
            <p:cNvPr id="833" name="Shape 833"/>
            <p:cNvSpPr/>
            <p:nvPr/>
          </p:nvSpPr>
          <p:spPr>
            <a:xfrm>
              <a:off x="1008959" y="160025"/>
              <a:ext cx="3600451" cy="4318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-1" y="0"/>
              <a:ext cx="1006294" cy="288587"/>
            </a:xfrm>
            <a:prstGeom prst="line">
              <a:avLst/>
            </a:prstGeom>
            <a:noFill/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1008959" y="114319"/>
              <a:ext cx="3600451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l" defTabSz="457200">
                <a:defRPr sz="1400"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 sz="1800">
                  <a:latin typeface="News Gothic MT"/>
                  <a:ea typeface="News Gothic MT"/>
                  <a:cs typeface="News Gothic MT"/>
                  <a:sym typeface="News Gothic MT"/>
                </a:defRPr>
              </a:pPr>
              <a:r>
                <a:rPr lang="en-US" sz="1400" dirty="0" smtClean="0">
                  <a:latin typeface="メイリオ"/>
                  <a:ea typeface="メイリオ"/>
                  <a:cs typeface="メイリオ"/>
                  <a:sym typeface="メイリオ"/>
                </a:rPr>
                <a:t>Output if the smile falls below the threshold value</a:t>
              </a:r>
              <a:endParaRPr sz="1400"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  <p:grpSp>
        <p:nvGrpSpPr>
          <p:cNvPr id="840" name="Group 840"/>
          <p:cNvGrpSpPr/>
          <p:nvPr/>
        </p:nvGrpSpPr>
        <p:grpSpPr>
          <a:xfrm>
            <a:off x="2768497" y="2602615"/>
            <a:ext cx="4598077" cy="1696766"/>
            <a:chOff x="0" y="-1"/>
            <a:chExt cx="4598075" cy="1696764"/>
          </a:xfrm>
        </p:grpSpPr>
        <p:sp>
          <p:nvSpPr>
            <p:cNvPr id="837" name="Shape 837"/>
            <p:cNvSpPr/>
            <p:nvPr/>
          </p:nvSpPr>
          <p:spPr>
            <a:xfrm>
              <a:off x="997624" y="471212"/>
              <a:ext cx="3600451" cy="122555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0" y="-1"/>
              <a:ext cx="994958" cy="836099"/>
            </a:xfrm>
            <a:prstGeom prst="line">
              <a:avLst/>
            </a:prstGeom>
            <a:noFill/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997624" y="606936"/>
              <a:ext cx="3600451" cy="954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l" defTabSz="457200">
                <a:defRPr sz="1800"/>
              </a:pPr>
              <a:r>
                <a:rPr lang="en-US" sz="1400" dirty="0" smtClean="0">
                  <a:latin typeface="メイリオ"/>
                  <a:ea typeface="メイリオ"/>
                  <a:cs typeface="メイリオ"/>
                  <a:sym typeface="メイリオ"/>
                </a:rPr>
                <a:t>Error output (three cases)</a:t>
              </a:r>
              <a:endParaRPr sz="1400" dirty="0">
                <a:latin typeface="Arial"/>
                <a:ea typeface="Arial"/>
                <a:cs typeface="Arial"/>
                <a:sym typeface="Arial"/>
              </a:endParaRPr>
            </a:p>
            <a:p>
              <a:pPr algn="l" defTabSz="457200">
                <a:buSzPct val="100000"/>
                <a:buFont typeface="Arial"/>
                <a:buChar char="•"/>
                <a:defRPr sz="1800"/>
              </a:pPr>
              <a:r>
                <a:rPr sz="1400" dirty="0">
                  <a:latin typeface="Arial"/>
                  <a:ea typeface="Arial"/>
                  <a:cs typeface="Arial"/>
                  <a:sym typeface="Arial"/>
                </a:rPr>
                <a:t>No face detected</a:t>
              </a:r>
            </a:p>
            <a:p>
              <a:pPr algn="l" defTabSz="457200">
                <a:buSzPct val="100000"/>
                <a:buFont typeface="Arial"/>
                <a:buChar char="•"/>
                <a:defRPr sz="1800"/>
              </a:pPr>
              <a:r>
                <a:rPr sz="1400" dirty="0">
                  <a:latin typeface="Arial"/>
                  <a:ea typeface="Arial"/>
                  <a:cs typeface="Arial"/>
                  <a:sym typeface="Arial"/>
                </a:rPr>
                <a:t>Multiple faces detected</a:t>
              </a:r>
            </a:p>
            <a:p>
              <a:pPr algn="l" defTabSz="457200">
                <a:buSzPct val="100000"/>
                <a:buFont typeface="Arial"/>
                <a:buChar char="•"/>
                <a:defRPr sz="1800"/>
              </a:pPr>
              <a:r>
                <a:rPr sz="1400" dirty="0" smtClean="0">
                  <a:latin typeface="Arial"/>
                  <a:ea typeface="Arial"/>
                  <a:cs typeface="Arial"/>
                  <a:sym typeface="Arial"/>
                </a:rPr>
                <a:t>Timeout</a:t>
              </a:r>
              <a:endParaRPr sz="1400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roup 844"/>
          <p:cNvGrpSpPr/>
          <p:nvPr/>
        </p:nvGrpSpPr>
        <p:grpSpPr>
          <a:xfrm>
            <a:off x="854744" y="4612366"/>
            <a:ext cx="3600451" cy="1627277"/>
            <a:chOff x="0" y="0"/>
            <a:chExt cx="3600450" cy="1627275"/>
          </a:xfrm>
        </p:grpSpPr>
        <p:sp>
          <p:nvSpPr>
            <p:cNvPr id="841" name="Shape 841"/>
            <p:cNvSpPr/>
            <p:nvPr/>
          </p:nvSpPr>
          <p:spPr>
            <a:xfrm>
              <a:off x="0" y="619211"/>
              <a:ext cx="3600450" cy="100806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 flipH="1">
              <a:off x="1040630" y="0"/>
              <a:ext cx="1034963" cy="601851"/>
            </a:xfrm>
            <a:prstGeom prst="line">
              <a:avLst/>
            </a:prstGeom>
            <a:noFill/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0" y="646191"/>
              <a:ext cx="3600450" cy="954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l" defTabSz="457200">
                <a:defRPr sz="1800"/>
              </a:pPr>
              <a:r>
                <a:rPr lang="en-US" sz="1400" dirty="0" smtClean="0">
                  <a:latin typeface="メイリオ"/>
                  <a:ea typeface="メイリオ"/>
                  <a:cs typeface="Arial"/>
                  <a:sym typeface="メイリオ"/>
                </a:rPr>
                <a:t>Parameter button</a:t>
              </a:r>
              <a:endParaRPr sz="1400" dirty="0">
                <a:latin typeface="Arial"/>
                <a:ea typeface="Arial"/>
                <a:cs typeface="Arial"/>
                <a:sym typeface="Arial"/>
              </a:endParaRPr>
            </a:p>
            <a:p>
              <a:pPr algn="l" defTabSz="457200">
                <a:buSzPct val="100000"/>
                <a:buFont typeface="Arial"/>
                <a:buChar char="•"/>
                <a:defRPr sz="1800"/>
              </a:pPr>
              <a:r>
                <a:rPr sz="1400" dirty="0">
                  <a:latin typeface="Arial"/>
                  <a:ea typeface="Arial"/>
                  <a:cs typeface="Arial"/>
                  <a:sym typeface="Arial"/>
                </a:rPr>
                <a:t>Confidence </a:t>
              </a:r>
              <a:r>
                <a:rPr sz="1400" dirty="0" err="1" smtClean="0">
                  <a:latin typeface="Arial"/>
                  <a:ea typeface="Arial"/>
                  <a:cs typeface="Arial"/>
                  <a:sym typeface="Arial"/>
                </a:rPr>
                <a:t>Threshold</a:t>
              </a:r>
              <a:r>
                <a:rPr sz="1400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（</a:t>
              </a:r>
              <a:r>
                <a:rPr lang="en-US" sz="1400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Threshold</a:t>
              </a:r>
              <a:r>
                <a:rPr lang="en-US" sz="1400" dirty="0" smtClean="0">
                  <a:latin typeface="メイリオ"/>
                  <a:ea typeface="メイリオ"/>
                  <a:cs typeface="メイリオ"/>
                  <a:sym typeface="メイリオ"/>
                </a:rPr>
                <a:t> value of smile</a:t>
              </a:r>
              <a:r>
                <a:rPr sz="1400" dirty="0" smtClean="0">
                  <a:latin typeface="メイリオ"/>
                  <a:ea typeface="メイリオ"/>
                  <a:cs typeface="メイリオ"/>
                  <a:sym typeface="メイリオ"/>
                </a:rPr>
                <a:t>）</a:t>
              </a:r>
              <a:endParaRPr sz="1400" dirty="0">
                <a:latin typeface="Arial"/>
                <a:ea typeface="Arial"/>
                <a:cs typeface="Arial"/>
                <a:sym typeface="Arial"/>
              </a:endParaRPr>
            </a:p>
            <a:p>
              <a:pPr algn="l" defTabSz="457200">
                <a:buSzPct val="100000"/>
                <a:buFont typeface="Arial"/>
                <a:buChar char="•"/>
                <a:defRPr sz="1800"/>
              </a:pPr>
              <a:r>
                <a:rPr sz="1400" dirty="0" smtClean="0">
                  <a:latin typeface="Arial"/>
                  <a:ea typeface="Arial"/>
                  <a:cs typeface="Arial"/>
                  <a:sym typeface="Arial"/>
                </a:rPr>
                <a:t>Timeout</a:t>
              </a:r>
              <a:endParaRPr sz="1400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" name="図 21" descr="スクリーンショット 2016-06-11 15.43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9" y="1597009"/>
            <a:ext cx="1942432" cy="161869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/>
              <a:t>Creating a smile-recognition app. </a:t>
            </a:r>
            <a:r>
              <a:rPr dirty="0" smtClean="0"/>
              <a:t>⑤</a:t>
            </a:r>
            <a:endParaRPr dirty="0"/>
          </a:p>
        </p:txBody>
      </p:sp>
      <p:sp>
        <p:nvSpPr>
          <p:cNvPr id="847" name="Shape 847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36</a:t>
            </a:r>
          </a:p>
        </p:txBody>
      </p:sp>
      <p:sp>
        <p:nvSpPr>
          <p:cNvPr id="849" name="Shape 849"/>
          <p:cNvSpPr/>
          <p:nvPr/>
        </p:nvSpPr>
        <p:spPr>
          <a:xfrm>
            <a:off x="6875462" y="1058862"/>
            <a:ext cx="215423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600" dirty="0" smtClean="0"/>
              <a:t>⑥</a:t>
            </a:r>
            <a:r>
              <a:rPr lang="en-US" sz="1600" dirty="0" smtClean="0">
                <a:latin typeface="メイリオ"/>
                <a:ea typeface="メイリオ"/>
                <a:sym typeface="メイリオ"/>
              </a:rPr>
              <a:t>Place the boxes as shown left.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6875462" y="1771650"/>
            <a:ext cx="215423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600" dirty="0" smtClean="0"/>
              <a:t>⑦</a:t>
            </a:r>
            <a:r>
              <a:rPr lang="en-US" sz="1600" dirty="0"/>
              <a:t> </a:t>
            </a:r>
            <a:r>
              <a:rPr lang="en-US" sz="1600" dirty="0" smtClean="0">
                <a:latin typeface="メイリオ"/>
                <a:ea typeface="メイリオ"/>
                <a:sym typeface="メイリオ"/>
              </a:rPr>
              <a:t>Change the time out of [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Wait] box and the text of [Say] box.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pic>
        <p:nvPicPr>
          <p:cNvPr id="2" name="図 1" descr="スクリーンショット 2016-06-11 15.51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62" y="661749"/>
            <a:ext cx="4941457" cy="39169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/>
          </p:cNvSpPr>
          <p:nvPr>
            <p:ph type="sldNum" sz="quarter" idx="4294967295"/>
          </p:nvPr>
        </p:nvSpPr>
        <p:spPr>
          <a:xfrm>
            <a:off x="8783427" y="4808537"/>
            <a:ext cx="360574" cy="352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38</a:t>
            </a:fld>
            <a:endParaRPr/>
          </a:p>
        </p:txBody>
      </p:sp>
      <p:pic>
        <p:nvPicPr>
          <p:cNvPr id="71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2355850"/>
            <a:ext cx="3505201" cy="2527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7" name="Group 717"/>
          <p:cNvGrpSpPr/>
          <p:nvPr/>
        </p:nvGrpSpPr>
        <p:grpSpPr>
          <a:xfrm>
            <a:off x="4184650" y="220662"/>
            <a:ext cx="3830639" cy="2687639"/>
            <a:chOff x="0" y="0"/>
            <a:chExt cx="3830638" cy="2687638"/>
          </a:xfrm>
        </p:grpSpPr>
        <p:sp>
          <p:nvSpPr>
            <p:cNvPr id="715" name="Shape 715"/>
            <p:cNvSpPr/>
            <p:nvPr/>
          </p:nvSpPr>
          <p:spPr>
            <a:xfrm>
              <a:off x="0" y="0"/>
              <a:ext cx="3830638" cy="2687638"/>
            </a:xfrm>
            <a:prstGeom prst="wedgeEllipseCallout">
              <a:avLst>
                <a:gd name="adj1" fmla="val -49704"/>
                <a:gd name="adj2" fmla="val 40773"/>
              </a:avLst>
            </a:prstGeom>
            <a:solidFill>
              <a:srgbClr val="FFFFFF"/>
            </a:solidFill>
            <a:ln w="9360" cap="sq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49262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 sz="28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451879" y="1081119"/>
              <a:ext cx="2749084" cy="525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latin typeface="HGPSoeiKakugothicUB"/>
                  <a:ea typeface="HGPSoeiKakugothicUB"/>
                  <a:cs typeface="HGPSoeiKakugothicUB"/>
                  <a:sym typeface="HGPSoeiKakugothicUB"/>
                </a:defRPr>
              </a:lvl1pPr>
            </a:lstStyle>
            <a:p>
              <a:pPr defTabSz="449262"/>
              <a:r>
                <a:rPr lang="en-US" dirty="0" smtClean="0"/>
                <a:t>And a bit more…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60149947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Information for development</a:t>
            </a:r>
            <a:endParaRPr dirty="0"/>
          </a:p>
        </p:txBody>
      </p:sp>
      <p:sp>
        <p:nvSpPr>
          <p:cNvPr id="726" name="Shape 726"/>
          <p:cNvSpPr/>
          <p:nvPr/>
        </p:nvSpPr>
        <p:spPr>
          <a:xfrm>
            <a:off x="1843518" y="1757853"/>
            <a:ext cx="5474426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defTabSz="449262"/>
            <a:r>
              <a:rPr lang="en-US" dirty="0" smtClean="0"/>
              <a:t>Search by “Pepper developer”</a:t>
            </a:r>
          </a:p>
          <a:p>
            <a:pPr defTabSz="449262"/>
            <a:r>
              <a:rPr lang="en-US" dirty="0"/>
              <a:t>https://</a:t>
            </a:r>
            <a:r>
              <a:rPr lang="en-US" dirty="0" err="1"/>
              <a:t>developer.softbankrobotics.com</a:t>
            </a:r>
            <a:r>
              <a:rPr lang="en-US" dirty="0"/>
              <a:t>/</a:t>
            </a:r>
            <a:r>
              <a:rPr lang="en-US" dirty="0" err="1"/>
              <a:t>jp-ja</a:t>
            </a:r>
            <a:endParaRPr dirty="0"/>
          </a:p>
        </p:txBody>
      </p:sp>
      <p:sp>
        <p:nvSpPr>
          <p:cNvPr id="727" name="Shape 727"/>
          <p:cNvSpPr/>
          <p:nvPr/>
        </p:nvSpPr>
        <p:spPr>
          <a:xfrm>
            <a:off x="1288060" y="2836660"/>
            <a:ext cx="7169588" cy="124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sz="1500" b="1" dirty="0" smtClean="0">
                <a:latin typeface="メイリオ"/>
                <a:ea typeface="メイリオ"/>
                <a:cs typeface="メイリオ"/>
                <a:sym typeface="メイリオ"/>
              </a:rPr>
              <a:t>A portal website that has gathered information for Pepper developer.</a:t>
            </a:r>
          </a:p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ja-JP" alt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altLang="ja-JP" sz="1500" dirty="0" smtClean="0">
                <a:latin typeface="メイリオ"/>
                <a:ea typeface="メイリオ"/>
                <a:cs typeface="メイリオ"/>
                <a:sym typeface="メイリオ"/>
              </a:rPr>
              <a:t>Document on techniques</a:t>
            </a:r>
          </a:p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ja-JP" alt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altLang="ja-JP" sz="1500" dirty="0" smtClean="0">
                <a:latin typeface="メイリオ"/>
                <a:ea typeface="メイリオ"/>
                <a:cs typeface="メイリオ"/>
                <a:sym typeface="メイリオ"/>
              </a:rPr>
              <a:t>Showcase that shares examples</a:t>
            </a:r>
          </a:p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ja-JP" alt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altLang="ja-JP" sz="1500" dirty="0" smtClean="0">
                <a:latin typeface="メイリオ"/>
                <a:ea typeface="メイリオ"/>
                <a:cs typeface="メイリオ"/>
                <a:sym typeface="メイリオ"/>
              </a:rPr>
              <a:t>Downloads of Pepper SDK for Android Studio</a:t>
            </a:r>
          </a:p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altLang="ja-JP" sz="1500" dirty="0" smtClean="0">
                <a:latin typeface="メイリオ"/>
                <a:ea typeface="メイリオ"/>
                <a:cs typeface="メイリオ"/>
                <a:sym typeface="メイリオ"/>
              </a:rPr>
              <a:t> </a:t>
            </a:r>
            <a:r>
              <a:rPr lang="ja-JP" alt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altLang="ja-JP" sz="1500" dirty="0">
                <a:latin typeface="メイリオ"/>
                <a:ea typeface="メイリオ"/>
                <a:cs typeface="メイリオ"/>
                <a:sym typeface="メイリオ"/>
              </a:rPr>
              <a:t>T</a:t>
            </a:r>
            <a:r>
              <a:rPr lang="en-US" altLang="ja-JP" sz="1500" dirty="0" smtClean="0">
                <a:latin typeface="メイリオ"/>
                <a:ea typeface="メイリオ"/>
                <a:cs typeface="メイリオ"/>
                <a:sym typeface="メイリオ"/>
              </a:rPr>
              <a:t>he latest news</a:t>
            </a:r>
            <a:endParaRPr sz="15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728" name="Shape 728">
            <a:hlinkClick r:id="rId2"/>
          </p:cNvPr>
          <p:cNvSpPr/>
          <p:nvPr/>
        </p:nvSpPr>
        <p:spPr>
          <a:xfrm>
            <a:off x="2165439" y="1125624"/>
            <a:ext cx="4813122" cy="417514"/>
          </a:xfrm>
          <a:prstGeom prst="rect">
            <a:avLst/>
          </a:prstGeom>
          <a:solidFill>
            <a:srgbClr val="AAE0C9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defTabSz="449262"/>
            <a:r>
              <a:rPr lang="en-US" dirty="0" smtClean="0"/>
              <a:t>Pepper Developer Portal</a:t>
            </a:r>
            <a:endParaRPr dirty="0"/>
          </a:p>
        </p:txBody>
      </p:sp>
      <p:sp>
        <p:nvSpPr>
          <p:cNvPr id="729" name="Shape 729"/>
          <p:cNvSpPr/>
          <p:nvPr/>
        </p:nvSpPr>
        <p:spPr>
          <a:xfrm>
            <a:off x="1236662" y="2673350"/>
            <a:ext cx="7272338" cy="187856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 defTabSz="449262"/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9335756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2" descr="DSC0646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1995488"/>
            <a:ext cx="38385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テキスト ボックス 16"/>
          <p:cNvSpPr txBox="1">
            <a:spLocks noChangeArrowheads="1"/>
          </p:cNvSpPr>
          <p:nvPr/>
        </p:nvSpPr>
        <p:spPr bwMode="auto">
          <a:xfrm>
            <a:off x="903837" y="3940175"/>
            <a:ext cx="2972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HGP創英角ｺﾞｼｯｸUB" charset="0"/>
                <a:cs typeface="HGP創英角ｺﾞｼｯｸUB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HGP創英角ｺﾞｼｯｸUB" charset="0"/>
                <a:cs typeface="HGP創英角ｺﾞｼｯｸUB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HGP創英角ｺﾞｼｯｸUB" charset="0"/>
                <a:cs typeface="HGP創英角ｺﾞｼｯｸUB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HGP創英角ｺﾞｼｯｸUB" charset="0"/>
                <a:cs typeface="HGP創英角ｺﾞｼｯｸUB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HGP創英角ｺﾞｼｯｸUB" charset="0"/>
                <a:cs typeface="HGP創英角ｺﾞｼｯｸUB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HGP創英角ｺﾞｼｯｸUB" charset="0"/>
                <a:cs typeface="HGP創英角ｺﾞｼｯｸUB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HGP創英角ｺﾞｼｯｸUB" charset="0"/>
                <a:cs typeface="HGP創英角ｺﾞｼｯｸUB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HGP創英角ｺﾞｼｯｸUB" charset="0"/>
                <a:cs typeface="HGP創英角ｺﾞｼｯｸUB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HGP創英角ｺﾞｼｯｸUB" charset="0"/>
                <a:cs typeface="HGP創英角ｺﾞｼｯｸUB" charset="0"/>
              </a:defRPr>
            </a:lvl9pPr>
          </a:lstStyle>
          <a:p>
            <a:r>
              <a:rPr lang="en-US" altLang="ja-JP" sz="1800" dirty="0">
                <a:ea typeface="メイリオ" charset="0"/>
                <a:cs typeface="メイリオ" charset="0"/>
                <a:sym typeface="Times New Roman"/>
              </a:rPr>
              <a:t>Atelier </a:t>
            </a:r>
            <a:r>
              <a:rPr lang="en-US" altLang="ja-JP" sz="1800" dirty="0" err="1">
                <a:ea typeface="メイリオ" charset="0"/>
                <a:cs typeface="メイリオ" charset="0"/>
                <a:sym typeface="Times New Roman"/>
              </a:rPr>
              <a:t>Satelites</a:t>
            </a:r>
            <a:r>
              <a:rPr lang="en-US" altLang="ja-JP" sz="1800" dirty="0">
                <a:ea typeface="メイリオ" charset="0"/>
                <a:cs typeface="メイリオ" charset="0"/>
                <a:sym typeface="Times New Roman"/>
              </a:rPr>
              <a:t> </a:t>
            </a:r>
            <a:br>
              <a:rPr lang="en-US" altLang="ja-JP" sz="1800" dirty="0">
                <a:ea typeface="メイリオ" charset="0"/>
                <a:cs typeface="メイリオ" charset="0"/>
                <a:sym typeface="Times New Roman"/>
              </a:rPr>
            </a:br>
            <a:r>
              <a:rPr lang="en-US" altLang="ja-JP" sz="1800" dirty="0">
                <a:ea typeface="メイリオ" charset="0"/>
                <a:cs typeface="メイリオ" charset="0"/>
                <a:sym typeface="Times New Roman"/>
              </a:rPr>
              <a:t>established throughout Japan</a:t>
            </a:r>
            <a:endParaRPr lang="ja-JP" altLang="en-US" sz="1800" dirty="0">
              <a:ea typeface="メイリオ" charset="0"/>
              <a:cs typeface="メイリオ" charset="0"/>
              <a:sym typeface="Times New Roman"/>
            </a:endParaRPr>
          </a:p>
          <a:p>
            <a:endParaRPr lang="ja-JP" altLang="en-US" sz="1800" dirty="0">
              <a:ea typeface="メイリオ" charset="0"/>
              <a:cs typeface="メイリオ" charset="0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About the Atelier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0" name="Shape 80"/>
          <p:cNvSpPr/>
          <p:nvPr/>
        </p:nvSpPr>
        <p:spPr>
          <a:xfrm>
            <a:off x="517525" y="555625"/>
            <a:ext cx="8023225" cy="743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120000"/>
              </a:lnSpc>
              <a:defRPr sz="1800" b="1" u="sng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lang="en-US" altLang="ja-JP" dirty="0"/>
              <a:t>Enhance the development with actual experiences and the community. </a:t>
            </a:r>
          </a:p>
        </p:txBody>
      </p:sp>
      <p:sp>
        <p:nvSpPr>
          <p:cNvPr id="82" name="Shape 82"/>
          <p:cNvSpPr/>
          <p:nvPr/>
        </p:nvSpPr>
        <p:spPr>
          <a:xfrm>
            <a:off x="392112" y="1473200"/>
            <a:ext cx="361632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120000"/>
              </a:lnSpc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18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Atelier </a:t>
            </a:r>
            <a:r>
              <a:rPr lang="en-US" sz="2000" dirty="0" err="1" smtClean="0">
                <a:latin typeface="メイリオ"/>
                <a:ea typeface="メイリオ"/>
                <a:cs typeface="メイリオ"/>
                <a:sym typeface="メイリオ"/>
              </a:rPr>
              <a:t>Satelites</a:t>
            </a:r>
            <a:endParaRPr sz="20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059362" y="1473200"/>
            <a:ext cx="3616326" cy="42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lnSpc>
                <a:spcPct val="120000"/>
              </a:lnSpc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18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lang="en-US" dirty="0" smtClean="0"/>
              <a:t>Community</a:t>
            </a:r>
            <a:endParaRPr sz="20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059362" y="3940175"/>
            <a:ext cx="3616326" cy="4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17500" indent="-317500" algn="l" defTabSz="457200">
              <a:lnSpc>
                <a:spcPct val="120000"/>
              </a:lnSpc>
              <a:buSzPct val="100000"/>
              <a:buFont typeface="Wingdings"/>
              <a:buChar char="✓"/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ja-JP" dirty="0"/>
              <a:t>Seminar by developers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3835459" y="2205195"/>
            <a:ext cx="1591480" cy="674918"/>
            <a:chOff x="0" y="0"/>
            <a:chExt cx="1591479" cy="674916"/>
          </a:xfrm>
        </p:grpSpPr>
        <p:sp>
          <p:nvSpPr>
            <p:cNvPr id="85" name="Shape 85"/>
            <p:cNvSpPr/>
            <p:nvPr/>
          </p:nvSpPr>
          <p:spPr>
            <a:xfrm rot="5233925">
              <a:off x="495702" y="-444705"/>
              <a:ext cx="600076" cy="1564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4206"/>
                    <a:pt x="0" y="9394"/>
                  </a:cubicBezTo>
                  <a:lnTo>
                    <a:pt x="0" y="11468"/>
                  </a:lnTo>
                  <a:cubicBezTo>
                    <a:pt x="0" y="15751"/>
                    <a:pt x="6663" y="19493"/>
                    <a:pt x="16200" y="20564"/>
                  </a:cubicBezTo>
                  <a:lnTo>
                    <a:pt x="16200" y="21600"/>
                  </a:lnTo>
                  <a:lnTo>
                    <a:pt x="21600" y="19826"/>
                  </a:lnTo>
                  <a:lnTo>
                    <a:pt x="16200" y="17455"/>
                  </a:lnTo>
                  <a:lnTo>
                    <a:pt x="16200" y="18490"/>
                  </a:lnTo>
                  <a:cubicBezTo>
                    <a:pt x="7516" y="17515"/>
                    <a:pt x="1122" y="14308"/>
                    <a:pt x="132" y="10431"/>
                  </a:cubicBezTo>
                  <a:lnTo>
                    <a:pt x="132" y="10431"/>
                  </a:lnTo>
                  <a:cubicBezTo>
                    <a:pt x="1346" y="5673"/>
                    <a:pt x="10593" y="2073"/>
                    <a:pt x="21600" y="2073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5233925">
              <a:off x="899674" y="-59792"/>
              <a:ext cx="600076" cy="75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8710"/>
                    <a:pt x="0" y="19453"/>
                  </a:cubicBezTo>
                  <a:cubicBezTo>
                    <a:pt x="0" y="20171"/>
                    <a:pt x="44" y="20887"/>
                    <a:pt x="132" y="21600"/>
                  </a:cubicBezTo>
                  <a:lnTo>
                    <a:pt x="132" y="21600"/>
                  </a:lnTo>
                  <a:cubicBezTo>
                    <a:pt x="1346" y="11747"/>
                    <a:pt x="10593" y="4293"/>
                    <a:pt x="21600" y="4293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5233925">
              <a:off x="843694" y="-1040"/>
              <a:ext cx="3665" cy="75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217"/>
                    <a:pt x="7211" y="1442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3917950" y="3108325"/>
            <a:ext cx="1565893" cy="600075"/>
            <a:chOff x="0" y="0"/>
            <a:chExt cx="1565892" cy="600075"/>
          </a:xfrm>
        </p:grpSpPr>
        <p:sp>
          <p:nvSpPr>
            <p:cNvPr id="89" name="Shape 89"/>
            <p:cNvSpPr/>
            <p:nvPr/>
          </p:nvSpPr>
          <p:spPr>
            <a:xfrm rot="16200000">
              <a:off x="482908" y="-482909"/>
              <a:ext cx="600076" cy="156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4206"/>
                    <a:pt x="0" y="9394"/>
                  </a:cubicBezTo>
                  <a:lnTo>
                    <a:pt x="0" y="11468"/>
                  </a:lnTo>
                  <a:cubicBezTo>
                    <a:pt x="0" y="15751"/>
                    <a:pt x="6663" y="19493"/>
                    <a:pt x="16200" y="20564"/>
                  </a:cubicBezTo>
                  <a:lnTo>
                    <a:pt x="16200" y="21600"/>
                  </a:lnTo>
                  <a:lnTo>
                    <a:pt x="21600" y="19826"/>
                  </a:lnTo>
                  <a:lnTo>
                    <a:pt x="16200" y="17455"/>
                  </a:lnTo>
                  <a:lnTo>
                    <a:pt x="16200" y="18490"/>
                  </a:lnTo>
                  <a:cubicBezTo>
                    <a:pt x="7516" y="17515"/>
                    <a:pt x="1122" y="14308"/>
                    <a:pt x="132" y="10431"/>
                  </a:cubicBezTo>
                  <a:lnTo>
                    <a:pt x="132" y="10431"/>
                  </a:lnTo>
                  <a:cubicBezTo>
                    <a:pt x="1346" y="5673"/>
                    <a:pt x="10593" y="2073"/>
                    <a:pt x="21600" y="2073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6200000">
              <a:off x="78059" y="-78060"/>
              <a:ext cx="600076" cy="756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8710"/>
                    <a:pt x="0" y="19453"/>
                  </a:cubicBezTo>
                  <a:cubicBezTo>
                    <a:pt x="0" y="20171"/>
                    <a:pt x="44" y="20887"/>
                    <a:pt x="132" y="21600"/>
                  </a:cubicBezTo>
                  <a:lnTo>
                    <a:pt x="132" y="21600"/>
                  </a:lnTo>
                  <a:cubicBezTo>
                    <a:pt x="1346" y="11747"/>
                    <a:pt x="10593" y="4293"/>
                    <a:pt x="21600" y="4293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16200000">
              <a:off x="716787" y="560668"/>
              <a:ext cx="3665" cy="7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217"/>
                    <a:pt x="7211" y="1442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93" name="Shape 93"/>
          <p:cNvSpPr/>
          <p:nvPr/>
        </p:nvSpPr>
        <p:spPr>
          <a:xfrm>
            <a:off x="3835460" y="2560637"/>
            <a:ext cx="136995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 defTabSz="457200">
              <a:lnSpc>
                <a:spcPct val="120000"/>
              </a:lnSpc>
              <a:defRPr sz="1800"/>
            </a:pP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Mutual Promotion</a:t>
            </a:r>
            <a:endParaRPr sz="20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pic>
        <p:nvPicPr>
          <p:cNvPr id="3" name="図 2" descr="スクリーンショット 2016-04-02 15.21.5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05" y="1945496"/>
            <a:ext cx="2141527" cy="19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047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Information for development</a:t>
            </a:r>
            <a:endParaRPr dirty="0"/>
          </a:p>
        </p:txBody>
      </p:sp>
      <p:sp>
        <p:nvSpPr>
          <p:cNvPr id="720" name="Shape 720"/>
          <p:cNvSpPr/>
          <p:nvPr/>
        </p:nvSpPr>
        <p:spPr>
          <a:xfrm>
            <a:off x="2577917" y="2062653"/>
            <a:ext cx="420884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defTabSz="449262"/>
            <a:r>
              <a:rPr lang="en-US" dirty="0" smtClean="0"/>
              <a:t>Search by “Atelier Akihabara Blog”</a:t>
            </a:r>
            <a:endParaRPr dirty="0"/>
          </a:p>
        </p:txBody>
      </p:sp>
      <p:sp>
        <p:nvSpPr>
          <p:cNvPr id="721" name="Shape 721"/>
          <p:cNvSpPr/>
          <p:nvPr/>
        </p:nvSpPr>
        <p:spPr>
          <a:xfrm>
            <a:off x="2385985" y="3141460"/>
            <a:ext cx="4946224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Useful posts about Pepper development</a:t>
            </a:r>
            <a:endParaRPr sz="15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Introducing upcoming events and event reports.</a:t>
            </a:r>
          </a:p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Get convenient tools for development from [</a:t>
            </a:r>
            <a:r>
              <a:rPr sz="1500" dirty="0" smtClean="0">
                <a:latin typeface="メイリオ"/>
                <a:ea typeface="メイリオ"/>
                <a:cs typeface="メイリオ"/>
                <a:sym typeface="メイリオ"/>
              </a:rPr>
              <a:t>tips</a:t>
            </a:r>
            <a:r>
              <a:rPr 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].</a:t>
            </a:r>
            <a:endParaRPr sz="15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1782033" y="1443124"/>
            <a:ext cx="5783134" cy="417514"/>
          </a:xfrm>
          <a:prstGeom prst="rect">
            <a:avLst/>
          </a:prstGeom>
          <a:solidFill>
            <a:srgbClr val="AAE0C9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defTabSz="449262"/>
            <a:r>
              <a:rPr dirty="0"/>
              <a:t>Pepper </a:t>
            </a:r>
            <a:r>
              <a:rPr lang="en-US" dirty="0" smtClean="0"/>
              <a:t>Atelier Akihabara </a:t>
            </a:r>
            <a:r>
              <a:rPr dirty="0" smtClean="0"/>
              <a:t>with </a:t>
            </a:r>
            <a:r>
              <a:rPr dirty="0" err="1"/>
              <a:t>SoftBank</a:t>
            </a:r>
            <a:endParaRPr dirty="0"/>
          </a:p>
        </p:txBody>
      </p:sp>
      <p:sp>
        <p:nvSpPr>
          <p:cNvPr id="723" name="Shape 723"/>
          <p:cNvSpPr/>
          <p:nvPr/>
        </p:nvSpPr>
        <p:spPr>
          <a:xfrm>
            <a:off x="1709241" y="2978150"/>
            <a:ext cx="6299697" cy="129436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 defTabSz="449262"/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211921"/>
      </p:ext>
    </p:extLst>
  </p:cSld>
  <p:clrMapOvr>
    <a:masterClrMapping/>
  </p:clrMapOvr>
  <p:transition xmlns:p14="http://schemas.microsoft.com/office/powerpoint/2010/main" spd="slow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Information for development</a:t>
            </a:r>
            <a:endParaRPr dirty="0"/>
          </a:p>
        </p:txBody>
      </p:sp>
      <p:sp>
        <p:nvSpPr>
          <p:cNvPr id="726" name="Shape 726"/>
          <p:cNvSpPr/>
          <p:nvPr/>
        </p:nvSpPr>
        <p:spPr>
          <a:xfrm>
            <a:off x="2583716" y="1757853"/>
            <a:ext cx="399404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defTabSz="449262"/>
            <a:r>
              <a:rPr lang="en-US" dirty="0" smtClean="0"/>
              <a:t>Search by “Atelier Akihabara FB”</a:t>
            </a:r>
            <a:endParaRPr dirty="0"/>
          </a:p>
        </p:txBody>
      </p:sp>
      <p:sp>
        <p:nvSpPr>
          <p:cNvPr id="727" name="Shape 727"/>
          <p:cNvSpPr/>
          <p:nvPr/>
        </p:nvSpPr>
        <p:spPr>
          <a:xfrm>
            <a:off x="2585681" y="2836660"/>
            <a:ext cx="457432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A Facebook group of Atelier Akihabara</a:t>
            </a:r>
            <a:endParaRPr lang="en-US" altLang="ja-JP" sz="1500" dirty="0" smtClean="0">
              <a:latin typeface="メイリオ"/>
              <a:ea typeface="メイリオ"/>
              <a:cs typeface="メイリオ"/>
              <a:sym typeface="メイリオ"/>
            </a:endParaRPr>
          </a:p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ja-JP" alt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altLang="ja-JP" sz="1500" dirty="0" smtClean="0">
                <a:latin typeface="メイリオ"/>
                <a:ea typeface="メイリオ"/>
                <a:cs typeface="メイリオ"/>
                <a:sym typeface="メイリオ"/>
              </a:rPr>
              <a:t>You can share information and ask questions.</a:t>
            </a:r>
            <a:endParaRPr sz="15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728" name="Shape 728">
            <a:hlinkClick r:id="rId2"/>
          </p:cNvPr>
          <p:cNvSpPr/>
          <p:nvPr/>
        </p:nvSpPr>
        <p:spPr>
          <a:xfrm>
            <a:off x="2165439" y="1125624"/>
            <a:ext cx="4813122" cy="417514"/>
          </a:xfrm>
          <a:prstGeom prst="rect">
            <a:avLst/>
          </a:prstGeom>
          <a:solidFill>
            <a:srgbClr val="AAE0C9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defTabSz="449262"/>
            <a:r>
              <a:rPr lang="en-US" altLang="ja-JP" dirty="0" smtClean="0"/>
              <a:t>Atelier Akihabara FB</a:t>
            </a:r>
            <a:r>
              <a:rPr lang="ja-JP" altLang="en-US" dirty="0"/>
              <a:t> </a:t>
            </a:r>
            <a:r>
              <a:rPr lang="en-US" altLang="ja-JP" dirty="0" smtClean="0"/>
              <a:t>Group</a:t>
            </a:r>
            <a:endParaRPr dirty="0"/>
          </a:p>
        </p:txBody>
      </p:sp>
      <p:sp>
        <p:nvSpPr>
          <p:cNvPr id="729" name="Shape 729"/>
          <p:cNvSpPr/>
          <p:nvPr/>
        </p:nvSpPr>
        <p:spPr>
          <a:xfrm>
            <a:off x="1236662" y="2673351"/>
            <a:ext cx="7272338" cy="93716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 defTabSz="449262"/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0065038"/>
      </p:ext>
    </p:extLst>
  </p:cSld>
  <p:clrMapOvr>
    <a:masterClrMapping/>
  </p:clrMapOvr>
  <p:transition xmlns:p14="http://schemas.microsoft.com/office/powerpoint/2010/main"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Information for development</a:t>
            </a:r>
            <a:endParaRPr dirty="0"/>
          </a:p>
        </p:txBody>
      </p:sp>
      <p:sp>
        <p:nvSpPr>
          <p:cNvPr id="732" name="Shape 732"/>
          <p:cNvSpPr/>
          <p:nvPr/>
        </p:nvSpPr>
        <p:spPr>
          <a:xfrm>
            <a:off x="3042086" y="2519853"/>
            <a:ext cx="309475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defTabSz="449262"/>
            <a:r>
              <a:rPr lang="en-US" dirty="0" smtClean="0"/>
              <a:t>Search by “</a:t>
            </a:r>
            <a:r>
              <a:rPr dirty="0" err="1" smtClean="0"/>
              <a:t>Qiita</a:t>
            </a:r>
            <a:r>
              <a:rPr dirty="0" smtClean="0"/>
              <a:t>  peppe</a:t>
            </a:r>
            <a:r>
              <a:rPr lang="en-US" dirty="0" smtClean="0"/>
              <a:t>r”</a:t>
            </a:r>
            <a:endParaRPr dirty="0"/>
          </a:p>
        </p:txBody>
      </p:sp>
      <p:sp>
        <p:nvSpPr>
          <p:cNvPr id="733" name="Shape 733">
            <a:hlinkClick r:id="rId2"/>
          </p:cNvPr>
          <p:cNvSpPr/>
          <p:nvPr/>
        </p:nvSpPr>
        <p:spPr>
          <a:xfrm>
            <a:off x="2748801" y="1913025"/>
            <a:ext cx="3663861" cy="539943"/>
          </a:xfrm>
          <a:prstGeom prst="rect">
            <a:avLst/>
          </a:prstGeom>
          <a:solidFill>
            <a:srgbClr val="AAE0C9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22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defTabSz="449262"/>
            <a:r>
              <a:t>Qiita</a:t>
            </a:r>
          </a:p>
        </p:txBody>
      </p:sp>
      <p:sp>
        <p:nvSpPr>
          <p:cNvPr id="5" name="Shape 727"/>
          <p:cNvSpPr/>
          <p:nvPr/>
        </p:nvSpPr>
        <p:spPr>
          <a:xfrm>
            <a:off x="1119751" y="3365827"/>
            <a:ext cx="750622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Information exchanging website for engineers</a:t>
            </a:r>
            <a:endParaRPr lang="en-US" altLang="ja-JP" sz="1500" dirty="0" smtClean="0">
              <a:latin typeface="メイリオ"/>
              <a:ea typeface="メイリオ"/>
              <a:cs typeface="メイリオ"/>
              <a:sym typeface="メイリオ"/>
            </a:endParaRPr>
          </a:p>
          <a:p>
            <a:pPr defTabSz="449262">
              <a:defRPr sz="1500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ja-JP" alt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・</a:t>
            </a:r>
            <a:r>
              <a:rPr lang="en-US" altLang="ja-JP" sz="1500" dirty="0" smtClean="0">
                <a:latin typeface="メイリオ"/>
                <a:ea typeface="メイリオ"/>
                <a:cs typeface="メイリオ"/>
                <a:sym typeface="メイリオ"/>
              </a:rPr>
              <a:t>Search by </a:t>
            </a:r>
            <a:r>
              <a:rPr lang="en-US" sz="1500" dirty="0" smtClean="0">
                <a:latin typeface="メイリオ"/>
                <a:ea typeface="メイリオ"/>
                <a:cs typeface="メイリオ"/>
                <a:sym typeface="メイリオ"/>
              </a:rPr>
              <a:t>Pepper tag for various kinds of technical information about Pepper</a:t>
            </a:r>
            <a:endParaRPr sz="15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6" name="Shape 729"/>
          <p:cNvSpPr/>
          <p:nvPr/>
        </p:nvSpPr>
        <p:spPr>
          <a:xfrm>
            <a:off x="1236662" y="3202518"/>
            <a:ext cx="7272338" cy="93716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 defTabSz="449262"/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8217118"/>
      </p:ext>
    </p:extLst>
  </p:cSld>
  <p:clrMapOvr>
    <a:masterClrMapping/>
  </p:clrMapOvr>
  <p:transition xmlns:p14="http://schemas.microsoft.com/office/powerpoint/2010/main"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1593" y="2613025"/>
            <a:ext cx="3505201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Shape 736"/>
          <p:cNvSpPr/>
          <p:nvPr/>
        </p:nvSpPr>
        <p:spPr>
          <a:xfrm>
            <a:off x="635992" y="253156"/>
            <a:ext cx="5940029" cy="3452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3244"/>
                  <a:pt x="20779" y="15490"/>
                  <a:pt x="19411" y="17300"/>
                </a:cubicBezTo>
                <a:lnTo>
                  <a:pt x="21570" y="20473"/>
                </a:lnTo>
                <a:lnTo>
                  <a:pt x="17973" y="18859"/>
                </a:lnTo>
                <a:cubicBezTo>
                  <a:pt x="16065" y="20559"/>
                  <a:pt x="13556" y="21600"/>
                  <a:pt x="10799" y="21600"/>
                </a:cubicBezTo>
                <a:cubicBezTo>
                  <a:pt x="4834" y="21600"/>
                  <a:pt x="0" y="16765"/>
                  <a:pt x="0" y="10800"/>
                </a:cubicBezTo>
                <a:cubicBezTo>
                  <a:pt x="0" y="4835"/>
                  <a:pt x="4834" y="0"/>
                  <a:pt x="10799" y="0"/>
                </a:cubicBez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999999"/>
            </a:solidFill>
          </a:ln>
        </p:spPr>
        <p:txBody>
          <a:bodyPr lIns="45719" rIns="45719" anchor="ctr"/>
          <a:lstStyle/>
          <a:p>
            <a:pPr defTabSz="44926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>
            <a:spLocks noGrp="1"/>
          </p:cNvSpPr>
          <p:nvPr>
            <p:ph type="subTitle" sz="half" idx="4294967295"/>
          </p:nvPr>
        </p:nvSpPr>
        <p:spPr>
          <a:xfrm>
            <a:off x="507206" y="715912"/>
            <a:ext cx="6400801" cy="25273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40000"/>
              </a:lnSpc>
              <a:defRPr sz="2100" b="1"/>
            </a:pPr>
            <a:r>
              <a:rPr lang="en-US" dirty="0" smtClean="0"/>
              <a:t>Thank you for you attention</a:t>
            </a:r>
            <a:r>
              <a:rPr dirty="0" smtClean="0"/>
              <a:t>！</a:t>
            </a:r>
            <a:endParaRPr dirty="0"/>
          </a:p>
          <a:p>
            <a:pPr algn="ctr">
              <a:lnSpc>
                <a:spcPct val="40000"/>
              </a:lnSpc>
              <a:defRPr sz="2100" b="1"/>
            </a:pPr>
            <a:r>
              <a:rPr lang="en-US" dirty="0" smtClean="0"/>
              <a:t>This will be the end of Workshop #3</a:t>
            </a:r>
            <a:endParaRPr dirty="0"/>
          </a:p>
          <a:p>
            <a:pPr algn="ctr">
              <a:defRPr sz="1500"/>
            </a:pPr>
            <a:r>
              <a:rPr lang="en-US" dirty="0" smtClean="0"/>
              <a:t>We will be happy to see you in Workshop #4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202952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1787703" y="952500"/>
            <a:ext cx="5556072" cy="224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marL="457200" indent="-457200" algn="l" defTabSz="449262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altLang="ja-JP" sz="2800" dirty="0" smtClean="0"/>
              <a:t>One </a:t>
            </a:r>
            <a:r>
              <a:rPr lang="en-US" altLang="ja-JP" sz="2800" dirty="0"/>
              <a:t>minute per person</a:t>
            </a:r>
          </a:p>
          <a:p>
            <a:pPr marL="457200" indent="-457200" algn="l" defTabSz="449262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altLang="ja-JP" sz="2800" dirty="0"/>
              <a:t>Your name</a:t>
            </a:r>
          </a:p>
          <a:p>
            <a:pPr marL="457200" indent="-457200" algn="l" defTabSz="449262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altLang="ja-JP" sz="2800" dirty="0"/>
              <a:t>Affiliation (group or </a:t>
            </a:r>
            <a:r>
              <a:rPr lang="en-US" altLang="ja-JP" sz="2800" dirty="0" smtClean="0"/>
              <a:t>association </a:t>
            </a:r>
            <a:r>
              <a:rPr lang="en-US" altLang="ja-JP" sz="2800" dirty="0"/>
              <a:t>you belong to) </a:t>
            </a:r>
          </a:p>
          <a:p>
            <a:pPr marL="457200" indent="-457200" algn="l" defTabSz="449262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altLang="ja-JP" sz="2800" dirty="0"/>
              <a:t>Your enthusiasm</a:t>
            </a:r>
          </a:p>
        </p:txBody>
      </p:sp>
      <p:sp>
        <p:nvSpPr>
          <p:cNvPr id="97" name="Shape 97"/>
          <p:cNvSpPr/>
          <p:nvPr/>
        </p:nvSpPr>
        <p:spPr>
          <a:xfrm>
            <a:off x="1223962" y="3113087"/>
            <a:ext cx="6889751" cy="40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49262">
              <a:lnSpc>
                <a:spcPct val="12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Today’s Lesson</a:t>
            </a:r>
            <a:endParaRPr dirty="0"/>
          </a:p>
        </p:txBody>
      </p:sp>
      <p:sp>
        <p:nvSpPr>
          <p:cNvPr id="102" name="Shape 102"/>
          <p:cNvSpPr/>
          <p:nvPr/>
        </p:nvSpPr>
        <p:spPr>
          <a:xfrm>
            <a:off x="269875" y="1063179"/>
            <a:ext cx="8172450" cy="2472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defTabSz="449262">
              <a:spcBef>
                <a:spcPts val="1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1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/>
              <a:t>1</a:t>
            </a:r>
            <a:r>
              <a:rPr dirty="0" smtClean="0"/>
              <a:t>.</a:t>
            </a:r>
            <a:r>
              <a:rPr lang="en-US" dirty="0" smtClean="0"/>
              <a:t> The basics of </a:t>
            </a:r>
            <a:r>
              <a:rPr dirty="0" err="1" smtClean="0"/>
              <a:t>Q</a:t>
            </a:r>
            <a:r>
              <a:rPr sz="2300" dirty="0" err="1" smtClean="0"/>
              <a:t>ichat</a:t>
            </a:r>
            <a:endParaRPr dirty="0"/>
          </a:p>
          <a:p>
            <a:pPr defTabSz="449262">
              <a:spcBef>
                <a:spcPts val="1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1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/>
              <a:t>2</a:t>
            </a:r>
            <a:r>
              <a:rPr dirty="0" smtClean="0"/>
              <a:t>.</a:t>
            </a:r>
            <a:r>
              <a:rPr lang="en-US" dirty="0" smtClean="0"/>
              <a:t> Internal Storage Event</a:t>
            </a:r>
            <a:endParaRPr dirty="0"/>
          </a:p>
          <a:p>
            <a:pPr defTabSz="449262">
              <a:spcBef>
                <a:spcPts val="1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1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 smtClean="0"/>
              <a:t>3.</a:t>
            </a:r>
            <a:r>
              <a:rPr lang="en-US" dirty="0" smtClean="0"/>
              <a:t> Emotion recognition API</a:t>
            </a:r>
            <a:endParaRPr lang="en-US" altLang="ja-JP" dirty="0" smtClean="0"/>
          </a:p>
          <a:p>
            <a:pPr defTabSz="449262">
              <a:spcBef>
                <a:spcPts val="1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1"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 smtClean="0"/>
              <a:t>4.</a:t>
            </a:r>
            <a:r>
              <a:rPr lang="en-US" dirty="0"/>
              <a:t> </a:t>
            </a:r>
            <a:r>
              <a:rPr lang="en-US" dirty="0" smtClean="0"/>
              <a:t>Extra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pic>
        <p:nvPicPr>
          <p:cNvPr id="287" name="スクリーンショット 2014-08-26 1.png" descr="スクリーンショット 2014-08-26 1.08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2355850"/>
            <a:ext cx="3505201" cy="2527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0" name="Group 290"/>
          <p:cNvGrpSpPr/>
          <p:nvPr/>
        </p:nvGrpSpPr>
        <p:grpSpPr>
          <a:xfrm>
            <a:off x="4514102" y="102795"/>
            <a:ext cx="3830639" cy="2687639"/>
            <a:chOff x="316752" y="-92467"/>
            <a:chExt cx="3830638" cy="2687638"/>
          </a:xfrm>
        </p:grpSpPr>
        <p:sp>
          <p:nvSpPr>
            <p:cNvPr id="288" name="Shape 288"/>
            <p:cNvSpPr/>
            <p:nvPr/>
          </p:nvSpPr>
          <p:spPr>
            <a:xfrm>
              <a:off x="316752" y="-92467"/>
              <a:ext cx="3830638" cy="2687638"/>
            </a:xfrm>
            <a:prstGeom prst="wedgeEllipseCallout">
              <a:avLst>
                <a:gd name="adj1" fmla="val -49704"/>
                <a:gd name="adj2" fmla="val 40773"/>
              </a:avLst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3200"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60940" y="1028349"/>
              <a:ext cx="3370471" cy="630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l" defTabSz="457200">
                <a:defRPr sz="1800"/>
              </a:pPr>
              <a:r>
                <a:rPr lang="en-US" sz="3500" dirty="0" smtClean="0"/>
                <a:t>What is </a:t>
              </a:r>
              <a:r>
                <a:rPr sz="3500" dirty="0" err="1" smtClean="0"/>
                <a:t>Q</a:t>
              </a:r>
              <a:r>
                <a:rPr sz="3500" dirty="0" err="1" smtClean="0">
                  <a:latin typeface="メイリオ"/>
                  <a:ea typeface="メイリオ"/>
                  <a:cs typeface="メイリオ"/>
                  <a:sym typeface="メイリオ"/>
                </a:rPr>
                <a:t>ichat</a:t>
              </a:r>
              <a:r>
                <a:rPr sz="3200" dirty="0" smtClean="0">
                  <a:latin typeface="メイリオ"/>
                  <a:ea typeface="メイリオ"/>
                  <a:cs typeface="メイリオ"/>
                  <a:sym typeface="メイリオ"/>
                </a:rPr>
                <a:t>？</a:t>
              </a:r>
              <a:endParaRPr sz="3200" dirty="0">
                <a:latin typeface="メイリオ"/>
                <a:ea typeface="メイリオ"/>
                <a:cs typeface="メイリオ"/>
                <a:sym typeface="メイリオ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95350">
              <a:defRPr sz="1936"/>
            </a:pPr>
            <a:r>
              <a:rPr lang="en-US" dirty="0" smtClean="0"/>
              <a:t>Characteristics of </a:t>
            </a:r>
            <a:r>
              <a:rPr dirty="0" err="1" smtClean="0"/>
              <a:t>Q</a:t>
            </a:r>
            <a:r>
              <a:rPr sz="2024" dirty="0" err="1" smtClean="0"/>
              <a:t>ichat</a:t>
            </a:r>
            <a:endParaRPr dirty="0"/>
          </a:p>
        </p:txBody>
      </p:sp>
      <p:sp>
        <p:nvSpPr>
          <p:cNvPr id="293" name="Shape 293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</a:p>
        </p:txBody>
      </p:sp>
      <p:sp>
        <p:nvSpPr>
          <p:cNvPr id="294" name="Shape 294"/>
          <p:cNvSpPr/>
          <p:nvPr/>
        </p:nvSpPr>
        <p:spPr>
          <a:xfrm>
            <a:off x="296862" y="703579"/>
            <a:ext cx="8569326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2000" dirty="0" smtClean="0">
                <a:latin typeface="メイリオ"/>
                <a:ea typeface="メイリオ"/>
                <a:cs typeface="メイリオ"/>
                <a:sym typeface="メイリオ"/>
              </a:rPr>
              <a:t>①</a:t>
            </a: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Various expressions from simple scripts</a:t>
            </a:r>
            <a:endParaRPr sz="20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lvl="1" indent="400050" algn="l" defTabSz="457200">
              <a:defRPr sz="1800"/>
            </a:pP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-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Scripts specialized for communication with a human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lvl="1" indent="400050" algn="l" defTabSz="457200">
              <a:defRPr sz="1800"/>
            </a:pP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-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Other apps or movements used in </a:t>
            </a: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Animated Say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sz="1600" dirty="0">
                <a:latin typeface="メイリオ"/>
                <a:ea typeface="メイリオ"/>
                <a:cs typeface="メイリオ"/>
                <a:sym typeface="メイリオ"/>
              </a:rPr>
              <a:t>       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You can create dialogue with Pepper just like writing a play script.</a:t>
            </a:r>
          </a:p>
          <a:p>
            <a:pPr algn="l" defTabSz="457200">
              <a:defRPr sz="1800"/>
            </a:pP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algn="l" defTabSz="457200">
              <a:defRPr sz="1800"/>
            </a:pPr>
            <a:r>
              <a:rPr sz="2000" dirty="0" smtClean="0">
                <a:latin typeface="メイリオ"/>
                <a:ea typeface="メイリオ"/>
                <a:cs typeface="メイリオ"/>
                <a:sym typeface="メイリオ"/>
              </a:rPr>
              <a:t>②</a:t>
            </a: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Corresponds to human-like input </a:t>
            </a:r>
            <a:b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</a:br>
            <a:r>
              <a:rPr lang="en-US" sz="2000" dirty="0" smtClean="0">
                <a:latin typeface="メイリオ"/>
                <a:ea typeface="メイリオ"/>
                <a:cs typeface="メイリオ"/>
                <a:sym typeface="メイリオ"/>
              </a:rPr>
              <a:t>    </a:t>
            </a: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-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picks up hem and haw, rephrasing, changes in word order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lvl="1" indent="400050" algn="l" defTabSz="457200">
              <a:defRPr sz="1800"/>
            </a:pP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  <a:p>
            <a:pPr lvl="1" indent="400050" algn="l" defTabSz="457200">
              <a:defRPr sz="1800"/>
            </a:pP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You can make it sound like dialogue between actual humans, which was difficult with </a:t>
            </a: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Speech </a:t>
            </a:r>
            <a:r>
              <a:rPr sz="1600" dirty="0" err="1">
                <a:latin typeface="メイリオ"/>
                <a:ea typeface="メイリオ"/>
                <a:cs typeface="メイリオ"/>
                <a:sym typeface="メイリオ"/>
              </a:rPr>
              <a:t>Reco</a:t>
            </a: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.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 Box (Keyword recognition).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13321">
              <a:defRPr sz="2024"/>
            </a:pPr>
            <a:r>
              <a:rPr lang="en-US" dirty="0" smtClean="0"/>
              <a:t>How to make a Dialogue topic</a:t>
            </a:r>
            <a:r>
              <a:rPr dirty="0" smtClean="0"/>
              <a:t>①</a:t>
            </a:r>
            <a:endParaRPr dirty="0"/>
          </a:p>
        </p:txBody>
      </p:sp>
      <p:sp>
        <p:nvSpPr>
          <p:cNvPr id="297" name="Shape 297"/>
          <p:cNvSpPr/>
          <p:nvPr/>
        </p:nvSpPr>
        <p:spPr>
          <a:xfrm>
            <a:off x="7010400" y="4808537"/>
            <a:ext cx="2133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17</a:t>
            </a:r>
          </a:p>
        </p:txBody>
      </p:sp>
      <p:sp>
        <p:nvSpPr>
          <p:cNvPr id="298" name="Shape 298"/>
          <p:cNvSpPr/>
          <p:nvPr/>
        </p:nvSpPr>
        <p:spPr>
          <a:xfrm>
            <a:off x="39687" y="702107"/>
            <a:ext cx="262346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 defTabSz="457200">
              <a:defRPr sz="1800"/>
            </a:pP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①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Select [New Dialogue topic]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989261" y="670696"/>
            <a:ext cx="309562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defRPr sz="1800"/>
            </a:pP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②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Decide the title, and put a check on [Japanese]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6156325" y="727507"/>
            <a:ext cx="266382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14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18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rPr sz="1600" dirty="0" smtClean="0">
                <a:latin typeface="メイリオ"/>
                <a:ea typeface="メイリオ"/>
                <a:cs typeface="メイリオ"/>
                <a:sym typeface="メイリオ"/>
              </a:rPr>
              <a:t>③</a:t>
            </a:r>
            <a:r>
              <a:rPr lang="en-US" sz="1600" dirty="0" smtClean="0">
                <a:latin typeface="メイリオ"/>
                <a:ea typeface="メイリオ"/>
                <a:cs typeface="メイリオ"/>
                <a:sym typeface="メイリオ"/>
              </a:rPr>
              <a:t>Topic file is created</a:t>
            </a:r>
            <a:endParaRPr sz="1600" dirty="0">
              <a:latin typeface="メイリオ"/>
              <a:ea typeface="メイリオ"/>
              <a:cs typeface="メイリオ"/>
              <a:sym typeface="メイリオ"/>
            </a:endParaRPr>
          </a:p>
        </p:txBody>
      </p:sp>
      <p:pic>
        <p:nvPicPr>
          <p:cNvPr id="301" name="スクリーンショット 2015-09-30 19.png" descr="スクリーンショット 2015-09-30 19.07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406525"/>
            <a:ext cx="2665413" cy="3325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スクリーンショット 2015-09-30 19.png" descr="スクリーンショット 2015-09-30 19.08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1215" y="1347787"/>
            <a:ext cx="1638300" cy="360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スクリーンショット 2015-09-30 19.png" descr="スクリーンショット 2015-09-30 19.09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4887" y="1347787"/>
            <a:ext cx="2808288" cy="347503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6156325" y="2859087"/>
            <a:ext cx="1439863" cy="504826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 algn="l" defTabSz="457200"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E486"/>
      </a:accent1>
      <a:accent2>
        <a:srgbClr val="FEDC56"/>
      </a:accent2>
      <a:accent3>
        <a:srgbClr val="8F8F8F"/>
      </a:accent3>
      <a:accent4>
        <a:srgbClr val="707070"/>
      </a:accent4>
      <a:accent5>
        <a:srgbClr val="D9EEC1"/>
      </a:accent5>
      <a:accent6>
        <a:srgbClr val="E6C74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News Gothic MT"/>
            <a:ea typeface="News Gothic MT"/>
            <a:cs typeface="News Gothic MT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News Gothic MT"/>
            <a:ea typeface="News Gothic MT"/>
            <a:cs typeface="News Gothic MT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E486"/>
      </a:accent1>
      <a:accent2>
        <a:srgbClr val="FEDC56"/>
      </a:accent2>
      <a:accent3>
        <a:srgbClr val="8F8F8F"/>
      </a:accent3>
      <a:accent4>
        <a:srgbClr val="707070"/>
      </a:accent4>
      <a:accent5>
        <a:srgbClr val="D9EEC1"/>
      </a:accent5>
      <a:accent6>
        <a:srgbClr val="E6C74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News Gothic MT"/>
            <a:ea typeface="News Gothic MT"/>
            <a:cs typeface="News Gothic MT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News Gothic MT"/>
            <a:ea typeface="News Gothic MT"/>
            <a:cs typeface="News Gothic MT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14834</TotalTime>
  <Words>2369</Words>
  <Application>Microsoft Macintosh PowerPoint</Application>
  <PresentationFormat>画面に合わせる (16:9)</PresentationFormat>
  <Paragraphs>457</Paragraphs>
  <Slides>43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43</vt:i4>
      </vt:variant>
    </vt:vector>
  </HeadingPairs>
  <TitlesOfParts>
    <vt:vector size="46" baseType="lpstr">
      <vt:lpstr>Default</vt:lpstr>
      <vt:lpstr>Office</vt:lpstr>
      <vt:lpstr>1_Office</vt:lpstr>
      <vt:lpstr>PowerPoint プレゼンテーション</vt:lpstr>
      <vt:lpstr>Workshop #3               Choregraphe2.3</vt:lpstr>
      <vt:lpstr>About the Atelier</vt:lpstr>
      <vt:lpstr>About the Atelier</vt:lpstr>
      <vt:lpstr>Introduction</vt:lpstr>
      <vt:lpstr>Today’s Lesson</vt:lpstr>
      <vt:lpstr>PowerPoint プレゼンテーション</vt:lpstr>
      <vt:lpstr>Characteristics of Qichat</vt:lpstr>
      <vt:lpstr>How to make a Dialogue topic①</vt:lpstr>
      <vt:lpstr>How to make a Dialogue topic ②　</vt:lpstr>
      <vt:lpstr>PowerPoint プレゼンテーション</vt:lpstr>
      <vt:lpstr>ーSentence 1ー　The basic format</vt:lpstr>
      <vt:lpstr>PowerPoint プレゼンテーション</vt:lpstr>
      <vt:lpstr>ーSentence 2ー flow of the dialogue</vt:lpstr>
      <vt:lpstr>PowerPoint プレゼンテーション</vt:lpstr>
      <vt:lpstr>ーSentence 3ー　A wild card for ambiguous expressions. </vt:lpstr>
      <vt:lpstr>ーSentence 4ー concept of response</vt:lpstr>
      <vt:lpstr>PowerPoint プレゼンテーション</vt:lpstr>
      <vt:lpstr>ーSentence 5ー　 “OR” for ambiguous response</vt:lpstr>
      <vt:lpstr>ーSentence 5ー　 “OR” for ambiguous response</vt:lpstr>
      <vt:lpstr>ーSentence 6ー　Using variables</vt:lpstr>
      <vt:lpstr>ーSentence 6ー　Using variables</vt:lpstr>
      <vt:lpstr>ーSentence 7ー　Input as variables</vt:lpstr>
      <vt:lpstr>PowerPoint プレゼンテーション</vt:lpstr>
      <vt:lpstr>ーSentence 8ー　Interlocking with other boxes</vt:lpstr>
      <vt:lpstr>PowerPoint プレゼンテーション</vt:lpstr>
      <vt:lpstr>ーSentence 1ー　Basic format</vt:lpstr>
      <vt:lpstr>ーSentence 9-13ー What is internal storage events?</vt:lpstr>
      <vt:lpstr>PowerPoint プレゼンテーション</vt:lpstr>
      <vt:lpstr>Reference</vt:lpstr>
      <vt:lpstr>PowerPoint プレゼンテーション</vt:lpstr>
      <vt:lpstr>Creating a smile-recognition app.</vt:lpstr>
      <vt:lpstr>Reference：　Adjustment by tags</vt:lpstr>
      <vt:lpstr>Creating a smile-recognition app.②</vt:lpstr>
      <vt:lpstr>Creating a smile-recognition app.　③</vt:lpstr>
      <vt:lpstr>Creating a smile-recognition app.④</vt:lpstr>
      <vt:lpstr>Creating a smile-recognition app. ⑤</vt:lpstr>
      <vt:lpstr>PowerPoint プレゼンテーション</vt:lpstr>
      <vt:lpstr>Information for development</vt:lpstr>
      <vt:lpstr>Information for development</vt:lpstr>
      <vt:lpstr>Information for development</vt:lpstr>
      <vt:lpstr>Information for development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ワークショップ#3               Choregraphe2.3</dc:title>
  <dc:creator>Midori</dc:creator>
  <cp:lastModifiedBy>maeda shota</cp:lastModifiedBy>
  <cp:revision>75</cp:revision>
  <dcterms:modified xsi:type="dcterms:W3CDTF">2016-07-29T14:33:45Z</dcterms:modified>
</cp:coreProperties>
</file>