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581" r:id="rId3"/>
    <p:sldId id="885" r:id="rId5"/>
    <p:sldId id="887" r:id="rId6"/>
    <p:sldId id="921" r:id="rId7"/>
    <p:sldId id="922" r:id="rId8"/>
    <p:sldId id="888" r:id="rId9"/>
    <p:sldId id="886" r:id="rId10"/>
    <p:sldId id="890" r:id="rId11"/>
    <p:sldId id="892" r:id="rId12"/>
    <p:sldId id="893" r:id="rId13"/>
    <p:sldId id="909" r:id="rId14"/>
    <p:sldId id="889" r:id="rId15"/>
    <p:sldId id="891" r:id="rId16"/>
    <p:sldId id="898" r:id="rId17"/>
    <p:sldId id="895" r:id="rId18"/>
    <p:sldId id="897" r:id="rId19"/>
    <p:sldId id="894" r:id="rId20"/>
    <p:sldId id="905" r:id="rId21"/>
    <p:sldId id="906" r:id="rId22"/>
    <p:sldId id="908" r:id="rId23"/>
    <p:sldId id="940" r:id="rId24"/>
    <p:sldId id="943" r:id="rId25"/>
    <p:sldId id="907" r:id="rId26"/>
    <p:sldId id="855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00B0F0"/>
    <a:srgbClr val="93F3E2"/>
    <a:srgbClr val="96EBF1"/>
    <a:srgbClr val="FFC000"/>
    <a:srgbClr val="060F1E"/>
    <a:srgbClr val="D53C4C"/>
    <a:srgbClr val="B0590A"/>
    <a:srgbClr val="FFC435"/>
    <a:srgbClr val="FDE977"/>
    <a:srgbClr val="FC8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96" autoAdjust="0"/>
    <p:restoredTop sz="94660"/>
  </p:normalViewPr>
  <p:slideViewPr>
    <p:cSldViewPr snapToGrid="0">
      <p:cViewPr varScale="1">
        <p:scale>
          <a:sx n="71" d="100"/>
          <a:sy n="71" d="100"/>
        </p:scale>
        <p:origin x="546" y="60"/>
      </p:cViewPr>
      <p:guideLst>
        <p:guide orient="horz" pos="2360"/>
        <p:guide pos="369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B2C38-442E-4A34-B087-99D2F692CC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2E29C6-0111-42B2-975B-ABC1085A3B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8D383-689C-46E9-A7EE-4BEEA1EBC0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>
            <a:off x="347980" y="278765"/>
            <a:ext cx="0" cy="306070"/>
          </a:xfrm>
          <a:prstGeom prst="line">
            <a:avLst/>
          </a:prstGeom>
          <a:ln w="571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408940" y="283210"/>
            <a:ext cx="0" cy="297180"/>
          </a:xfrm>
          <a:prstGeom prst="line">
            <a:avLst/>
          </a:prstGeom>
          <a:ln w="190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 descr="组1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2315" y="236855"/>
            <a:ext cx="1001395" cy="3803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83820" y="-144780"/>
            <a:ext cx="12386945" cy="7128510"/>
          </a:xfrm>
          <a:prstGeom prst="rect">
            <a:avLst/>
          </a:prstGeom>
          <a:solidFill>
            <a:srgbClr val="060F1E"/>
          </a:solidFill>
          <a:ln>
            <a:solidFill>
              <a:srgbClr val="061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347980" y="287655"/>
            <a:ext cx="0" cy="306070"/>
          </a:xfrm>
          <a:prstGeom prst="line">
            <a:avLst/>
          </a:prstGeom>
          <a:ln w="571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408940" y="292100"/>
            <a:ext cx="0" cy="297180"/>
          </a:xfrm>
          <a:prstGeom prst="line">
            <a:avLst/>
          </a:prstGeom>
          <a:ln w="190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GIF"/><Relationship Id="rId1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2.jpeg"/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tags" Target="../tags/tag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4.xml"/><Relationship Id="rId8" Type="http://schemas.openxmlformats.org/officeDocument/2006/relationships/slideLayout" Target="../slideLayouts/slideLayout24.xml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83820" y="-144780"/>
            <a:ext cx="12386945" cy="1059815"/>
          </a:xfrm>
          <a:prstGeom prst="rect">
            <a:avLst/>
          </a:prstGeom>
          <a:solidFill>
            <a:srgbClr val="060F1E"/>
          </a:solidFill>
          <a:ln>
            <a:solidFill>
              <a:srgbClr val="061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951990" y="2383790"/>
            <a:ext cx="8308975" cy="1579880"/>
            <a:chOff x="3074" y="6307"/>
            <a:chExt cx="13085" cy="2488"/>
          </a:xfrm>
        </p:grpSpPr>
        <p:sp>
          <p:nvSpPr>
            <p:cNvPr id="351" name="矩形 350"/>
            <p:cNvSpPr/>
            <p:nvPr/>
          </p:nvSpPr>
          <p:spPr>
            <a:xfrm>
              <a:off x="3157" y="6954"/>
              <a:ext cx="13002" cy="957"/>
            </a:xfrm>
            <a:prstGeom prst="rect">
              <a:avLst/>
            </a:prstGeom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</a:bodyPr>
            <a:lstStyle/>
            <a:p>
              <a:pPr algn="ctr">
                <a:lnSpc>
                  <a:spcPct val="105000"/>
                </a:lnSpc>
              </a:pPr>
              <a:endParaRPr lang="zh-CN" altLang="en-US" sz="3200" b="1" dirty="0" smtClean="0">
                <a:solidFill>
                  <a:srgbClr val="1475B2"/>
                </a:solidFill>
                <a:latin typeface="思源黑体 CN Heavy" panose="020B0A00000000000000" charset="-122"/>
                <a:ea typeface="思源黑体 CN Heavy" panose="020B0A00000000000000" charset="-122"/>
                <a:cs typeface="Times New Roman" panose="02020603050405020304" pitchFamily="18" charset="0"/>
                <a:sym typeface="+mn-ea"/>
              </a:endParaRPr>
            </a:p>
          </p:txBody>
        </p:sp>
        <p:cxnSp>
          <p:nvCxnSpPr>
            <p:cNvPr id="352" name="直接连接符 351"/>
            <p:cNvCxnSpPr/>
            <p:nvPr/>
          </p:nvCxnSpPr>
          <p:spPr>
            <a:xfrm>
              <a:off x="3074" y="6542"/>
              <a:ext cx="5885" cy="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rgbClr val="00B0F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3" name="矩形 352"/>
            <p:cNvSpPr/>
            <p:nvPr/>
          </p:nvSpPr>
          <p:spPr>
            <a:xfrm rot="2700000">
              <a:off x="9398" y="6307"/>
              <a:ext cx="470" cy="47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4" name="直接连接符 353"/>
            <p:cNvCxnSpPr/>
            <p:nvPr/>
          </p:nvCxnSpPr>
          <p:spPr>
            <a:xfrm>
              <a:off x="10221" y="6542"/>
              <a:ext cx="5885" cy="0"/>
            </a:xfrm>
            <a:prstGeom prst="line">
              <a:avLst/>
            </a:prstGeom>
            <a:ln>
              <a:gradFill>
                <a:gsLst>
                  <a:gs pos="0">
                    <a:srgbClr val="00B0F0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直接连接符 354"/>
            <p:cNvCxnSpPr/>
            <p:nvPr/>
          </p:nvCxnSpPr>
          <p:spPr>
            <a:xfrm>
              <a:off x="3074" y="8795"/>
              <a:ext cx="13032" cy="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50000">
                    <a:srgbClr val="00B0F0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9750" y="1042670"/>
            <a:ext cx="8572500" cy="4772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360680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en-US" altLang="zh-CN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Path</a:t>
            </a:r>
            <a:endParaRPr lang="en-US" altLang="zh-CN" sz="2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0680" y="922655"/>
            <a:ext cx="97809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Path封装了由直线和曲线(二次，三次贝塞尔曲线)构成的几何路径。你能用Canvas中的drawPath来把这条路径画出来(同样支持Paint的不同绘制模式)，也可以用于剪裁画布和根据路径绘制文字。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3" name="图片 2" descr="clipboar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2340" y="1809750"/>
            <a:ext cx="3067050" cy="1466850"/>
          </a:xfrm>
          <a:prstGeom prst="rect">
            <a:avLst/>
          </a:prstGeom>
        </p:spPr>
      </p:pic>
      <p:pic>
        <p:nvPicPr>
          <p:cNvPr id="4" name="图片 3" descr="clipboar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160" y="2348865"/>
            <a:ext cx="3257550" cy="2705100"/>
          </a:xfrm>
          <a:prstGeom prst="rect">
            <a:avLst/>
          </a:prstGeom>
        </p:spPr>
      </p:pic>
      <p:pic>
        <p:nvPicPr>
          <p:cNvPr id="5" name="图片 4" descr="clipboar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560" y="3792855"/>
            <a:ext cx="2085975" cy="19240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60680" y="5984240"/>
            <a:ext cx="11511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注意：用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drawPath绘制了后，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Path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的路径还是存在的，所以如果需要绘制新的路径，需要先调用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Path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的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reset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方法。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360680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en-US" altLang="zh-CN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Canvas</a:t>
            </a:r>
            <a:endParaRPr lang="en-US" altLang="zh-CN" sz="2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24180" y="1145540"/>
            <a:ext cx="108839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Canvas 在一般的情况下可以看作是一张画布，所有的绘图操作如drawBitmap, drawCircle都发生在这张画布上，这张画板还定义了一些属性比如Matrix，颜色等等。但是如果需要实现一些相对复杂的绘图操作，比如多层动画，地图（地图可以有多个地图层叠加而成，比如：政区层，道路层，兴趣点层）。Canvas提供了图层（Layer）支持，缺省情况可以看作是只有一个图层Layer。如果需要按层次来绘图，Android的Canvas可以使用saveLayerXXX, restore 来创建一些中间层，对于这些Layer是按照“栈结构“来管理的：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8" name="图片 7" descr="697285-9c1b367d6cc343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2640" y="3111500"/>
            <a:ext cx="2657475" cy="1905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87375" y="5422900"/>
            <a:ext cx="110178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创建一个新的Layer到“栈”中，可以使用saveLayer, savaLayerAlpha, 从“栈”中推出一个Layer，可以使用restore,restoreToCount。当Layer入栈时，后续的DrawXXX操作都发生在这个 Layer上，而Layer退栈时，就会把本层绘制的图像“绘制”到上层或是Canvas上。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360680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计算宽高</a:t>
            </a:r>
            <a:endParaRPr lang="zh-CN" altLang="en-US" sz="2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pic>
        <p:nvPicPr>
          <p:cNvPr id="5" name="图片 4" descr="鱼旋转需要的空间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2185" y="1404620"/>
            <a:ext cx="5934075" cy="4048125"/>
          </a:xfrm>
          <a:prstGeom prst="rect">
            <a:avLst/>
          </a:prstGeom>
        </p:spPr>
      </p:pic>
      <p:pic>
        <p:nvPicPr>
          <p:cNvPr id="3" name="图片 2" descr="小鱼旋转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930" y="1404620"/>
            <a:ext cx="4086225" cy="4105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360680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en-US" altLang="zh-CN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Drawable </a:t>
            </a:r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重写方法</a:t>
            </a:r>
            <a:endParaRPr lang="en-US" altLang="zh-CN" sz="2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9180" y="1329055"/>
            <a:ext cx="7534275" cy="4200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360680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分解图</a:t>
            </a:r>
            <a:endParaRPr lang="zh-CN" altLang="en-US" sz="2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6330" y="925195"/>
            <a:ext cx="7419975" cy="5676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360680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计算坐标</a:t>
            </a:r>
            <a:endParaRPr lang="zh-CN" altLang="en-US" sz="2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pic>
        <p:nvPicPr>
          <p:cNvPr id="2" name="图片 1" descr="clipboar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045" y="1273810"/>
            <a:ext cx="6858000" cy="44577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964045" y="2236470"/>
            <a:ext cx="505650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sinA = a/c --&gt; sinA * c = a --&gt; 得到B点的y坐标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cosA = b/c --&gt; cosA * c = b --&gt; 得到B点的x坐标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Math.sin()、Math.cos()的参数是弧度。坐标是按数学中的坐标。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Math.toRadians() 将角度转成弧度。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圆是360度，也是2π弧度，即360°=2π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360680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坐标计算方式</a:t>
            </a:r>
            <a:endParaRPr lang="zh-CN" altLang="en-US" sz="2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pic>
        <p:nvPicPr>
          <p:cNvPr id="4" name="图片 3" descr="鱼鳍定位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2905" y="1030605"/>
            <a:ext cx="6346190" cy="47974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898515" y="3363595"/>
            <a:ext cx="5956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1.3R</a:t>
            </a:r>
            <a:endParaRPr lang="en-US" altLang="zh-CN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360680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属性动画</a:t>
            </a:r>
            <a:r>
              <a:rPr lang="en-US" altLang="zh-CN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(ValueAnimator)</a:t>
            </a:r>
            <a:endParaRPr lang="en-US" altLang="zh-CN" sz="2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0680" y="741045"/>
            <a:ext cx="728535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ValueAnimator 没有重绘，所以需要自己调用addUpdateListener方法，需要结合AnimatorUpdateListener使用。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AutoNum type="arabicPeriod"/>
            </a:pP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操作的对象的属性不一定要有getter和setter方法。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AutoNum type="arabicPeriod"/>
            </a:pP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默认插值器为AccelerateDecelerateInterpolator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680" y="2628900"/>
            <a:ext cx="7658100" cy="42291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500" y="1130300"/>
            <a:ext cx="2807335" cy="45980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360680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属性动画</a:t>
            </a:r>
            <a:r>
              <a:rPr lang="en-US" altLang="zh-CN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(ObjectAnimator)</a:t>
            </a:r>
            <a:endParaRPr lang="en-US" altLang="zh-CN" sz="2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0680" y="1129030"/>
            <a:ext cx="107257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继承自ValueAnimator，相对于ValueAnimatior，可以直接操作控件。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原理：通过改变 View 的属性值来改变控件的形态，说白了就是通过反射技术来获取控件的一些属性如alpha、scaleY等的 get 和 set 方法，从而实现所谓的动画效果。所以，这就需要我们的 View （如自定义 View 中）具有 set 和 get 方法，如果没有则会导致程序的 Clash 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0680" y="3335020"/>
            <a:ext cx="479361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具体步骤: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endParaRPr lang="zh-CN" altLang="en-US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首先，系统通过 get 方法获得属性值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系统在时间插值器的作用下，变更属性值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系统调用 set 方法，将属性值重新赋予控件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78575" y="3474085"/>
            <a:ext cx="470789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// 透明度动画 --- 需要有setAlpha,getAlpha方法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ObjectAnimator.ofFloat(</a:t>
            </a:r>
            <a:r>
              <a:rPr lang="en-US" altLang="zh-CN">
                <a:solidFill>
                  <a:schemeClr val="bg1"/>
                </a:solidFill>
              </a:rPr>
              <a:t>ivFish</a:t>
            </a:r>
            <a:r>
              <a:rPr lang="zh-CN" altLang="en-US">
                <a:solidFill>
                  <a:schemeClr val="bg1"/>
                </a:solidFill>
              </a:rPr>
              <a:t>, "alpha", 1, 0, 1)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        .setDuration(4000)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        .start();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360680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鱼的游动路线</a:t>
            </a:r>
            <a:endParaRPr lang="zh-CN" altLang="en-US" sz="2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pic>
        <p:nvPicPr>
          <p:cNvPr id="2" name="图片 1" descr="三阶贝塞尔曲线确定过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9530" y="741045"/>
            <a:ext cx="6931025" cy="48825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0680" y="5786755"/>
            <a:ext cx="91598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利用头部圆心、鱼身的重心以及点击点坐标来唯一确定一个特征三角形。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确定鱼身需要向左还是向右转弯，知道三角形内角AOB的大小，就知道转动的方向了。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360680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讲师简介</a:t>
            </a:r>
            <a:endParaRPr lang="zh-CN" altLang="en-US" sz="2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pic>
        <p:nvPicPr>
          <p:cNvPr id="2" name="图片 1" descr="修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212850" y="1637665"/>
            <a:ext cx="2297430" cy="344678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6348095" y="1637665"/>
            <a:ext cx="2184400" cy="4508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享学课堂 </a:t>
            </a: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-Leo</a:t>
            </a: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endParaRPr lang="zh-CN" altLang="en-US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997450" y="2449830"/>
            <a:ext cx="4886325" cy="2634615"/>
          </a:xfrm>
          <a:prstGeom prst="roundRect">
            <a:avLst/>
          </a:prstGeom>
          <a:solidFill>
            <a:srgbClr val="96EBF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多年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项目研发经验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担任创业公司技术总监，公司曾获得腾讯战略投资。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精通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架构，性能优化，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flutter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混合开发等技术。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360680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向量夹角计算</a:t>
            </a:r>
            <a:endParaRPr lang="zh-CN" altLang="en-US" sz="2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0680" y="1432560"/>
            <a:ext cx="1158240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>
                <a:solidFill>
                  <a:schemeClr val="bg1"/>
                </a:solidFill>
              </a:rPr>
              <a:t>向量的夹角公式计算夹角cosAOB = (OA*OB)/(|OA|*|OB|)其中OA*OB是向量的数量积,计算过程如下：</a:t>
            </a:r>
            <a:endParaRPr lang="zh-CN" altLang="en-US" sz="2400">
              <a:solidFill>
                <a:schemeClr val="bg1"/>
              </a:solidFill>
            </a:endParaRPr>
          </a:p>
          <a:p>
            <a:pPr algn="l"/>
            <a:endParaRPr lang="zh-CN" altLang="en-US" sz="2400">
              <a:solidFill>
                <a:schemeClr val="bg1"/>
              </a:solidFill>
            </a:endParaRPr>
          </a:p>
          <a:p>
            <a:pPr algn="l"/>
            <a:r>
              <a:rPr lang="zh-CN" altLang="en-US" sz="2400">
                <a:solidFill>
                  <a:schemeClr val="bg1"/>
                </a:solidFill>
              </a:rPr>
              <a:t>OA=(Ax-Ox,Ay-Oy)</a:t>
            </a:r>
            <a:endParaRPr lang="zh-CN" altLang="en-US" sz="2400">
              <a:solidFill>
                <a:schemeClr val="bg1"/>
              </a:solidFill>
            </a:endParaRPr>
          </a:p>
          <a:p>
            <a:pPr algn="l"/>
            <a:r>
              <a:rPr lang="zh-CN" altLang="en-US" sz="2400">
                <a:solidFill>
                  <a:schemeClr val="bg1"/>
                </a:solidFill>
              </a:rPr>
              <a:t>OB=(Bx-Ox,By-Oy)</a:t>
            </a:r>
            <a:endParaRPr lang="zh-CN" altLang="en-US" sz="2400">
              <a:solidFill>
                <a:schemeClr val="bg1"/>
              </a:solidFill>
            </a:endParaRPr>
          </a:p>
          <a:p>
            <a:pPr algn="l"/>
            <a:r>
              <a:rPr lang="zh-CN" altLang="en-US" sz="2400">
                <a:solidFill>
                  <a:schemeClr val="bg1"/>
                </a:solidFill>
              </a:rPr>
              <a:t>OA</a:t>
            </a:r>
            <a:r>
              <a:rPr lang="en-US" altLang="zh-CN" sz="2400">
                <a:solidFill>
                  <a:schemeClr val="bg1"/>
                </a:solidFill>
              </a:rPr>
              <a:t>*</a:t>
            </a:r>
            <a:r>
              <a:rPr lang="zh-CN" altLang="en-US" sz="2400">
                <a:solidFill>
                  <a:schemeClr val="bg1"/>
                </a:solidFill>
              </a:rPr>
              <a:t>OB=(Ax-Ox)(Bx-Ox)+(Ay-Oy)*(By-Oy)</a:t>
            </a:r>
            <a:endParaRPr lang="zh-CN" altLang="en-US" sz="2400">
              <a:solidFill>
                <a:schemeClr val="bg1"/>
              </a:solidFill>
            </a:endParaRPr>
          </a:p>
          <a:p>
            <a:pPr algn="l"/>
            <a:r>
              <a:rPr lang="zh-CN" altLang="en-US" sz="2400">
                <a:solidFill>
                  <a:schemeClr val="bg1"/>
                </a:solidFill>
              </a:rPr>
              <a:t>|OA|表示线段OA的模即OA的长度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360680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三角函数图</a:t>
            </a:r>
            <a:endParaRPr lang="zh-CN" altLang="en-US" sz="2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pic>
        <p:nvPicPr>
          <p:cNvPr id="2" name="图片 1" descr="正弦函数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680" y="1598295"/>
            <a:ext cx="6286500" cy="1885950"/>
          </a:xfrm>
          <a:prstGeom prst="rect">
            <a:avLst/>
          </a:prstGeom>
        </p:spPr>
      </p:pic>
      <p:pic>
        <p:nvPicPr>
          <p:cNvPr id="3" name="图片 2" descr="余弦函数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0" y="4182745"/>
            <a:ext cx="4686300" cy="19716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0680" y="116586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正弦函数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0680" y="3814445"/>
            <a:ext cx="1262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余弦函数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7" name="图片 6" descr="反余弦函数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455" y="4106545"/>
            <a:ext cx="2095500" cy="20478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942455" y="367093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反余弦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4" name="图片 3" descr="正切函数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3950" y="336550"/>
            <a:ext cx="3463290" cy="31476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15010" y="0"/>
            <a:ext cx="2895600" cy="68770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940" y="0"/>
            <a:ext cx="4622800" cy="3182620"/>
          </a:xfrm>
          <a:prstGeom prst="rect">
            <a:avLst/>
          </a:prstGeom>
        </p:spPr>
      </p:pic>
      <p:pic>
        <p:nvPicPr>
          <p:cNvPr id="6" name="图片 5" descr="[V$1(JFQSF7CXYD(]N$IMRX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5940" y="3441065"/>
            <a:ext cx="5542280" cy="30645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360680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en-US" altLang="zh-CN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PathMeasure</a:t>
            </a:r>
            <a:endParaRPr lang="en-US" altLang="zh-CN" sz="2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0680" y="1429385"/>
            <a:ext cx="1060196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>
                <a:solidFill>
                  <a:schemeClr val="bg1"/>
                </a:solidFill>
              </a:rPr>
              <a:t>mPathMeasure.getPosTan(float distance, float pos[], float tan[])，参数信息：</a:t>
            </a:r>
            <a:endParaRPr lang="zh-CN" altLang="en-US" sz="2400">
              <a:solidFill>
                <a:schemeClr val="bg1"/>
              </a:solidFill>
            </a:endParaRPr>
          </a:p>
          <a:p>
            <a:pPr algn="l"/>
            <a:endParaRPr lang="zh-CN" altLang="en-US" sz="2400">
              <a:solidFill>
                <a:schemeClr val="bg1"/>
              </a:solidFill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 sz="2400">
                <a:solidFill>
                  <a:schemeClr val="bg1"/>
                </a:solidFill>
              </a:rPr>
              <a:t>distance : 这个参数就是确定要获取路径上哪个位置的点</a:t>
            </a:r>
            <a:endParaRPr lang="zh-CN" altLang="en-US" sz="2400">
              <a:solidFill>
                <a:schemeClr val="bg1"/>
              </a:solidFill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endParaRPr lang="zh-CN" altLang="en-US" sz="2400">
              <a:solidFill>
                <a:schemeClr val="bg1"/>
              </a:solidFill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 sz="2400">
                <a:solidFill>
                  <a:schemeClr val="bg1"/>
                </a:solidFill>
              </a:rPr>
              <a:t>pos[] ：根据distance返回点的坐标信息并保存在传入的pos[]内， X保存在pos[0], Y则在pos[1]</a:t>
            </a:r>
            <a:endParaRPr lang="zh-CN" altLang="en-US" sz="2400">
              <a:solidFill>
                <a:schemeClr val="bg1"/>
              </a:solidFill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endParaRPr lang="zh-CN" altLang="en-US" sz="2400">
              <a:solidFill>
                <a:schemeClr val="bg1"/>
              </a:solidFill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 sz="2400">
                <a:solidFill>
                  <a:schemeClr val="bg1"/>
                </a:solidFill>
              </a:rPr>
              <a:t>tan[] : 根据distance返回点的角度信息并保存传入tan[]内 ，主要结合float degree = (float) (Math.atan2(mTan[1], mTan[0]) * 180 / Math.PI);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_库_文本框 6"/>
          <p:cNvSpPr txBox="1"/>
          <p:nvPr>
            <p:custDataLst>
              <p:tags r:id="rId1"/>
            </p:custDataLst>
          </p:nvPr>
        </p:nvSpPr>
        <p:spPr>
          <a:xfrm>
            <a:off x="5380355" y="4561205"/>
            <a:ext cx="11830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800" dirty="0">
                <a:solidFill>
                  <a:srgbClr val="00B0F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Leo</a:t>
            </a:r>
            <a:endParaRPr lang="en-US" altLang="zh-CN" sz="4800" dirty="0">
              <a:solidFill>
                <a:srgbClr val="00B0F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6" name="PA_库_文本框 3"/>
          <p:cNvSpPr txBox="1"/>
          <p:nvPr>
            <p:custDataLst>
              <p:tags r:id="rId2"/>
            </p:custDataLst>
          </p:nvPr>
        </p:nvSpPr>
        <p:spPr>
          <a:xfrm>
            <a:off x="3347720" y="2689225"/>
            <a:ext cx="256413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8800" dirty="0">
                <a:solidFill>
                  <a:schemeClr val="accent1">
                    <a:lumMod val="20000"/>
                    <a:lumOff val="8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谢谢</a:t>
            </a:r>
            <a:endParaRPr lang="zh-CN" altLang="en-US" sz="8800" dirty="0">
              <a:solidFill>
                <a:schemeClr val="accent1">
                  <a:lumMod val="20000"/>
                  <a:lumOff val="80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cxnSp>
        <p:nvCxnSpPr>
          <p:cNvPr id="11" name="PA_库_直接连接符 10"/>
          <p:cNvCxnSpPr/>
          <p:nvPr>
            <p:custDataLst>
              <p:tags r:id="rId3"/>
            </p:custDataLst>
          </p:nvPr>
        </p:nvCxnSpPr>
        <p:spPr>
          <a:xfrm>
            <a:off x="5787390" y="2709545"/>
            <a:ext cx="0" cy="94678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A_库_直接连接符 12"/>
          <p:cNvCxnSpPr/>
          <p:nvPr>
            <p:custDataLst>
              <p:tags r:id="rId4"/>
            </p:custDataLst>
          </p:nvPr>
        </p:nvCxnSpPr>
        <p:spPr>
          <a:xfrm>
            <a:off x="6207125" y="3339465"/>
            <a:ext cx="0" cy="73914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A_库_文本框 13"/>
          <p:cNvSpPr txBox="1"/>
          <p:nvPr>
            <p:custDataLst>
              <p:tags r:id="rId5"/>
            </p:custDataLst>
          </p:nvPr>
        </p:nvSpPr>
        <p:spPr>
          <a:xfrm>
            <a:off x="5741670" y="2710180"/>
            <a:ext cx="459740" cy="18249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dirty="0">
                <a:solidFill>
                  <a:schemeClr val="accent1">
                    <a:lumMod val="20000"/>
                    <a:lumOff val="8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TECHNOLOGY</a:t>
            </a:r>
            <a:endParaRPr lang="en-US" altLang="zh-CN" dirty="0">
              <a:solidFill>
                <a:schemeClr val="accent1">
                  <a:lumMod val="20000"/>
                  <a:lumOff val="80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cxnSp>
        <p:nvCxnSpPr>
          <p:cNvPr id="12" name="PA_库_直接连接符 10"/>
          <p:cNvCxnSpPr/>
          <p:nvPr>
            <p:custDataLst>
              <p:tags r:id="rId6"/>
            </p:custDataLst>
          </p:nvPr>
        </p:nvCxnSpPr>
        <p:spPr>
          <a:xfrm flipV="1">
            <a:off x="5502910" y="2707005"/>
            <a:ext cx="568325" cy="254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A_库_文本框 3"/>
          <p:cNvSpPr txBox="1"/>
          <p:nvPr>
            <p:custDataLst>
              <p:tags r:id="rId7"/>
            </p:custDataLst>
          </p:nvPr>
        </p:nvSpPr>
        <p:spPr>
          <a:xfrm>
            <a:off x="6231890" y="2706370"/>
            <a:ext cx="310896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8800" dirty="0">
                <a:solidFill>
                  <a:schemeClr val="accent1">
                    <a:lumMod val="20000"/>
                    <a:lumOff val="8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观看</a:t>
            </a:r>
            <a:endParaRPr lang="zh-CN" altLang="en-US" sz="8800" dirty="0">
              <a:solidFill>
                <a:schemeClr val="accent1">
                  <a:lumMod val="20000"/>
                  <a:lumOff val="80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3681095" y="4112895"/>
            <a:ext cx="472567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360680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锦鲤动画</a:t>
            </a:r>
            <a:endParaRPr lang="zh-CN" altLang="en-US" sz="2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0680" y="1522095"/>
            <a:ext cx="784098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solidFill>
                  <a:schemeClr val="bg1"/>
                </a:solidFill>
              </a:rPr>
              <a:t>分析效果：</a:t>
            </a:r>
            <a:endParaRPr lang="zh-CN" altLang="en-US" sz="2400">
              <a:solidFill>
                <a:schemeClr val="bg1"/>
              </a:solidFill>
            </a:endParaRPr>
          </a:p>
          <a:p>
            <a:pPr algn="l"/>
            <a:endParaRPr lang="zh-CN" altLang="en-US" sz="240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2400">
                <a:solidFill>
                  <a:schemeClr val="bg1"/>
                </a:solidFill>
              </a:rPr>
              <a:t>小鱼的身体各个部件都是简单的半透明几何图形</a:t>
            </a:r>
            <a:endParaRPr lang="zh-CN" altLang="en-US" sz="240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2400">
                <a:solidFill>
                  <a:schemeClr val="bg1"/>
                </a:solidFill>
              </a:rPr>
              <a:t>各个部件都可以活动</a:t>
            </a:r>
            <a:endParaRPr lang="zh-CN" altLang="en-US" sz="240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2400">
                <a:solidFill>
                  <a:schemeClr val="bg1"/>
                </a:solidFill>
              </a:rPr>
              <a:t>从头到尾方向的部件摆动幅度越来越大、频率越来越高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360680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锦鲤动画</a:t>
            </a:r>
            <a:endParaRPr lang="zh-CN" altLang="en-US" sz="2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83030" y="1418590"/>
            <a:ext cx="326898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solidFill>
                  <a:schemeClr val="bg1"/>
                </a:solidFill>
              </a:rPr>
              <a:t>实现步骤</a:t>
            </a:r>
            <a:r>
              <a:rPr lang="zh-CN" altLang="en-US" sz="2400">
                <a:solidFill>
                  <a:schemeClr val="bg1"/>
                </a:solidFill>
              </a:rPr>
              <a:t>：</a:t>
            </a:r>
            <a:endParaRPr lang="zh-CN" altLang="en-US" sz="2400">
              <a:solidFill>
                <a:schemeClr val="bg1"/>
              </a:solidFill>
            </a:endParaRPr>
          </a:p>
          <a:p>
            <a:pPr algn="l"/>
            <a:endParaRPr lang="zh-CN" altLang="en-US" sz="240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2400">
                <a:solidFill>
                  <a:schemeClr val="bg1"/>
                </a:solidFill>
              </a:rPr>
              <a:t>实现小鱼的绘制</a:t>
            </a:r>
            <a:endParaRPr lang="zh-CN" altLang="en-US" sz="240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2400">
                <a:solidFill>
                  <a:schemeClr val="bg1"/>
                </a:solidFill>
              </a:rPr>
              <a:t>实现小鱼的原地摆动</a:t>
            </a:r>
            <a:endParaRPr lang="zh-CN" altLang="en-US" sz="240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2400">
                <a:solidFill>
                  <a:schemeClr val="bg1"/>
                </a:solidFill>
              </a:rPr>
              <a:t>实现小鱼点击游动</a:t>
            </a:r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3030" y="3554730"/>
            <a:ext cx="1713865" cy="29375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010" y="3543935"/>
            <a:ext cx="1800225" cy="29483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2095" y="3784600"/>
            <a:ext cx="3791585" cy="2330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360680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分解图</a:t>
            </a:r>
            <a:endParaRPr lang="zh-CN" altLang="en-US" sz="2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6330" y="925195"/>
            <a:ext cx="7419975" cy="5676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360680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en-US" altLang="zh-CN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Drawable</a:t>
            </a:r>
            <a:endParaRPr lang="en-US" altLang="zh-CN" sz="2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2465" y="983615"/>
            <a:ext cx="934466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solidFill>
                  <a:schemeClr val="accent1">
                    <a:lumMod val="60000"/>
                    <a:lumOff val="40000"/>
                  </a:schemeClr>
                </a:solidFill>
              </a:rPr>
              <a:t>Drawable是什么？</a:t>
            </a:r>
            <a:endParaRPr lang="zh-CN" altLang="en-US" sz="240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endParaRPr lang="zh-CN" altLang="en-US" sz="240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2400">
                <a:solidFill>
                  <a:schemeClr val="bg1"/>
                </a:solidFill>
              </a:rPr>
              <a:t>一种可以在Canvas上进行绘制的抽象的概念</a:t>
            </a:r>
            <a:endParaRPr lang="zh-CN" altLang="en-US" sz="240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2400">
                <a:solidFill>
                  <a:schemeClr val="bg1"/>
                </a:solidFill>
              </a:rPr>
              <a:t>颜色、图片等都可以是一个Drawable</a:t>
            </a:r>
            <a:endParaRPr lang="zh-CN" altLang="en-US" sz="240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2400">
                <a:solidFill>
                  <a:schemeClr val="bg1"/>
                </a:solidFill>
              </a:rPr>
              <a:t>Drawable可以通过XML定义，或者通过代码创建</a:t>
            </a:r>
            <a:endParaRPr lang="zh-CN" altLang="en-US" sz="240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2400">
                <a:solidFill>
                  <a:schemeClr val="bg1"/>
                </a:solidFill>
              </a:rPr>
              <a:t>Android中Drawable是一个抽象类，每个具体的Drawable都是其子类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2465" y="4051300"/>
            <a:ext cx="104317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accent1">
                    <a:lumMod val="60000"/>
                    <a:lumOff val="40000"/>
                  </a:schemeClr>
                </a:solidFill>
              </a:rPr>
              <a:t>Drawable的优点</a:t>
            </a:r>
            <a:r>
              <a:rPr lang="en-US" altLang="zh-CN" sz="240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  <a:endParaRPr lang="en-US" altLang="zh-CN" sz="240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2400">
                <a:solidFill>
                  <a:schemeClr val="bg1"/>
                </a:solidFill>
              </a:rPr>
              <a:t>使用简单，比自定义View成本低</a:t>
            </a:r>
            <a:endParaRPr lang="zh-CN" altLang="en-US" sz="240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2400">
                <a:solidFill>
                  <a:schemeClr val="bg1"/>
                </a:solidFill>
              </a:rPr>
              <a:t>非图片类的Drawable所占空间小，能减小apk大小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360680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en-US" altLang="zh-CN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Drawable </a:t>
            </a:r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重写方法</a:t>
            </a:r>
            <a:endParaRPr lang="zh-CN" altLang="en-US" sz="2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87705" y="1125855"/>
            <a:ext cx="5819775" cy="21145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928110"/>
            <a:ext cx="7705725" cy="2124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360680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en-US" altLang="zh-CN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Drawable </a:t>
            </a:r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重写方法</a:t>
            </a:r>
            <a:endParaRPr lang="en-US" altLang="zh-CN" sz="2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680" y="1090295"/>
            <a:ext cx="8820150" cy="2914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0" y="4396740"/>
            <a:ext cx="4295775" cy="1914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360680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en-US" altLang="zh-CN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Paint</a:t>
            </a:r>
            <a:endParaRPr lang="en-US" altLang="zh-CN" sz="2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680" y="1080135"/>
            <a:ext cx="2924175" cy="13620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390" y="1118235"/>
            <a:ext cx="2000250" cy="16192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80" y="3293745"/>
            <a:ext cx="6848475" cy="2590800"/>
          </a:xfrm>
          <a:prstGeom prst="rect">
            <a:avLst/>
          </a:prstGeom>
        </p:spPr>
      </p:pic>
      <p:pic>
        <p:nvPicPr>
          <p:cNvPr id="10" name="图片 9" descr="Paint_防抖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2715" y="829945"/>
            <a:ext cx="2876550" cy="2876550"/>
          </a:xfrm>
          <a:prstGeom prst="rect">
            <a:avLst/>
          </a:prstGeom>
        </p:spPr>
      </p:pic>
      <p:pic>
        <p:nvPicPr>
          <p:cNvPr id="11" name="图片 10" descr="Paint_防抖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1765" y="3903980"/>
            <a:ext cx="2857500" cy="2867025"/>
          </a:xfrm>
          <a:prstGeom prst="rect">
            <a:avLst/>
          </a:prstGeom>
        </p:spPr>
      </p:pic>
      <p:pic>
        <p:nvPicPr>
          <p:cNvPr id="12" name="图片 11" descr="Paint_抗锯齿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7150" y="1413510"/>
            <a:ext cx="2333625" cy="1028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3330,&quot;width&quot;:9165}"/>
</p:tagLst>
</file>

<file path=ppt/tags/tag2.xml><?xml version="1.0" encoding="utf-8"?>
<p:tagLst xmlns:p="http://schemas.openxmlformats.org/presentationml/2006/main">
  <p:tag name="KSO_WM_UNIT_PLACING_PICTURE_USER_VIEWPORT" val="{&quot;height&quot;:10830,&quot;width&quot;:4560}"/>
</p:tagLst>
</file>

<file path=ppt/tags/tag3.xml><?xml version="1.0" encoding="utf-8"?>
<p:tagLst xmlns:p="http://schemas.openxmlformats.org/presentationml/2006/main">
  <p:tag name="PA" val="v4.0.0"/>
</p:tagLst>
</file>

<file path=ppt/tags/tag4.xml><?xml version="1.0" encoding="utf-8"?>
<p:tagLst xmlns:p="http://schemas.openxmlformats.org/presentationml/2006/main">
  <p:tag name="PA" val="v4.0.0"/>
</p:tagLst>
</file>

<file path=ppt/tags/tag5.xml><?xml version="1.0" encoding="utf-8"?>
<p:tagLst xmlns:p="http://schemas.openxmlformats.org/presentationml/2006/main">
  <p:tag name="PA" val="v4.0.0"/>
</p:tagLst>
</file>

<file path=ppt/tags/tag6.xml><?xml version="1.0" encoding="utf-8"?>
<p:tagLst xmlns:p="http://schemas.openxmlformats.org/presentationml/2006/main">
  <p:tag name="PA" val="v4.0.0"/>
</p:tagLst>
</file>

<file path=ppt/tags/tag7.xml><?xml version="1.0" encoding="utf-8"?>
<p:tagLst xmlns:p="http://schemas.openxmlformats.org/presentationml/2006/main">
  <p:tag name="PA" val="v4.0.0"/>
</p:tagLst>
</file>

<file path=ppt/tags/tag8.xml><?xml version="1.0" encoding="utf-8"?>
<p:tagLst xmlns:p="http://schemas.openxmlformats.org/presentationml/2006/main">
  <p:tag name="PA" val="v4.0.0"/>
</p:tagLst>
</file>

<file path=ppt/tags/tag9.xml><?xml version="1.0" encoding="utf-8"?>
<p:tagLst xmlns:p="http://schemas.openxmlformats.org/presentationml/2006/main">
  <p:tag name="PA" val="v4.0.0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2337</Words>
  <Application>WPS 演示</Application>
  <PresentationFormat>宽屏</PresentationFormat>
  <Paragraphs>143</Paragraphs>
  <Slides>24</Slides>
  <Notes>42</Notes>
  <HiddenSlides>0</HiddenSlides>
  <MMClips>1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0" baseType="lpstr">
      <vt:lpstr>Arial</vt:lpstr>
      <vt:lpstr>宋体</vt:lpstr>
      <vt:lpstr>Wingdings</vt:lpstr>
      <vt:lpstr>思源黑体 CN Heavy</vt:lpstr>
      <vt:lpstr>Times New Roman</vt:lpstr>
      <vt:lpstr>思源黑体 CN Medium</vt:lpstr>
      <vt:lpstr>黑体</vt:lpstr>
      <vt:lpstr>微软雅黑</vt:lpstr>
      <vt:lpstr>Clear Sans Light</vt:lpstr>
      <vt:lpstr>Calibri</vt:lpstr>
      <vt:lpstr>Arial Unicode MS</vt:lpstr>
      <vt:lpstr>Calibri Light</vt:lpstr>
      <vt:lpstr>Wingdings</vt:lpstr>
      <vt:lpstr>字魂59号-创粗黑</vt:lpstr>
      <vt:lpstr>Yu Gothic UI Light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QQ:394222199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【动态】IOS风格超实用大气简约图形化商务报告11</dc:title>
  <dc:creator>李国海</dc:creator>
  <cp:lastModifiedBy>Administrator</cp:lastModifiedBy>
  <cp:revision>768</cp:revision>
  <dcterms:created xsi:type="dcterms:W3CDTF">2014-11-04T04:04:00Z</dcterms:created>
  <dcterms:modified xsi:type="dcterms:W3CDTF">2020-07-19T11:56:36Z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