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5"/>
  </p:handoutMasterIdLst>
  <p:sldIdLst>
    <p:sldId id="1526" r:id="rId3"/>
    <p:sldId id="1631" r:id="rId4"/>
    <p:sldId id="1632" r:id="rId5"/>
    <p:sldId id="1638" r:id="rId6"/>
    <p:sldId id="1633" r:id="rId7"/>
    <p:sldId id="1634" r:id="rId8"/>
    <p:sldId id="1635" r:id="rId10"/>
    <p:sldId id="1636" r:id="rId11"/>
    <p:sldId id="1637" r:id="rId12"/>
    <p:sldId id="1661" r:id="rId13"/>
    <p:sldId id="1422" r:id="rId14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" initials="z" lastIdx="1" clrIdx="0"/>
  <p:cmAuthor id="0" name="Mia Vida Villanueva" initials="MVV" lastIdx="1" clrIdx="0"/>
  <p:cmAuthor id="7" name="1206988966@qq.com" initials="1" lastIdx="1" clrIdx="2"/>
  <p:cmAuthor id="8" name="姜伟光" initials="姜" lastIdx="1" clrIdx="0"/>
  <p:cmAuthor id="2" name="作者" initials="A" lastIdx="1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2" y="336"/>
      </p:cViewPr>
      <p:guideLst>
        <p:guide orient="horz" pos="1853"/>
        <p:guide pos="38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24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323215" y="124460"/>
            <a:ext cx="10156825" cy="460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grpSp>
        <p:nvGrpSpPr>
          <p:cNvPr id="2" name="PA_组合 47"/>
          <p:cNvGrpSpPr/>
          <p:nvPr userDrawn="1">
            <p:custDataLst>
              <p:tags r:id="rId3"/>
            </p:custDataLst>
          </p:nvPr>
        </p:nvGrpSpPr>
        <p:grpSpPr>
          <a:xfrm>
            <a:off x="415177" y="58474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D3C25-840A-47C3-84D9-F8EC6E7B6995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4E9A81-392C-4698-A005-9644955AD9C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1075" y="2221865"/>
            <a:ext cx="10515600" cy="1111250"/>
          </a:xfrm>
        </p:spPr>
        <p:txBody>
          <a:bodyPr anchor="b"/>
          <a:lstStyle>
            <a:lvl1pPr>
              <a:defRPr sz="6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image" Target="../media/image9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image" Target="../media/image10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6.xml"/><Relationship Id="rId6" Type="http://schemas.openxmlformats.org/officeDocument/2006/relationships/image" Target="../media/image12.png"/><Relationship Id="rId5" Type="http://schemas.openxmlformats.org/officeDocument/2006/relationships/tags" Target="../tags/tag15.xml"/><Relationship Id="rId4" Type="http://schemas.openxmlformats.org/officeDocument/2006/relationships/image" Target="../media/image11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文字绘制</a:t>
            </a:r>
            <a:endParaRPr lang="zh-CN" altLang="en-US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补充资料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13085" y="5084445"/>
            <a:ext cx="930275" cy="930275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197783" y="6014720"/>
            <a:ext cx="196088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PA_库_文本框 6"/>
          <p:cNvSpPr txBox="1"/>
          <p:nvPr>
            <p:custDataLst>
              <p:tags r:id="rId2"/>
            </p:custDataLst>
          </p:nvPr>
        </p:nvSpPr>
        <p:spPr>
          <a:xfrm>
            <a:off x="5093335" y="4254500"/>
            <a:ext cx="1498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 dirty="0">
                <a:solidFill>
                  <a:srgbClr val="00B0F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Zero</a:t>
            </a:r>
            <a:endParaRPr lang="en-US" altLang="zh-CN" sz="4800" dirty="0">
              <a:solidFill>
                <a:srgbClr val="00B0F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PA_库_文本框 3"/>
          <p:cNvSpPr txBox="1"/>
          <p:nvPr>
            <p:custDataLst>
              <p:tags r:id="rId3"/>
            </p:custDataLst>
          </p:nvPr>
        </p:nvSpPr>
        <p:spPr>
          <a:xfrm>
            <a:off x="3060700" y="2382520"/>
            <a:ext cx="25641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谢谢</a:t>
            </a:r>
            <a:endParaRPr lang="zh-CN" altLang="en-US" sz="8800" dirty="0">
              <a:solidFill>
                <a:schemeClr val="accent1">
                  <a:lumMod val="20000"/>
                  <a:lumOff val="8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11" name="PA_库_直接连接符 10"/>
          <p:cNvCxnSpPr/>
          <p:nvPr>
            <p:custDataLst>
              <p:tags r:id="rId4"/>
            </p:custDataLst>
          </p:nvPr>
        </p:nvCxnSpPr>
        <p:spPr>
          <a:xfrm>
            <a:off x="5500370" y="2402840"/>
            <a:ext cx="0" cy="94678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A_库_直接连接符 12"/>
          <p:cNvCxnSpPr/>
          <p:nvPr>
            <p:custDataLst>
              <p:tags r:id="rId5"/>
            </p:custDataLst>
          </p:nvPr>
        </p:nvCxnSpPr>
        <p:spPr>
          <a:xfrm>
            <a:off x="5920105" y="3032760"/>
            <a:ext cx="0" cy="73914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_库_文本框 13"/>
          <p:cNvSpPr txBox="1"/>
          <p:nvPr>
            <p:custDataLst>
              <p:tags r:id="rId6"/>
            </p:custDataLst>
          </p:nvPr>
        </p:nvSpPr>
        <p:spPr>
          <a:xfrm>
            <a:off x="5454650" y="2403475"/>
            <a:ext cx="459740" cy="18249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TECHNOLOGY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12" name="PA_库_直接连接符 10"/>
          <p:cNvCxnSpPr/>
          <p:nvPr>
            <p:custDataLst>
              <p:tags r:id="rId7"/>
            </p:custDataLst>
          </p:nvPr>
        </p:nvCxnSpPr>
        <p:spPr>
          <a:xfrm flipV="1">
            <a:off x="5215890" y="2400300"/>
            <a:ext cx="568325" cy="254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_库_文本框 3"/>
          <p:cNvSpPr txBox="1"/>
          <p:nvPr>
            <p:custDataLst>
              <p:tags r:id="rId8"/>
            </p:custDataLst>
          </p:nvPr>
        </p:nvSpPr>
        <p:spPr>
          <a:xfrm>
            <a:off x="5944870" y="2399665"/>
            <a:ext cx="310896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观看</a:t>
            </a:r>
            <a:endParaRPr lang="zh-CN" altLang="en-US" sz="8800" dirty="0">
              <a:solidFill>
                <a:schemeClr val="accent1">
                  <a:lumMod val="20000"/>
                  <a:lumOff val="8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394075" y="3806190"/>
            <a:ext cx="472567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zh-CN" altLang="en-US"/>
              <a:t>绘制文字</a:t>
            </a:r>
            <a:endParaRPr lang="zh-CN" altLang="en-US"/>
          </a:p>
        </p:txBody>
      </p:sp>
      <p:pic>
        <p:nvPicPr>
          <p:cNvPr id="3" name="图片 2" descr="LO44QMI@9R31TI]{WHF{D`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725" y="1365885"/>
            <a:ext cx="10058400" cy="26708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zh-CN" altLang="en-US"/>
              <a:t>文字的测量</a:t>
            </a:r>
            <a:endParaRPr lang="zh-CN" altLang="en-US"/>
          </a:p>
        </p:txBody>
      </p:sp>
      <p:pic>
        <p:nvPicPr>
          <p:cNvPr id="4" name="图片 3" descr="}0D_5E3THGW]JDQLXAU%E_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11985" y="695325"/>
            <a:ext cx="9105900" cy="6162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zh-CN" altLang="en-US"/>
              <a:t>测量文字的宽度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030" y="1766570"/>
            <a:ext cx="8404860" cy="26847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zh-CN" altLang="en-US"/>
              <a:t>如何把文字绘制在</a:t>
            </a:r>
            <a:r>
              <a:rPr lang="en-US" altLang="zh-CN"/>
              <a:t>View</a:t>
            </a:r>
            <a:r>
              <a:rPr lang="zh-CN" altLang="en-US"/>
              <a:t>的中心</a:t>
            </a:r>
            <a:endParaRPr lang="zh-CN" altLang="en-US"/>
          </a:p>
        </p:txBody>
      </p:sp>
      <p:pic>
        <p:nvPicPr>
          <p:cNvPr id="4" name="图片 3" descr="EUL5QD@(2`A%4C[$OF4X$0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8285" y="679450"/>
            <a:ext cx="4799330" cy="6557645"/>
          </a:xfrm>
          <a:prstGeom prst="rect">
            <a:avLst/>
          </a:prstGeom>
        </p:spPr>
      </p:pic>
      <p:pic>
        <p:nvPicPr>
          <p:cNvPr id="5" name="图片 4" descr="817`F3LKO6YLD6Y$4LGURV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" y="831215"/>
            <a:ext cx="8799830" cy="4591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b="1" dirty="0" smtClean="0">
                <a:sym typeface="+mn-ea"/>
              </a:rPr>
              <a:t>屏幕显示与</a:t>
            </a:r>
            <a:r>
              <a:rPr lang="en-US" altLang="zh-CN" sz="2660" b="1" dirty="0" smtClean="0">
                <a:sym typeface="+mn-ea"/>
              </a:rPr>
              <a:t>Canvas</a:t>
            </a:r>
            <a:r>
              <a:rPr lang="zh-CN" altLang="en-US" sz="2660" b="1" dirty="0" smtClean="0">
                <a:sym typeface="+mn-ea"/>
              </a:rPr>
              <a:t>的关系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37845" y="779780"/>
            <a:ext cx="1199515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537845" y="963295"/>
            <a:ext cx="10122535" cy="9220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dirty="0" smtClean="0"/>
              <a:t>Canvas</a:t>
            </a:r>
            <a:r>
              <a:rPr lang="zh-CN" altLang="en-US" dirty="0" smtClean="0"/>
              <a:t>是一个很虚幻的概念，相当于一个透明图层（用过</a:t>
            </a:r>
            <a:r>
              <a:rPr lang="en-US" altLang="zh-CN" dirty="0" smtClean="0"/>
              <a:t>PS</a:t>
            </a:r>
            <a:r>
              <a:rPr lang="zh-CN" altLang="en-US" dirty="0" smtClean="0"/>
              <a:t>的同学应该都知道），每次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画图时（即调用</a:t>
            </a:r>
            <a:r>
              <a:rPr lang="en-US" altLang="zh-CN" dirty="0" smtClean="0"/>
              <a:t>Draw</a:t>
            </a:r>
            <a:r>
              <a:rPr lang="zh-CN" altLang="en-US" dirty="0" smtClean="0"/>
              <a:t>系列函数），都会产生一个透明图层，然后在这个图层上画图，画完之后覆盖在屏幕上显示。所以上面的两个结果是由下面几个步骤形成的</a:t>
            </a:r>
            <a:endParaRPr lang="zh-CN" altLang="en-US" dirty="0"/>
          </a:p>
        </p:txBody>
      </p:sp>
      <p:sp>
        <p:nvSpPr>
          <p:cNvPr id="113" name="Text Box 19"/>
          <p:cNvSpPr txBox="1">
            <a:spLocks noChangeArrowheads="1"/>
          </p:cNvSpPr>
          <p:nvPr/>
        </p:nvSpPr>
        <p:spPr bwMode="gray">
          <a:xfrm>
            <a:off x="1993900" y="5216525"/>
            <a:ext cx="1627187" cy="5794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FFFF"/>
                </a:solidFill>
              </a:rPr>
              <a:t>上半年</a:t>
            </a:r>
            <a:endParaRPr lang="en-US" altLang="zh-CN" sz="3200" b="1" dirty="0">
              <a:solidFill>
                <a:srgbClr val="FFFFFF"/>
              </a:solidFill>
            </a:endParaRPr>
          </a:p>
        </p:txBody>
      </p:sp>
      <p:pic>
        <p:nvPicPr>
          <p:cNvPr id="37890" name="Picture 2" descr="http://img.blog.csdn.net/20140905170403218?watermark/2/text/aHR0cDovL2Jsb2cuY3Nkbi5uZXQvaGFydmljODgwOTI1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/>
          <a:srcRect b="7881"/>
          <a:stretch>
            <a:fillRect/>
          </a:stretch>
        </p:blipFill>
        <p:spPr bwMode="auto">
          <a:xfrm>
            <a:off x="554990" y="1885315"/>
            <a:ext cx="7055485" cy="2616835"/>
          </a:xfrm>
          <a:prstGeom prst="rect">
            <a:avLst/>
          </a:prstGeom>
          <a:noFill/>
        </p:spPr>
      </p:pic>
      <p:pic>
        <p:nvPicPr>
          <p:cNvPr id="37892" name="Picture 4" descr="http://img.blog.csdn.net/20140905172349030?watermark/2/text/aHR0cDovL2Jsb2cuY3Nkbi5uZXQvaGFydmljODgwOTI1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4"/>
          <a:srcRect b="5223"/>
          <a:stretch>
            <a:fillRect/>
          </a:stretch>
        </p:blipFill>
        <p:spPr bwMode="auto">
          <a:xfrm>
            <a:off x="8484235" y="1791970"/>
            <a:ext cx="3519170" cy="4447540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1251583" y="4501976"/>
            <a:ext cx="3622658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dirty="0" err="1" smtClean="0"/>
              <a:t>canvas.drawRect</a:t>
            </a:r>
            <a:r>
              <a:rPr lang="en-US" altLang="zh-CN" dirty="0" smtClean="0"/>
              <a:t>(rect1, </a:t>
            </a:r>
            <a:r>
              <a:rPr lang="en-US" altLang="zh-CN" dirty="0" err="1" smtClean="0"/>
              <a:t>paint_green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687632" y="5796044"/>
            <a:ext cx="3398238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dirty="0" err="1" smtClean="0"/>
              <a:t>canvas.drawRect</a:t>
            </a:r>
            <a:r>
              <a:rPr lang="en-US" altLang="zh-CN" dirty="0" smtClean="0"/>
              <a:t>(rect1, </a:t>
            </a:r>
            <a:r>
              <a:rPr lang="en-US" altLang="zh-CN" dirty="0" err="1" smtClean="0"/>
              <a:t>paint_red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660" b="1" dirty="0" smtClean="0">
                <a:sym typeface="+mn-ea"/>
              </a:rPr>
              <a:t>Canvas</a:t>
            </a:r>
            <a:r>
              <a:rPr lang="zh-CN" altLang="en-US" sz="2660" b="1" dirty="0" smtClean="0">
                <a:sym typeface="+mn-ea"/>
              </a:rPr>
              <a:t>的保存和回滚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37845" y="779780"/>
            <a:ext cx="1199515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55077" y="1099819"/>
            <a:ext cx="8446597" cy="9233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dirty="0" smtClean="0"/>
              <a:t>Canvas</a:t>
            </a:r>
            <a:r>
              <a:rPr lang="zh-CN" altLang="en-US" dirty="0" smtClean="0"/>
              <a:t>还提供了保存和回滚属性的方法</a:t>
            </a:r>
            <a:r>
              <a:rPr lang="en-US" altLang="zh-CN" dirty="0" smtClean="0"/>
              <a:t>(save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restore)</a:t>
            </a:r>
            <a:r>
              <a:rPr lang="zh-CN" altLang="en-US" dirty="0" smtClean="0"/>
              <a:t>，比如你可以先保存目前画纸的位置</a:t>
            </a:r>
            <a:r>
              <a:rPr lang="en-US" altLang="zh-CN" dirty="0" smtClean="0"/>
              <a:t>(save)</a:t>
            </a:r>
            <a:r>
              <a:rPr lang="zh-CN" altLang="en-US" dirty="0" smtClean="0"/>
              <a:t>，然后旋转</a:t>
            </a:r>
            <a:r>
              <a:rPr lang="en-US" altLang="zh-CN" dirty="0" smtClean="0"/>
              <a:t>90</a:t>
            </a:r>
            <a:r>
              <a:rPr lang="zh-CN" altLang="en-US" dirty="0" smtClean="0"/>
              <a:t>度，向下移动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像素后画一些图形，画完后调用</a:t>
            </a:r>
            <a:r>
              <a:rPr lang="en-US" altLang="zh-CN" dirty="0" smtClean="0"/>
              <a:t>restore</a:t>
            </a:r>
            <a:r>
              <a:rPr lang="zh-CN" altLang="en-US" dirty="0" smtClean="0"/>
              <a:t>方法返回到刚才保存的位置。</a:t>
            </a:r>
            <a:endParaRPr lang="zh-CN" altLang="en-US" dirty="0"/>
          </a:p>
        </p:txBody>
      </p:sp>
      <p:pic>
        <p:nvPicPr>
          <p:cNvPr id="46082" name="Picture 2" descr="http://img.my.csdn.net/uploads/201212/19/1355906160_381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2460" y="1708785"/>
            <a:ext cx="5704840" cy="4403725"/>
          </a:xfrm>
          <a:prstGeom prst="rect">
            <a:avLst/>
          </a:prstGeom>
          <a:noFill/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660" b="1" dirty="0" smtClean="0">
                <a:sym typeface="+mn-ea"/>
              </a:rPr>
              <a:t>Canvas</a:t>
            </a:r>
            <a:r>
              <a:rPr lang="zh-CN" altLang="en-US" sz="2660" b="1" dirty="0" smtClean="0">
                <a:sym typeface="+mn-ea"/>
              </a:rPr>
              <a:t>的保存和回滚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37845" y="779780"/>
            <a:ext cx="1199515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44034" name="Picture 2" descr="http://img.blog.csdn.net/20140909140844622?watermark/2/text/aHR0cDovL2Jsb2cuY3Nkbi5uZXQvaGFydmljODgwOTI1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845" y="944880"/>
            <a:ext cx="9068435" cy="5382895"/>
          </a:xfrm>
          <a:prstGeom prst="rect">
            <a:avLst/>
          </a:prstGeom>
          <a:noFill/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660" b="1" dirty="0" smtClean="0">
                <a:sym typeface="+mn-ea"/>
              </a:rPr>
              <a:t>Canvas</a:t>
            </a:r>
            <a:r>
              <a:rPr lang="zh-CN" altLang="en-US" sz="2660" b="1" dirty="0" smtClean="0">
                <a:sym typeface="+mn-ea"/>
              </a:rPr>
              <a:t>画布剪裁</a:t>
            </a:r>
            <a:endParaRPr lang="zh-CN" altLang="en-US" sz="2660" b="1" dirty="0" smtClean="0"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37845" y="779780"/>
            <a:ext cx="1199515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55077" y="1099819"/>
            <a:ext cx="8446597" cy="6451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dirty="0" smtClean="0"/>
              <a:t>clipRect函数是android.graphics.Canvas类下一个用于对画布进行矩形裁剪的方法。 </a:t>
            </a:r>
            <a:endParaRPr dirty="0" smtClean="0"/>
          </a:p>
          <a:p>
            <a:r>
              <a:rPr dirty="0" smtClean="0"/>
              <a:t>它裁剪了我们想要的绘制区域 ， 有点类似ps里面的遮罩效果</a:t>
            </a:r>
            <a:endParaRPr dirty="0" smtClean="0"/>
          </a:p>
        </p:txBody>
      </p:sp>
      <p:pic>
        <p:nvPicPr>
          <p:cNvPr id="2" name="图片 1" descr="cli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8495" y="1826260"/>
            <a:ext cx="6981825" cy="4400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724650" y="3013710"/>
            <a:ext cx="5467350" cy="331597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KSO_WM_SLIDE_ITEM_CNT" val="4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KSO_WM_UNIT_PLACING_PICTURE_USER_VIEWPORT" val="{&quot;height&quot;:6930,&quot;width&quot;:10995}"/>
</p:tagLst>
</file>

<file path=ppt/tags/tag15.xml><?xml version="1.0" encoding="utf-8"?>
<p:tagLst xmlns:p="http://schemas.openxmlformats.org/presentationml/2006/main">
  <p:tag name="KSO_WM_UNIT_PLACING_PICTURE_USER_VIEWPORT" val="{&quot;height&quot;:5222,&quot;width&quot;:8610}"/>
</p:tagLst>
</file>

<file path=ppt/tags/tag16.xml><?xml version="1.0" encoding="utf-8"?>
<p:tagLst xmlns:p="http://schemas.openxmlformats.org/presentationml/2006/main">
  <p:tag name="KSO_WM_SLIDE_ITEM_CNT" val="4"/>
</p:tagLst>
</file>

<file path=ppt/tags/tag17.xml><?xml version="1.0" encoding="utf-8"?>
<p:tagLst xmlns:p="http://schemas.openxmlformats.org/presentationml/2006/main">
  <p:tag name="PA" val="v4.0.0"/>
</p:tagLst>
</file>

<file path=ppt/tags/tag18.xml><?xml version="1.0" encoding="utf-8"?>
<p:tagLst xmlns:p="http://schemas.openxmlformats.org/presentationml/2006/main">
  <p:tag name="PA" val="v4.0.0"/>
</p:tagLst>
</file>

<file path=ppt/tags/tag19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KSO_WM_UNIT_PLACING_PICTURE_USER_VIEWPORT" val="{&quot;height&quot;:9705,&quot;width&quot;:14340}"/>
</p:tagLst>
</file>

<file path=ppt/tags/tag20.xml><?xml version="1.0" encoding="utf-8"?>
<p:tagLst xmlns:p="http://schemas.openxmlformats.org/presentationml/2006/main">
  <p:tag name="PA" val="v4.0.0"/>
</p:tagLst>
</file>

<file path=ppt/tags/tag21.xml><?xml version="1.0" encoding="utf-8"?>
<p:tagLst xmlns:p="http://schemas.openxmlformats.org/presentationml/2006/main">
  <p:tag name="PA" val="v4.0.0"/>
</p:tagLst>
</file>

<file path=ppt/tags/tag22.xml><?xml version="1.0" encoding="utf-8"?>
<p:tagLst xmlns:p="http://schemas.openxmlformats.org/presentationml/2006/main">
  <p:tag name="PA" val="v4.0.0"/>
</p:tagLst>
</file>

<file path=ppt/tags/tag23.xml><?xml version="1.0" encoding="utf-8"?>
<p:tagLst xmlns:p="http://schemas.openxmlformats.org/presentationml/2006/main">
  <p:tag name="PA" val="v4.0.0"/>
</p:tagLst>
</file>

<file path=ppt/tags/tag24.xml><?xml version="1.0" encoding="utf-8"?>
<p:tagLst xmlns:p="http://schemas.openxmlformats.org/presentationml/2006/main">
  <p:tag name="KSO_WM_DOC_GUID" val="{ebae741e-f6be-4508-b345-b70f422bb642}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KSO_WM_SLIDE_ITEM_CNT" val="4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KSO_WM_SLIDE_ITEM_CNT" val="4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WPS 演示</Application>
  <PresentationFormat>宽屏</PresentationFormat>
  <Paragraphs>44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微软雅黑</vt:lpstr>
      <vt:lpstr>Yu Gothic UI Light</vt:lpstr>
      <vt:lpstr>Times New Roman</vt:lpstr>
      <vt:lpstr>等线</vt:lpstr>
      <vt:lpstr>黑体</vt:lpstr>
      <vt:lpstr>Arial Unicode MS</vt:lpstr>
      <vt:lpstr>等线 Light</vt:lpstr>
      <vt:lpstr>方正兰亭超细黑简体</vt:lpstr>
      <vt:lpstr>Gill Sans</vt:lpstr>
      <vt:lpstr>思源黑体 CN Medium</vt:lpstr>
      <vt:lpstr>Segoe UI</vt:lpstr>
      <vt:lpstr>思源黑体 CN Normal</vt:lpstr>
      <vt:lpstr>WPS-Bullets</vt:lpstr>
      <vt:lpstr>字魂59号-创粗黑</vt:lpstr>
      <vt:lpstr>Office 主题​​</vt:lpstr>
      <vt:lpstr>Canvas文字绘制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5195</cp:revision>
  <dcterms:created xsi:type="dcterms:W3CDTF">2016-08-30T15:34:00Z</dcterms:created>
  <dcterms:modified xsi:type="dcterms:W3CDTF">2020-07-14T11:45:53Z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