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81" r:id="rId3"/>
    <p:sldId id="885" r:id="rId5"/>
    <p:sldId id="951" r:id="rId6"/>
    <p:sldId id="959" r:id="rId7"/>
    <p:sldId id="961" r:id="rId8"/>
    <p:sldId id="960" r:id="rId9"/>
    <p:sldId id="962" r:id="rId10"/>
    <p:sldId id="85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00B0F0"/>
    <a:srgbClr val="93F3E2"/>
    <a:srgbClr val="96EBF1"/>
    <a:srgbClr val="FFC000"/>
    <a:srgbClr val="060F1E"/>
    <a:srgbClr val="D53C4C"/>
    <a:srgbClr val="B0590A"/>
    <a:srgbClr val="FFC435"/>
    <a:srgbClr val="FDE977"/>
    <a:srgbClr val="FC8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96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6" y="60"/>
      </p:cViewPr>
      <p:guideLst>
        <p:guide orient="horz" pos="2360"/>
        <p:guide pos="36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B2C38-442E-4A34-B087-99D2F692CC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2E29C6-0111-42B2-975B-ABC1085A3B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8D383-689C-46E9-A7EE-4BEEA1EBC0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347980" y="278765"/>
            <a:ext cx="0" cy="306070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408940" y="283210"/>
            <a:ext cx="0" cy="297180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组1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2315" y="236855"/>
            <a:ext cx="1001395" cy="3803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83820" y="-144780"/>
            <a:ext cx="12386945" cy="7128510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347980" y="287655"/>
            <a:ext cx="0" cy="306070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408940" y="292100"/>
            <a:ext cx="0" cy="297180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24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83820" y="-144780"/>
            <a:ext cx="12386945" cy="1059815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951990" y="2383790"/>
            <a:ext cx="8308975" cy="1579880"/>
            <a:chOff x="3074" y="6307"/>
            <a:chExt cx="13085" cy="2488"/>
          </a:xfrm>
        </p:grpSpPr>
        <p:sp>
          <p:nvSpPr>
            <p:cNvPr id="351" name="矩形 350"/>
            <p:cNvSpPr/>
            <p:nvPr/>
          </p:nvSpPr>
          <p:spPr>
            <a:xfrm>
              <a:off x="3157" y="6954"/>
              <a:ext cx="13002" cy="957"/>
            </a:xfrm>
            <a:prstGeom prst="rect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</a:bodyPr>
            <a:lstStyle/>
            <a:p>
              <a:pPr algn="ctr">
                <a:lnSpc>
                  <a:spcPct val="105000"/>
                </a:lnSpc>
              </a:pPr>
              <a:endParaRPr lang="zh-CN" altLang="en-US" sz="3200" b="1" dirty="0" smtClean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endParaRPr>
            </a:p>
          </p:txBody>
        </p:sp>
        <p:cxnSp>
          <p:nvCxnSpPr>
            <p:cNvPr id="352" name="直接连接符 351"/>
            <p:cNvCxnSpPr/>
            <p:nvPr/>
          </p:nvCxnSpPr>
          <p:spPr>
            <a:xfrm>
              <a:off x="3074" y="6542"/>
              <a:ext cx="5885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矩形 352"/>
            <p:cNvSpPr/>
            <p:nvPr/>
          </p:nvSpPr>
          <p:spPr>
            <a:xfrm rot="2700000">
              <a:off x="9398" y="6307"/>
              <a:ext cx="470" cy="47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4" name="直接连接符 353"/>
            <p:cNvCxnSpPr/>
            <p:nvPr/>
          </p:nvCxnSpPr>
          <p:spPr>
            <a:xfrm>
              <a:off x="10221" y="6542"/>
              <a:ext cx="5885" cy="0"/>
            </a:xfrm>
            <a:prstGeom prst="line">
              <a:avLst/>
            </a:prstGeom>
            <a:ln>
              <a:gradFill>
                <a:gsLst>
                  <a:gs pos="0">
                    <a:srgbClr val="00B0F0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>
              <a:off x="3074" y="8795"/>
              <a:ext cx="13032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0000">
                    <a:srgbClr val="00B0F0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0" y="742950"/>
            <a:ext cx="8572500" cy="5372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讲师简介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pic>
        <p:nvPicPr>
          <p:cNvPr id="2" name="图片 1" descr="修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212850" y="1637665"/>
            <a:ext cx="2297430" cy="344678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348095" y="1637665"/>
            <a:ext cx="2184400" cy="450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-Leo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997450" y="2449830"/>
            <a:ext cx="4886325" cy="2634615"/>
          </a:xfrm>
          <a:prstGeom prst="roundRect">
            <a:avLst/>
          </a:prstGeom>
          <a:solidFill>
            <a:srgbClr val="96EBF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多年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项目研发经验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担任创业公司技术总监，公司曾获得腾讯战略投资。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精通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架构，性能优化，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flutter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混合开发等技术。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182637"/>
            <a:ext cx="7450455" cy="584051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回收复用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0680" y="1503045"/>
            <a:ext cx="52120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57200" indent="-457200" algn="l">
              <a:buFont typeface="Wingdings" panose="05000000000000000000" charset="0"/>
              <a:buChar char="n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回收什么？复用什么？</a:t>
            </a:r>
            <a:endParaRPr lang="zh-CN" altLang="en-US" sz="2400">
              <a:solidFill>
                <a:schemeClr val="bg1"/>
              </a:solidFill>
            </a:endParaRPr>
          </a:p>
          <a:p>
            <a:pPr algn="l"/>
            <a:endParaRPr lang="zh-CN" altLang="en-US" sz="2400">
              <a:solidFill>
                <a:schemeClr val="bg1"/>
              </a:solidFill>
            </a:endParaRPr>
          </a:p>
          <a:p>
            <a:pPr marL="457200" indent="-457200" algn="l">
              <a:buFont typeface="Wingdings" panose="05000000000000000000" charset="0"/>
              <a:buChar char="n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回收到哪里去？从哪里获得复用？</a:t>
            </a:r>
            <a:endParaRPr lang="zh-CN" altLang="en-US" sz="2400">
              <a:solidFill>
                <a:schemeClr val="bg1"/>
              </a:solidFill>
            </a:endParaRPr>
          </a:p>
          <a:p>
            <a:pPr algn="l"/>
            <a:endParaRPr lang="zh-CN" altLang="en-US" sz="2400">
              <a:solidFill>
                <a:schemeClr val="bg1"/>
              </a:solidFill>
            </a:endParaRPr>
          </a:p>
          <a:p>
            <a:pPr marL="457200" indent="-457200" algn="l">
              <a:buFont typeface="Wingdings" panose="05000000000000000000" charset="0"/>
              <a:buChar char="n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什么时候回收？什么时候复用？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布局时复用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065" y="-2013585"/>
            <a:ext cx="10017125" cy="8872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四级缓存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5530" y="1144270"/>
            <a:ext cx="791337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mChangeScrap</a:t>
            </a:r>
            <a:r>
              <a:rPr lang="zh-CN" altLang="en-US" sz="2800">
                <a:solidFill>
                  <a:schemeClr val="bg1"/>
                </a:solidFill>
              </a:rPr>
              <a:t>与 mAttachedScrap </a:t>
            </a:r>
            <a:br>
              <a:rPr lang="zh-CN" altLang="en-US" sz="2800">
                <a:solidFill>
                  <a:schemeClr val="bg1"/>
                </a:solidFill>
              </a:rPr>
            </a:br>
            <a:r>
              <a:rPr lang="zh-CN" altLang="en-US" sz="2800">
                <a:solidFill>
                  <a:schemeClr val="bg1"/>
                </a:solidFill>
              </a:rPr>
              <a:t>用来缓存还在屏幕内的 ViewHolder</a:t>
            </a:r>
            <a:endParaRPr lang="zh-CN" altLang="en-US" sz="280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endParaRPr lang="zh-CN" altLang="en-US" sz="2800">
              <a:solidFill>
                <a:schemeClr val="bg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2800">
                <a:solidFill>
                  <a:schemeClr val="bg1"/>
                </a:solidFill>
              </a:rPr>
              <a:t>mCachedViews </a:t>
            </a:r>
            <a:br>
              <a:rPr lang="zh-CN" altLang="en-US" sz="2800">
                <a:solidFill>
                  <a:schemeClr val="bg1"/>
                </a:solidFill>
              </a:rPr>
            </a:br>
            <a:r>
              <a:rPr lang="zh-CN" altLang="en-US" sz="2800">
                <a:solidFill>
                  <a:schemeClr val="bg1"/>
                </a:solidFill>
              </a:rPr>
              <a:t>用来缓存移除屏幕之外的 ViewHolder</a:t>
            </a:r>
            <a:endParaRPr lang="zh-CN" altLang="en-US" sz="2800">
              <a:solidFill>
                <a:schemeClr val="bg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zh-CN" altLang="en-US" sz="280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2800">
                <a:solidFill>
                  <a:schemeClr val="bg1"/>
                </a:solidFill>
              </a:rPr>
              <a:t>mViewCacheExtension </a:t>
            </a:r>
            <a:br>
              <a:rPr lang="zh-CN" altLang="en-US" sz="2800">
                <a:solidFill>
                  <a:schemeClr val="bg1"/>
                </a:solidFill>
              </a:rPr>
            </a:br>
            <a:r>
              <a:rPr lang="zh-CN" altLang="en-US" sz="2800">
                <a:solidFill>
                  <a:schemeClr val="bg1"/>
                </a:solidFill>
              </a:rPr>
              <a:t>开发给用户的自定义扩展缓存，需要用户自己管理 View 的创建和缓存</a:t>
            </a:r>
            <a:endParaRPr lang="zh-CN" altLang="en-US" sz="280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endParaRPr lang="zh-CN" altLang="en-US" sz="280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2800">
                <a:solidFill>
                  <a:schemeClr val="bg1"/>
                </a:solidFill>
              </a:rPr>
              <a:t>RecycledViewPool </a:t>
            </a:r>
            <a:br>
              <a:rPr lang="zh-CN" altLang="en-US" sz="2800">
                <a:solidFill>
                  <a:schemeClr val="bg1"/>
                </a:solidFill>
              </a:rPr>
            </a:br>
            <a:r>
              <a:rPr lang="zh-CN" altLang="en-US" sz="2800">
                <a:solidFill>
                  <a:schemeClr val="bg1"/>
                </a:solidFill>
              </a:rPr>
              <a:t>ViewHolder 缓存池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471"/>
            <a:ext cx="7450455" cy="53438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回收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3620" y="-53975"/>
            <a:ext cx="5324475" cy="6804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缓存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0680" y="1317625"/>
            <a:ext cx="1017270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chemeClr val="bg1"/>
                </a:solidFill>
              </a:rPr>
              <a:t>所谓回收，就是看</a:t>
            </a:r>
            <a:r>
              <a:rPr lang="en-US" altLang="zh-CN" sz="2400">
                <a:solidFill>
                  <a:schemeClr val="bg1"/>
                </a:solidFill>
              </a:rPr>
              <a:t>RecyclerView</a:t>
            </a:r>
            <a:r>
              <a:rPr lang="zh-CN" altLang="en-US" sz="2400">
                <a:solidFill>
                  <a:schemeClr val="bg1"/>
                </a:solidFill>
              </a:rPr>
              <a:t>是怎么往四级缓存中</a:t>
            </a:r>
            <a:r>
              <a:rPr lang="zh-CN" altLang="en-US" sz="2400">
                <a:solidFill>
                  <a:schemeClr val="bg1"/>
                </a:solidFill>
              </a:rPr>
              <a:t>添加数据的</a:t>
            </a:r>
            <a:endParaRPr lang="zh-CN" altLang="en-US" sz="2400">
              <a:solidFill>
                <a:schemeClr val="bg1"/>
              </a:solidFill>
            </a:endParaRPr>
          </a:p>
          <a:p>
            <a:pPr algn="l"/>
            <a:endParaRPr lang="zh-CN" altLang="en-US" sz="2400">
              <a:solidFill>
                <a:schemeClr val="bg1"/>
              </a:solidFill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bg1"/>
                </a:solidFill>
              </a:rPr>
              <a:t>mAttachedScrap 和 mChangedScrap</a:t>
            </a:r>
            <a:endParaRPr lang="zh-CN" altLang="en-US" sz="2400">
              <a:solidFill>
                <a:schemeClr val="bg1"/>
              </a:solidFill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zh-CN" altLang="en-US" sz="2400">
              <a:solidFill>
                <a:schemeClr val="bg1"/>
              </a:solidFill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bg1"/>
                </a:solidFill>
              </a:rPr>
              <a:t>mCachedViews</a:t>
            </a:r>
            <a:endParaRPr lang="zh-CN" altLang="en-US" sz="2400">
              <a:solidFill>
                <a:schemeClr val="bg1"/>
              </a:solidFill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zh-CN" altLang="en-US" sz="2400">
              <a:solidFill>
                <a:schemeClr val="bg1"/>
              </a:solidFill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bg1"/>
                </a:solidFill>
              </a:rPr>
              <a:t>ViewCacheExtension </a:t>
            </a:r>
            <a:br>
              <a:rPr lang="zh-CN" altLang="en-US" sz="2400">
                <a:solidFill>
                  <a:schemeClr val="bg1"/>
                </a:solidFill>
              </a:rPr>
            </a:br>
            <a:r>
              <a:rPr lang="zh-CN" altLang="en-US" sz="2400">
                <a:solidFill>
                  <a:schemeClr val="bg1"/>
                </a:solidFill>
              </a:rPr>
              <a:t>这个的创建和缓存完全由开发者自己控制，系统未往这里添加数据</a:t>
            </a:r>
            <a:endParaRPr lang="zh-CN" altLang="en-US" sz="2400">
              <a:solidFill>
                <a:schemeClr val="bg1"/>
              </a:solidFill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zh-CN" altLang="en-US" sz="2400">
              <a:solidFill>
                <a:schemeClr val="bg1"/>
              </a:solidFill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bg1"/>
                </a:solidFill>
              </a:rPr>
              <a:t>RecycledViewPool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_库_文本框 6"/>
          <p:cNvSpPr txBox="1"/>
          <p:nvPr>
            <p:custDataLst>
              <p:tags r:id="rId1"/>
            </p:custDataLst>
          </p:nvPr>
        </p:nvSpPr>
        <p:spPr>
          <a:xfrm>
            <a:off x="5380355" y="4561205"/>
            <a:ext cx="11830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 dirty="0">
                <a:solidFill>
                  <a:srgbClr val="00B0F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Leo</a:t>
            </a:r>
            <a:endParaRPr lang="en-US" altLang="zh-CN" sz="4800" dirty="0">
              <a:solidFill>
                <a:srgbClr val="00B0F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6" name="PA_库_文本框 3"/>
          <p:cNvSpPr txBox="1"/>
          <p:nvPr>
            <p:custDataLst>
              <p:tags r:id="rId2"/>
            </p:custDataLst>
          </p:nvPr>
        </p:nvSpPr>
        <p:spPr>
          <a:xfrm>
            <a:off x="3347720" y="2689225"/>
            <a:ext cx="25641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谢谢</a:t>
            </a:r>
            <a:endParaRPr lang="zh-CN" altLang="en-US" sz="8800" dirty="0">
              <a:solidFill>
                <a:schemeClr val="accent1">
                  <a:lumMod val="20000"/>
                  <a:lumOff val="8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cxnSp>
        <p:nvCxnSpPr>
          <p:cNvPr id="11" name="PA_库_直接连接符 10"/>
          <p:cNvCxnSpPr/>
          <p:nvPr>
            <p:custDataLst>
              <p:tags r:id="rId3"/>
            </p:custDataLst>
          </p:nvPr>
        </p:nvCxnSpPr>
        <p:spPr>
          <a:xfrm>
            <a:off x="5787390" y="2709545"/>
            <a:ext cx="0" cy="94678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A_库_直接连接符 12"/>
          <p:cNvCxnSpPr/>
          <p:nvPr>
            <p:custDataLst>
              <p:tags r:id="rId4"/>
            </p:custDataLst>
          </p:nvPr>
        </p:nvCxnSpPr>
        <p:spPr>
          <a:xfrm>
            <a:off x="6207125" y="3339465"/>
            <a:ext cx="0" cy="73914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_库_文本框 13"/>
          <p:cNvSpPr txBox="1"/>
          <p:nvPr>
            <p:custDataLst>
              <p:tags r:id="rId5"/>
            </p:custDataLst>
          </p:nvPr>
        </p:nvSpPr>
        <p:spPr>
          <a:xfrm>
            <a:off x="5741670" y="2710180"/>
            <a:ext cx="459740" cy="18249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TECHNOLOGY</a:t>
            </a:r>
            <a:endParaRPr lang="en-US" altLang="zh-CN" dirty="0">
              <a:solidFill>
                <a:schemeClr val="accent1">
                  <a:lumMod val="20000"/>
                  <a:lumOff val="8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cxnSp>
        <p:nvCxnSpPr>
          <p:cNvPr id="12" name="PA_库_直接连接符 10"/>
          <p:cNvCxnSpPr/>
          <p:nvPr>
            <p:custDataLst>
              <p:tags r:id="rId6"/>
            </p:custDataLst>
          </p:nvPr>
        </p:nvCxnSpPr>
        <p:spPr>
          <a:xfrm flipV="1">
            <a:off x="5502910" y="2707005"/>
            <a:ext cx="568325" cy="254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_库_文本框 3"/>
          <p:cNvSpPr txBox="1"/>
          <p:nvPr>
            <p:custDataLst>
              <p:tags r:id="rId7"/>
            </p:custDataLst>
          </p:nvPr>
        </p:nvSpPr>
        <p:spPr>
          <a:xfrm>
            <a:off x="6231890" y="2706370"/>
            <a:ext cx="310896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观看</a:t>
            </a:r>
            <a:endParaRPr lang="zh-CN" altLang="en-US" sz="8800" dirty="0">
              <a:solidFill>
                <a:schemeClr val="accent1">
                  <a:lumMod val="20000"/>
                  <a:lumOff val="8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3681095" y="4112895"/>
            <a:ext cx="472567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4.0.0"/>
</p:tagLst>
</file>

<file path=ppt/tags/tag2.xml><?xml version="1.0" encoding="utf-8"?>
<p:tagLst xmlns:p="http://schemas.openxmlformats.org/presentationml/2006/main">
  <p:tag name="PA" val="v4.0.0"/>
</p:tagLst>
</file>

<file path=ppt/tags/tag3.xml><?xml version="1.0" encoding="utf-8"?>
<p:tagLst xmlns:p="http://schemas.openxmlformats.org/presentationml/2006/main">
  <p:tag name="PA" val="v4.0.0"/>
</p:tagLst>
</file>

<file path=ppt/tags/tag4.xml><?xml version="1.0" encoding="utf-8"?>
<p:tagLst xmlns:p="http://schemas.openxmlformats.org/presentationml/2006/main">
  <p:tag name="PA" val="v4.0.0"/>
</p:tagLst>
</file>

<file path=ppt/tags/tag5.xml><?xml version="1.0" encoding="utf-8"?>
<p:tagLst xmlns:p="http://schemas.openxmlformats.org/presentationml/2006/main">
  <p:tag name="PA" val="v4.0.0"/>
</p:tagLst>
</file>

<file path=ppt/tags/tag6.xml><?xml version="1.0" encoding="utf-8"?>
<p:tagLst xmlns:p="http://schemas.openxmlformats.org/presentationml/2006/main">
  <p:tag name="PA" val="v4.0.0"/>
</p:tagLst>
</file>

<file path=ppt/tags/tag7.xml><?xml version="1.0" encoding="utf-8"?>
<p:tagLst xmlns:p="http://schemas.openxmlformats.org/presentationml/2006/main">
  <p:tag name="PA" val="v4.0.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WPS 演示</Application>
  <PresentationFormat>宽屏</PresentationFormat>
  <Paragraphs>53</Paragraphs>
  <Slides>8</Slides>
  <Notes>42</Notes>
  <HiddenSlides>0</HiddenSlides>
  <MMClips>1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宋体</vt:lpstr>
      <vt:lpstr>Wingdings</vt:lpstr>
      <vt:lpstr>思源黑体 CN Heavy</vt:lpstr>
      <vt:lpstr>Times New Roman</vt:lpstr>
      <vt:lpstr>思源黑体 CN Medium</vt:lpstr>
      <vt:lpstr>黑体</vt:lpstr>
      <vt:lpstr>微软雅黑</vt:lpstr>
      <vt:lpstr>Clear Sans Light</vt:lpstr>
      <vt:lpstr>Wingdings</vt:lpstr>
      <vt:lpstr>字魂59号-创粗黑</vt:lpstr>
      <vt:lpstr>Calibri</vt:lpstr>
      <vt:lpstr>Arial Unicode MS</vt:lpstr>
      <vt:lpstr>Calibri Light</vt:lpstr>
      <vt:lpstr>Yu Gothic UI Light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QQ:394222199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【动态】IOS风格超实用大气简约图形化商务报告11</dc:title>
  <dc:creator>李国海</dc:creator>
  <cp:lastModifiedBy>Administrator</cp:lastModifiedBy>
  <cp:revision>797</cp:revision>
  <dcterms:created xsi:type="dcterms:W3CDTF">2014-11-04T04:04:00Z</dcterms:created>
  <dcterms:modified xsi:type="dcterms:W3CDTF">2020-07-23T12:51:00Z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