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6" d="100"/>
          <a:sy n="66" d="100"/>
        </p:scale>
        <p:origin x="668" y="40"/>
      </p:cViewPr>
      <p:guideLst/>
    </p:cSldViewPr>
  </p:slideViewPr>
  <p:notesTextViewPr>
    <p:cViewPr>
      <p:scale>
        <a:sx n="1" d="1"/>
        <a:sy n="1" d="1"/>
      </p:scale>
      <p:origin x="0" y="-3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24602-ACE6-4AD2-8E0E-9430CE36DA98}" type="datetimeFigureOut">
              <a:rPr lang="en-US" smtClean="0"/>
              <a:t>7/4/2025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F1568-AD62-440F-95DA-72F6BA0D47CC}" type="slidenum">
              <a:rPr lang="en-US" smtClean="0"/>
              <a:t>‹#›</a:t>
            </a:fld>
            <a:endParaRPr lang="en-US"/>
          </a:p>
        </p:txBody>
      </p:sp>
    </p:spTree>
    <p:extLst>
      <p:ext uri="{BB962C8B-B14F-4D97-AF65-F5344CB8AC3E}">
        <p14:creationId xmlns:p14="http://schemas.microsoft.com/office/powerpoint/2010/main" val="95336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 is designed to empower the individuals and small businesses to monitor its environmental impact. This fills the difference where complex systems are often out of the access. The </a:t>
            </a: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 allows users to track the use of the electrical use, CO, emissions and recycling in a simple, user friendly way. The system comes as the zip package for easy installation. This combines with strong safety and ease of use with modularity, so it can grow with the future needs. The presentation examines the design, features and capacity of the </a:t>
            </a: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EE0F1568-AD62-440F-95DA-72F6BA0D47CC}" type="slidenum">
              <a:rPr lang="en-US" smtClean="0"/>
              <a:t>2</a:t>
            </a:fld>
            <a:endParaRPr lang="en-US"/>
          </a:p>
        </p:txBody>
      </p:sp>
    </p:spTree>
    <p:extLst>
      <p:ext uri="{BB962C8B-B14F-4D97-AF65-F5344CB8AC3E}">
        <p14:creationId xmlns:p14="http://schemas.microsoft.com/office/powerpoint/2010/main" val="1081642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Ecotrac's</a:t>
            </a:r>
            <a:r>
              <a:rPr lang="en-US" sz="1200" kern="1200" dirty="0" smtClean="0">
                <a:solidFill>
                  <a:schemeClr val="tx1"/>
                </a:solidFill>
                <a:effectLst/>
                <a:latin typeface="+mn-lt"/>
                <a:ea typeface="+mn-ea"/>
                <a:cs typeface="+mn-cs"/>
              </a:rPr>
              <a:t> architecture was designed for the scalability and modularity. This becomes easier to add new features to the composition of the backend, such as data visualization system like sessions or tokens-based authentication. This is compatible in platforms and is designed to use minimal memory, which also helps it to run efficiently on small servers. These properties make the </a:t>
            </a: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 a flexible, future-proof equipment.</a:t>
            </a:r>
          </a:p>
          <a:p>
            <a:endParaRPr lang="en-US" dirty="0"/>
          </a:p>
        </p:txBody>
      </p:sp>
      <p:sp>
        <p:nvSpPr>
          <p:cNvPr id="4" name="Slide Number Placeholder 3"/>
          <p:cNvSpPr>
            <a:spLocks noGrp="1"/>
          </p:cNvSpPr>
          <p:nvPr>
            <p:ph type="sldNum" sz="quarter" idx="10"/>
          </p:nvPr>
        </p:nvSpPr>
        <p:spPr/>
        <p:txBody>
          <a:bodyPr/>
          <a:lstStyle/>
          <a:p>
            <a:fld id="{EE0F1568-AD62-440F-95DA-72F6BA0D47CC}" type="slidenum">
              <a:rPr lang="en-US" smtClean="0"/>
              <a:t>11</a:t>
            </a:fld>
            <a:endParaRPr lang="en-US"/>
          </a:p>
        </p:txBody>
      </p:sp>
    </p:spTree>
    <p:extLst>
      <p:ext uri="{BB962C8B-B14F-4D97-AF65-F5344CB8AC3E}">
        <p14:creationId xmlns:p14="http://schemas.microsoft.com/office/powerpoint/2010/main" val="2384940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 provides the strong foundation for stability tracking with focus on accessibility, safety and scalability. This is designed for users who may not have technical expertise, for still providing a strong backend. The platform is ready to expand with features like data, data export and email integration. This will make it even more secure by adding session-based certification. With these enhancements, </a:t>
            </a:r>
            <a:r>
              <a:rPr lang="en-US" sz="1200" kern="1200" dirty="0" err="1" smtClean="0">
                <a:solidFill>
                  <a:schemeClr val="tx1"/>
                </a:solidFill>
                <a:effectLst/>
                <a:latin typeface="+mn-lt"/>
                <a:ea typeface="+mn-ea"/>
                <a:cs typeface="+mn-cs"/>
              </a:rPr>
              <a:t>ecotrac</a:t>
            </a:r>
            <a:r>
              <a:rPr lang="en-US" sz="1200" kern="1200" smtClean="0">
                <a:solidFill>
                  <a:schemeClr val="tx1"/>
                </a:solidFill>
                <a:effectLst/>
                <a:latin typeface="+mn-lt"/>
                <a:ea typeface="+mn-ea"/>
                <a:cs typeface="+mn-cs"/>
              </a:rPr>
              <a:t> can become a powerful tool for the  mass environmental impact tracking.</a:t>
            </a:r>
          </a:p>
          <a:p>
            <a:endParaRPr lang="en-US"/>
          </a:p>
        </p:txBody>
      </p:sp>
      <p:sp>
        <p:nvSpPr>
          <p:cNvPr id="4" name="Slide Number Placeholder 3"/>
          <p:cNvSpPr>
            <a:spLocks noGrp="1"/>
          </p:cNvSpPr>
          <p:nvPr>
            <p:ph type="sldNum" sz="quarter" idx="10"/>
          </p:nvPr>
        </p:nvSpPr>
        <p:spPr/>
        <p:txBody>
          <a:bodyPr/>
          <a:lstStyle/>
          <a:p>
            <a:fld id="{EE0F1568-AD62-440F-95DA-72F6BA0D47CC}" type="slidenum">
              <a:rPr lang="en-US" smtClean="0"/>
              <a:t>12</a:t>
            </a:fld>
            <a:endParaRPr lang="en-US"/>
          </a:p>
        </p:txBody>
      </p:sp>
    </p:spTree>
    <p:extLst>
      <p:ext uri="{BB962C8B-B14F-4D97-AF65-F5344CB8AC3E}">
        <p14:creationId xmlns:p14="http://schemas.microsoft.com/office/powerpoint/2010/main" val="436607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purpose of the </a:t>
            </a: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 is to promote environmental awareness and to make stability tracking accessible for all, from individuals to small businesses. The platform empowers users to monitor their energy use, carbon emissions and recycling the rates without the need for technical expertise. This purpose is to provide safe, easy -to -use equipment that encourage daily tracking of the environmental impact and help users to build environmentally friendly habits. The modular design of </a:t>
            </a: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 prepares for the future promotion like visual data insights and exportable reports. The </a:t>
            </a:r>
            <a:r>
              <a:rPr lang="en-US" sz="1200" kern="1200" dirty="0" err="1" smtClean="0">
                <a:solidFill>
                  <a:schemeClr val="tx1"/>
                </a:solidFill>
                <a:effectLst/>
                <a:latin typeface="+mn-lt"/>
                <a:ea typeface="+mn-ea"/>
                <a:cs typeface="+mn-cs"/>
              </a:rPr>
              <a:t>ecotrac</a:t>
            </a:r>
            <a:r>
              <a:rPr lang="en-US" sz="1200" kern="1200" dirty="0" smtClean="0">
                <a:solidFill>
                  <a:schemeClr val="tx1"/>
                </a:solidFill>
                <a:effectLst/>
                <a:latin typeface="+mn-lt"/>
                <a:ea typeface="+mn-ea"/>
                <a:cs typeface="+mn-cs"/>
              </a:rPr>
              <a:t> bridges the gap between technology and stability for all users.</a:t>
            </a:r>
          </a:p>
          <a:p>
            <a:endParaRPr lang="en-US" dirty="0"/>
          </a:p>
        </p:txBody>
      </p:sp>
      <p:sp>
        <p:nvSpPr>
          <p:cNvPr id="4" name="Slide Number Placeholder 3"/>
          <p:cNvSpPr>
            <a:spLocks noGrp="1"/>
          </p:cNvSpPr>
          <p:nvPr>
            <p:ph type="sldNum" sz="quarter" idx="10"/>
          </p:nvPr>
        </p:nvSpPr>
        <p:spPr/>
        <p:txBody>
          <a:bodyPr/>
          <a:lstStyle/>
          <a:p>
            <a:fld id="{EE0F1568-AD62-440F-95DA-72F6BA0D47CC}" type="slidenum">
              <a:rPr lang="en-US" smtClean="0"/>
              <a:t>3</a:t>
            </a:fld>
            <a:endParaRPr lang="en-US"/>
          </a:p>
        </p:txBody>
      </p:sp>
    </p:spTree>
    <p:extLst>
      <p:ext uri="{BB962C8B-B14F-4D97-AF65-F5344CB8AC3E}">
        <p14:creationId xmlns:p14="http://schemas.microsoft.com/office/powerpoint/2010/main" val="1743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 was developed using the user-centric method. The team first identified the most important user needs, especially for simple sign-up, safe login and a spontaneous dashboard. The planning emphasized modular design, so the future expansion is easy. By Manual tests ensured forms, database connections, and error handling acted as an intention. Apparent documentation was created to install the users and help using platforms without the need for advanced technical skills.</a:t>
            </a:r>
          </a:p>
          <a:p>
            <a:endParaRPr lang="en-US" dirty="0"/>
          </a:p>
        </p:txBody>
      </p:sp>
      <p:sp>
        <p:nvSpPr>
          <p:cNvPr id="4" name="Slide Number Placeholder 3"/>
          <p:cNvSpPr>
            <a:spLocks noGrp="1"/>
          </p:cNvSpPr>
          <p:nvPr>
            <p:ph type="sldNum" sz="quarter" idx="10"/>
          </p:nvPr>
        </p:nvSpPr>
        <p:spPr/>
        <p:txBody>
          <a:bodyPr/>
          <a:lstStyle/>
          <a:p>
            <a:fld id="{EE0F1568-AD62-440F-95DA-72F6BA0D47CC}" type="slidenum">
              <a:rPr lang="en-US" smtClean="0"/>
              <a:t>4</a:t>
            </a:fld>
            <a:endParaRPr lang="en-US"/>
          </a:p>
        </p:txBody>
      </p:sp>
    </p:spTree>
    <p:extLst>
      <p:ext uri="{BB962C8B-B14F-4D97-AF65-F5344CB8AC3E}">
        <p14:creationId xmlns:p14="http://schemas.microsoft.com/office/powerpoint/2010/main" val="21992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planning phase preferred safety and scalability. Passwords are preserved, and the backend structure supports future features. The visual design uses the environmental theme with green and off-white tone, which aims to simplicity and clarity. Instead of relying on the framework, the fronts uses plain HTML, CSS and JavaScript, which make light pages. Access and responsible layouts were considered from the beginning, making equipment usable in the equipment.</a:t>
            </a:r>
          </a:p>
          <a:p>
            <a:endParaRPr lang="en-US" dirty="0"/>
          </a:p>
        </p:txBody>
      </p:sp>
      <p:sp>
        <p:nvSpPr>
          <p:cNvPr id="4" name="Slide Number Placeholder 3"/>
          <p:cNvSpPr>
            <a:spLocks noGrp="1"/>
          </p:cNvSpPr>
          <p:nvPr>
            <p:ph type="sldNum" sz="quarter" idx="10"/>
          </p:nvPr>
        </p:nvSpPr>
        <p:spPr/>
        <p:txBody>
          <a:bodyPr/>
          <a:lstStyle/>
          <a:p>
            <a:fld id="{EE0F1568-AD62-440F-95DA-72F6BA0D47CC}" type="slidenum">
              <a:rPr lang="en-US" smtClean="0"/>
              <a:t>5</a:t>
            </a:fld>
            <a:endParaRPr lang="en-US"/>
          </a:p>
        </p:txBody>
      </p:sp>
    </p:spTree>
    <p:extLst>
      <p:ext uri="{BB962C8B-B14F-4D97-AF65-F5344CB8AC3E}">
        <p14:creationId xmlns:p14="http://schemas.microsoft.com/office/powerpoint/2010/main" val="254135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development of the </a:t>
            </a: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 used </a:t>
            </a:r>
            <a:r>
              <a:rPr lang="en-US" sz="1200" kern="1200" dirty="0" err="1" smtClean="0">
                <a:solidFill>
                  <a:schemeClr val="tx1"/>
                </a:solidFill>
                <a:effectLst/>
                <a:latin typeface="+mn-lt"/>
                <a:ea typeface="+mn-ea"/>
                <a:cs typeface="+mn-cs"/>
              </a:rPr>
              <a:t>node.Js</a:t>
            </a:r>
            <a:r>
              <a:rPr lang="en-US" sz="1200" kern="1200" dirty="0" smtClean="0">
                <a:solidFill>
                  <a:schemeClr val="tx1"/>
                </a:solidFill>
                <a:effectLst/>
                <a:latin typeface="+mn-lt"/>
                <a:ea typeface="+mn-ea"/>
                <a:cs typeface="+mn-cs"/>
              </a:rPr>
              <a:t> and express to make a restful </a:t>
            </a:r>
            <a:r>
              <a:rPr lang="en-US" sz="1200" kern="1200" dirty="0" err="1" smtClean="0">
                <a:solidFill>
                  <a:schemeClr val="tx1"/>
                </a:solidFill>
                <a:effectLst/>
                <a:latin typeface="+mn-lt"/>
                <a:ea typeface="+mn-ea"/>
                <a:cs typeface="+mn-cs"/>
              </a:rPr>
              <a:t>backand</a:t>
            </a:r>
            <a:r>
              <a:rPr lang="en-US" sz="1200" kern="1200" dirty="0" smtClean="0">
                <a:solidFill>
                  <a:schemeClr val="tx1"/>
                </a:solidFill>
                <a:effectLst/>
                <a:latin typeface="+mn-lt"/>
                <a:ea typeface="+mn-ea"/>
                <a:cs typeface="+mn-cs"/>
              </a:rPr>
              <a:t> API. </a:t>
            </a:r>
            <a:r>
              <a:rPr lang="en-US" sz="1200" kern="1200" dirty="0" err="1" smtClean="0">
                <a:solidFill>
                  <a:schemeClr val="tx1"/>
                </a:solidFill>
                <a:effectLst/>
                <a:latin typeface="+mn-lt"/>
                <a:ea typeface="+mn-ea"/>
                <a:cs typeface="+mn-cs"/>
              </a:rPr>
              <a:t>Mongodb</a:t>
            </a:r>
            <a:r>
              <a:rPr lang="en-US" sz="1200" kern="1200" dirty="0" smtClean="0">
                <a:solidFill>
                  <a:schemeClr val="tx1"/>
                </a:solidFill>
                <a:effectLst/>
                <a:latin typeface="+mn-lt"/>
                <a:ea typeface="+mn-ea"/>
                <a:cs typeface="+mn-cs"/>
              </a:rPr>
              <a:t>, combined with the Mongoose, handles the user data and stability records. The code is conducted in module models, routes and configuration files for the maintenance. Using the Fetch requests to communicate with the backend, the fronts are kept minimal with plain HTML, CSS and JavaScript. This approach keeps the app lighter, easy to debug and ready for the future extensions.</a:t>
            </a:r>
          </a:p>
          <a:p>
            <a:endParaRPr lang="en-US" dirty="0"/>
          </a:p>
        </p:txBody>
      </p:sp>
      <p:sp>
        <p:nvSpPr>
          <p:cNvPr id="4" name="Slide Number Placeholder 3"/>
          <p:cNvSpPr>
            <a:spLocks noGrp="1"/>
          </p:cNvSpPr>
          <p:nvPr>
            <p:ph type="sldNum" sz="quarter" idx="10"/>
          </p:nvPr>
        </p:nvSpPr>
        <p:spPr/>
        <p:txBody>
          <a:bodyPr/>
          <a:lstStyle/>
          <a:p>
            <a:fld id="{EE0F1568-AD62-440F-95DA-72F6BA0D47CC}" type="slidenum">
              <a:rPr lang="en-US" smtClean="0"/>
              <a:t>6</a:t>
            </a:fld>
            <a:endParaRPr lang="en-US"/>
          </a:p>
        </p:txBody>
      </p:sp>
    </p:spTree>
    <p:extLst>
      <p:ext uri="{BB962C8B-B14F-4D97-AF65-F5344CB8AC3E}">
        <p14:creationId xmlns:p14="http://schemas.microsoft.com/office/powerpoint/2010/main" val="3441045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tests were focused on the manual checks to make correctly valid input and database connections were stable. Error cases like the duplicate accounts or invalid login were tested to give useful response. The code includes comments explaining the purpose of the each module. Documentation was written for an easy setup, which was supported by the mission of </a:t>
            </a: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 without the need for </a:t>
            </a:r>
            <a:r>
              <a:rPr lang="en-US" sz="1200" kern="1200" dirty="0" err="1" smtClean="0">
                <a:solidFill>
                  <a:schemeClr val="tx1"/>
                </a:solidFill>
                <a:effectLst/>
                <a:latin typeface="+mn-lt"/>
                <a:ea typeface="+mn-ea"/>
                <a:cs typeface="+mn-cs"/>
              </a:rPr>
              <a:t>Github</a:t>
            </a:r>
            <a:r>
              <a:rPr lang="en-US" sz="1200" kern="1200" dirty="0" smtClean="0">
                <a:solidFill>
                  <a:schemeClr val="tx1"/>
                </a:solidFill>
                <a:effectLst/>
                <a:latin typeface="+mn-lt"/>
                <a:ea typeface="+mn-ea"/>
                <a:cs typeface="+mn-cs"/>
              </a:rPr>
              <a:t> knowledge. Users can install and configure the app after simple guide.</a:t>
            </a:r>
          </a:p>
          <a:p>
            <a:endParaRPr lang="en-US" dirty="0"/>
          </a:p>
        </p:txBody>
      </p:sp>
      <p:sp>
        <p:nvSpPr>
          <p:cNvPr id="4" name="Slide Number Placeholder 3"/>
          <p:cNvSpPr>
            <a:spLocks noGrp="1"/>
          </p:cNvSpPr>
          <p:nvPr>
            <p:ph type="sldNum" sz="quarter" idx="10"/>
          </p:nvPr>
        </p:nvSpPr>
        <p:spPr/>
        <p:txBody>
          <a:bodyPr/>
          <a:lstStyle/>
          <a:p>
            <a:fld id="{EE0F1568-AD62-440F-95DA-72F6BA0D47CC}" type="slidenum">
              <a:rPr lang="en-US" smtClean="0"/>
              <a:t>7</a:t>
            </a:fld>
            <a:endParaRPr lang="en-US"/>
          </a:p>
        </p:txBody>
      </p:sp>
    </p:spTree>
    <p:extLst>
      <p:ext uri="{BB962C8B-B14F-4D97-AF65-F5344CB8AC3E}">
        <p14:creationId xmlns:p14="http://schemas.microsoft.com/office/powerpoint/2010/main" val="1607993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 uses the modern but minimum technique stack. Node.JS gives power to the server, for express.js handles routing and middleware. </a:t>
            </a:r>
            <a:r>
              <a:rPr lang="en-US" sz="1200" kern="1200" dirty="0" err="1" smtClean="0">
                <a:solidFill>
                  <a:schemeClr val="tx1"/>
                </a:solidFill>
                <a:effectLst/>
                <a:latin typeface="+mn-lt"/>
                <a:ea typeface="+mn-ea"/>
                <a:cs typeface="+mn-cs"/>
              </a:rPr>
              <a:t>Mongodb</a:t>
            </a:r>
            <a:r>
              <a:rPr lang="en-US" sz="1200" kern="1200" dirty="0" smtClean="0">
                <a:solidFill>
                  <a:schemeClr val="tx1"/>
                </a:solidFill>
                <a:effectLst/>
                <a:latin typeface="+mn-lt"/>
                <a:ea typeface="+mn-ea"/>
                <a:cs typeface="+mn-cs"/>
              </a:rPr>
              <a:t> the flexible </a:t>
            </a:r>
            <a:r>
              <a:rPr lang="en-US" sz="1200" kern="1200" dirty="0" err="1" smtClean="0">
                <a:solidFill>
                  <a:schemeClr val="tx1"/>
                </a:solidFill>
                <a:effectLst/>
                <a:latin typeface="+mn-lt"/>
                <a:ea typeface="+mn-ea"/>
                <a:cs typeface="+mn-cs"/>
              </a:rPr>
              <a:t>Nosql</a:t>
            </a:r>
            <a:r>
              <a:rPr lang="en-US" sz="1200" kern="1200" dirty="0" smtClean="0">
                <a:solidFill>
                  <a:schemeClr val="tx1"/>
                </a:solidFill>
                <a:effectLst/>
                <a:latin typeface="+mn-lt"/>
                <a:ea typeface="+mn-ea"/>
                <a:cs typeface="+mn-cs"/>
              </a:rPr>
              <a:t> database, stores user and stability data, making Mongos modeling easier. Frontends depend on HTML5, CSS3, and </a:t>
            </a:r>
            <a:r>
              <a:rPr lang="en-US" sz="1200" kern="1200" dirty="0" err="1" smtClean="0">
                <a:solidFill>
                  <a:schemeClr val="tx1"/>
                </a:solidFill>
                <a:effectLst/>
                <a:latin typeface="+mn-lt"/>
                <a:ea typeface="+mn-ea"/>
                <a:cs typeface="+mn-cs"/>
              </a:rPr>
              <a:t>Javascript</a:t>
            </a:r>
            <a:r>
              <a:rPr lang="en-US" sz="1200" kern="1200" dirty="0" smtClean="0">
                <a:solidFill>
                  <a:schemeClr val="tx1"/>
                </a:solidFill>
                <a:effectLst/>
                <a:latin typeface="+mn-lt"/>
                <a:ea typeface="+mn-ea"/>
                <a:cs typeface="+mn-cs"/>
              </a:rPr>
              <a:t> without framework, keeping it lighter. </a:t>
            </a:r>
            <a:r>
              <a:rPr lang="en-US" sz="1200" kern="1200" dirty="0" err="1" smtClean="0">
                <a:solidFill>
                  <a:schemeClr val="tx1"/>
                </a:solidFill>
                <a:effectLst/>
                <a:latin typeface="+mn-lt"/>
                <a:ea typeface="+mn-ea"/>
                <a:cs typeface="+mn-cs"/>
              </a:rPr>
              <a:t>Bcryptjs</a:t>
            </a:r>
            <a:r>
              <a:rPr lang="en-US" sz="1200" kern="1200" dirty="0" smtClean="0">
                <a:solidFill>
                  <a:schemeClr val="tx1"/>
                </a:solidFill>
                <a:effectLst/>
                <a:latin typeface="+mn-lt"/>
                <a:ea typeface="+mn-ea"/>
                <a:cs typeface="+mn-cs"/>
              </a:rPr>
              <a:t> add strong password to secure user credentials. These devices were selected for scalability, performance and simplicity.</a:t>
            </a:r>
          </a:p>
          <a:p>
            <a:endParaRPr lang="en-US" dirty="0"/>
          </a:p>
        </p:txBody>
      </p:sp>
      <p:sp>
        <p:nvSpPr>
          <p:cNvPr id="4" name="Slide Number Placeholder 3"/>
          <p:cNvSpPr>
            <a:spLocks noGrp="1"/>
          </p:cNvSpPr>
          <p:nvPr>
            <p:ph type="sldNum" sz="quarter" idx="10"/>
          </p:nvPr>
        </p:nvSpPr>
        <p:spPr/>
        <p:txBody>
          <a:bodyPr/>
          <a:lstStyle/>
          <a:p>
            <a:fld id="{EE0F1568-AD62-440F-95DA-72F6BA0D47CC}" type="slidenum">
              <a:rPr lang="en-US" smtClean="0"/>
              <a:t>8</a:t>
            </a:fld>
            <a:endParaRPr lang="en-US"/>
          </a:p>
        </p:txBody>
      </p:sp>
    </p:spTree>
    <p:extLst>
      <p:ext uri="{BB962C8B-B14F-4D97-AF65-F5344CB8AC3E}">
        <p14:creationId xmlns:p14="http://schemas.microsoft.com/office/powerpoint/2010/main" val="1133580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main features of the </a:t>
            </a:r>
            <a:r>
              <a:rPr lang="en-US" sz="1200" kern="1200" dirty="0" err="1" smtClean="0">
                <a:solidFill>
                  <a:schemeClr val="tx1"/>
                </a:solidFill>
                <a:effectLst/>
                <a:latin typeface="+mn-lt"/>
                <a:ea typeface="+mn-ea"/>
                <a:cs typeface="+mn-cs"/>
              </a:rPr>
              <a:t>Ecotrack</a:t>
            </a:r>
            <a:r>
              <a:rPr lang="en-US" sz="1200" kern="1200" dirty="0" smtClean="0">
                <a:solidFill>
                  <a:schemeClr val="tx1"/>
                </a:solidFill>
                <a:effectLst/>
                <a:latin typeface="+mn-lt"/>
                <a:ea typeface="+mn-ea"/>
                <a:cs typeface="+mn-cs"/>
              </a:rPr>
              <a:t> focus on user experience and environmental tracking. Users can register accounts with both frontend and backend verification. The login has access is safe with the password. Once logged in, the users reach the dashboard that displays their stability data, including electrical use, carbon emissions and recycling rates. UI is clean, responsible and easy to navigate, for data submission is done through simple forms.</a:t>
            </a:r>
          </a:p>
          <a:p>
            <a:endParaRPr lang="en-US" dirty="0"/>
          </a:p>
        </p:txBody>
      </p:sp>
      <p:sp>
        <p:nvSpPr>
          <p:cNvPr id="4" name="Slide Number Placeholder 3"/>
          <p:cNvSpPr>
            <a:spLocks noGrp="1"/>
          </p:cNvSpPr>
          <p:nvPr>
            <p:ph type="sldNum" sz="quarter" idx="10"/>
          </p:nvPr>
        </p:nvSpPr>
        <p:spPr/>
        <p:txBody>
          <a:bodyPr/>
          <a:lstStyle/>
          <a:p>
            <a:fld id="{EE0F1568-AD62-440F-95DA-72F6BA0D47CC}" type="slidenum">
              <a:rPr lang="en-US" smtClean="0"/>
              <a:t>9</a:t>
            </a:fld>
            <a:endParaRPr lang="en-US"/>
          </a:p>
        </p:txBody>
      </p:sp>
    </p:spTree>
    <p:extLst>
      <p:ext uri="{BB962C8B-B14F-4D97-AF65-F5344CB8AC3E}">
        <p14:creationId xmlns:p14="http://schemas.microsoft.com/office/powerpoint/2010/main" val="972253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There are six main pages of </a:t>
            </a:r>
            <a:r>
              <a:rPr lang="en-US" sz="1200" kern="1200" dirty="0" err="1" smtClean="0">
                <a:solidFill>
                  <a:schemeClr val="tx1"/>
                </a:solidFill>
                <a:effectLst/>
                <a:latin typeface="+mn-lt"/>
                <a:ea typeface="+mn-ea"/>
                <a:cs typeface="+mn-cs"/>
              </a:rPr>
              <a:t>ecotrac</a:t>
            </a:r>
            <a:r>
              <a:rPr lang="en-US" sz="1200" kern="1200" dirty="0" smtClean="0">
                <a:solidFill>
                  <a:schemeClr val="tx1"/>
                </a:solidFill>
                <a:effectLst/>
                <a:latin typeface="+mn-lt"/>
                <a:ea typeface="+mn-ea"/>
                <a:cs typeface="+mn-cs"/>
              </a:rPr>
              <a:t>. The homepage introduces </a:t>
            </a:r>
            <a:r>
              <a:rPr lang="en-US" sz="1200" kern="1200" dirty="0" err="1" smtClean="0">
                <a:solidFill>
                  <a:schemeClr val="tx1"/>
                </a:solidFill>
                <a:effectLst/>
                <a:latin typeface="+mn-lt"/>
                <a:ea typeface="+mn-ea"/>
                <a:cs typeface="+mn-cs"/>
              </a:rPr>
              <a:t>ecotrac</a:t>
            </a:r>
            <a:r>
              <a:rPr lang="en-US" sz="1200" kern="1200" dirty="0" smtClean="0">
                <a:solidFill>
                  <a:schemeClr val="tx1"/>
                </a:solidFill>
                <a:effectLst/>
                <a:latin typeface="+mn-lt"/>
                <a:ea typeface="+mn-ea"/>
                <a:cs typeface="+mn-cs"/>
              </a:rPr>
              <a:t> and encourages users to sign up. The Shares the mission and vision about the page. The contact page includes a form, although it is not for associated with email. Sign up and sign in pages. Handle the user authentication. The dashboard presented stability data with plans for future facilities like charts and data exports. The design aims is clarity and ease of use.</a:t>
            </a:r>
          </a:p>
          <a:p>
            <a:endParaRPr lang="en-US" dirty="0"/>
          </a:p>
        </p:txBody>
      </p:sp>
      <p:sp>
        <p:nvSpPr>
          <p:cNvPr id="4" name="Slide Number Placeholder 3"/>
          <p:cNvSpPr>
            <a:spLocks noGrp="1"/>
          </p:cNvSpPr>
          <p:nvPr>
            <p:ph type="sldNum" sz="quarter" idx="10"/>
          </p:nvPr>
        </p:nvSpPr>
        <p:spPr/>
        <p:txBody>
          <a:bodyPr/>
          <a:lstStyle/>
          <a:p>
            <a:fld id="{EE0F1568-AD62-440F-95DA-72F6BA0D47CC}" type="slidenum">
              <a:rPr lang="en-US" smtClean="0"/>
              <a:t>10</a:t>
            </a:fld>
            <a:endParaRPr lang="en-US"/>
          </a:p>
        </p:txBody>
      </p:sp>
    </p:spTree>
    <p:extLst>
      <p:ext uri="{BB962C8B-B14F-4D97-AF65-F5344CB8AC3E}">
        <p14:creationId xmlns:p14="http://schemas.microsoft.com/office/powerpoint/2010/main" val="185988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D6F32B2-1301-4956-ABF0-D6B0A2E2384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82027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F32B2-1301-4956-ABF0-D6B0A2E2384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3905168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F32B2-1301-4956-ABF0-D6B0A2E2384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3292506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F32B2-1301-4956-ABF0-D6B0A2E2384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1935-25AA-4185-B334-2B7D4BF4C56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79558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F32B2-1301-4956-ABF0-D6B0A2E2384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4282165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6F32B2-1301-4956-ABF0-D6B0A2E23846}" type="datetimeFigureOut">
              <a:rPr lang="en-US" smtClean="0"/>
              <a:t>7/4/2025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1175694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D6F32B2-1301-4956-ABF0-D6B0A2E23846}" type="datetimeFigureOut">
              <a:rPr lang="en-US" smtClean="0"/>
              <a:t>7/4/2025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3378528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6F32B2-1301-4956-ABF0-D6B0A2E2384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203735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6F32B2-1301-4956-ABF0-D6B0A2E2384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199840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D6F32B2-1301-4956-ABF0-D6B0A2E2384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266277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6F32B2-1301-4956-ABF0-D6B0A2E23846}"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411648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D6F32B2-1301-4956-ABF0-D6B0A2E2384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102101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D6F32B2-1301-4956-ABF0-D6B0A2E23846}" type="datetimeFigureOut">
              <a:rPr lang="en-US" smtClean="0"/>
              <a:t>7/4/2025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116564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D6F32B2-1301-4956-ABF0-D6B0A2E23846}" type="datetimeFigureOut">
              <a:rPr lang="en-US" smtClean="0"/>
              <a:t>7/4/2025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422496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D6F32B2-1301-4956-ABF0-D6B0A2E23846}" type="datetimeFigureOut">
              <a:rPr lang="en-US" smtClean="0"/>
              <a:t>7/4/2025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417149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D6F32B2-1301-4956-ABF0-D6B0A2E23846}" type="datetimeFigureOut">
              <a:rPr lang="en-US" smtClean="0"/>
              <a:t>7/4/2025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343550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6F32B2-1301-4956-ABF0-D6B0A2E23846}"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551935-25AA-4185-B334-2B7D4BF4C568}" type="slidenum">
              <a:rPr lang="en-US" smtClean="0"/>
              <a:t>‹#›</a:t>
            </a:fld>
            <a:endParaRPr lang="en-US"/>
          </a:p>
        </p:txBody>
      </p:sp>
    </p:spTree>
    <p:extLst>
      <p:ext uri="{BB962C8B-B14F-4D97-AF65-F5344CB8AC3E}">
        <p14:creationId xmlns:p14="http://schemas.microsoft.com/office/powerpoint/2010/main" val="3885022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6F32B2-1301-4956-ABF0-D6B0A2E23846}" type="datetimeFigureOut">
              <a:rPr lang="en-US" smtClean="0"/>
              <a:t>7/4/2025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D551935-25AA-4185-B334-2B7D4BF4C568}" type="slidenum">
              <a:rPr lang="en-US" smtClean="0"/>
              <a:t>‹#›</a:t>
            </a:fld>
            <a:endParaRPr lang="en-US"/>
          </a:p>
        </p:txBody>
      </p:sp>
    </p:spTree>
    <p:extLst>
      <p:ext uri="{BB962C8B-B14F-4D97-AF65-F5344CB8AC3E}">
        <p14:creationId xmlns:p14="http://schemas.microsoft.com/office/powerpoint/2010/main" val="350916269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207" y="415705"/>
            <a:ext cx="8825658" cy="3329581"/>
          </a:xfrm>
        </p:spPr>
        <p:txBody>
          <a:bodyPr/>
          <a:lstStyle/>
          <a:p>
            <a:pPr algn="ctr"/>
            <a:r>
              <a:rPr lang="en-US" sz="4400" b="1" dirty="0" err="1" smtClean="0"/>
              <a:t>EcoTrack</a:t>
            </a:r>
            <a:r>
              <a:rPr lang="en-US" sz="4400" b="1" dirty="0" smtClean="0"/>
              <a:t>  Website</a:t>
            </a:r>
            <a:endParaRPr lang="en-US" sz="4400" b="1" dirty="0"/>
          </a:p>
        </p:txBody>
      </p:sp>
    </p:spTree>
    <p:extLst>
      <p:ext uri="{BB962C8B-B14F-4D97-AF65-F5344CB8AC3E}">
        <p14:creationId xmlns:p14="http://schemas.microsoft.com/office/powerpoint/2010/main" val="256014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Pages Overview</a:t>
            </a:r>
          </a:p>
        </p:txBody>
      </p:sp>
      <p:sp>
        <p:nvSpPr>
          <p:cNvPr id="4" name="Rectangle 1"/>
          <p:cNvSpPr>
            <a:spLocks noGrp="1" noChangeArrowheads="1"/>
          </p:cNvSpPr>
          <p:nvPr>
            <p:ph sz="half" idx="1"/>
          </p:nvPr>
        </p:nvSpPr>
        <p:spPr bwMode="auto">
          <a:xfrm>
            <a:off x="768334" y="1035774"/>
            <a:ext cx="4396339" cy="419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Home page: intro the</a:t>
            </a:r>
            <a:r>
              <a:rPr kumimoji="0" lang="en-US" sz="1800" b="0" i="0" u="none" strike="noStrike" cap="none" normalizeH="0" dirty="0" smtClean="0">
                <a:ln>
                  <a:noFill/>
                </a:ln>
                <a:solidFill>
                  <a:schemeClr val="tx1"/>
                </a:solidFill>
                <a:effectLst/>
                <a:latin typeface="Arial" panose="020B0604020202020204" pitchFamily="34" charset="0"/>
              </a:rPr>
              <a:t> </a:t>
            </a:r>
            <a:r>
              <a:rPr kumimoji="0" lang="en-US" sz="1800" b="0" i="0" u="none" strike="noStrike" cap="none" normalizeH="0" baseline="0" dirty="0" smtClean="0">
                <a:ln>
                  <a:noFill/>
                </a:ln>
                <a:solidFill>
                  <a:schemeClr val="tx1"/>
                </a:solidFill>
                <a:effectLst/>
                <a:latin typeface="Arial" panose="020B0604020202020204" pitchFamily="34" charset="0"/>
              </a:rPr>
              <a:t>CTAs.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About page: mission &amp; vision.</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Contact page: static form.</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Sign up / Sign in the pages.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Dashboard: sustainability the data.</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Future-ready for charts, exports.</a:t>
            </a:r>
          </a:p>
        </p:txBody>
      </p:sp>
      <p:pic>
        <p:nvPicPr>
          <p:cNvPr id="6" name="Content Placeholder 5" descr="A screenshot of a website&#10;&#10;AI-generated content may be incorrect."/>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844419" y="1609413"/>
            <a:ext cx="3993695" cy="3282902"/>
          </a:xfrm>
          <a:prstGeom prst="rect">
            <a:avLst/>
          </a:prstGeom>
        </p:spPr>
      </p:pic>
      <p:sp>
        <p:nvSpPr>
          <p:cNvPr id="7" name="TextBox 6"/>
          <p:cNvSpPr txBox="1"/>
          <p:nvPr/>
        </p:nvSpPr>
        <p:spPr>
          <a:xfrm>
            <a:off x="8036438" y="4970352"/>
            <a:ext cx="4028792" cy="230832"/>
          </a:xfrm>
          <a:prstGeom prst="rect">
            <a:avLst/>
          </a:prstGeom>
          <a:noFill/>
        </p:spPr>
        <p:txBody>
          <a:bodyPr wrap="square" rtlCol="0">
            <a:spAutoFit/>
          </a:bodyPr>
          <a:lstStyle/>
          <a:p>
            <a:r>
              <a:rPr lang="en-US" sz="900" dirty="0" smtClean="0"/>
              <a:t>About Page (Author work)</a:t>
            </a:r>
            <a:endParaRPr lang="en-US" sz="900" dirty="0"/>
          </a:p>
        </p:txBody>
      </p:sp>
    </p:spTree>
    <p:extLst>
      <p:ext uri="{BB962C8B-B14F-4D97-AF65-F5344CB8AC3E}">
        <p14:creationId xmlns:p14="http://schemas.microsoft.com/office/powerpoint/2010/main" val="3442302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Scalability &amp; Modularity</a:t>
            </a:r>
          </a:p>
        </p:txBody>
      </p:sp>
      <p:sp>
        <p:nvSpPr>
          <p:cNvPr id="4" name="Rectangle 1"/>
          <p:cNvSpPr>
            <a:spLocks noGrp="1" noChangeArrowheads="1"/>
          </p:cNvSpPr>
          <p:nvPr>
            <p:ph idx="1"/>
          </p:nvPr>
        </p:nvSpPr>
        <p:spPr bwMode="auto">
          <a:xfrm>
            <a:off x="922243" y="1229335"/>
            <a:ext cx="64892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Modular the backend files.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Easy to add the features.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sz="1800" dirty="0" smtClean="0">
                <a:latin typeface="Arial" panose="020B0604020202020204" pitchFamily="34" charset="0"/>
              </a:rPr>
              <a:t>Easy to track the emission</a:t>
            </a:r>
            <a:r>
              <a:rPr kumimoji="0" lang="en-US" sz="18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Potential for session-based auth.</a:t>
            </a:r>
          </a:p>
          <a:p>
            <a:pPr lvl="0" defTabSz="914400" eaLnBrk="0" fontAlgn="base" hangingPunct="0">
              <a:lnSpc>
                <a:spcPct val="200000"/>
              </a:lnSpc>
              <a:spcBef>
                <a:spcPct val="0"/>
              </a:spcBef>
              <a:spcAft>
                <a:spcPct val="0"/>
              </a:spcAft>
              <a:buClrTx/>
              <a:buSzTx/>
              <a:buFont typeface="Wingdings" panose="05000000000000000000" pitchFamily="2" charset="2"/>
              <a:buChar char="Ø"/>
            </a:pPr>
            <a:r>
              <a:rPr kumimoji="0" lang="en-US" sz="1800" b="0" i="0" u="none" strike="noStrike" cap="none" normalizeH="0" baseline="0" dirty="0" smtClean="0">
                <a:ln>
                  <a:noFill/>
                </a:ln>
                <a:solidFill>
                  <a:schemeClr val="tx1"/>
                </a:solidFill>
                <a:effectLst/>
                <a:latin typeface="Arial" panose="020B0604020202020204" pitchFamily="34" charset="0"/>
              </a:rPr>
              <a:t>Cross-platform compatibility (</a:t>
            </a:r>
            <a:r>
              <a:rPr lang="en-US" sz="1800" dirty="0" err="1" smtClean="0"/>
              <a:t>Segun-Falade</a:t>
            </a:r>
            <a:r>
              <a:rPr lang="en-US" sz="1800" dirty="0" smtClean="0"/>
              <a:t> et al., 2024</a:t>
            </a:r>
            <a:r>
              <a:rPr kumimoji="0" lang="en-US" sz="18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Low memory usage.</a:t>
            </a:r>
          </a:p>
        </p:txBody>
      </p:sp>
    </p:spTree>
    <p:extLst>
      <p:ext uri="{BB962C8B-B14F-4D97-AF65-F5344CB8AC3E}">
        <p14:creationId xmlns:p14="http://schemas.microsoft.com/office/powerpoint/2010/main" val="92760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Conclusion &amp; Next Steps</a:t>
            </a:r>
          </a:p>
        </p:txBody>
      </p:sp>
      <p:sp>
        <p:nvSpPr>
          <p:cNvPr id="4" name="Rectangle 1"/>
          <p:cNvSpPr>
            <a:spLocks noGrp="1" noChangeArrowheads="1"/>
          </p:cNvSpPr>
          <p:nvPr>
            <p:ph idx="1"/>
          </p:nvPr>
        </p:nvSpPr>
        <p:spPr bwMode="auto">
          <a:xfrm>
            <a:off x="876975" y="1392297"/>
            <a:ext cx="539121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Strong foundation for the sustainability tracking.</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Accessible for  the non-technical users.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Secure, scalable backend.</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Ready for the charts, export features.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Future work: session </a:t>
            </a:r>
            <a:r>
              <a:rPr kumimoji="0" lang="en-US" sz="1800" b="0" i="0" u="none" strike="noStrike" cap="none" normalizeH="0" baseline="0" dirty="0" err="1" smtClean="0">
                <a:ln>
                  <a:noFill/>
                </a:ln>
                <a:solidFill>
                  <a:schemeClr val="tx1"/>
                </a:solidFill>
                <a:effectLst/>
                <a:latin typeface="Arial" panose="020B0604020202020204" pitchFamily="34" charset="0"/>
              </a:rPr>
              <a:t>auth</a:t>
            </a:r>
            <a:r>
              <a:rPr kumimoji="0" lang="en-US" sz="1800" b="0" i="0" u="none" strike="noStrike" cap="none" normalizeH="0" baseline="0" dirty="0" smtClean="0">
                <a:ln>
                  <a:noFill/>
                </a:ln>
                <a:solidFill>
                  <a:schemeClr val="tx1"/>
                </a:solidFill>
                <a:effectLst/>
                <a:latin typeface="Arial" panose="020B0604020202020204" pitchFamily="34" charset="0"/>
              </a:rPr>
              <a:t>, email integration.</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Potential for large-scale adoption.</a:t>
            </a:r>
          </a:p>
        </p:txBody>
      </p:sp>
    </p:spTree>
    <p:extLst>
      <p:ext uri="{BB962C8B-B14F-4D97-AF65-F5344CB8AC3E}">
        <p14:creationId xmlns:p14="http://schemas.microsoft.com/office/powerpoint/2010/main" val="146988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References</a:t>
            </a:r>
            <a:endParaRPr lang="en-US" sz="4000" b="1" dirty="0"/>
          </a:p>
        </p:txBody>
      </p:sp>
      <p:sp>
        <p:nvSpPr>
          <p:cNvPr id="3" name="Content Placeholder 2"/>
          <p:cNvSpPr>
            <a:spLocks noGrp="1"/>
          </p:cNvSpPr>
          <p:nvPr>
            <p:ph idx="1"/>
          </p:nvPr>
        </p:nvSpPr>
        <p:spPr>
          <a:xfrm>
            <a:off x="714013" y="1364855"/>
            <a:ext cx="8946541" cy="4710020"/>
          </a:xfrm>
        </p:spPr>
        <p:txBody>
          <a:bodyPr>
            <a:normAutofit fontScale="85000" lnSpcReduction="20000"/>
          </a:bodyPr>
          <a:lstStyle/>
          <a:p>
            <a:r>
              <a:rPr lang="en-US" dirty="0" err="1"/>
              <a:t>Gao</a:t>
            </a:r>
            <a:r>
              <a:rPr lang="en-US" dirty="0"/>
              <a:t>, C. H., Yu, G., &amp; </a:t>
            </a:r>
            <a:r>
              <a:rPr lang="en-US" dirty="0" err="1"/>
              <a:t>Cai</a:t>
            </a:r>
            <a:r>
              <a:rPr lang="en-US" dirty="0"/>
              <a:t>, P. (2021). </a:t>
            </a:r>
            <a:r>
              <a:rPr lang="en-US" dirty="0" err="1"/>
              <a:t>ggVennDiagram</a:t>
            </a:r>
            <a:r>
              <a:rPr lang="en-US" dirty="0"/>
              <a:t>: an intuitive, easy-to-use, and highly customizable R package to generate Venn diagram. </a:t>
            </a:r>
            <a:r>
              <a:rPr lang="en-US" i="1" dirty="0"/>
              <a:t>Frontiers in genetics</a:t>
            </a:r>
            <a:r>
              <a:rPr lang="en-US" dirty="0"/>
              <a:t>, </a:t>
            </a:r>
            <a:r>
              <a:rPr lang="en-US" i="1" dirty="0"/>
              <a:t>12</a:t>
            </a:r>
            <a:r>
              <a:rPr lang="en-US" dirty="0"/>
              <a:t>, 706907</a:t>
            </a:r>
            <a:r>
              <a:rPr lang="en-US" dirty="0" smtClean="0"/>
              <a:t>.</a:t>
            </a:r>
          </a:p>
          <a:p>
            <a:r>
              <a:rPr lang="en-US" dirty="0" err="1"/>
              <a:t>Dobles</a:t>
            </a:r>
            <a:r>
              <a:rPr lang="en-US" dirty="0"/>
              <a:t>, I., </a:t>
            </a:r>
            <a:r>
              <a:rPr lang="en-US" dirty="0" err="1"/>
              <a:t>Martínez</a:t>
            </a:r>
            <a:r>
              <a:rPr lang="en-US" dirty="0"/>
              <a:t>, A., &amp; Quesada-</a:t>
            </a:r>
            <a:r>
              <a:rPr lang="en-US" dirty="0" err="1"/>
              <a:t>López</a:t>
            </a:r>
            <a:r>
              <a:rPr lang="en-US" dirty="0"/>
              <a:t>, C. (2019, June). Comparing the effort and effectiveness of automated and manual tests. In </a:t>
            </a:r>
            <a:r>
              <a:rPr lang="en-US" i="1" dirty="0"/>
              <a:t>2019 14th Iberian Conference on Information Systems and Technologies (CISTI)</a:t>
            </a:r>
            <a:r>
              <a:rPr lang="en-US" dirty="0"/>
              <a:t> (pp. 1-6). IEEE</a:t>
            </a:r>
            <a:r>
              <a:rPr lang="en-US" dirty="0" smtClean="0"/>
              <a:t>.</a:t>
            </a:r>
          </a:p>
          <a:p>
            <a:r>
              <a:rPr lang="en-US" dirty="0" err="1"/>
              <a:t>Dalbard</a:t>
            </a:r>
            <a:r>
              <a:rPr lang="en-US" dirty="0"/>
              <a:t>, A., &amp; </a:t>
            </a:r>
            <a:r>
              <a:rPr lang="en-US" dirty="0" err="1"/>
              <a:t>Isacson</a:t>
            </a:r>
            <a:r>
              <a:rPr lang="en-US" dirty="0"/>
              <a:t>, J. (2021). Comparative study on performance between ASP. NET and Node. </a:t>
            </a:r>
            <a:r>
              <a:rPr lang="en-US" dirty="0" err="1"/>
              <a:t>js</a:t>
            </a:r>
            <a:r>
              <a:rPr lang="en-US" dirty="0"/>
              <a:t> Express for web-based calculation tools</a:t>
            </a:r>
            <a:r>
              <a:rPr lang="en-US" dirty="0" smtClean="0"/>
              <a:t>.</a:t>
            </a:r>
          </a:p>
          <a:p>
            <a:r>
              <a:rPr lang="en-US" dirty="0" err="1"/>
              <a:t>Jia</a:t>
            </a:r>
            <a:r>
              <a:rPr lang="en-US" dirty="0"/>
              <a:t>, Z., Li, S., Yu, T., Liao, X., Wang, J., Liu, X., &amp; Liu, Y. (2019, November). Detecting error-handling bugs without error specification input. In </a:t>
            </a:r>
            <a:r>
              <a:rPr lang="en-US" i="1" dirty="0"/>
              <a:t>2019 34th IEEE/ACM International Conference on Automated Software Engineering (ASE)</a:t>
            </a:r>
            <a:r>
              <a:rPr lang="en-US" dirty="0"/>
              <a:t> (pp. 213-225). IEEE</a:t>
            </a:r>
            <a:r>
              <a:rPr lang="en-US" dirty="0" smtClean="0"/>
              <a:t>.</a:t>
            </a:r>
          </a:p>
          <a:p>
            <a:r>
              <a:rPr lang="en-US" dirty="0" err="1"/>
              <a:t>Bhana</a:t>
            </a:r>
            <a:r>
              <a:rPr lang="en-US" dirty="0"/>
              <a:t>, B., &amp; </a:t>
            </a:r>
            <a:r>
              <a:rPr lang="en-US" dirty="0" err="1"/>
              <a:t>Flowerday</a:t>
            </a:r>
            <a:r>
              <a:rPr lang="en-US" dirty="0"/>
              <a:t>, S. V. (2022). Usability of the login authentication process: passphrases and passwords. </a:t>
            </a:r>
            <a:r>
              <a:rPr lang="en-US" i="1" dirty="0"/>
              <a:t>Information &amp; Computer Security</a:t>
            </a:r>
            <a:r>
              <a:rPr lang="en-US" dirty="0"/>
              <a:t>, </a:t>
            </a:r>
            <a:r>
              <a:rPr lang="en-US" i="1" dirty="0"/>
              <a:t>30</a:t>
            </a:r>
            <a:r>
              <a:rPr lang="en-US" dirty="0"/>
              <a:t>(2), 280-305</a:t>
            </a:r>
            <a:r>
              <a:rPr lang="en-US" dirty="0" smtClean="0"/>
              <a:t>.</a:t>
            </a:r>
          </a:p>
          <a:p>
            <a:r>
              <a:rPr lang="en-US" dirty="0" err="1"/>
              <a:t>Segun-Falade</a:t>
            </a:r>
            <a:r>
              <a:rPr lang="en-US" dirty="0"/>
              <a:t>, O. D., </a:t>
            </a:r>
            <a:r>
              <a:rPr lang="en-US" dirty="0" err="1"/>
              <a:t>Osundare</a:t>
            </a:r>
            <a:r>
              <a:rPr lang="en-US" dirty="0"/>
              <a:t>, O. S., </a:t>
            </a:r>
            <a:r>
              <a:rPr lang="en-US" dirty="0" err="1"/>
              <a:t>Kedi</a:t>
            </a:r>
            <a:r>
              <a:rPr lang="en-US" dirty="0"/>
              <a:t>, W. E., </a:t>
            </a:r>
            <a:r>
              <a:rPr lang="en-US" dirty="0" err="1"/>
              <a:t>Okeleke</a:t>
            </a:r>
            <a:r>
              <a:rPr lang="en-US" dirty="0"/>
              <a:t>, P. A., </a:t>
            </a:r>
            <a:r>
              <a:rPr lang="en-US" dirty="0" err="1"/>
              <a:t>Ijomah</a:t>
            </a:r>
            <a:r>
              <a:rPr lang="en-US" dirty="0"/>
              <a:t>, T. I., &amp; Abdul-</a:t>
            </a:r>
            <a:r>
              <a:rPr lang="en-US" dirty="0" err="1"/>
              <a:t>Azeez</a:t>
            </a:r>
            <a:r>
              <a:rPr lang="en-US" dirty="0"/>
              <a:t>, O. Y. (2024). Developing cross-platform software applications to enhance compatibility across devices and systems. </a:t>
            </a:r>
            <a:r>
              <a:rPr lang="en-US" i="1" dirty="0"/>
              <a:t>Computer Science &amp; IT Research Journal</a:t>
            </a:r>
            <a:r>
              <a:rPr lang="en-US" dirty="0"/>
              <a:t>, </a:t>
            </a:r>
            <a:r>
              <a:rPr lang="en-US" i="1" dirty="0"/>
              <a:t>5</a:t>
            </a:r>
            <a:r>
              <a:rPr lang="en-US" dirty="0"/>
              <a:t>(8), 2040-2061.</a:t>
            </a:r>
            <a:endParaRPr lang="en-US" dirty="0"/>
          </a:p>
        </p:txBody>
      </p:sp>
    </p:spTree>
    <p:extLst>
      <p:ext uri="{BB962C8B-B14F-4D97-AF65-F5344CB8AC3E}">
        <p14:creationId xmlns:p14="http://schemas.microsoft.com/office/powerpoint/2010/main" val="308225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Introduction</a:t>
            </a:r>
          </a:p>
        </p:txBody>
      </p:sp>
      <p:sp>
        <p:nvSpPr>
          <p:cNvPr id="4" name="Rectangle 1"/>
          <p:cNvSpPr>
            <a:spLocks noGrp="1" noChangeArrowheads="1"/>
          </p:cNvSpPr>
          <p:nvPr>
            <p:ph sz="half" idx="1"/>
          </p:nvPr>
        </p:nvSpPr>
        <p:spPr bwMode="auto">
          <a:xfrm>
            <a:off x="537470" y="1073747"/>
            <a:ext cx="4396339" cy="419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err="1" smtClean="0">
                <a:ln>
                  <a:noFill/>
                </a:ln>
                <a:solidFill>
                  <a:schemeClr val="tx1"/>
                </a:solidFill>
                <a:effectLst/>
                <a:latin typeface="Arial" panose="020B0604020202020204" pitchFamily="34" charset="0"/>
              </a:rPr>
              <a:t>EcoTrack</a:t>
            </a:r>
            <a:r>
              <a:rPr kumimoji="0" lang="en-US" sz="1800" b="0" i="0" u="none" strike="noStrike" cap="none" normalizeH="0" baseline="0" dirty="0" smtClean="0">
                <a:ln>
                  <a:noFill/>
                </a:ln>
                <a:solidFill>
                  <a:schemeClr val="tx1"/>
                </a:solidFill>
                <a:effectLst/>
                <a:latin typeface="Arial" panose="020B0604020202020204" pitchFamily="34" charset="0"/>
              </a:rPr>
              <a:t> sustainability and tracking platform.</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Targets the individuals and SMEs.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Tracks the</a:t>
            </a:r>
            <a:r>
              <a:rPr kumimoji="0" lang="en-US" sz="1800" b="0" i="0" u="none" strike="noStrike" cap="none" normalizeH="0" dirty="0" smtClean="0">
                <a:ln>
                  <a:noFill/>
                </a:ln>
                <a:solidFill>
                  <a:schemeClr val="tx1"/>
                </a:solidFill>
                <a:effectLst/>
                <a:latin typeface="Arial" panose="020B0604020202020204" pitchFamily="34" charset="0"/>
              </a:rPr>
              <a:t> </a:t>
            </a:r>
            <a:r>
              <a:rPr kumimoji="0" lang="en-US" sz="1800" b="0" i="0" u="none" strike="noStrike" cap="none" normalizeH="0" baseline="0" dirty="0" smtClean="0">
                <a:ln>
                  <a:noFill/>
                </a:ln>
                <a:solidFill>
                  <a:schemeClr val="tx1"/>
                </a:solidFill>
                <a:effectLst/>
                <a:latin typeface="Arial" panose="020B0604020202020204" pitchFamily="34" charset="0"/>
              </a:rPr>
              <a:t>energy, CO₂ emissions, recycling.</a:t>
            </a:r>
          </a:p>
          <a:p>
            <a:pPr lvl="0" defTabSz="914400" eaLnBrk="0" fontAlgn="base" hangingPunct="0">
              <a:lnSpc>
                <a:spcPct val="200000"/>
              </a:lnSpc>
              <a:spcBef>
                <a:spcPct val="0"/>
              </a:spcBef>
              <a:spcAft>
                <a:spcPct val="0"/>
              </a:spcAft>
              <a:buClrTx/>
              <a:buSzTx/>
              <a:buFont typeface="Wingdings" panose="05000000000000000000" pitchFamily="2" charset="2"/>
              <a:buChar char="Ø"/>
            </a:pPr>
            <a:r>
              <a:rPr kumimoji="0" lang="en-US" sz="1800" b="0" i="0" u="none" strike="noStrike" cap="none" normalizeH="0" baseline="0" dirty="0" smtClean="0">
                <a:ln>
                  <a:noFill/>
                </a:ln>
                <a:solidFill>
                  <a:schemeClr val="tx1"/>
                </a:solidFill>
                <a:effectLst/>
                <a:latin typeface="Arial" panose="020B0604020202020204" pitchFamily="34" charset="0"/>
              </a:rPr>
              <a:t>Easy to use, accessible design (</a:t>
            </a:r>
            <a:r>
              <a:rPr lang="en-US" sz="1800" dirty="0" err="1" smtClean="0"/>
              <a:t>Gao</a:t>
            </a:r>
            <a:r>
              <a:rPr lang="en-US" sz="1800" dirty="0" smtClean="0"/>
              <a:t> et al., 2021</a:t>
            </a:r>
            <a:r>
              <a:rPr kumimoji="0" lang="en-US" sz="18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Local installable ZIP package.</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Secure and modular system.</a:t>
            </a:r>
          </a:p>
        </p:txBody>
      </p:sp>
      <p:pic>
        <p:nvPicPr>
          <p:cNvPr id="6" name="Content Placeholder 5" descr="A screenshot of a green and white website&#10;&#10;AI-generated content may be incorrect."/>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7278986" y="1612044"/>
            <a:ext cx="3994779" cy="3485058"/>
          </a:xfrm>
          <a:prstGeom prst="rect">
            <a:avLst/>
          </a:prstGeom>
        </p:spPr>
      </p:pic>
      <p:sp>
        <p:nvSpPr>
          <p:cNvPr id="7" name="TextBox 6"/>
          <p:cNvSpPr txBox="1"/>
          <p:nvPr/>
        </p:nvSpPr>
        <p:spPr>
          <a:xfrm>
            <a:off x="8464991" y="5097102"/>
            <a:ext cx="3340729" cy="369332"/>
          </a:xfrm>
          <a:prstGeom prst="rect">
            <a:avLst/>
          </a:prstGeom>
          <a:noFill/>
        </p:spPr>
        <p:txBody>
          <a:bodyPr wrap="square" rtlCol="0">
            <a:spAutoFit/>
          </a:bodyPr>
          <a:lstStyle/>
          <a:p>
            <a:r>
              <a:rPr lang="en-US" sz="900" dirty="0" smtClean="0"/>
              <a:t>Homepage </a:t>
            </a:r>
            <a:r>
              <a:rPr lang="en-US" sz="900" dirty="0" smtClean="0"/>
              <a:t>(Author work)</a:t>
            </a:r>
          </a:p>
          <a:p>
            <a:endParaRPr lang="en-US" sz="900" dirty="0"/>
          </a:p>
        </p:txBody>
      </p:sp>
    </p:spTree>
    <p:extLst>
      <p:ext uri="{BB962C8B-B14F-4D97-AF65-F5344CB8AC3E}">
        <p14:creationId xmlns:p14="http://schemas.microsoft.com/office/powerpoint/2010/main" val="41587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Aim &amp; Objective</a:t>
            </a:r>
          </a:p>
        </p:txBody>
      </p:sp>
      <p:sp>
        <p:nvSpPr>
          <p:cNvPr id="4" name="Rectangle 1"/>
          <p:cNvSpPr>
            <a:spLocks noGrp="1" noChangeArrowheads="1"/>
          </p:cNvSpPr>
          <p:nvPr>
            <p:ph idx="1"/>
          </p:nvPr>
        </p:nvSpPr>
        <p:spPr bwMode="auto">
          <a:xfrm>
            <a:off x="1085205" y="1437565"/>
            <a:ext cx="546816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Aim: Promote the environmental awareness.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Aim: Make sustainability tracking accessible.</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Objective: Make</a:t>
            </a:r>
            <a:r>
              <a:rPr kumimoji="0" lang="en-US" sz="1800" b="0" i="0" u="none" strike="noStrike" cap="none" normalizeH="0" dirty="0" smtClean="0">
                <a:ln>
                  <a:noFill/>
                </a:ln>
                <a:solidFill>
                  <a:schemeClr val="tx1"/>
                </a:solidFill>
                <a:effectLst/>
                <a:latin typeface="Arial" panose="020B0604020202020204" pitchFamily="34" charset="0"/>
              </a:rPr>
              <a:t> </a:t>
            </a:r>
            <a:r>
              <a:rPr kumimoji="0" lang="en-US" sz="1800" b="0" i="0" u="none" strike="noStrike" cap="none" normalizeH="0" baseline="0" dirty="0" smtClean="0">
                <a:ln>
                  <a:noFill/>
                </a:ln>
                <a:solidFill>
                  <a:schemeClr val="tx1"/>
                </a:solidFill>
                <a:effectLst/>
                <a:latin typeface="Arial" panose="020B0604020202020204" pitchFamily="34" charset="0"/>
              </a:rPr>
              <a:t>daily impact tracking.</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Objective: Provide the secure, simple user tools.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Objective: Support eco-friendly habit building.</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Objective: Prepare for future data insights.</a:t>
            </a:r>
          </a:p>
        </p:txBody>
      </p:sp>
    </p:spTree>
    <p:extLst>
      <p:ext uri="{BB962C8B-B14F-4D97-AF65-F5344CB8AC3E}">
        <p14:creationId xmlns:p14="http://schemas.microsoft.com/office/powerpoint/2010/main" val="411471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Methodology</a:t>
            </a:r>
          </a:p>
        </p:txBody>
      </p:sp>
      <p:sp>
        <p:nvSpPr>
          <p:cNvPr id="4" name="Rectangle 1"/>
          <p:cNvSpPr>
            <a:spLocks noGrp="1" noChangeArrowheads="1"/>
          </p:cNvSpPr>
          <p:nvPr>
            <p:ph sz="half" idx="1"/>
          </p:nvPr>
        </p:nvSpPr>
        <p:spPr bwMode="auto">
          <a:xfrm>
            <a:off x="772982" y="1431168"/>
            <a:ext cx="521168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User-centered design.</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Identify the key user needs.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Plan the secure sign-up and dashboard flows.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Use modular, scalable structure.</a:t>
            </a:r>
          </a:p>
          <a:p>
            <a:pPr lvl="0" defTabSz="914400" eaLnBrk="0" fontAlgn="base" hangingPunct="0">
              <a:lnSpc>
                <a:spcPct val="200000"/>
              </a:lnSpc>
              <a:spcBef>
                <a:spcPct val="0"/>
              </a:spcBef>
              <a:spcAft>
                <a:spcPct val="0"/>
              </a:spcAft>
              <a:buClrTx/>
              <a:buSzTx/>
              <a:buFont typeface="Wingdings" panose="05000000000000000000" pitchFamily="2" charset="2"/>
              <a:buChar char="Ø"/>
            </a:pPr>
            <a:r>
              <a:rPr kumimoji="0" lang="en-US" sz="1800" b="0" i="0" u="none" strike="noStrike" cap="none" normalizeH="0" baseline="0" dirty="0" smtClean="0">
                <a:ln>
                  <a:noFill/>
                </a:ln>
                <a:solidFill>
                  <a:schemeClr val="tx1"/>
                </a:solidFill>
                <a:effectLst/>
                <a:latin typeface="Arial" panose="020B0604020202020204" pitchFamily="34" charset="0"/>
              </a:rPr>
              <a:t>Manual testing during </a:t>
            </a:r>
          </a:p>
          <a:p>
            <a:pPr marL="0" lvl="0" indent="0" defTabSz="914400" eaLnBrk="0" fontAlgn="base" hangingPunct="0">
              <a:lnSpc>
                <a:spcPct val="200000"/>
              </a:lnSpc>
              <a:spcBef>
                <a:spcPct val="0"/>
              </a:spcBef>
              <a:spcAft>
                <a:spcPct val="0"/>
              </a:spcAft>
              <a:buClrTx/>
              <a:buSzTx/>
              <a:buNone/>
            </a:pPr>
            <a:r>
              <a:rPr lang="en-US" dirty="0">
                <a:latin typeface="Arial" panose="020B0604020202020204" pitchFamily="34" charset="0"/>
              </a:rPr>
              <a:t> </a:t>
            </a:r>
            <a:r>
              <a:rPr lang="en-US" dirty="0" smtClean="0">
                <a:latin typeface="Arial" panose="020B0604020202020204" pitchFamily="34" charset="0"/>
              </a:rPr>
              <a:t>    </a:t>
            </a:r>
            <a:r>
              <a:rPr kumimoji="0" lang="en-US" sz="1800" b="0" i="0" u="none" strike="noStrike" cap="none" normalizeH="0" baseline="0" dirty="0" smtClean="0">
                <a:ln>
                  <a:noFill/>
                </a:ln>
                <a:solidFill>
                  <a:schemeClr val="tx1"/>
                </a:solidFill>
                <a:effectLst/>
                <a:latin typeface="Arial" panose="020B0604020202020204" pitchFamily="34" charset="0"/>
              </a:rPr>
              <a:t>development (</a:t>
            </a:r>
            <a:r>
              <a:rPr lang="en-US" sz="1800" dirty="0" err="1" smtClean="0"/>
              <a:t>Dobles</a:t>
            </a:r>
            <a:r>
              <a:rPr lang="en-US" sz="1800" dirty="0" smtClean="0"/>
              <a:t> et al., 2019</a:t>
            </a:r>
            <a:r>
              <a:rPr kumimoji="0" lang="en-US" sz="18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Clear documentation and guides.</a:t>
            </a:r>
          </a:p>
        </p:txBody>
      </p:sp>
      <p:pic>
        <p:nvPicPr>
          <p:cNvPr id="6" name="Content Placeholder 5"/>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808206" y="1853248"/>
            <a:ext cx="4066169" cy="3126158"/>
          </a:xfrm>
          <a:prstGeom prst="rect">
            <a:avLst/>
          </a:prstGeom>
        </p:spPr>
      </p:pic>
      <p:sp>
        <p:nvSpPr>
          <p:cNvPr id="7" name="TextBox 6"/>
          <p:cNvSpPr txBox="1"/>
          <p:nvPr/>
        </p:nvSpPr>
        <p:spPr>
          <a:xfrm>
            <a:off x="8139065" y="4979406"/>
            <a:ext cx="3657600" cy="507831"/>
          </a:xfrm>
          <a:prstGeom prst="rect">
            <a:avLst/>
          </a:prstGeom>
          <a:noFill/>
        </p:spPr>
        <p:txBody>
          <a:bodyPr wrap="square" rtlCol="0">
            <a:spAutoFit/>
          </a:bodyPr>
          <a:lstStyle/>
          <a:p>
            <a:r>
              <a:rPr lang="en-US" sz="900" dirty="0" smtClean="0"/>
              <a:t>Sign Up </a:t>
            </a:r>
            <a:r>
              <a:rPr lang="en-US" sz="900" dirty="0" smtClean="0"/>
              <a:t>(Author work)</a:t>
            </a:r>
          </a:p>
          <a:p>
            <a:endParaRPr lang="en-US" dirty="0"/>
          </a:p>
        </p:txBody>
      </p:sp>
    </p:spTree>
    <p:extLst>
      <p:ext uri="{BB962C8B-B14F-4D97-AF65-F5344CB8AC3E}">
        <p14:creationId xmlns:p14="http://schemas.microsoft.com/office/powerpoint/2010/main" val="97349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Planning &amp; Design</a:t>
            </a:r>
          </a:p>
        </p:txBody>
      </p:sp>
      <p:sp>
        <p:nvSpPr>
          <p:cNvPr id="4" name="Rectangle 1"/>
          <p:cNvSpPr>
            <a:spLocks noGrp="1" noChangeArrowheads="1"/>
          </p:cNvSpPr>
          <p:nvPr>
            <p:ph sz="half" idx="1"/>
          </p:nvPr>
        </p:nvSpPr>
        <p:spPr bwMode="auto">
          <a:xfrm>
            <a:off x="786440" y="1026235"/>
            <a:ext cx="4396339" cy="419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Security-first approach (password safety).</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Modular the backend for future growth.</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Visual theme with green/off-white colors.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Simple, modern UI without frameworks.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Responsive, clean layouts.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Accessibility-friendly design.</a:t>
            </a:r>
          </a:p>
        </p:txBody>
      </p:sp>
      <p:pic>
        <p:nvPicPr>
          <p:cNvPr id="8" name="Content Placeholder 5" descr="A screenshot of a login form&#10;&#10;AI-generated content may be incorrect."/>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632889" y="1717446"/>
            <a:ext cx="4395788" cy="2968492"/>
          </a:xfrm>
          <a:prstGeom prst="rect">
            <a:avLst/>
          </a:prstGeom>
        </p:spPr>
      </p:pic>
      <p:sp>
        <p:nvSpPr>
          <p:cNvPr id="10" name="TextBox 9"/>
          <p:cNvSpPr txBox="1"/>
          <p:nvPr/>
        </p:nvSpPr>
        <p:spPr>
          <a:xfrm>
            <a:off x="8120958" y="4714167"/>
            <a:ext cx="3340729" cy="507831"/>
          </a:xfrm>
          <a:prstGeom prst="rect">
            <a:avLst/>
          </a:prstGeom>
          <a:noFill/>
        </p:spPr>
        <p:txBody>
          <a:bodyPr wrap="square" rtlCol="0">
            <a:spAutoFit/>
          </a:bodyPr>
          <a:lstStyle/>
          <a:p>
            <a:r>
              <a:rPr lang="en-US" sz="900" dirty="0" smtClean="0"/>
              <a:t>Sign In </a:t>
            </a:r>
            <a:r>
              <a:rPr lang="en-US" sz="900" dirty="0" smtClean="0"/>
              <a:t>(Author work)</a:t>
            </a:r>
          </a:p>
          <a:p>
            <a:endParaRPr lang="en-US" dirty="0"/>
          </a:p>
        </p:txBody>
      </p:sp>
    </p:spTree>
    <p:extLst>
      <p:ext uri="{BB962C8B-B14F-4D97-AF65-F5344CB8AC3E}">
        <p14:creationId xmlns:p14="http://schemas.microsoft.com/office/powerpoint/2010/main" val="256998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Development</a:t>
            </a:r>
          </a:p>
        </p:txBody>
      </p:sp>
      <p:sp>
        <p:nvSpPr>
          <p:cNvPr id="4" name="Rectangle 1"/>
          <p:cNvSpPr>
            <a:spLocks noGrp="1" noChangeArrowheads="1"/>
          </p:cNvSpPr>
          <p:nvPr>
            <p:ph sz="half" idx="1"/>
          </p:nvPr>
        </p:nvSpPr>
        <p:spPr bwMode="auto">
          <a:xfrm>
            <a:off x="646111" y="1430912"/>
            <a:ext cx="440377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lnSpc>
                <a:spcPct val="200000"/>
              </a:lnSpc>
              <a:spcBef>
                <a:spcPct val="0"/>
              </a:spcBef>
              <a:spcAft>
                <a:spcPct val="0"/>
              </a:spcAft>
              <a:buClrTx/>
              <a:buSzTx/>
              <a:buFont typeface="Wingdings" panose="05000000000000000000" pitchFamily="2" charset="2"/>
              <a:buChar char="Ø"/>
            </a:pPr>
            <a:r>
              <a:rPr kumimoji="0" lang="en-US" sz="1800" b="0" i="0" u="none" strike="noStrike" cap="none" normalizeH="0" baseline="0" dirty="0" smtClean="0">
                <a:ln>
                  <a:noFill/>
                </a:ln>
                <a:solidFill>
                  <a:schemeClr val="tx1"/>
                </a:solidFill>
                <a:effectLst/>
                <a:latin typeface="Arial" panose="020B0604020202020204" pitchFamily="34" charset="0"/>
              </a:rPr>
              <a:t>Node.js and</a:t>
            </a:r>
            <a:r>
              <a:rPr kumimoji="0" lang="en-US" sz="1800" b="0" i="0" u="none" strike="noStrike" cap="none" normalizeH="0" dirty="0" smtClean="0">
                <a:ln>
                  <a:noFill/>
                </a:ln>
                <a:solidFill>
                  <a:schemeClr val="tx1"/>
                </a:solidFill>
                <a:effectLst/>
                <a:latin typeface="Arial" panose="020B0604020202020204" pitchFamily="34" charset="0"/>
              </a:rPr>
              <a:t> </a:t>
            </a:r>
            <a:r>
              <a:rPr kumimoji="0" lang="en-US" sz="1800" b="0" i="0" u="none" strike="noStrike" cap="none" normalizeH="0" baseline="0" dirty="0" smtClean="0">
                <a:ln>
                  <a:noFill/>
                </a:ln>
                <a:solidFill>
                  <a:schemeClr val="tx1"/>
                </a:solidFill>
                <a:effectLst/>
                <a:latin typeface="Arial" panose="020B0604020202020204" pitchFamily="34" charset="0"/>
              </a:rPr>
              <a:t>Express backend </a:t>
            </a:r>
          </a:p>
          <a:p>
            <a:pPr marL="0" lvl="0" indent="0" defTabSz="914400" eaLnBrk="0" fontAlgn="base" hangingPunct="0">
              <a:lnSpc>
                <a:spcPct val="200000"/>
              </a:lnSpc>
              <a:spcBef>
                <a:spcPct val="0"/>
              </a:spcBef>
              <a:spcAft>
                <a:spcPct val="0"/>
              </a:spcAft>
              <a:buClrTx/>
              <a:buSzTx/>
              <a:buNone/>
            </a:pPr>
            <a:r>
              <a:rPr kumimoji="0" lang="en-US" sz="1800" b="0" i="0" u="none" strike="noStrike" cap="none" normalizeH="0" baseline="0" dirty="0" smtClean="0">
                <a:ln>
                  <a:noFill/>
                </a:ln>
                <a:solidFill>
                  <a:schemeClr val="tx1"/>
                </a:solidFill>
                <a:effectLst/>
                <a:latin typeface="Arial" panose="020B0604020202020204" pitchFamily="34" charset="0"/>
              </a:rPr>
              <a:t>     (</a:t>
            </a:r>
            <a:r>
              <a:rPr lang="en-US" sz="1800" dirty="0" err="1" smtClean="0"/>
              <a:t>Dalbard</a:t>
            </a:r>
            <a:r>
              <a:rPr lang="en-US" sz="1800" dirty="0" smtClean="0"/>
              <a:t> et al., 2021</a:t>
            </a:r>
            <a:r>
              <a:rPr kumimoji="0" lang="en-US" sz="18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API for routes.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err="1" smtClean="0">
                <a:ln>
                  <a:noFill/>
                </a:ln>
                <a:solidFill>
                  <a:schemeClr val="tx1"/>
                </a:solidFill>
                <a:effectLst/>
                <a:latin typeface="Arial" panose="020B0604020202020204" pitchFamily="34" charset="0"/>
              </a:rPr>
              <a:t>MongoDB</a:t>
            </a:r>
            <a:r>
              <a:rPr kumimoji="0" lang="en-US" sz="1800" b="0" i="0" u="none" strike="noStrike" cap="none" normalizeH="0" baseline="0" dirty="0" smtClean="0">
                <a:ln>
                  <a:noFill/>
                </a:ln>
                <a:solidFill>
                  <a:schemeClr val="tx1"/>
                </a:solidFill>
                <a:effectLst/>
                <a:latin typeface="Arial" panose="020B0604020202020204" pitchFamily="34" charset="0"/>
              </a:rPr>
              <a:t> and Mongoose for data.</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Modular files: models, routes, </a:t>
            </a:r>
            <a:r>
              <a:rPr kumimoji="0" lang="en-US" sz="1800" b="0" i="0" u="none" strike="noStrike" cap="none" normalizeH="0" baseline="0" dirty="0" err="1" smtClean="0">
                <a:ln>
                  <a:noFill/>
                </a:ln>
                <a:solidFill>
                  <a:schemeClr val="tx1"/>
                </a:solidFill>
                <a:effectLst/>
                <a:latin typeface="Arial" panose="020B0604020202020204" pitchFamily="34" charset="0"/>
              </a:rPr>
              <a:t>configs</a:t>
            </a:r>
            <a:r>
              <a:rPr kumimoji="0" lang="en-US" sz="18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Plain HTML/CSS/JS frontend.</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sz="1800" dirty="0" smtClean="0">
                <a:latin typeface="Arial" panose="020B0604020202020204" pitchFamily="34" charset="0"/>
              </a:rPr>
              <a:t>Fetch</a:t>
            </a:r>
            <a:r>
              <a:rPr kumimoji="0" lang="en-US" sz="1800" b="0" i="0" u="none" strike="noStrike" cap="none" normalizeH="0" baseline="0" dirty="0" smtClean="0">
                <a:ln>
                  <a:noFill/>
                </a:ln>
                <a:solidFill>
                  <a:schemeClr val="tx1"/>
                </a:solidFill>
                <a:effectLst/>
                <a:latin typeface="Arial" panose="020B0604020202020204" pitchFamily="34" charset="0"/>
              </a:rPr>
              <a:t> API for frontend-backend link.</a:t>
            </a:r>
          </a:p>
        </p:txBody>
      </p:sp>
      <p:pic>
        <p:nvPicPr>
          <p:cNvPr id="8" name="Content Placeholder 7" descr="A screenshot of a computer&#10;&#10;AI-generated content may be incorrect."/>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545655" y="1602048"/>
            <a:ext cx="4191756" cy="3531267"/>
          </a:xfrm>
          <a:prstGeom prst="rect">
            <a:avLst/>
          </a:prstGeom>
        </p:spPr>
      </p:pic>
      <p:sp>
        <p:nvSpPr>
          <p:cNvPr id="9" name="TextBox 8"/>
          <p:cNvSpPr txBox="1"/>
          <p:nvPr/>
        </p:nvSpPr>
        <p:spPr>
          <a:xfrm>
            <a:off x="7731660" y="5133315"/>
            <a:ext cx="3693814" cy="507831"/>
          </a:xfrm>
          <a:prstGeom prst="rect">
            <a:avLst/>
          </a:prstGeom>
          <a:noFill/>
        </p:spPr>
        <p:txBody>
          <a:bodyPr wrap="square" rtlCol="0">
            <a:spAutoFit/>
          </a:bodyPr>
          <a:lstStyle/>
          <a:p>
            <a:r>
              <a:rPr lang="en-US" sz="900" dirty="0" smtClean="0"/>
              <a:t>Dashboard </a:t>
            </a:r>
            <a:r>
              <a:rPr lang="en-US" sz="900" dirty="0" smtClean="0"/>
              <a:t>(Author work)</a:t>
            </a:r>
          </a:p>
          <a:p>
            <a:endParaRPr lang="en-US" dirty="0"/>
          </a:p>
        </p:txBody>
      </p:sp>
    </p:spTree>
    <p:extLst>
      <p:ext uri="{BB962C8B-B14F-4D97-AF65-F5344CB8AC3E}">
        <p14:creationId xmlns:p14="http://schemas.microsoft.com/office/powerpoint/2010/main" val="1693438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Testing &amp; Documentation</a:t>
            </a:r>
          </a:p>
        </p:txBody>
      </p:sp>
      <p:sp>
        <p:nvSpPr>
          <p:cNvPr id="4" name="Rectangle 1"/>
          <p:cNvSpPr>
            <a:spLocks noGrp="1" noChangeArrowheads="1"/>
          </p:cNvSpPr>
          <p:nvPr>
            <p:ph idx="1"/>
          </p:nvPr>
        </p:nvSpPr>
        <p:spPr bwMode="auto">
          <a:xfrm>
            <a:off x="919054" y="1238388"/>
            <a:ext cx="565090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lnSpc>
                <a:spcPct val="200000"/>
              </a:lnSpc>
              <a:spcBef>
                <a:spcPct val="0"/>
              </a:spcBef>
              <a:spcAft>
                <a:spcPct val="0"/>
              </a:spcAft>
              <a:buClrTx/>
              <a:buSzTx/>
              <a:buFont typeface="Wingdings" panose="05000000000000000000" pitchFamily="2" charset="2"/>
              <a:buChar char="Ø"/>
            </a:pPr>
            <a:r>
              <a:rPr kumimoji="0" lang="en-US" sz="1800" b="0" i="0" u="none" strike="noStrike" cap="none" normalizeH="0" baseline="0" dirty="0" smtClean="0">
                <a:ln>
                  <a:noFill/>
                </a:ln>
                <a:solidFill>
                  <a:schemeClr val="tx1"/>
                </a:solidFill>
                <a:effectLst/>
                <a:latin typeface="Arial" panose="020B0604020202020204" pitchFamily="34" charset="0"/>
              </a:rPr>
              <a:t>Manual form the validation tests (</a:t>
            </a:r>
            <a:r>
              <a:rPr lang="en-US" sz="1800" dirty="0" err="1" smtClean="0"/>
              <a:t>Jia</a:t>
            </a:r>
            <a:r>
              <a:rPr lang="en-US" sz="1800" dirty="0" smtClean="0"/>
              <a:t> et al., 2019</a:t>
            </a:r>
            <a:r>
              <a:rPr kumimoji="0" lang="en-US" sz="18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Connection tests to the </a:t>
            </a:r>
            <a:r>
              <a:rPr kumimoji="0" lang="en-US" sz="1800" b="0" i="0" u="none" strike="noStrike" cap="none" normalizeH="0" baseline="0" dirty="0" err="1" smtClean="0">
                <a:ln>
                  <a:noFill/>
                </a:ln>
                <a:solidFill>
                  <a:schemeClr val="tx1"/>
                </a:solidFill>
                <a:effectLst/>
                <a:latin typeface="Arial" panose="020B0604020202020204" pitchFamily="34" charset="0"/>
              </a:rPr>
              <a:t>MongoDB</a:t>
            </a:r>
            <a:r>
              <a:rPr kumimoji="0" lang="en-US" sz="18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Error handling tested for bad inputs.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Feedback for invalid or duplicate data.</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Clear code comments and guides.</a:t>
            </a:r>
          </a:p>
          <a:p>
            <a:pPr lvl="0" defTabSz="914400" eaLnBrk="0" fontAlgn="base" hangingPunct="0">
              <a:lnSpc>
                <a:spcPct val="200000"/>
              </a:lnSpc>
              <a:spcBef>
                <a:spcPct val="0"/>
              </a:spcBef>
              <a:spcAft>
                <a:spcPct val="0"/>
              </a:spcAft>
              <a:buClrTx/>
              <a:buSzTx/>
              <a:buFont typeface="Wingdings" panose="05000000000000000000" pitchFamily="2" charset="2"/>
              <a:buChar char="Ø"/>
            </a:pPr>
            <a:r>
              <a:rPr lang="en-US" sz="1800" dirty="0"/>
              <a:t>Simple </a:t>
            </a:r>
            <a:r>
              <a:rPr lang="en-US" sz="1800" dirty="0" smtClean="0"/>
              <a:t>installation.</a:t>
            </a:r>
            <a:endParaRPr kumimoji="0" lang="en-US" sz="18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464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Tools &amp; Technologies</a:t>
            </a:r>
          </a:p>
        </p:txBody>
      </p:sp>
      <p:sp>
        <p:nvSpPr>
          <p:cNvPr id="4" name="Rectangle 1"/>
          <p:cNvSpPr>
            <a:spLocks noGrp="1" noChangeArrowheads="1"/>
          </p:cNvSpPr>
          <p:nvPr>
            <p:ph sz="half" idx="1"/>
          </p:nvPr>
        </p:nvSpPr>
        <p:spPr bwMode="auto">
          <a:xfrm>
            <a:off x="861599" y="1001562"/>
            <a:ext cx="4396339" cy="419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Node.js for the server logic.</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Express.js for the routing.</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err="1" smtClean="0">
                <a:ln>
                  <a:noFill/>
                </a:ln>
                <a:solidFill>
                  <a:schemeClr val="tx1"/>
                </a:solidFill>
                <a:effectLst/>
                <a:latin typeface="Arial" panose="020B0604020202020204" pitchFamily="34" charset="0"/>
              </a:rPr>
              <a:t>MongoDB</a:t>
            </a:r>
            <a:r>
              <a:rPr kumimoji="0" lang="en-US" sz="1800" b="0" i="0" u="none" strike="noStrike" cap="none" normalizeH="0" baseline="0" dirty="0" smtClean="0">
                <a:ln>
                  <a:noFill/>
                </a:ln>
                <a:solidFill>
                  <a:schemeClr val="tx1"/>
                </a:solidFill>
                <a:effectLst/>
                <a:latin typeface="Arial" panose="020B0604020202020204" pitchFamily="34" charset="0"/>
              </a:rPr>
              <a:t> </a:t>
            </a:r>
            <a:r>
              <a:rPr kumimoji="0" lang="en-US" sz="1800" b="0" i="0" u="none" strike="noStrike" cap="none" normalizeH="0" baseline="0" dirty="0" err="1" smtClean="0">
                <a:ln>
                  <a:noFill/>
                </a:ln>
                <a:solidFill>
                  <a:schemeClr val="tx1"/>
                </a:solidFill>
                <a:effectLst/>
                <a:latin typeface="Arial" panose="020B0604020202020204" pitchFamily="34" charset="0"/>
              </a:rPr>
              <a:t>NoSQL</a:t>
            </a:r>
            <a:r>
              <a:rPr kumimoji="0" lang="en-US" sz="1800" b="0" i="0" u="none" strike="noStrike" cap="none" normalizeH="0" baseline="0" dirty="0" smtClean="0">
                <a:ln>
                  <a:noFill/>
                </a:ln>
                <a:solidFill>
                  <a:schemeClr val="tx1"/>
                </a:solidFill>
                <a:effectLst/>
                <a:latin typeface="Arial" panose="020B0604020202020204" pitchFamily="34" charset="0"/>
              </a:rPr>
              <a:t> database.</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Mongoose for DB modeling.</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HTML5 + CSS3 + JavaScript.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sz="1800" dirty="0" smtClean="0">
                <a:latin typeface="Arial" panose="020B0604020202020204" pitchFamily="34" charset="0"/>
              </a:rPr>
              <a:t>API for Fetching Data.</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Content Placeholder 5" descr="A screenshot of a computer&#10;&#10;AI-generated content may be incorrect."/>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726726" y="1749802"/>
            <a:ext cx="4220518" cy="2988508"/>
          </a:xfrm>
          <a:prstGeom prst="rect">
            <a:avLst/>
          </a:prstGeom>
        </p:spPr>
      </p:pic>
      <p:sp>
        <p:nvSpPr>
          <p:cNvPr id="7" name="TextBox 6"/>
          <p:cNvSpPr txBox="1"/>
          <p:nvPr/>
        </p:nvSpPr>
        <p:spPr>
          <a:xfrm>
            <a:off x="8048530" y="4738310"/>
            <a:ext cx="1778051" cy="507831"/>
          </a:xfrm>
          <a:prstGeom prst="rect">
            <a:avLst/>
          </a:prstGeom>
          <a:noFill/>
        </p:spPr>
        <p:txBody>
          <a:bodyPr wrap="none" rtlCol="0">
            <a:spAutoFit/>
          </a:bodyPr>
          <a:lstStyle/>
          <a:p>
            <a:r>
              <a:rPr lang="en-US" sz="900" dirty="0" smtClean="0"/>
              <a:t>Contact Page </a:t>
            </a:r>
            <a:r>
              <a:rPr lang="en-US" sz="900" dirty="0" smtClean="0"/>
              <a:t>(Author work)</a:t>
            </a:r>
          </a:p>
          <a:p>
            <a:pPr algn="ctr"/>
            <a:endParaRPr lang="en-US" dirty="0"/>
          </a:p>
        </p:txBody>
      </p:sp>
    </p:spTree>
    <p:extLst>
      <p:ext uri="{BB962C8B-B14F-4D97-AF65-F5344CB8AC3E}">
        <p14:creationId xmlns:p14="http://schemas.microsoft.com/office/powerpoint/2010/main" val="156963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Core Features</a:t>
            </a:r>
          </a:p>
        </p:txBody>
      </p:sp>
      <p:sp>
        <p:nvSpPr>
          <p:cNvPr id="4" name="Rectangle 1"/>
          <p:cNvSpPr>
            <a:spLocks noGrp="1" noChangeArrowheads="1"/>
          </p:cNvSpPr>
          <p:nvPr>
            <p:ph idx="1"/>
          </p:nvPr>
        </p:nvSpPr>
        <p:spPr bwMode="auto">
          <a:xfrm>
            <a:off x="804547" y="1265548"/>
            <a:ext cx="61815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User registration with the validation.</a:t>
            </a:r>
          </a:p>
          <a:p>
            <a:pPr lvl="0" defTabSz="914400" eaLnBrk="0" fontAlgn="base" hangingPunct="0">
              <a:lnSpc>
                <a:spcPct val="200000"/>
              </a:lnSpc>
              <a:spcBef>
                <a:spcPct val="0"/>
              </a:spcBef>
              <a:spcAft>
                <a:spcPct val="0"/>
              </a:spcAft>
              <a:buClrTx/>
              <a:buSzTx/>
              <a:buFont typeface="Wingdings" panose="05000000000000000000" pitchFamily="2" charset="2"/>
              <a:buChar char="Ø"/>
            </a:pPr>
            <a:r>
              <a:rPr kumimoji="0" lang="en-US" sz="1800" b="0" i="0" u="none" strike="noStrike" cap="none" normalizeH="0" baseline="0" dirty="0" smtClean="0">
                <a:ln>
                  <a:noFill/>
                </a:ln>
                <a:solidFill>
                  <a:schemeClr val="tx1"/>
                </a:solidFill>
                <a:effectLst/>
                <a:latin typeface="Arial" panose="020B0604020202020204" pitchFamily="34" charset="0"/>
              </a:rPr>
              <a:t>Secure login with the  passwords (</a:t>
            </a:r>
            <a:r>
              <a:rPr lang="en-US" sz="1800" dirty="0" err="1" smtClean="0"/>
              <a:t>Bhana</a:t>
            </a:r>
            <a:r>
              <a:rPr lang="en-US" sz="1800" dirty="0" smtClean="0"/>
              <a:t> et al., 2022</a:t>
            </a:r>
            <a:r>
              <a:rPr kumimoji="0" lang="en-US" sz="1800" b="0" i="0" u="none" strike="noStrike" cap="none" normalizeH="0" baseline="0" dirty="0" smtClean="0">
                <a:ln>
                  <a:noFill/>
                </a:ln>
                <a:solidFill>
                  <a:schemeClr val="tx1"/>
                </a:solidFill>
                <a:effectLst/>
                <a:latin typeface="Arial" panose="020B0604020202020204" pitchFamily="34" charset="0"/>
              </a:rPr>
              <a: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Personalized dashboard.</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Track electricity, CO₂, recycling.</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Responsive, accessible UI.</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sz="1800" b="0" i="0" u="none" strike="noStrike" cap="none" normalizeH="0" baseline="0" dirty="0" smtClean="0">
                <a:ln>
                  <a:noFill/>
                </a:ln>
                <a:solidFill>
                  <a:schemeClr val="tx1"/>
                </a:solidFill>
                <a:effectLst/>
                <a:latin typeface="Arial" panose="020B0604020202020204" pitchFamily="34" charset="0"/>
              </a:rPr>
              <a:t>Simple forms for data submission.</a:t>
            </a:r>
          </a:p>
        </p:txBody>
      </p:sp>
    </p:spTree>
    <p:extLst>
      <p:ext uri="{BB962C8B-B14F-4D97-AF65-F5344CB8AC3E}">
        <p14:creationId xmlns:p14="http://schemas.microsoft.com/office/powerpoint/2010/main" val="612733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110</TotalTime>
  <Words>1471</Words>
  <Application>Microsoft Office PowerPoint</Application>
  <PresentationFormat>Widescreen</PresentationFormat>
  <Paragraphs>115</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Century Gothic</vt:lpstr>
      <vt:lpstr>Wingdings</vt:lpstr>
      <vt:lpstr>Wingdings 3</vt:lpstr>
      <vt:lpstr>Ion</vt:lpstr>
      <vt:lpstr>EcoTrack  Website</vt:lpstr>
      <vt:lpstr>Introduction</vt:lpstr>
      <vt:lpstr>Aim &amp; Objective</vt:lpstr>
      <vt:lpstr>Methodology</vt:lpstr>
      <vt:lpstr>Planning &amp; Design</vt:lpstr>
      <vt:lpstr>Development</vt:lpstr>
      <vt:lpstr>Testing &amp; Documentation</vt:lpstr>
      <vt:lpstr>Tools &amp; Technologies</vt:lpstr>
      <vt:lpstr>Core Features</vt:lpstr>
      <vt:lpstr>Pages Overview</vt:lpstr>
      <vt:lpstr>Scalability &amp; Modularity</vt:lpstr>
      <vt:lpstr>Conclusion &amp; Next Steps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28</cp:revision>
  <dcterms:created xsi:type="dcterms:W3CDTF">2025-07-04T07:33:50Z</dcterms:created>
  <dcterms:modified xsi:type="dcterms:W3CDTF">2025-07-04T09:24:13Z</dcterms:modified>
</cp:coreProperties>
</file>