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17" r:id="rId5"/>
    <p:sldId id="308" r:id="rId6"/>
    <p:sldId id="278" r:id="rId7"/>
    <p:sldId id="309" r:id="rId8"/>
    <p:sldId id="263" r:id="rId9"/>
    <p:sldId id="310" r:id="rId10"/>
    <p:sldId id="311" r:id="rId11"/>
    <p:sldId id="312" r:id="rId12"/>
    <p:sldId id="316" r:id="rId13"/>
    <p:sldId id="314" r:id="rId14"/>
    <p:sldId id="315" r:id="rId15"/>
    <p:sldId id="318" r:id="rId16"/>
    <p:sldId id="30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5405" autoAdjust="0"/>
  </p:normalViewPr>
  <p:slideViewPr>
    <p:cSldViewPr snapToGrid="0">
      <p:cViewPr varScale="1">
        <p:scale>
          <a:sx n="80" d="100"/>
          <a:sy n="80" d="100"/>
        </p:scale>
        <p:origin x="67" y="437"/>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1/28/2025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mailto:tactmorvinap259@gmail.com"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98782" cy="755374"/>
          </a:xfrm>
        </p:spPr>
        <p:txBody>
          <a:bodyPr anchor="ctr"/>
          <a:lstStyle/>
          <a:p>
            <a:r>
              <a:rPr lang="en-US" dirty="0"/>
              <a:t>Weather Trend Forecasting</a:t>
            </a:r>
          </a:p>
        </p:txBody>
      </p:sp>
      <p:sp>
        <p:nvSpPr>
          <p:cNvPr id="2" name="TextBox 1">
            <a:extLst>
              <a:ext uri="{FF2B5EF4-FFF2-40B4-BE49-F238E27FC236}">
                <a16:creationId xmlns:a16="http://schemas.microsoft.com/office/drawing/2014/main" id="{57B7D21A-D46D-6A87-DCFC-DA62009BC3FD}"/>
              </a:ext>
            </a:extLst>
          </p:cNvPr>
          <p:cNvSpPr txBox="1"/>
          <p:nvPr/>
        </p:nvSpPr>
        <p:spPr>
          <a:xfrm>
            <a:off x="1009816" y="2274073"/>
            <a:ext cx="10487770" cy="2862322"/>
          </a:xfrm>
          <a:prstGeom prst="rect">
            <a:avLst/>
          </a:prstGeom>
          <a:noFill/>
        </p:spPr>
        <p:txBody>
          <a:bodyPr wrap="square" rtlCol="0">
            <a:spAutoFit/>
          </a:bodyPr>
          <a:lstStyle/>
          <a:p>
            <a:pPr algn="l"/>
            <a:r>
              <a:rPr lang="en-US" b="0" i="0" spc="300" dirty="0">
                <a:solidFill>
                  <a:srgbClr val="595959"/>
                </a:solidFill>
                <a:effectLst/>
                <a:latin typeface="Raleway" panose="020F0502020204030204" pitchFamily="2" charset="0"/>
              </a:rPr>
              <a:t>Our Mission</a:t>
            </a:r>
          </a:p>
          <a:p>
            <a:pPr algn="l"/>
            <a:endParaRPr lang="en-US" b="0" i="0" spc="300" dirty="0">
              <a:solidFill>
                <a:srgbClr val="595959"/>
              </a:solidFill>
              <a:effectLst/>
              <a:latin typeface="Raleway" panose="020F0502020204030204" pitchFamily="2" charset="0"/>
            </a:endParaRPr>
          </a:p>
          <a:p>
            <a:pPr algn="l"/>
            <a:r>
              <a:rPr lang="en-US" b="0" i="0" spc="300" dirty="0">
                <a:solidFill>
                  <a:srgbClr val="595959"/>
                </a:solidFill>
                <a:effectLst/>
                <a:latin typeface="Raleway" panose="020F0502020204030204" pitchFamily="2" charset="0"/>
              </a:rPr>
              <a:t>By making industry-leading tools and education available to individuals from all backgrounds,</a:t>
            </a:r>
            <a:r>
              <a:rPr lang="en-US" b="1" i="0" spc="300" dirty="0">
                <a:solidFill>
                  <a:srgbClr val="595959"/>
                </a:solidFill>
                <a:effectLst/>
                <a:latin typeface="Raleway" panose="020F0502020204030204" pitchFamily="2" charset="0"/>
              </a:rPr>
              <a:t> we level the playing field for future PM leaders.</a:t>
            </a:r>
            <a:r>
              <a:rPr lang="en-US" b="0" i="0" spc="300" dirty="0">
                <a:solidFill>
                  <a:srgbClr val="595959"/>
                </a:solidFill>
                <a:effectLst/>
                <a:latin typeface="Raleway" panose="020F0502020204030204" pitchFamily="2" charset="0"/>
              </a:rPr>
              <a:t> This is the PM Accelerator motto, as we grant aspiring and experienced PMs what they need most – Access. We introduce you to industry leaders, </a:t>
            </a:r>
            <a:r>
              <a:rPr lang="en-US" b="1" i="0" spc="300" dirty="0">
                <a:solidFill>
                  <a:srgbClr val="595959"/>
                </a:solidFill>
                <a:effectLst/>
                <a:latin typeface="Raleway" panose="020F0502020204030204" pitchFamily="2" charset="0"/>
              </a:rPr>
              <a:t>surround you with the right PM ecosystem</a:t>
            </a:r>
            <a:r>
              <a:rPr lang="en-US" b="0" i="0" spc="300" dirty="0">
                <a:solidFill>
                  <a:srgbClr val="595959"/>
                </a:solidFill>
                <a:effectLst/>
                <a:latin typeface="Raleway" panose="020F0502020204030204" pitchFamily="2" charset="0"/>
              </a:rPr>
              <a:t>, and discover the new world of AI product management skills.</a:t>
            </a:r>
          </a:p>
          <a:p>
            <a:br>
              <a:rPr lang="en-US" spc="300" dirty="0"/>
            </a:br>
            <a:endParaRPr lang="en-IN" spc="300" dirty="0"/>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537882" y="150607"/>
            <a:ext cx="10360152" cy="914400"/>
          </a:xfrm>
        </p:spPr>
        <p:txBody>
          <a:bodyPr/>
          <a:lstStyle/>
          <a:p>
            <a:pPr algn="ctr"/>
            <a:r>
              <a:rPr lang="en-US" dirty="0"/>
              <a:t>Spatial Analysis</a:t>
            </a:r>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pic>
        <p:nvPicPr>
          <p:cNvPr id="8" name="Picture 7">
            <a:extLst>
              <a:ext uri="{FF2B5EF4-FFF2-40B4-BE49-F238E27FC236}">
                <a16:creationId xmlns:a16="http://schemas.microsoft.com/office/drawing/2014/main" id="{F73DC0D9-2EFD-C32E-2764-D8388F13C144}"/>
              </a:ext>
            </a:extLst>
          </p:cNvPr>
          <p:cNvPicPr>
            <a:picLocks noChangeAspect="1"/>
          </p:cNvPicPr>
          <p:nvPr/>
        </p:nvPicPr>
        <p:blipFill>
          <a:blip r:embed="rId3"/>
          <a:stretch>
            <a:fillRect/>
          </a:stretch>
        </p:blipFill>
        <p:spPr>
          <a:xfrm>
            <a:off x="1501073" y="1198257"/>
            <a:ext cx="9189853" cy="5244071"/>
          </a:xfrm>
          <a:prstGeom prst="rect">
            <a:avLst/>
          </a:prstGeom>
        </p:spPr>
      </p:pic>
    </p:spTree>
    <p:extLst>
      <p:ext uri="{BB962C8B-B14F-4D97-AF65-F5344CB8AC3E}">
        <p14:creationId xmlns:p14="http://schemas.microsoft.com/office/powerpoint/2010/main" val="4132147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4F88F8-17E5-45E3-77B1-77FACD99FF63}"/>
              </a:ext>
            </a:extLst>
          </p:cNvPr>
          <p:cNvSpPr>
            <a:spLocks noGrp="1"/>
          </p:cNvSpPr>
          <p:nvPr>
            <p:ph type="title"/>
          </p:nvPr>
        </p:nvSpPr>
        <p:spPr>
          <a:xfrm>
            <a:off x="915924" y="0"/>
            <a:ext cx="10360152" cy="609600"/>
          </a:xfrm>
        </p:spPr>
        <p:txBody>
          <a:bodyPr/>
          <a:lstStyle/>
          <a:p>
            <a:pPr algn="ctr"/>
            <a:r>
              <a:rPr lang="en-US" dirty="0"/>
              <a:t>Spatial Analysis</a:t>
            </a:r>
          </a:p>
        </p:txBody>
      </p:sp>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11</a:t>
            </a:fld>
            <a:endParaRPr lang="en-US" dirty="0"/>
          </a:p>
        </p:txBody>
      </p:sp>
      <p:pic>
        <p:nvPicPr>
          <p:cNvPr id="6" name="Picture 5">
            <a:extLst>
              <a:ext uri="{FF2B5EF4-FFF2-40B4-BE49-F238E27FC236}">
                <a16:creationId xmlns:a16="http://schemas.microsoft.com/office/drawing/2014/main" id="{B4DC4A54-D977-A3FB-B1BF-21FC0028DE82}"/>
              </a:ext>
            </a:extLst>
          </p:cNvPr>
          <p:cNvPicPr>
            <a:picLocks noChangeAspect="1"/>
          </p:cNvPicPr>
          <p:nvPr/>
        </p:nvPicPr>
        <p:blipFill>
          <a:blip r:embed="rId3"/>
          <a:stretch>
            <a:fillRect/>
          </a:stretch>
        </p:blipFill>
        <p:spPr>
          <a:xfrm>
            <a:off x="0" y="747656"/>
            <a:ext cx="12166771" cy="6110344"/>
          </a:xfrm>
          <a:prstGeom prst="rect">
            <a:avLst/>
          </a:prstGeom>
        </p:spPr>
      </p:pic>
    </p:spTree>
    <p:extLst>
      <p:ext uri="{BB962C8B-B14F-4D97-AF65-F5344CB8AC3E}">
        <p14:creationId xmlns:p14="http://schemas.microsoft.com/office/powerpoint/2010/main" val="3064996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151DC-EE71-2DF2-18D5-2FB24BCC93EC}"/>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2B9F447-71C4-0118-70E2-9510CC18A840}"/>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12</a:t>
            </a:fld>
            <a:endParaRPr lang="en-US" dirty="0"/>
          </a:p>
        </p:txBody>
      </p:sp>
      <p:sp>
        <p:nvSpPr>
          <p:cNvPr id="4" name="Title 3">
            <a:extLst>
              <a:ext uri="{FF2B5EF4-FFF2-40B4-BE49-F238E27FC236}">
                <a16:creationId xmlns:a16="http://schemas.microsoft.com/office/drawing/2014/main" id="{FF0595BD-D99C-A80C-A8C7-ED359D756482}"/>
              </a:ext>
            </a:extLst>
          </p:cNvPr>
          <p:cNvSpPr>
            <a:spLocks noGrp="1"/>
          </p:cNvSpPr>
          <p:nvPr>
            <p:ph type="title"/>
          </p:nvPr>
        </p:nvSpPr>
        <p:spPr>
          <a:xfrm>
            <a:off x="0" y="-131557"/>
            <a:ext cx="10360152" cy="914400"/>
          </a:xfrm>
        </p:spPr>
        <p:txBody>
          <a:bodyPr/>
          <a:lstStyle/>
          <a:p>
            <a:r>
              <a:rPr lang="en-US" sz="3200" dirty="0"/>
              <a:t>Feature Importance</a:t>
            </a:r>
            <a:endParaRPr lang="en-IN" dirty="0"/>
          </a:p>
        </p:txBody>
      </p:sp>
      <p:sp>
        <p:nvSpPr>
          <p:cNvPr id="11" name="TextBox 10">
            <a:extLst>
              <a:ext uri="{FF2B5EF4-FFF2-40B4-BE49-F238E27FC236}">
                <a16:creationId xmlns:a16="http://schemas.microsoft.com/office/drawing/2014/main" id="{05AC2E78-DB07-23DF-B8C3-2C279E30CE17}"/>
              </a:ext>
            </a:extLst>
          </p:cNvPr>
          <p:cNvSpPr txBox="1"/>
          <p:nvPr/>
        </p:nvSpPr>
        <p:spPr>
          <a:xfrm>
            <a:off x="301214" y="1000461"/>
            <a:ext cx="11714002" cy="830997"/>
          </a:xfrm>
          <a:prstGeom prst="rect">
            <a:avLst/>
          </a:prstGeom>
          <a:noFill/>
        </p:spPr>
        <p:txBody>
          <a:bodyPr wrap="square" rtlCol="0">
            <a:spAutoFit/>
          </a:bodyPr>
          <a:lstStyle/>
          <a:p>
            <a:pPr marL="285750" indent="-285750">
              <a:buFont typeface="Arial" panose="020B0604020202020204" pitchFamily="34" charset="0"/>
              <a:buChar char="•"/>
            </a:pPr>
            <a:r>
              <a:rPr lang="en-IN" sz="2400" dirty="0"/>
              <a:t>We can use this information to get more insight on what the model believes is the most important feature.</a:t>
            </a:r>
          </a:p>
        </p:txBody>
      </p:sp>
      <p:pic>
        <p:nvPicPr>
          <p:cNvPr id="7" name="Picture 6">
            <a:extLst>
              <a:ext uri="{FF2B5EF4-FFF2-40B4-BE49-F238E27FC236}">
                <a16:creationId xmlns:a16="http://schemas.microsoft.com/office/drawing/2014/main" id="{98B1BC02-3A29-D9B9-8536-FA0110BEB373}"/>
              </a:ext>
            </a:extLst>
          </p:cNvPr>
          <p:cNvPicPr>
            <a:picLocks noChangeAspect="1"/>
          </p:cNvPicPr>
          <p:nvPr/>
        </p:nvPicPr>
        <p:blipFill>
          <a:blip r:embed="rId2"/>
          <a:stretch>
            <a:fillRect/>
          </a:stretch>
        </p:blipFill>
        <p:spPr>
          <a:xfrm>
            <a:off x="2409825" y="1937474"/>
            <a:ext cx="9782175" cy="4920526"/>
          </a:xfrm>
          <a:prstGeom prst="rect">
            <a:avLst/>
          </a:prstGeom>
        </p:spPr>
      </p:pic>
    </p:spTree>
    <p:extLst>
      <p:ext uri="{BB962C8B-B14F-4D97-AF65-F5344CB8AC3E}">
        <p14:creationId xmlns:p14="http://schemas.microsoft.com/office/powerpoint/2010/main" val="273238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6848856" y="914400"/>
            <a:ext cx="4428744" cy="5029200"/>
          </a:xfrm>
        </p:spPr>
        <p:txBody>
          <a:bodyPr anchor="ctr"/>
          <a:lstStyle/>
          <a:p>
            <a:r>
              <a:rPr lang="en-US" dirty="0"/>
              <a:t>Morvin Prajapati</a:t>
            </a:r>
          </a:p>
          <a:p>
            <a:r>
              <a:rPr lang="en-US" dirty="0">
                <a:hlinkClick r:id="rId3"/>
              </a:rPr>
              <a:t>tactmorvinap259@gmail.com</a:t>
            </a:r>
            <a:endParaRPr lang="en-US" dirty="0"/>
          </a:p>
          <a:p>
            <a:endParaRPr lang="en-US" dirty="0"/>
          </a:p>
          <a:p>
            <a:endParaRPr lang="en-US" dirty="0"/>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C3CD20F2-9039-A9E8-D8FA-71B77019CD37}"/>
              </a:ext>
            </a:extLst>
          </p:cNvPr>
          <p:cNvSpPr txBox="1">
            <a:spLocks/>
          </p:cNvSpPr>
          <p:nvPr/>
        </p:nvSpPr>
        <p:spPr>
          <a:xfrm>
            <a:off x="915924" y="914400"/>
            <a:ext cx="10398782" cy="755374"/>
          </a:xfrm>
          <a:prstGeom prst="rect">
            <a:avLst/>
          </a:prstGeom>
        </p:spPr>
        <p:txBody>
          <a:bodyPr vert="horz" lIns="91440" tIns="45720" rIns="91440" bIns="45720" rtlCol="0" anchor="ctr">
            <a:noAutofit/>
          </a:bodyPr>
          <a:lstStyle>
            <a:lvl1pPr algn="l" defTabSz="914400" rtl="0" eaLnBrk="1" latinLnBrk="0" hangingPunct="1">
              <a:lnSpc>
                <a:spcPct val="75000"/>
              </a:lnSpc>
              <a:spcBef>
                <a:spcPct val="0"/>
              </a:spcBef>
              <a:buNone/>
              <a:defRPr sz="4800" kern="1200">
                <a:solidFill>
                  <a:schemeClr val="tx1"/>
                </a:solidFill>
                <a:latin typeface="+mj-lt"/>
                <a:ea typeface="+mj-ea"/>
                <a:cs typeface="+mj-cs"/>
              </a:defRPr>
            </a:lvl1pPr>
          </a:lstStyle>
          <a:p>
            <a:r>
              <a:rPr lang="en-US" dirty="0"/>
              <a:t>Data Cleaning &amp; Preprocessing</a:t>
            </a:r>
          </a:p>
        </p:txBody>
      </p:sp>
      <p:pic>
        <p:nvPicPr>
          <p:cNvPr id="13" name="Picture 12">
            <a:extLst>
              <a:ext uri="{FF2B5EF4-FFF2-40B4-BE49-F238E27FC236}">
                <a16:creationId xmlns:a16="http://schemas.microsoft.com/office/drawing/2014/main" id="{870350CA-AC75-590A-EE58-D86305483C86}"/>
              </a:ext>
            </a:extLst>
          </p:cNvPr>
          <p:cNvPicPr>
            <a:picLocks noChangeAspect="1"/>
          </p:cNvPicPr>
          <p:nvPr/>
        </p:nvPicPr>
        <p:blipFill>
          <a:blip r:embed="rId3"/>
          <a:stretch>
            <a:fillRect/>
          </a:stretch>
        </p:blipFill>
        <p:spPr>
          <a:xfrm>
            <a:off x="993539" y="1669774"/>
            <a:ext cx="10243552" cy="5080285"/>
          </a:xfrm>
          <a:prstGeom prst="rect">
            <a:avLst/>
          </a:prstGeom>
        </p:spPr>
      </p:pic>
    </p:spTree>
    <p:extLst>
      <p:ext uri="{BB962C8B-B14F-4D97-AF65-F5344CB8AC3E}">
        <p14:creationId xmlns:p14="http://schemas.microsoft.com/office/powerpoint/2010/main" val="222232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955452" y="-102534"/>
            <a:ext cx="9743504" cy="933450"/>
          </a:xfrm>
        </p:spPr>
        <p:txBody>
          <a:bodyPr anchor="b"/>
          <a:lstStyle/>
          <a:p>
            <a:r>
              <a:rPr lang="en-US" dirty="0"/>
              <a:t>Exploratory Data Analysis (EDA)</a:t>
            </a:r>
          </a:p>
        </p:txBody>
      </p:sp>
      <p:pic>
        <p:nvPicPr>
          <p:cNvPr id="7" name="Picture 6">
            <a:extLst>
              <a:ext uri="{FF2B5EF4-FFF2-40B4-BE49-F238E27FC236}">
                <a16:creationId xmlns:a16="http://schemas.microsoft.com/office/drawing/2014/main" id="{1807FC17-BAE0-951F-5AFE-3F48C98E3FCB}"/>
              </a:ext>
            </a:extLst>
          </p:cNvPr>
          <p:cNvPicPr>
            <a:picLocks noChangeAspect="1"/>
          </p:cNvPicPr>
          <p:nvPr/>
        </p:nvPicPr>
        <p:blipFill>
          <a:blip r:embed="rId3"/>
          <a:stretch>
            <a:fillRect/>
          </a:stretch>
        </p:blipFill>
        <p:spPr>
          <a:xfrm>
            <a:off x="737620" y="856318"/>
            <a:ext cx="10716759" cy="6001682"/>
          </a:xfrm>
          <a:prstGeom prst="rect">
            <a:avLst/>
          </a:prstGeom>
        </p:spPr>
      </p:pic>
    </p:spTree>
    <p:extLst>
      <p:ext uri="{BB962C8B-B14F-4D97-AF65-F5344CB8AC3E}">
        <p14:creationId xmlns:p14="http://schemas.microsoft.com/office/powerpoint/2010/main" val="52000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79B5137-A598-BA87-E006-5103CB60B1FC}"/>
              </a:ext>
            </a:extLst>
          </p:cNvPr>
          <p:cNvSpPr>
            <a:spLocks noGrp="1"/>
          </p:cNvSpPr>
          <p:nvPr>
            <p:ph type="title"/>
          </p:nvPr>
        </p:nvSpPr>
        <p:spPr>
          <a:xfrm>
            <a:off x="914400" y="914400"/>
            <a:ext cx="10360152" cy="914400"/>
          </a:xfrm>
        </p:spPr>
        <p:txBody>
          <a:bodyPr anchor="b">
            <a:normAutofit/>
          </a:bodyPr>
          <a:lstStyle/>
          <a:p>
            <a:r>
              <a:rPr lang="en-US" dirty="0"/>
              <a:t>Exploratory Data Analysis (EDA)</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1"/>
          </p:nvPr>
        </p:nvSpPr>
        <p:spPr>
          <a:xfrm>
            <a:off x="914400" y="2039112"/>
            <a:ext cx="4576953" cy="3877055"/>
          </a:xfrm>
        </p:spPr>
        <p:txBody>
          <a:bodyPr>
            <a:normAutofit/>
          </a:bodyPr>
          <a:lstStyle/>
          <a:p>
            <a:r>
              <a:rPr lang="en-US" dirty="0"/>
              <a:t>I have performed exploratory data using python code as well as Power BI.</a:t>
            </a:r>
          </a:p>
          <a:p>
            <a:r>
              <a:rPr lang="en-US" dirty="0"/>
              <a:t>We can clearly see by looking at the area plots that all the values are highly corelated, but the same may not be depicted by the heatmap, clearly showing that heat maps may not always be the best indicators for such use cases, considering that some values are very small and some are very large.</a:t>
            </a:r>
          </a:p>
          <a:p>
            <a:endParaRPr lang="en-US" dirty="0"/>
          </a:p>
        </p:txBody>
      </p:sp>
      <p:pic>
        <p:nvPicPr>
          <p:cNvPr id="5" name="Picture 4">
            <a:extLst>
              <a:ext uri="{FF2B5EF4-FFF2-40B4-BE49-F238E27FC236}">
                <a16:creationId xmlns:a16="http://schemas.microsoft.com/office/drawing/2014/main" id="{805191EB-DBD5-BF1D-0591-C664604A1511}"/>
              </a:ext>
            </a:extLst>
          </p:cNvPr>
          <p:cNvPicPr>
            <a:picLocks noChangeAspect="1"/>
          </p:cNvPicPr>
          <p:nvPr/>
        </p:nvPicPr>
        <p:blipFill>
          <a:blip r:embed="rId3"/>
          <a:srcRect l="13677" r="19034" b="2"/>
          <a:stretch/>
        </p:blipFill>
        <p:spPr>
          <a:xfrm>
            <a:off x="6357747" y="2039112"/>
            <a:ext cx="4576953" cy="3877055"/>
          </a:xfrm>
          <a:prstGeom prst="rect">
            <a:avLst/>
          </a:prstGeom>
          <a:noFill/>
        </p:spPr>
      </p:pic>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nchor="ctr">
            <a:normAutofit/>
          </a:bodyPr>
          <a:lstStyle/>
          <a:p>
            <a:pPr>
              <a:spcAft>
                <a:spcPts val="600"/>
              </a:spcAft>
            </a:pPr>
            <a:fld id="{58FB4751-880F-D840-AAA9-3A15815CC996}" type="slidenum">
              <a:rPr lang="en-US" smtClean="0"/>
              <a:pPr>
                <a:spcAft>
                  <a:spcPts val="600"/>
                </a:spcAft>
              </a:pPr>
              <a:t>4</a:t>
            </a:fld>
            <a:endParaRPr lang="en-US"/>
          </a:p>
        </p:txBody>
      </p:sp>
    </p:spTree>
    <p:extLst>
      <p:ext uri="{BB962C8B-B14F-4D97-AF65-F5344CB8AC3E}">
        <p14:creationId xmlns:p14="http://schemas.microsoft.com/office/powerpoint/2010/main" val="196691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914400" y="-86061"/>
            <a:ext cx="10360152" cy="771525"/>
          </a:xfrm>
        </p:spPr>
        <p:txBody>
          <a:bodyPr anchor="b"/>
          <a:lstStyle/>
          <a:p>
            <a:r>
              <a:rPr lang="en-US" dirty="0"/>
              <a:t>Model Building</a:t>
            </a:r>
          </a:p>
        </p:txBody>
      </p:sp>
      <p:pic>
        <p:nvPicPr>
          <p:cNvPr id="3" name="Picture 2">
            <a:extLst>
              <a:ext uri="{FF2B5EF4-FFF2-40B4-BE49-F238E27FC236}">
                <a16:creationId xmlns:a16="http://schemas.microsoft.com/office/drawing/2014/main" id="{2F5B384D-B291-E6AF-C798-C339A6C229F5}"/>
              </a:ext>
            </a:extLst>
          </p:cNvPr>
          <p:cNvPicPr>
            <a:picLocks noChangeAspect="1"/>
          </p:cNvPicPr>
          <p:nvPr/>
        </p:nvPicPr>
        <p:blipFill>
          <a:blip r:embed="rId3"/>
          <a:stretch>
            <a:fillRect/>
          </a:stretch>
        </p:blipFill>
        <p:spPr>
          <a:xfrm>
            <a:off x="985480" y="685464"/>
            <a:ext cx="10217991" cy="6040419"/>
          </a:xfrm>
          <a:prstGeom prst="rect">
            <a:avLst/>
          </a:prstGeom>
        </p:spPr>
      </p:pic>
    </p:spTree>
    <p:extLst>
      <p:ext uri="{BB962C8B-B14F-4D97-AF65-F5344CB8AC3E}">
        <p14:creationId xmlns:p14="http://schemas.microsoft.com/office/powerpoint/2010/main" val="109671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r>
              <a:rPr lang="en-US" sz="3200" dirty="0"/>
              <a:t>Advanced analysis – Multiple models</a:t>
            </a:r>
            <a:endParaRPr lang="en-US"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pic>
        <p:nvPicPr>
          <p:cNvPr id="6" name="Picture 5">
            <a:extLst>
              <a:ext uri="{FF2B5EF4-FFF2-40B4-BE49-F238E27FC236}">
                <a16:creationId xmlns:a16="http://schemas.microsoft.com/office/drawing/2014/main" id="{E51764D9-B55B-4CE8-3E37-633AE247FE01}"/>
              </a:ext>
            </a:extLst>
          </p:cNvPr>
          <p:cNvPicPr>
            <a:picLocks noChangeAspect="1"/>
          </p:cNvPicPr>
          <p:nvPr/>
        </p:nvPicPr>
        <p:blipFill>
          <a:blip r:embed="rId3"/>
          <a:stretch>
            <a:fillRect/>
          </a:stretch>
        </p:blipFill>
        <p:spPr>
          <a:xfrm>
            <a:off x="1970011" y="1828800"/>
            <a:ext cx="8248929" cy="4597924"/>
          </a:xfrm>
          <a:prstGeom prst="rect">
            <a:avLst/>
          </a:prstGeom>
        </p:spPr>
      </p:pic>
    </p:spTree>
    <p:extLst>
      <p:ext uri="{BB962C8B-B14F-4D97-AF65-F5344CB8AC3E}">
        <p14:creationId xmlns:p14="http://schemas.microsoft.com/office/powerpoint/2010/main" val="4230106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3"/>
          </p:nvPr>
        </p:nvSpPr>
        <p:spPr>
          <a:xfrm>
            <a:off x="150606" y="651376"/>
            <a:ext cx="10360152" cy="3904488"/>
          </a:xfrm>
        </p:spPr>
        <p:txBody>
          <a:bodyPr/>
          <a:lstStyle/>
          <a:p>
            <a:pPr marL="342900" indent="-342900">
              <a:buFont typeface="Arial" panose="020B0604020202020204" pitchFamily="34" charset="0"/>
              <a:buChar char="•"/>
            </a:pPr>
            <a:r>
              <a:rPr lang="en-US" dirty="0"/>
              <a:t>I have used 3 models to see which model works the best and by looking at the below results we can see that LGBM has the best overall performance.</a:t>
            </a:r>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
        <p:nvSpPr>
          <p:cNvPr id="4" name="Title 10">
            <a:extLst>
              <a:ext uri="{FF2B5EF4-FFF2-40B4-BE49-F238E27FC236}">
                <a16:creationId xmlns:a16="http://schemas.microsoft.com/office/drawing/2014/main" id="{C8896602-1747-9C66-A671-AFC757A19EEF}"/>
              </a:ext>
            </a:extLst>
          </p:cNvPr>
          <p:cNvSpPr txBox="1">
            <a:spLocks/>
          </p:cNvSpPr>
          <p:nvPr/>
        </p:nvSpPr>
        <p:spPr>
          <a:xfrm>
            <a:off x="0" y="-363967"/>
            <a:ext cx="10360152" cy="9144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Advanced analysis – Multiple models</a:t>
            </a:r>
          </a:p>
        </p:txBody>
      </p:sp>
      <p:pic>
        <p:nvPicPr>
          <p:cNvPr id="9" name="Picture 8">
            <a:extLst>
              <a:ext uri="{FF2B5EF4-FFF2-40B4-BE49-F238E27FC236}">
                <a16:creationId xmlns:a16="http://schemas.microsoft.com/office/drawing/2014/main" id="{7D462650-5CCC-0E7C-DC55-16DBDBFC5BE6}"/>
              </a:ext>
            </a:extLst>
          </p:cNvPr>
          <p:cNvPicPr>
            <a:picLocks noChangeAspect="1"/>
          </p:cNvPicPr>
          <p:nvPr/>
        </p:nvPicPr>
        <p:blipFill>
          <a:blip r:embed="rId3"/>
          <a:stretch>
            <a:fillRect/>
          </a:stretch>
        </p:blipFill>
        <p:spPr>
          <a:xfrm>
            <a:off x="436208" y="1285791"/>
            <a:ext cx="10917592" cy="5238718"/>
          </a:xfrm>
          <a:prstGeom prst="rect">
            <a:avLst/>
          </a:prstGeom>
        </p:spPr>
      </p:pic>
    </p:spTree>
    <p:extLst>
      <p:ext uri="{BB962C8B-B14F-4D97-AF65-F5344CB8AC3E}">
        <p14:creationId xmlns:p14="http://schemas.microsoft.com/office/powerpoint/2010/main" val="3748348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a:xfrm>
            <a:off x="342900" y="342900"/>
            <a:ext cx="8123368" cy="914400"/>
          </a:xfrm>
        </p:spPr>
        <p:txBody>
          <a:bodyPr/>
          <a:lstStyle/>
          <a:p>
            <a:r>
              <a:rPr lang="en-US" sz="3200" dirty="0"/>
              <a:t>Unique Analyses – Anomalies </a:t>
            </a:r>
            <a:endParaRPr lang="en-US" dirty="0"/>
          </a:p>
        </p:txBody>
      </p:sp>
      <p:pic>
        <p:nvPicPr>
          <p:cNvPr id="9" name="Picture 8">
            <a:extLst>
              <a:ext uri="{FF2B5EF4-FFF2-40B4-BE49-F238E27FC236}">
                <a16:creationId xmlns:a16="http://schemas.microsoft.com/office/drawing/2014/main" id="{5CD55275-B9E0-2FF3-D9AC-CA13F123E003}"/>
              </a:ext>
            </a:extLst>
          </p:cNvPr>
          <p:cNvPicPr>
            <a:picLocks noChangeAspect="1"/>
          </p:cNvPicPr>
          <p:nvPr/>
        </p:nvPicPr>
        <p:blipFill>
          <a:blip r:embed="rId3"/>
          <a:stretch>
            <a:fillRect/>
          </a:stretch>
        </p:blipFill>
        <p:spPr>
          <a:xfrm>
            <a:off x="342900" y="1736946"/>
            <a:ext cx="8458933" cy="4778154"/>
          </a:xfrm>
          <a:prstGeom prst="rect">
            <a:avLst/>
          </a:prstGeom>
        </p:spPr>
      </p:pic>
    </p:spTree>
    <p:extLst>
      <p:ext uri="{BB962C8B-B14F-4D97-AF65-F5344CB8AC3E}">
        <p14:creationId xmlns:p14="http://schemas.microsoft.com/office/powerpoint/2010/main" val="859909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sp>
        <p:nvSpPr>
          <p:cNvPr id="4" name="Title 3">
            <a:extLst>
              <a:ext uri="{FF2B5EF4-FFF2-40B4-BE49-F238E27FC236}">
                <a16:creationId xmlns:a16="http://schemas.microsoft.com/office/drawing/2014/main" id="{3780D025-A371-FD69-692D-728CC1F6890A}"/>
              </a:ext>
            </a:extLst>
          </p:cNvPr>
          <p:cNvSpPr>
            <a:spLocks noGrp="1"/>
          </p:cNvSpPr>
          <p:nvPr>
            <p:ph type="title"/>
          </p:nvPr>
        </p:nvSpPr>
        <p:spPr>
          <a:xfrm>
            <a:off x="0" y="-131557"/>
            <a:ext cx="10360152" cy="914400"/>
          </a:xfrm>
        </p:spPr>
        <p:txBody>
          <a:bodyPr/>
          <a:lstStyle/>
          <a:p>
            <a:r>
              <a:rPr lang="en-US" sz="3200" dirty="0"/>
              <a:t>Advanced EDA – Anomalies </a:t>
            </a:r>
            <a:endParaRPr lang="en-IN" dirty="0"/>
          </a:p>
        </p:txBody>
      </p:sp>
      <p:pic>
        <p:nvPicPr>
          <p:cNvPr id="10" name="Picture 9">
            <a:extLst>
              <a:ext uri="{FF2B5EF4-FFF2-40B4-BE49-F238E27FC236}">
                <a16:creationId xmlns:a16="http://schemas.microsoft.com/office/drawing/2014/main" id="{3054BF72-6B08-61AF-4BCA-A6C879A736C8}"/>
              </a:ext>
            </a:extLst>
          </p:cNvPr>
          <p:cNvPicPr>
            <a:picLocks noChangeAspect="1"/>
          </p:cNvPicPr>
          <p:nvPr/>
        </p:nvPicPr>
        <p:blipFill>
          <a:blip r:embed="rId2"/>
          <a:stretch>
            <a:fillRect/>
          </a:stretch>
        </p:blipFill>
        <p:spPr>
          <a:xfrm>
            <a:off x="6425460" y="1439953"/>
            <a:ext cx="5608806" cy="5235394"/>
          </a:xfrm>
          <a:prstGeom prst="rect">
            <a:avLst/>
          </a:prstGeom>
        </p:spPr>
      </p:pic>
      <p:sp>
        <p:nvSpPr>
          <p:cNvPr id="11" name="TextBox 10">
            <a:extLst>
              <a:ext uri="{FF2B5EF4-FFF2-40B4-BE49-F238E27FC236}">
                <a16:creationId xmlns:a16="http://schemas.microsoft.com/office/drawing/2014/main" id="{544778C9-9D30-40AA-54D8-D5F5DAEC20BB}"/>
              </a:ext>
            </a:extLst>
          </p:cNvPr>
          <p:cNvSpPr txBox="1"/>
          <p:nvPr/>
        </p:nvSpPr>
        <p:spPr>
          <a:xfrm>
            <a:off x="301214" y="1000461"/>
            <a:ext cx="5794786" cy="3046988"/>
          </a:xfrm>
          <a:prstGeom prst="rect">
            <a:avLst/>
          </a:prstGeom>
          <a:noFill/>
        </p:spPr>
        <p:txBody>
          <a:bodyPr wrap="square" rtlCol="0">
            <a:spAutoFit/>
          </a:bodyPr>
          <a:lstStyle/>
          <a:p>
            <a:pPr marL="285750" indent="-285750">
              <a:buFont typeface="Arial" panose="020B0604020202020204" pitchFamily="34" charset="0"/>
              <a:buChar char="•"/>
            </a:pPr>
            <a:r>
              <a:rPr lang="en-IN" sz="2400"/>
              <a:t>We can use this analysis if we are forecasting one country in particular</a:t>
            </a:r>
          </a:p>
          <a:p>
            <a:pPr marL="285750" indent="-285750">
              <a:buFont typeface="Arial" panose="020B0604020202020204" pitchFamily="34" charset="0"/>
              <a:buChar char="•"/>
            </a:pPr>
            <a:r>
              <a:rPr lang="en-IN" sz="2400"/>
              <a:t>For example we can see that USA is a very high anomaly count, this means that if we try to make predictions for the US then its best to add more randomness to its predictions. </a:t>
            </a:r>
          </a:p>
          <a:p>
            <a:pPr marL="285750" indent="-285750">
              <a:buFont typeface="Arial" panose="020B0604020202020204" pitchFamily="34" charset="0"/>
              <a:buChar char="•"/>
            </a:pPr>
            <a:r>
              <a:rPr lang="en-IN" sz="2400"/>
              <a:t>The exact opposite goes for Madagascar where there’s only 1 Anomaly.</a:t>
            </a:r>
            <a:endParaRPr lang="en-IN" sz="2400" dirty="0"/>
          </a:p>
        </p:txBody>
      </p:sp>
    </p:spTree>
    <p:extLst>
      <p:ext uri="{BB962C8B-B14F-4D97-AF65-F5344CB8AC3E}">
        <p14:creationId xmlns:p14="http://schemas.microsoft.com/office/powerpoint/2010/main" val="537809529"/>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{E0E62E49-4521-4102-A552-8E78FFA6D3D4}tf11964407_win32</Template>
  <TotalTime>1087</TotalTime>
  <Words>330</Words>
  <Application>Microsoft Office PowerPoint</Application>
  <PresentationFormat>Widescreen</PresentationFormat>
  <Paragraphs>44</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Courier New</vt:lpstr>
      <vt:lpstr>Gill Sans Nova Light</vt:lpstr>
      <vt:lpstr>Raleway</vt:lpstr>
      <vt:lpstr>Sagona Book</vt:lpstr>
      <vt:lpstr>Custom</vt:lpstr>
      <vt:lpstr>Weather Trend Forecasting</vt:lpstr>
      <vt:lpstr>PowerPoint Presentation</vt:lpstr>
      <vt:lpstr>Exploratory Data Analysis (EDA)</vt:lpstr>
      <vt:lpstr>Exploratory Data Analysis (EDA)</vt:lpstr>
      <vt:lpstr>Model Building</vt:lpstr>
      <vt:lpstr>Advanced analysis – Multiple models</vt:lpstr>
      <vt:lpstr>PowerPoint Presentation</vt:lpstr>
      <vt:lpstr>Unique Analyses – Anomalies </vt:lpstr>
      <vt:lpstr>Advanced EDA – Anomalies </vt:lpstr>
      <vt:lpstr>Spatial Analysis</vt:lpstr>
      <vt:lpstr>Spatial Analysis</vt:lpstr>
      <vt:lpstr>Feature Importance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Morvin Prajapati</dc:creator>
  <cp:lastModifiedBy>Morvin Prajapati</cp:lastModifiedBy>
  <cp:revision>3</cp:revision>
  <dcterms:created xsi:type="dcterms:W3CDTF">2025-01-28T12:16:24Z</dcterms:created>
  <dcterms:modified xsi:type="dcterms:W3CDTF">2025-01-29T06:24:24Z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