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6" r:id="rId3"/>
    <p:sldId id="257" r:id="rId4"/>
    <p:sldId id="263" r:id="rId5"/>
    <p:sldId id="258" r:id="rId6"/>
    <p:sldId id="259" r:id="rId7"/>
    <p:sldId id="267" r:id="rId8"/>
    <p:sldId id="260" r:id="rId9"/>
    <p:sldId id="272" r:id="rId10"/>
    <p:sldId id="279" r:id="rId11"/>
    <p:sldId id="280" r:id="rId12"/>
    <p:sldId id="281" r:id="rId13"/>
    <p:sldId id="282" r:id="rId14"/>
    <p:sldId id="283" r:id="rId15"/>
    <p:sldId id="277" r:id="rId16"/>
    <p:sldId id="284" r:id="rId17"/>
    <p:sldId id="278" r:id="rId18"/>
    <p:sldId id="273" r:id="rId19"/>
    <p:sldId id="274" r:id="rId20"/>
    <p:sldId id="275" r:id="rId21"/>
    <p:sldId id="276" r:id="rId22"/>
    <p:sldId id="285" r:id="rId23"/>
    <p:sldId id="286" r:id="rId24"/>
    <p:sldId id="287" r:id="rId25"/>
    <p:sldId id="288" r:id="rId26"/>
    <p:sldId id="271" r:id="rId27"/>
    <p:sldId id="26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AUC  </a:t>
            </a:r>
          </a:p>
        </c:rich>
      </c:tx>
      <c:layout>
        <c:manualLayout>
          <c:xMode val="edge"/>
          <c:yMode val="edge"/>
          <c:x val="0.45404320987654323"/>
          <c:y val="7.812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1288762515796634E-2"/>
          <c:y val="1.5885416666666662E-2"/>
          <c:w val="0.93401987945951204"/>
          <c:h val="0.8218095882545931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Sheet1!$A$1:$F$1</c:f>
              <c:strCache>
                <c:ptCount val="5"/>
                <c:pt idx="0">
                  <c:v>Naïve Bayes</c:v>
                </c:pt>
                <c:pt idx="1">
                  <c:v>Decision Tree</c:v>
                </c:pt>
                <c:pt idx="2">
                  <c:v>Bagging Trees</c:v>
                </c:pt>
                <c:pt idx="3">
                  <c:v>Random Forest</c:v>
                </c:pt>
                <c:pt idx="4">
                  <c:v>Random Forest(25% +ve)</c:v>
                </c:pt>
              </c:strCache>
            </c:strRef>
          </c:cat>
          <c:val>
            <c:numRef>
              <c:f>Sheet1!$A$2:$F$2</c:f>
              <c:numCache>
                <c:formatCode>General</c:formatCode>
                <c:ptCount val="6"/>
                <c:pt idx="0">
                  <c:v>0.5</c:v>
                </c:pt>
                <c:pt idx="1">
                  <c:v>0.53749999999999998</c:v>
                </c:pt>
                <c:pt idx="2">
                  <c:v>0.55489999999999995</c:v>
                </c:pt>
                <c:pt idx="3">
                  <c:v>0.56240000000000001</c:v>
                </c:pt>
                <c:pt idx="4">
                  <c:v>0.57310000000000005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BE-4412-9D80-D928B80941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1390640"/>
        <c:axId val="1781393552"/>
      </c:barChart>
      <c:catAx>
        <c:axId val="178139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393552"/>
        <c:crosses val="autoZero"/>
        <c:auto val="1"/>
        <c:lblAlgn val="ctr"/>
        <c:lblOffset val="100"/>
        <c:noMultiLvlLbl val="0"/>
      </c:catAx>
      <c:valAx>
        <c:axId val="1781393552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390640"/>
        <c:crosses val="autoZero"/>
        <c:crossBetween val="between"/>
      </c:valAx>
      <c:spPr>
        <a:noFill/>
        <a:ln>
          <a:solidFill>
            <a:srgbClr val="000000">
              <a:alpha val="45000"/>
            </a:srgb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492DD-E95E-4546-9286-1371D90CFE21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D554A-DF7D-4AA2-9D12-3E2C08128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01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formula </a:t>
            </a:r>
            <a:r>
              <a:rPr lang="en-US" dirty="0" err="1" smtClean="0"/>
              <a:t>pilogpi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D554A-DF7D-4AA2-9D12-3E2C081281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0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CDED-610B-4B30-B169-A79E5DDC9128}" type="datetime1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MNIT JAIPUR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184E-7DA9-4154-8259-A77CD1148488}" type="datetime1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MNIT JAIPUR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162-46D1-40C7-AEA3-97DC74E4D630}" type="datetime1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MNIT JAIPUR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CB47-F612-4AC5-949E-3BD0D6BA897B}" type="datetime1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MNIT JAIPUR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F15-56D3-48B3-9F8E-4CA2C0CD95BE}" type="datetime1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MNIT JAIPUR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7192-CCFA-427B-8152-1C327025CBE6}" type="datetime1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MNIT JAIPUR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5573-59BF-4844-BE16-947F7597D81E}" type="datetime1">
              <a:rPr lang="en-US" smtClean="0"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MNIT JAIPUR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5584-8063-46F4-ABA6-939CA7E9F9FE}" type="datetime1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MNIT JAIPUR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F14E-E5B0-4FB5-B050-FE30E2AE1E6A}" type="datetime1">
              <a:rPr lang="en-US" smtClean="0"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MNIT JAIPUR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26EFE-7AF3-4C85-93C7-5C69C0F1B1D2}" type="datetime1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MNIT JAIPUR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EE9E-2846-4005-B5EC-DFBEFA77E16E}" type="datetime1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MNIT JAIPUR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6069D32-7876-4E95-B7F1-B9AF376D82F6}" type="datetime1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MNIT JAIPUR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F7D3330-FC2F-4E3E-BDED-445AE2D6FF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c/acquire-valued-shoppers-challenge" TargetMode="External"/><Relationship Id="rId2" Type="http://schemas.openxmlformats.org/officeDocument/2006/relationships/hyperlink" Target="http://cs229.stanford.edu/proj2015/035_report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436" y="1371600"/>
            <a:ext cx="7848600" cy="1927225"/>
          </a:xfrm>
        </p:spPr>
        <p:txBody>
          <a:bodyPr/>
          <a:lstStyle/>
          <a:p>
            <a:r>
              <a:rPr lang="en-US" b="1" dirty="0"/>
              <a:t>Acquire Valued Shoppers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61057"/>
            <a:ext cx="7315200" cy="268734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Supervisor : Dr. Dinesh </a:t>
            </a:r>
            <a:r>
              <a:rPr lang="en-US" sz="3200" b="1" dirty="0" err="1" smtClean="0"/>
              <a:t>Gopalani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Honey </a:t>
            </a:r>
            <a:r>
              <a:rPr lang="en-US" dirty="0" err="1" smtClean="0"/>
              <a:t>Duhar</a:t>
            </a:r>
            <a:r>
              <a:rPr lang="en-US" dirty="0" smtClean="0"/>
              <a:t> (2012ucp1531)</a:t>
            </a:r>
          </a:p>
          <a:p>
            <a:r>
              <a:rPr lang="en-US" dirty="0" smtClean="0"/>
              <a:t>Hemant Kumar </a:t>
            </a:r>
            <a:r>
              <a:rPr lang="en-US" dirty="0" err="1" smtClean="0"/>
              <a:t>Meena</a:t>
            </a:r>
            <a:r>
              <a:rPr lang="en-US" dirty="0" smtClean="0"/>
              <a:t> (2012ucp1160)</a:t>
            </a:r>
          </a:p>
          <a:p>
            <a:r>
              <a:rPr lang="en-US" dirty="0" err="1" smtClean="0"/>
              <a:t>Pavan</a:t>
            </a:r>
            <a:r>
              <a:rPr lang="en-US" dirty="0" smtClean="0"/>
              <a:t> </a:t>
            </a:r>
            <a:r>
              <a:rPr lang="en-US" dirty="0" err="1" smtClean="0"/>
              <a:t>Mahawar</a:t>
            </a:r>
            <a:r>
              <a:rPr lang="en-US" dirty="0" smtClean="0"/>
              <a:t> (2012ucp1211)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895600" cy="329184"/>
          </a:xfrm>
        </p:spPr>
        <p:txBody>
          <a:bodyPr/>
          <a:lstStyle/>
          <a:p>
            <a:fld id="{564FEFF8-9169-48E8-8871-8701DDE7629E}" type="datetime1">
              <a:rPr lang="en-US" smtClean="0">
                <a:solidFill>
                  <a:schemeClr val="bg1"/>
                </a:solidFill>
              </a:rPr>
              <a:t>5/22/2016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-5767"/>
            <a:ext cx="4114800" cy="32918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MNIT JAIPUR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19119"/>
            <a:ext cx="1066800" cy="393192"/>
          </a:xfrm>
        </p:spPr>
        <p:txBody>
          <a:bodyPr/>
          <a:lstStyle/>
          <a:p>
            <a:fld id="{AF7D3330-FC2F-4E3E-BDED-445AE2D6FF61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pPr algn="just"/>
            <a:r>
              <a:rPr lang="en-US" dirty="0"/>
              <a:t>C</a:t>
            </a:r>
            <a:r>
              <a:rPr lang="en-US" dirty="0" smtClean="0"/>
              <a:t>ommonly </a:t>
            </a:r>
            <a:r>
              <a:rPr lang="en-US" dirty="0"/>
              <a:t>used </a:t>
            </a:r>
            <a:r>
              <a:rPr lang="en-US" dirty="0" smtClean="0"/>
              <a:t>machine learning approach for classification and regression. </a:t>
            </a:r>
          </a:p>
          <a:p>
            <a:pPr algn="just"/>
            <a:r>
              <a:rPr lang="en-US" dirty="0" smtClean="0"/>
              <a:t>It creates a hypothesis tree providing classification probabilities in the leaf nodes.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276600"/>
            <a:ext cx="7086600" cy="337185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370B-0E85-4C83-9356-5340F604DC09}" type="datetime1">
              <a:rPr lang="en-US" smtClean="0"/>
              <a:t>5/22/2016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0"/>
            <a:ext cx="4114800" cy="329184"/>
          </a:xfrm>
        </p:spPr>
        <p:txBody>
          <a:bodyPr/>
          <a:lstStyle/>
          <a:p>
            <a:r>
              <a:rPr lang="en-US" dirty="0" smtClean="0"/>
              <a:t>MNIT JAIPUR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Criteria: Entropy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/>
                  <a:t>Entropy is a measure of </a:t>
                </a:r>
                <a:r>
                  <a:rPr lang="en-US" i="1" dirty="0"/>
                  <a:t>unpredictability</a:t>
                </a:r>
                <a:r>
                  <a:rPr lang="en-US" dirty="0"/>
                  <a:t> of </a:t>
                </a:r>
                <a:r>
                  <a:rPr lang="en-US" i="1" dirty="0"/>
                  <a:t>information content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𝑝𝑙𝑜𝑔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875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429000"/>
            <a:ext cx="3505200" cy="28956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368D-3A4E-484C-8CC4-8BE98EB4DA3F}" type="datetime1">
              <a:rPr lang="en-US" smtClean="0"/>
              <a:t>5/22/2016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1524"/>
            <a:ext cx="4114800" cy="329184"/>
          </a:xfrm>
        </p:spPr>
        <p:txBody>
          <a:bodyPr/>
          <a:lstStyle/>
          <a:p>
            <a:r>
              <a:rPr lang="en-US" dirty="0" smtClean="0"/>
              <a:t>MNIT JAIPUR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534400" cy="5257800"/>
              </a:xfrm>
            </p:spPr>
            <p:txBody>
              <a:bodyPr/>
              <a:lstStyle/>
              <a:p>
                <a:pPr algn="just"/>
                <a:r>
                  <a:rPr lang="en-US" dirty="0" smtClean="0"/>
                  <a:t>A split variable is selected which has maximum information gain.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𝐼𝑛𝑓𝑜𝑟𝑚𝑎𝑡𝑖𝑜𝑛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𝑔𝑎𝑖𝑛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𝑝𝑎𝑟𝑒𝑛𝑡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𝑒𝑛𝑡𝑟𝑜𝑝𝑦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𝑐h𝑖𝑙𝑑𝑟𝑒𝑛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534400" cy="5257800"/>
              </a:xfrm>
              <a:blipFill>
                <a:blip r:embed="rId2"/>
                <a:stretch>
                  <a:fillRect l="-643" t="-811" r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907104" y="3276600"/>
            <a:ext cx="2286000" cy="12954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 +</a:t>
            </a:r>
            <a:r>
              <a:rPr lang="en-US" dirty="0" err="1" smtClean="0">
                <a:solidFill>
                  <a:schemeClr val="tx1"/>
                </a:solidFill>
              </a:rPr>
              <a:t>ve</a:t>
            </a:r>
            <a:r>
              <a:rPr lang="en-US" dirty="0" smtClean="0">
                <a:solidFill>
                  <a:schemeClr val="tx1"/>
                </a:solidFill>
              </a:rPr>
              <a:t> prob.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–</a:t>
            </a:r>
            <a:r>
              <a:rPr lang="en-US" dirty="0" err="1" smtClean="0">
                <a:solidFill>
                  <a:schemeClr val="tx1"/>
                </a:solidFill>
              </a:rPr>
              <a:t>ve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prob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 samples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053403" y="4267200"/>
            <a:ext cx="1006497" cy="1428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5"/>
          </p:cNvCxnSpPr>
          <p:nvPr/>
        </p:nvCxnSpPr>
        <p:spPr>
          <a:xfrm>
            <a:off x="4858327" y="4382293"/>
            <a:ext cx="1176974" cy="1466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34470" y="5239543"/>
            <a:ext cx="2225430" cy="12211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P’ +</a:t>
            </a:r>
            <a:r>
              <a:rPr lang="en-US" dirty="0" err="1" smtClean="0">
                <a:solidFill>
                  <a:schemeClr val="tx1"/>
                </a:solidFill>
              </a:rPr>
              <a:t>ve</a:t>
            </a:r>
            <a:r>
              <a:rPr lang="en-US" dirty="0" smtClean="0">
                <a:solidFill>
                  <a:schemeClr val="tx1"/>
                </a:solidFill>
              </a:rPr>
              <a:t> prob.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n’ –</a:t>
            </a:r>
            <a:r>
              <a:rPr lang="en-US" dirty="0" err="1" smtClean="0">
                <a:solidFill>
                  <a:schemeClr val="tx1"/>
                </a:solidFill>
              </a:rPr>
              <a:t>ve</a:t>
            </a:r>
            <a:r>
              <a:rPr lang="en-US" dirty="0" smtClean="0">
                <a:solidFill>
                  <a:schemeClr val="tx1"/>
                </a:solidFill>
              </a:rPr>
              <a:t> prob.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1 samples</a:t>
            </a:r>
          </a:p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029200" y="5239543"/>
            <a:ext cx="2057400" cy="1313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P’’ +</a:t>
            </a:r>
            <a:r>
              <a:rPr lang="en-US" dirty="0" err="1" smtClean="0">
                <a:solidFill>
                  <a:schemeClr val="tx1"/>
                </a:solidFill>
              </a:rPr>
              <a:t>ve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prob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n’’ –</a:t>
            </a:r>
            <a:r>
              <a:rPr lang="en-US" dirty="0" err="1" smtClean="0">
                <a:solidFill>
                  <a:schemeClr val="tx1"/>
                </a:solidFill>
              </a:rPr>
              <a:t>ve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prob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m2 samples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82403" y="3638550"/>
            <a:ext cx="2362200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 = - p*</a:t>
            </a:r>
            <a:r>
              <a:rPr lang="en-US" dirty="0" err="1" smtClean="0">
                <a:solidFill>
                  <a:schemeClr val="tx1"/>
                </a:solidFill>
              </a:rPr>
              <a:t>logp</a:t>
            </a:r>
            <a:r>
              <a:rPr lang="en-US" dirty="0" smtClean="0">
                <a:solidFill>
                  <a:schemeClr val="tx1"/>
                </a:solidFill>
              </a:rPr>
              <a:t> - n*</a:t>
            </a:r>
            <a:r>
              <a:rPr lang="en-US" dirty="0" err="1" smtClean="0">
                <a:solidFill>
                  <a:schemeClr val="tx1"/>
                </a:solidFill>
              </a:rPr>
              <a:t>logn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4800" y="4599709"/>
            <a:ext cx="2057400" cy="505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E[s] = (m1/m)(s)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81800" y="4893804"/>
            <a:ext cx="1905000" cy="4401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E[s] = (m2/m)(s)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32F7-00E3-471B-8813-DDF27D135311}" type="datetime1">
              <a:rPr lang="en-US" smtClean="0"/>
              <a:t>5/22/2016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12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053403" y="18288"/>
            <a:ext cx="4114800" cy="329184"/>
          </a:xfrm>
        </p:spPr>
        <p:txBody>
          <a:bodyPr/>
          <a:lstStyle/>
          <a:p>
            <a:r>
              <a:rPr lang="en-US" dirty="0" smtClean="0"/>
              <a:t>MNIT JAIPUR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algn="just"/>
            <a:r>
              <a:rPr lang="en-US" dirty="0"/>
              <a:t>S</a:t>
            </a:r>
            <a:r>
              <a:rPr lang="en-US" dirty="0" smtClean="0"/>
              <a:t>plit for continuous variables :</a:t>
            </a:r>
          </a:p>
          <a:p>
            <a:pPr lvl="1" algn="just"/>
            <a:r>
              <a:rPr lang="en-US" dirty="0" smtClean="0"/>
              <a:t>Sort data according to that variable.</a:t>
            </a:r>
          </a:p>
          <a:p>
            <a:pPr lvl="1" algn="just"/>
            <a:r>
              <a:rPr lang="en-US" dirty="0" smtClean="0"/>
              <a:t>Calculate information gain only when there is a change in class.</a:t>
            </a:r>
          </a:p>
          <a:p>
            <a:pPr algn="just"/>
            <a:r>
              <a:rPr lang="en-US" dirty="0" smtClean="0"/>
              <a:t>Split for discrete variables:</a:t>
            </a:r>
          </a:p>
          <a:p>
            <a:pPr lvl="1" algn="just"/>
            <a:r>
              <a:rPr lang="en-US" dirty="0" smtClean="0"/>
              <a:t>Data is split for available discrete values.</a:t>
            </a:r>
          </a:p>
          <a:p>
            <a:pPr marL="274320" lvl="1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3FE1-6854-4F5C-B950-672E5EC7018C}" type="datetime1">
              <a:rPr lang="en-US" smtClean="0"/>
              <a:t>5/22/2016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0"/>
            <a:ext cx="4114800" cy="329184"/>
          </a:xfrm>
        </p:spPr>
        <p:txBody>
          <a:bodyPr/>
          <a:lstStyle/>
          <a:p>
            <a:r>
              <a:rPr lang="en-US" dirty="0" smtClean="0"/>
              <a:t>MNIT JAIPUR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 Trees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/>
                  <a:t>A number of decision trees are created for different bootstrap samples.</a:t>
                </a:r>
              </a:p>
              <a:p>
                <a:pPr algn="just"/>
                <a:r>
                  <a:rPr lang="en-US" dirty="0" smtClean="0"/>
                  <a:t>Probabilities calculated by taking averages.</a:t>
                </a:r>
              </a:p>
              <a:p>
                <a:pPr marL="548640" lvl="2" indent="0" algn="just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54864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b="0" dirty="0" smtClean="0">
                    <a:ea typeface="Cambria Math" panose="02040503050406030204" pitchFamily="18" charset="0"/>
                  </a:rPr>
                  <a:t>This reduces the total variance.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C4FB-BF37-453C-88B4-2B66EE5D00B8}" type="datetime1">
              <a:rPr lang="en-US" smtClean="0"/>
              <a:t>5/22/2016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14600" y="-9421"/>
            <a:ext cx="4114800" cy="329184"/>
          </a:xfrm>
        </p:spPr>
        <p:txBody>
          <a:bodyPr/>
          <a:lstStyle/>
          <a:p>
            <a:r>
              <a:rPr lang="en-US" dirty="0" smtClean="0"/>
              <a:t>MNIT JAIPUR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6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b="1" dirty="0"/>
          </a:p>
          <a:p>
            <a:pPr algn="just"/>
            <a:r>
              <a:rPr lang="en-US" b="1" dirty="0"/>
              <a:t>Random forest</a:t>
            </a:r>
            <a:r>
              <a:rPr lang="en-US" dirty="0"/>
              <a:t> (or </a:t>
            </a:r>
            <a:r>
              <a:rPr lang="en-US" b="1" dirty="0"/>
              <a:t>random forests</a:t>
            </a:r>
            <a:r>
              <a:rPr lang="en-US" dirty="0"/>
              <a:t>) is an ensemble classifier that consists of many decision trees and outputs the class that is the mode of the class's output by individual trees.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Decision trees are individual learners that are combined. They are one of the most popular learning methods commonly used for data exploration.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0776-1148-4977-8F29-0325DF0EA8BC}" type="datetime1">
              <a:rPr lang="en-US" smtClean="0"/>
              <a:t>5/22/2016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14600" y="0"/>
            <a:ext cx="4114800" cy="329184"/>
          </a:xfrm>
        </p:spPr>
        <p:txBody>
          <a:bodyPr/>
          <a:lstStyle/>
          <a:p>
            <a:r>
              <a:rPr lang="en-US" dirty="0" smtClean="0"/>
              <a:t>MNIT JAIPUR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Forest: More randomness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number of decision trees created similar to bagging trees by bootstrapping samples.</a:t>
            </a:r>
          </a:p>
          <a:p>
            <a:pPr algn="just"/>
            <a:r>
              <a:rPr lang="en-US" dirty="0" smtClean="0"/>
              <a:t>While selecting the best split variable the algorithm is given with comparatively less number of variables to choose from.</a:t>
            </a:r>
          </a:p>
          <a:p>
            <a:pPr algn="just"/>
            <a:r>
              <a:rPr lang="en-US" dirty="0" smtClean="0"/>
              <a:t>Further reduces the variance by introducing more randomness while variable selection.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AC38-8BEA-4D8D-9836-DAF71AEE398B}" type="datetime1">
              <a:rPr lang="en-US" smtClean="0"/>
              <a:t>5/22/2016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14600" y="1524"/>
            <a:ext cx="4114800" cy="329184"/>
          </a:xfrm>
        </p:spPr>
        <p:txBody>
          <a:bodyPr/>
          <a:lstStyle/>
          <a:p>
            <a:r>
              <a:rPr lang="en-US" dirty="0" smtClean="0"/>
              <a:t>MNIT JAIPUR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6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219200"/>
            <a:ext cx="6629400" cy="5384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609600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Flow Chat For Random Forest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E045-E735-4ABD-8593-274C9E394D22}" type="datetime1">
              <a:rPr lang="en-US" smtClean="0"/>
              <a:t>5/22/2016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24100" y="-26170"/>
            <a:ext cx="4114800" cy="329184"/>
          </a:xfrm>
        </p:spPr>
        <p:txBody>
          <a:bodyPr/>
          <a:lstStyle/>
          <a:p>
            <a:r>
              <a:rPr lang="en-US" dirty="0" smtClean="0"/>
              <a:t>MNIT JAIPUR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 Bayes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Naive Bayes is a simple technique for constructing classifiers: models that assign class labels to problem instances</a:t>
            </a:r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Naive Bayes Classification</a:t>
            </a:r>
          </a:p>
          <a:p>
            <a:pPr lvl="1" algn="just"/>
            <a:r>
              <a:rPr lang="en-US" altLang="en-US" dirty="0"/>
              <a:t>Algorithm: Discrete-Valued Features</a:t>
            </a:r>
          </a:p>
          <a:p>
            <a:pPr lvl="1" algn="just"/>
            <a:r>
              <a:rPr lang="en-US" altLang="en-US" dirty="0"/>
              <a:t>Algorithm: Continuous-valued Features</a:t>
            </a:r>
          </a:p>
          <a:p>
            <a:pPr marL="274320" lvl="1" indent="0" algn="just">
              <a:buNone/>
            </a:pPr>
            <a:endParaRPr lang="en-US" altLang="en-US" sz="2400" dirty="0"/>
          </a:p>
          <a:p>
            <a:pPr marL="274320" lvl="1" indent="0" algn="just">
              <a:buNone/>
            </a:pPr>
            <a:endParaRPr lang="en-US" altLang="en-US" dirty="0"/>
          </a:p>
          <a:p>
            <a:pPr marL="0" indent="0" algn="just">
              <a:buNone/>
            </a:pPr>
            <a:endParaRPr lang="en-US" altLang="en-US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DE78-9415-4209-9C53-55EFF67139AF}" type="datetime1">
              <a:rPr lang="en-US" smtClean="0"/>
              <a:t>5/22/2016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14600" y="0"/>
            <a:ext cx="4114800" cy="329184"/>
          </a:xfrm>
        </p:spPr>
        <p:txBody>
          <a:bodyPr/>
          <a:lstStyle/>
          <a:p>
            <a:r>
              <a:rPr lang="en-US" dirty="0" smtClean="0"/>
              <a:t>MNIT JAIPUR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Algorithm: Discrete-Valued Features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en-US" dirty="0">
                <a:solidFill>
                  <a:schemeClr val="accent2"/>
                </a:solidFill>
              </a:rPr>
              <a:t>Learning Phase</a:t>
            </a:r>
            <a:r>
              <a:rPr lang="en-US" altLang="en-US" dirty="0"/>
              <a:t>: Given a training set </a:t>
            </a:r>
            <a:r>
              <a:rPr lang="en-US" altLang="en-US" b="1" dirty="0">
                <a:latin typeface="Palatino Linotype" panose="02040502050505030304" pitchFamily="18" charset="0"/>
              </a:rPr>
              <a:t>S</a:t>
            </a:r>
          </a:p>
          <a:p>
            <a:endParaRPr lang="en-US" b="1" dirty="0">
              <a:latin typeface="Palatino Linotype" panose="0204050205050503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en-US" dirty="0"/>
          </a:p>
          <a:p>
            <a:r>
              <a:rPr lang="en-US" altLang="en-US" dirty="0"/>
              <a:t>Output: conditional probability tables</a:t>
            </a:r>
            <a:endParaRPr lang="en-US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659860"/>
              </p:ext>
            </p:extLst>
          </p:nvPr>
        </p:nvGraphicFramePr>
        <p:xfrm>
          <a:off x="914400" y="2209800"/>
          <a:ext cx="61563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3" imgW="2336800" imgH="177800" progId="Equation.3">
                  <p:embed/>
                </p:oleObj>
              </mc:Choice>
              <mc:Fallback>
                <p:oleObj name="Equation" r:id="rId3" imgW="2336800" imgH="177800" progId="Equation.3">
                  <p:embed/>
                  <p:pic>
                    <p:nvPicPr>
                      <p:cNvPr id="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6156325" cy="4683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931022"/>
              </p:ext>
            </p:extLst>
          </p:nvPr>
        </p:nvGraphicFramePr>
        <p:xfrm>
          <a:off x="217488" y="3581400"/>
          <a:ext cx="8774112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5" imgW="4838700" imgH="1041400" progId="Equation.3">
                  <p:embed/>
                </p:oleObj>
              </mc:Choice>
              <mc:Fallback>
                <p:oleObj name="Equation" r:id="rId5" imgW="4838700" imgH="1041400" progId="Equation.3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581400"/>
                        <a:ext cx="8774112" cy="19081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2A74-4974-4526-B8CB-D7CFFFC126C3}" type="datetime1">
              <a:rPr lang="en-US" smtClean="0"/>
              <a:t>5/22/2016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35162" y="-4988"/>
            <a:ext cx="4114800" cy="329184"/>
          </a:xfrm>
        </p:spPr>
        <p:txBody>
          <a:bodyPr/>
          <a:lstStyle/>
          <a:p>
            <a:r>
              <a:rPr lang="en-US" dirty="0" smtClean="0"/>
              <a:t>MNIT JAIPUR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Technique</a:t>
            </a:r>
          </a:p>
          <a:p>
            <a:r>
              <a:rPr lang="en-US" dirty="0" smtClean="0"/>
              <a:t>Dataset</a:t>
            </a:r>
          </a:p>
          <a:p>
            <a:r>
              <a:rPr lang="en-US" dirty="0" smtClean="0"/>
              <a:t>Algorithms used</a:t>
            </a:r>
          </a:p>
          <a:p>
            <a:pPr lvl="1"/>
            <a:r>
              <a:rPr lang="en-US" dirty="0" smtClean="0"/>
              <a:t>Decision Tree</a:t>
            </a:r>
          </a:p>
          <a:p>
            <a:pPr lvl="1"/>
            <a:r>
              <a:rPr lang="en-US" dirty="0" smtClean="0"/>
              <a:t>Bagging Trees</a:t>
            </a:r>
          </a:p>
          <a:p>
            <a:pPr lvl="1"/>
            <a:r>
              <a:rPr lang="en-US" dirty="0" smtClean="0"/>
              <a:t>Random </a:t>
            </a:r>
            <a:r>
              <a:rPr lang="en-US" dirty="0" smtClean="0"/>
              <a:t>Forest</a:t>
            </a:r>
          </a:p>
          <a:p>
            <a:pPr lvl="1"/>
            <a:r>
              <a:rPr lang="en-US" dirty="0" smtClean="0"/>
              <a:t>Naïve Bayes</a:t>
            </a:r>
            <a:endParaRPr lang="en-US" dirty="0" smtClean="0"/>
          </a:p>
          <a:p>
            <a:r>
              <a:rPr lang="en-US" dirty="0" smtClean="0"/>
              <a:t>Papers </a:t>
            </a:r>
            <a:r>
              <a:rPr lang="en-US" dirty="0"/>
              <a:t>referred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82FD-FD94-4334-A7FB-79863E2D8264}" type="datetime1">
              <a:rPr lang="en-US" smtClean="0"/>
              <a:t>5/22/2016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14600" y="0"/>
            <a:ext cx="4114800" cy="329184"/>
          </a:xfrm>
        </p:spPr>
        <p:txBody>
          <a:bodyPr/>
          <a:lstStyle/>
          <a:p>
            <a:r>
              <a:rPr lang="en-US" dirty="0" smtClean="0"/>
              <a:t>MNIT JAIPUR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7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>
              <a:lnSpc>
                <a:spcPct val="13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Test Phase</a:t>
            </a:r>
            <a:r>
              <a:rPr lang="en-US" altLang="en-US" dirty="0"/>
              <a:t>: Given an unknown instance                    , </a:t>
            </a:r>
          </a:p>
          <a:p>
            <a:pPr lvl="1">
              <a:lnSpc>
                <a:spcPct val="130000"/>
              </a:lnSpc>
              <a:buNone/>
            </a:pPr>
            <a:r>
              <a:rPr lang="en-US" altLang="en-US" dirty="0"/>
              <a:t>      Look up tables to assign the label </a:t>
            </a:r>
            <a:r>
              <a:rPr lang="en-US" altLang="en-US" i="1" dirty="0">
                <a:latin typeface="Palatino Linotype" panose="02040502050505030304" pitchFamily="18" charset="0"/>
              </a:rPr>
              <a:t>c* </a:t>
            </a:r>
            <a:r>
              <a:rPr lang="en-US" altLang="en-US" dirty="0"/>
              <a:t>to </a:t>
            </a:r>
            <a:r>
              <a:rPr lang="en-US" altLang="en-US" b="1" dirty="0">
                <a:latin typeface="Palatino Linotype" panose="02040502050505030304" pitchFamily="18" charset="0"/>
              </a:rPr>
              <a:t>X’</a:t>
            </a:r>
            <a:r>
              <a:rPr lang="en-US" altLang="en-US" dirty="0"/>
              <a:t> if</a:t>
            </a:r>
            <a:r>
              <a:rPr lang="en-US" altLang="en-US" dirty="0">
                <a:latin typeface="Palatino Linotype" panose="02040502050505030304" pitchFamily="18" charset="0"/>
              </a:rPr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Label = max( P(c1),P(c2)……P(</a:t>
            </a:r>
            <a:r>
              <a:rPr lang="en-US" dirty="0" err="1"/>
              <a:t>cn</a:t>
            </a:r>
            <a:r>
              <a:rPr lang="en-US" dirty="0"/>
              <a:t>) 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04772"/>
              </p:ext>
            </p:extLst>
          </p:nvPr>
        </p:nvGraphicFramePr>
        <p:xfrm>
          <a:off x="315912" y="3200400"/>
          <a:ext cx="85121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3657600" imgH="215900" progId="Equation.3">
                  <p:embed/>
                </p:oleObj>
              </mc:Choice>
              <mc:Fallback>
                <p:oleObj name="Equation" r:id="rId3" imgW="3657600" imgH="215900" progId="Equation.3">
                  <p:embed/>
                  <p:pic>
                    <p:nvPicPr>
                      <p:cNvPr id="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" y="3200400"/>
                        <a:ext cx="8512175" cy="5032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FF0F-7239-4CF8-B874-0C0975B4959F}" type="datetime1">
              <a:rPr lang="en-US" smtClean="0"/>
              <a:t>5/22/2016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14599" y="18288"/>
            <a:ext cx="4114800" cy="329184"/>
          </a:xfrm>
        </p:spPr>
        <p:txBody>
          <a:bodyPr/>
          <a:lstStyle/>
          <a:p>
            <a:r>
              <a:rPr lang="en-US" dirty="0" smtClean="0"/>
              <a:t>MNIT JAIPUR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Algorithm: Continuous-valued Features</a:t>
            </a:r>
          </a:p>
          <a:p>
            <a:pPr algn="just"/>
            <a:r>
              <a:rPr lang="en-US" dirty="0"/>
              <a:t>Conditional probability often modeled with the normal distribution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lvl="1" algn="just">
              <a:lnSpc>
                <a:spcPct val="7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Learning Phase</a:t>
            </a:r>
            <a:r>
              <a:rPr lang="en-US" altLang="en-US" dirty="0"/>
              <a:t>: </a:t>
            </a:r>
            <a:endParaRPr lang="en-GB" altLang="en-US" i="1" dirty="0">
              <a:latin typeface="Palatino Linotype" panose="02040502050505030304" pitchFamily="18" charset="0"/>
              <a:cs typeface="Tahoma" panose="020B0604030504040204" pitchFamily="34" charset="0"/>
            </a:endParaRPr>
          </a:p>
          <a:p>
            <a:pPr lvl="1" algn="just">
              <a:buNone/>
            </a:pPr>
            <a:r>
              <a:rPr lang="en-US" altLang="en-US" dirty="0"/>
              <a:t>     Output:         normal distributions and </a:t>
            </a:r>
          </a:p>
          <a:p>
            <a:pPr lvl="1" algn="just">
              <a:lnSpc>
                <a:spcPct val="11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Test Phase</a:t>
            </a:r>
            <a:r>
              <a:rPr lang="en-US" altLang="en-US" dirty="0"/>
              <a:t>: Given an unknown instance </a:t>
            </a:r>
          </a:p>
          <a:p>
            <a:pPr lvl="2" algn="just"/>
            <a:r>
              <a:rPr lang="en-US" altLang="en-US" dirty="0"/>
              <a:t>Instead of looking-up tables, calculate conditional probabilities with all the normal distributions achieved in the learning phrase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24" y="2819400"/>
            <a:ext cx="8304352" cy="16732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8900-1027-43B2-A933-96462FC8DFA0}" type="datetime1">
              <a:rPr lang="en-US" smtClean="0"/>
              <a:t>5/22/2016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14600" y="-23276"/>
            <a:ext cx="4114800" cy="329184"/>
          </a:xfrm>
        </p:spPr>
        <p:txBody>
          <a:bodyPr/>
          <a:lstStyle/>
          <a:p>
            <a:r>
              <a:rPr lang="en-US" dirty="0" smtClean="0"/>
              <a:t>MNIT JAIPUR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4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CB47-F612-4AC5-949E-3BD0D6BA897B}" type="datetime1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MNIT JAIPUR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147349"/>
              </p:ext>
            </p:extLst>
          </p:nvPr>
        </p:nvGraphicFramePr>
        <p:xfrm>
          <a:off x="457200" y="1558636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33600" y="6285406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AUC Achieved for different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1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CB47-F612-4AC5-949E-3BD0D6BA897B}" type="datetime1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MNIT JAIPUR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051136"/>
              </p:ext>
            </p:extLst>
          </p:nvPr>
        </p:nvGraphicFramePr>
        <p:xfrm>
          <a:off x="609602" y="1904999"/>
          <a:ext cx="8077198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321">
                  <a:extLst>
                    <a:ext uri="{9D8B030D-6E8A-4147-A177-3AD203B41FA5}">
                      <a16:colId xmlns:a16="http://schemas.microsoft.com/office/drawing/2014/main" val="3291184907"/>
                    </a:ext>
                  </a:extLst>
                </a:gridCol>
                <a:gridCol w="1892493">
                  <a:extLst>
                    <a:ext uri="{9D8B030D-6E8A-4147-A177-3AD203B41FA5}">
                      <a16:colId xmlns:a16="http://schemas.microsoft.com/office/drawing/2014/main" val="1186853221"/>
                    </a:ext>
                  </a:extLst>
                </a:gridCol>
                <a:gridCol w="1332742">
                  <a:extLst>
                    <a:ext uri="{9D8B030D-6E8A-4147-A177-3AD203B41FA5}">
                      <a16:colId xmlns:a16="http://schemas.microsoft.com/office/drawing/2014/main" val="53160423"/>
                    </a:ext>
                  </a:extLst>
                </a:gridCol>
                <a:gridCol w="1617321">
                  <a:extLst>
                    <a:ext uri="{9D8B030D-6E8A-4147-A177-3AD203B41FA5}">
                      <a16:colId xmlns:a16="http://schemas.microsoft.com/office/drawing/2014/main" val="1683423706"/>
                    </a:ext>
                  </a:extLst>
                </a:gridCol>
                <a:gridCol w="1617321">
                  <a:extLst>
                    <a:ext uri="{9D8B030D-6E8A-4147-A177-3AD203B41FA5}">
                      <a16:colId xmlns:a16="http://schemas.microsoft.com/office/drawing/2014/main" val="650058706"/>
                    </a:ext>
                  </a:extLst>
                </a:gridCol>
              </a:tblGrid>
              <a:tr h="7002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Algorithm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sample_size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num_trees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height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AUC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576823"/>
                  </a:ext>
                </a:extLst>
              </a:tr>
              <a:tr h="7002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Naïve Bayes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0.50000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78369"/>
                  </a:ext>
                </a:extLst>
              </a:tr>
              <a:tr h="7002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Decision Tree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0.53758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00123"/>
                  </a:ext>
                </a:extLst>
              </a:tr>
              <a:tr h="7002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Bagging Trees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complete-datasize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0.55493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226035"/>
                  </a:ext>
                </a:extLst>
              </a:tr>
              <a:tr h="7002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Random Forests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complete-datasize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0.56246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104867"/>
                  </a:ext>
                </a:extLst>
              </a:tr>
              <a:tr h="12993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25% +ves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Random Forest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complete-datasize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600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0.57313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798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9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AUC vs Number of trees plot for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CB47-F612-4AC5-949E-3BD0D6BA897B}" type="datetime1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MNIT JAIPUR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for 600 random trees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CB47-F612-4AC5-949E-3BD0D6BA897B}" type="datetime1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MNIT JAIPUR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25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7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V. </a:t>
            </a:r>
            <a:r>
              <a:rPr lang="en-US" dirty="0" err="1"/>
              <a:t>Nikulin</a:t>
            </a:r>
            <a:r>
              <a:rPr lang="en-US" dirty="0"/>
              <a:t>, “On the Method for Data Streams Aggregation to Predict Shoppers Loyalty” in </a:t>
            </a:r>
            <a:r>
              <a:rPr lang="en-IN" dirty="0"/>
              <a:t>2015 International Joint Conference on Neural Networks (IJCNN) pp.1-8, 12-17 July 2015, Killarney.</a:t>
            </a:r>
            <a:endParaRPr lang="en-US" dirty="0"/>
          </a:p>
          <a:p>
            <a:pPr lvl="0"/>
            <a:r>
              <a:rPr lang="en-US" dirty="0"/>
              <a:t>Y. </a:t>
            </a:r>
            <a:r>
              <a:rPr lang="en-US" dirty="0" err="1"/>
              <a:t>Xie</a:t>
            </a:r>
            <a:r>
              <a:rPr lang="en-US" dirty="0"/>
              <a:t>, X. Li, E.W.T. Ngai, W. Ying, “Customer Churn Prediction using Improved Balanced Random Forests” in </a:t>
            </a:r>
            <a:r>
              <a:rPr lang="en-IN" dirty="0"/>
              <a:t>Expert Systems with Applications: An International Journal Volume 36 Issue 3, pp. 5445-5449, April 2009.</a:t>
            </a:r>
            <a:endParaRPr lang="en-US" dirty="0"/>
          </a:p>
          <a:p>
            <a:pPr lvl="0"/>
            <a:r>
              <a:rPr lang="en-IN" dirty="0" err="1"/>
              <a:t>M.Mehta</a:t>
            </a:r>
            <a:r>
              <a:rPr lang="en-IN" dirty="0"/>
              <a:t>, R. Agrawal, J. </a:t>
            </a:r>
            <a:r>
              <a:rPr lang="en-IN" dirty="0" err="1"/>
              <a:t>Rissanen</a:t>
            </a:r>
            <a:r>
              <a:rPr lang="en-IN" dirty="0"/>
              <a:t>, “SLIQ: A fast scalable classifier for  data mining” in Advances in Database Technology — EDBT '96 Volume 1057 of the series Lecture Notes in Computer Science pp.18-32, June 10, 2005. </a:t>
            </a:r>
            <a:endParaRPr lang="en-US" dirty="0"/>
          </a:p>
          <a:p>
            <a:pPr lvl="0"/>
            <a:r>
              <a:rPr lang="en-US" dirty="0"/>
              <a:t>W. </a:t>
            </a:r>
            <a:r>
              <a:rPr lang="en-US" dirty="0" err="1"/>
              <a:t>Loh</a:t>
            </a:r>
            <a:r>
              <a:rPr lang="en-US" dirty="0"/>
              <a:t>, Y. Shih, “Split Selection Methods for Classification Trees” in </a:t>
            </a:r>
            <a:r>
              <a:rPr lang="en-US" dirty="0" err="1"/>
              <a:t>Statistica</a:t>
            </a:r>
            <a:r>
              <a:rPr lang="en-US" dirty="0"/>
              <a:t> </a:t>
            </a:r>
            <a:r>
              <a:rPr lang="en-US" dirty="0" err="1"/>
              <a:t>Sinica</a:t>
            </a:r>
            <a:r>
              <a:rPr lang="en-US" dirty="0"/>
              <a:t> pp. 815-840, 1997.</a:t>
            </a:r>
          </a:p>
          <a:p>
            <a:pPr lvl="0"/>
            <a:r>
              <a:rPr lang="en-US" dirty="0" err="1"/>
              <a:t>L.Breiman</a:t>
            </a:r>
            <a:r>
              <a:rPr lang="en-US" dirty="0"/>
              <a:t>, “Bagging Predictors” in Machine Learning, Volume 24, Issue 2, pp 123-140, August 1996.</a:t>
            </a:r>
          </a:p>
          <a:p>
            <a:pPr lvl="0"/>
            <a:r>
              <a:rPr lang="en-US" dirty="0"/>
              <a:t>Leo </a:t>
            </a:r>
            <a:r>
              <a:rPr lang="en-US" dirty="0" err="1"/>
              <a:t>Breiman</a:t>
            </a:r>
            <a:r>
              <a:rPr lang="en-US" dirty="0"/>
              <a:t>, “Random forest” in machine Learning, Volume 45, Issue 1, pp5-32. Oct. 2001.</a:t>
            </a:r>
          </a:p>
          <a:p>
            <a:pPr lvl="0"/>
            <a:r>
              <a:rPr lang="en-US" dirty="0"/>
              <a:t>J. Li, J. Lim “Using Decision Tree to Predict Repeat Customer”.[Online]. Available: </a:t>
            </a:r>
            <a:r>
              <a:rPr lang="en-US" u="sng" dirty="0">
                <a:hlinkClick r:id="rId2"/>
              </a:rPr>
              <a:t>http://cs229.stanford.edu/proj2015/035_report.pdf</a:t>
            </a:r>
            <a:r>
              <a:rPr lang="en-US" dirty="0"/>
              <a:t>. [Accessed: Jan. 15, 2016]. </a:t>
            </a:r>
          </a:p>
          <a:p>
            <a:pPr lvl="0"/>
            <a:r>
              <a:rPr lang="en-US" dirty="0"/>
              <a:t> “Acquire Valued Shoppers Challenge” kaggle.com, April 10,2014 .[Online]. Available: </a:t>
            </a:r>
            <a:r>
              <a:rPr lang="en-US" u="sng" dirty="0">
                <a:hlinkClick r:id="rId3"/>
              </a:rPr>
              <a:t>www.kaggle.com/c/acquire-valued-shoppers-challenge</a:t>
            </a:r>
            <a:r>
              <a:rPr lang="en-US" dirty="0"/>
              <a:t>. [Accessed: Jan. 20, 2016].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B7A1-4676-4386-96F7-E1D2B92C79CC}" type="datetime1">
              <a:rPr lang="en-US" smtClean="0"/>
              <a:t>5/22/2016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14600" y="18288"/>
            <a:ext cx="4114800" cy="329184"/>
          </a:xfrm>
        </p:spPr>
        <p:txBody>
          <a:bodyPr/>
          <a:lstStyle/>
          <a:p>
            <a:r>
              <a:rPr lang="en-US" dirty="0" smtClean="0"/>
              <a:t>MNIT JAIPUR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696200" cy="472440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921E-BFD6-456B-A718-0C53A11FDB70}" type="datetime1">
              <a:rPr lang="en-US" smtClean="0"/>
              <a:t>5/22/2016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28900" y="32143"/>
            <a:ext cx="4114800" cy="329184"/>
          </a:xfrm>
        </p:spPr>
        <p:txBody>
          <a:bodyPr/>
          <a:lstStyle/>
          <a:p>
            <a:r>
              <a:rPr lang="en-US" dirty="0" smtClean="0"/>
              <a:t>MNIT JAIPUR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Consumer brands often offer discounts to attract new shoppers to buy their </a:t>
            </a:r>
            <a:r>
              <a:rPr lang="en-US" dirty="0" smtClean="0"/>
              <a:t>products or to retain the existing  customer. </a:t>
            </a:r>
            <a:r>
              <a:rPr lang="en-US" dirty="0"/>
              <a:t>The most valuable customers are those who return after this initial incentive purchase.</a:t>
            </a:r>
          </a:p>
          <a:p>
            <a:pPr algn="just"/>
            <a:r>
              <a:rPr lang="en-US" dirty="0" smtClean="0"/>
              <a:t>So </a:t>
            </a:r>
            <a:r>
              <a:rPr lang="en-US" dirty="0"/>
              <a:t>our task is to provide a prediction model to predict which shoppers are most likely to </a:t>
            </a:r>
            <a:r>
              <a:rPr lang="en-US" dirty="0" smtClean="0"/>
              <a:t>repeat purchase. So basically our problem statement is </a:t>
            </a:r>
            <a:r>
              <a:rPr lang="en-US" b="1" dirty="0" smtClean="0"/>
              <a:t>Customer Churn Prediction.</a:t>
            </a:r>
            <a:endParaRPr lang="en-US" b="1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72A3-EFEE-42D8-BBDF-C93D68473B49}" type="datetime1">
              <a:rPr lang="en-US" smtClean="0"/>
              <a:t>5/22/2016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14600" y="-14686"/>
            <a:ext cx="4114800" cy="329184"/>
          </a:xfrm>
        </p:spPr>
        <p:txBody>
          <a:bodyPr/>
          <a:lstStyle/>
          <a:p>
            <a:r>
              <a:rPr lang="en-US" dirty="0" smtClean="0"/>
              <a:t>MNIT JAIPUR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4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Used a lot by companies as the cost of retaining a customer is far less than making a new customer.</a:t>
            </a:r>
          </a:p>
          <a:p>
            <a:pPr algn="just"/>
            <a:r>
              <a:rPr lang="en-US" dirty="0" smtClean="0"/>
              <a:t>Maximum AUC achieved during the </a:t>
            </a:r>
            <a:r>
              <a:rPr lang="en-US" dirty="0" err="1" smtClean="0"/>
              <a:t>Kaggle</a:t>
            </a:r>
            <a:r>
              <a:rPr lang="en-US" dirty="0" smtClean="0"/>
              <a:t> competition was 0.62773</a:t>
            </a:r>
          </a:p>
          <a:p>
            <a:pPr algn="just"/>
            <a:r>
              <a:rPr lang="en-US" dirty="0" smtClean="0"/>
              <a:t>A lot of chance to improve the classifier, provided we are able to engineer the required features.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DC0D-E17F-416D-B846-FBB47C7358A8}" type="datetime1">
              <a:rPr lang="en-US" smtClean="0"/>
              <a:t>5/22/2016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14600" y="18288"/>
            <a:ext cx="4114800" cy="329184"/>
          </a:xfrm>
        </p:spPr>
        <p:txBody>
          <a:bodyPr/>
          <a:lstStyle/>
          <a:p>
            <a:r>
              <a:rPr lang="en-US" dirty="0" smtClean="0"/>
              <a:t>MNIT JAIPUR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5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basis for </a:t>
            </a:r>
            <a:r>
              <a:rPr lang="en-US" dirty="0" smtClean="0"/>
              <a:t>any technique </a:t>
            </a:r>
            <a:r>
              <a:rPr lang="en-US" dirty="0"/>
              <a:t>is historical </a:t>
            </a:r>
            <a:r>
              <a:rPr lang="en-US" dirty="0" smtClean="0"/>
              <a:t>data </a:t>
            </a:r>
            <a:r>
              <a:rPr lang="en-US" dirty="0"/>
              <a:t>containing information about past churners. A comparison is made between these churners and existing customers. Likely churners are identiﬁed as customers for which the classiﬁcation suggests similarity to prior </a:t>
            </a:r>
            <a:r>
              <a:rPr lang="en-US" dirty="0" smtClean="0"/>
              <a:t>churners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will be using different algorithm for the construction of a classification model, mainly supervised machine </a:t>
            </a:r>
            <a:r>
              <a:rPr lang="en-US" dirty="0" smtClean="0"/>
              <a:t>learning, boosting </a:t>
            </a:r>
            <a:r>
              <a:rPr lang="en-US" dirty="0"/>
              <a:t>and feature engineering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39624"/>
            <a:ext cx="2895600" cy="329184"/>
          </a:xfrm>
        </p:spPr>
        <p:txBody>
          <a:bodyPr/>
          <a:lstStyle/>
          <a:p>
            <a:fld id="{61382CA0-E538-4000-949F-B7C20294FCDA}" type="datetime1">
              <a:rPr lang="en-US" smtClean="0">
                <a:solidFill>
                  <a:schemeClr val="bg1"/>
                </a:solidFill>
              </a:rPr>
              <a:t>5/22/2016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39624"/>
            <a:ext cx="1066800" cy="329184"/>
          </a:xfrm>
        </p:spPr>
        <p:txBody>
          <a:bodyPr/>
          <a:lstStyle/>
          <a:p>
            <a:fld id="{AF7D3330-FC2F-4E3E-BDED-445AE2D6FF6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90800" y="39624"/>
            <a:ext cx="4114800" cy="32918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MNIT JAIPUR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7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 create the prediction, a minimum of a year of shopping history prior to each customer's incentive, as well as the purchase histories of many other shoppers is provided.</a:t>
            </a:r>
          </a:p>
          <a:p>
            <a:pPr algn="just"/>
            <a:r>
              <a:rPr lang="en-US" dirty="0"/>
              <a:t>The transaction history contains all items purchased, not just items related to the offer.</a:t>
            </a:r>
          </a:p>
          <a:p>
            <a:pPr algn="just"/>
            <a:r>
              <a:rPr lang="en-US" dirty="0"/>
              <a:t>This data captures the process of offering incentives to a large number of customers and forecasting those who will become loyal to the product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395C-C42D-448C-B15B-ED73DC67DE6B}" type="datetime1">
              <a:rPr lang="en-US" smtClean="0"/>
              <a:t>5/22/2016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7000" y="18288"/>
            <a:ext cx="4114800" cy="329184"/>
          </a:xfrm>
        </p:spPr>
        <p:txBody>
          <a:bodyPr/>
          <a:lstStyle/>
          <a:p>
            <a:r>
              <a:rPr lang="en-US" dirty="0" smtClean="0"/>
              <a:t>MNIT JAIPUR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5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u="sng" dirty="0"/>
              <a:t>Files </a:t>
            </a:r>
            <a:r>
              <a:rPr lang="en-US" sz="3600" dirty="0"/>
              <a:t>:</a:t>
            </a:r>
          </a:p>
          <a:p>
            <a:pPr marL="0" indent="0" algn="just">
              <a:buNone/>
            </a:pPr>
            <a:r>
              <a:rPr lang="en-US" dirty="0"/>
              <a:t>We are provided with four relational files:</a:t>
            </a:r>
          </a:p>
          <a:p>
            <a:pPr algn="just"/>
            <a:r>
              <a:rPr lang="en-US" b="1" dirty="0"/>
              <a:t>transactions.csv</a:t>
            </a:r>
            <a:r>
              <a:rPr lang="en-US" dirty="0"/>
              <a:t> - contains transaction history for all customers for a period of at least 1 year prior to their offered </a:t>
            </a:r>
            <a:r>
              <a:rPr lang="en-US" dirty="0" smtClean="0"/>
              <a:t>incentive</a:t>
            </a:r>
            <a:r>
              <a:rPr lang="en-US" dirty="0"/>
              <a:t>.</a:t>
            </a:r>
            <a:endParaRPr lang="en-US" dirty="0"/>
          </a:p>
          <a:p>
            <a:pPr algn="just"/>
            <a:r>
              <a:rPr lang="en-US" b="1" dirty="0"/>
              <a:t>trainHistory.csv</a:t>
            </a:r>
            <a:r>
              <a:rPr lang="en-US" dirty="0"/>
              <a:t> - contains the incentive offered to each customer and information about the behavioral response to the </a:t>
            </a:r>
            <a:r>
              <a:rPr lang="en-US" dirty="0" smtClean="0"/>
              <a:t>offer</a:t>
            </a:r>
            <a:r>
              <a:rPr lang="en-US" dirty="0"/>
              <a:t>.</a:t>
            </a:r>
            <a:endParaRPr lang="en-US" dirty="0"/>
          </a:p>
          <a:p>
            <a:pPr algn="just"/>
            <a:r>
              <a:rPr lang="en-US" b="1" dirty="0"/>
              <a:t>t</a:t>
            </a:r>
            <a:r>
              <a:rPr lang="en-US" b="1" dirty="0" smtClean="0"/>
              <a:t>estHistory.csv</a:t>
            </a:r>
            <a:r>
              <a:rPr lang="en-US" dirty="0"/>
              <a:t> - contains the incentive offered to each customer but does not include their response (we need predict the repeater column for each id in this </a:t>
            </a:r>
            <a:r>
              <a:rPr lang="en-US" dirty="0" smtClean="0"/>
              <a:t>file</a:t>
            </a:r>
            <a:r>
              <a:rPr lang="en-US" dirty="0"/>
              <a:t>.</a:t>
            </a:r>
            <a:endParaRPr lang="en-US" dirty="0"/>
          </a:p>
          <a:p>
            <a:pPr algn="just"/>
            <a:r>
              <a:rPr lang="en-US" b="1" dirty="0"/>
              <a:t>offers.csv</a:t>
            </a:r>
            <a:r>
              <a:rPr lang="en-US" dirty="0"/>
              <a:t> - contains information about the </a:t>
            </a:r>
            <a:r>
              <a:rPr lang="en-US" dirty="0" smtClean="0"/>
              <a:t>offers</a:t>
            </a:r>
            <a:r>
              <a:rPr lang="en-US" dirty="0"/>
              <a:t>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40843-796C-4D5B-96E6-4F4022262FA9}" type="datetime1">
              <a:rPr lang="en-US" smtClean="0"/>
              <a:t>5/22/2016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22721"/>
            <a:ext cx="4114800" cy="329184"/>
          </a:xfrm>
        </p:spPr>
        <p:txBody>
          <a:bodyPr/>
          <a:lstStyle/>
          <a:p>
            <a:r>
              <a:rPr lang="en-US" dirty="0" smtClean="0"/>
              <a:t>MNIT JAIPUR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3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229021"/>
              </p:ext>
            </p:extLst>
          </p:nvPr>
        </p:nvGraphicFramePr>
        <p:xfrm>
          <a:off x="457200" y="1600200"/>
          <a:ext cx="8077200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175021918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60735332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Data</a:t>
                      </a:r>
                      <a:r>
                        <a:rPr lang="en-US" sz="18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38703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r>
                        <a:rPr lang="en-US" dirty="0" smtClean="0"/>
                        <a:t>Past </a:t>
                      </a:r>
                    </a:p>
                    <a:p>
                      <a:r>
                        <a:rPr lang="en-US" dirty="0" smtClean="0"/>
                        <a:t>Transactions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Customer ID, store, product department, product company, product category, product brand, date of purchase, product size, product size, product measure, </a:t>
                      </a:r>
                    </a:p>
                    <a:p>
                      <a:pPr algn="just"/>
                      <a:r>
                        <a:rPr lang="en-US" dirty="0" smtClean="0"/>
                        <a:t>purchase quantity, </a:t>
                      </a:r>
                      <a:r>
                        <a:rPr lang="en-US" dirty="0" err="1" smtClean="0"/>
                        <a:t>purchaseAmount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527627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</a:p>
                    <a:p>
                      <a:r>
                        <a:rPr lang="en-US" dirty="0" smtClean="0"/>
                        <a:t>History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 ID, store, offer ID, geographical region, number of repeat trips, repeater, offer date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893438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</a:p>
                    <a:p>
                      <a:r>
                        <a:rPr lang="en-US" dirty="0" smtClean="0"/>
                        <a:t>History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 ID, store, offer ID, geographical region, number of repeat trips, repeater, offer date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778555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r>
                        <a:rPr lang="en-US" dirty="0" smtClean="0"/>
                        <a:t>Offers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Offer ID, offer category, </a:t>
                      </a:r>
                      <a:r>
                        <a:rPr lang="en-US" dirty="0" err="1" smtClean="0"/>
                        <a:t>offerquantity</a:t>
                      </a:r>
                      <a:r>
                        <a:rPr lang="en-US" dirty="0" smtClean="0"/>
                        <a:t>, offer company, offer value, offer brand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71062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A793-7E04-4363-99FF-7F9D899BA3E2}" type="datetime1">
              <a:rPr lang="en-US" smtClean="0"/>
              <a:t>5/22/2016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38400" y="18288"/>
            <a:ext cx="4114800" cy="329184"/>
          </a:xfrm>
        </p:spPr>
        <p:txBody>
          <a:bodyPr/>
          <a:lstStyle/>
          <a:p>
            <a:r>
              <a:rPr lang="en-US" smtClean="0"/>
              <a:t>MNIT JAIPUR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5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r>
              <a:rPr lang="en-US" dirty="0"/>
              <a:t>Algorithms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classification problem we are using –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Decision Tree Classification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Bagging Tree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Random </a:t>
            </a:r>
            <a:r>
              <a:rPr lang="en-US" dirty="0"/>
              <a:t>Forest Classification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Naive </a:t>
            </a:r>
            <a:r>
              <a:rPr lang="en-US" dirty="0"/>
              <a:t>Bayes Classification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CE78-472E-4020-82B5-6811B8714A20}" type="datetime1">
              <a:rPr lang="en-US" smtClean="0"/>
              <a:t>5/22/2016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3330-FC2F-4E3E-BDED-445AE2D6FF61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14600" y="22721"/>
            <a:ext cx="4114800" cy="329184"/>
          </a:xfrm>
        </p:spPr>
        <p:txBody>
          <a:bodyPr/>
          <a:lstStyle/>
          <a:p>
            <a:r>
              <a:rPr lang="en-US" dirty="0" smtClean="0"/>
              <a:t>MNIT JAIPUR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1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792</TotalTime>
  <Words>1070</Words>
  <Application>Microsoft Office PowerPoint</Application>
  <PresentationFormat>On-screen Show (4:3)</PresentationFormat>
  <Paragraphs>273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 Math</vt:lpstr>
      <vt:lpstr>Palatino Linotype</vt:lpstr>
      <vt:lpstr>Tahoma</vt:lpstr>
      <vt:lpstr>Times New Roman</vt:lpstr>
      <vt:lpstr>Wingdings</vt:lpstr>
      <vt:lpstr>Clarity</vt:lpstr>
      <vt:lpstr>Equation</vt:lpstr>
      <vt:lpstr>Acquire Valued Shoppers</vt:lpstr>
      <vt:lpstr>Index</vt:lpstr>
      <vt:lpstr>Problem Statement</vt:lpstr>
      <vt:lpstr>Motivation</vt:lpstr>
      <vt:lpstr>Technique</vt:lpstr>
      <vt:lpstr>Dataset</vt:lpstr>
      <vt:lpstr>PowerPoint Presentation</vt:lpstr>
      <vt:lpstr>Fields</vt:lpstr>
      <vt:lpstr>Algorithms Used</vt:lpstr>
      <vt:lpstr>Decision Tree</vt:lpstr>
      <vt:lpstr>Splitting Criteria: Entropy</vt:lpstr>
      <vt:lpstr>PowerPoint Presentation</vt:lpstr>
      <vt:lpstr>PowerPoint Presentation</vt:lpstr>
      <vt:lpstr>Bagging Trees</vt:lpstr>
      <vt:lpstr>Random Forest Classification</vt:lpstr>
      <vt:lpstr>Random Forest: More randomness</vt:lpstr>
      <vt:lpstr>PowerPoint Presentation</vt:lpstr>
      <vt:lpstr>Naive  Bayes Classification</vt:lpstr>
      <vt:lpstr>PowerPoint Presentation</vt:lpstr>
      <vt:lpstr>PowerPoint Presentation</vt:lpstr>
      <vt:lpstr>PowerPoint Presentation</vt:lpstr>
      <vt:lpstr>Results</vt:lpstr>
      <vt:lpstr>PowerPoint Presentation</vt:lpstr>
      <vt:lpstr>AUC vs Number of trees plot for random forest</vt:lpstr>
      <vt:lpstr>ROC Curve for 600 random trees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Emmanuel S</dc:creator>
  <cp:lastModifiedBy>Hemant meena</cp:lastModifiedBy>
  <cp:revision>54</cp:revision>
  <dcterms:created xsi:type="dcterms:W3CDTF">2016-02-18T08:04:01Z</dcterms:created>
  <dcterms:modified xsi:type="dcterms:W3CDTF">2016-05-22T15:04:13Z</dcterms:modified>
</cp:coreProperties>
</file>