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80" r:id="rId17"/>
    <p:sldId id="270" r:id="rId18"/>
    <p:sldId id="271" r:id="rId19"/>
    <p:sldId id="279" r:id="rId20"/>
    <p:sldId id="272" r:id="rId21"/>
    <p:sldId id="273" r:id="rId22"/>
    <p:sldId id="274" r:id="rId23"/>
    <p:sldId id="275" r:id="rId24"/>
    <p:sldId id="276" r:id="rId25"/>
  </p:sldIdLst>
  <p:sldSz cx="7772400" cy="10058400"/>
  <p:notesSz cx="6858000" cy="9144000"/>
  <p:embeddedFontLst>
    <p:embeddedFont>
      <p:font typeface="Helvetica Neue" panose="020B060402020202020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3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5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project_Data_Architect\MDM\MDM_Project\sneakerpark-templat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Missing End Date values in Listings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graphs!$F$26</c:f>
              <c:strCache>
                <c:ptCount val="1"/>
                <c:pt idx="0">
                  <c:v>Listing End Date from listings' table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7D9-47AB-BE45-834EB817F1C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7D9-47AB-BE45-834EB817F1C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graphs!$G$25:$H$25</c:f>
              <c:strCache>
                <c:ptCount val="2"/>
                <c:pt idx="0">
                  <c:v>Not null values</c:v>
                </c:pt>
                <c:pt idx="1">
                  <c:v>Missing Values</c:v>
                </c:pt>
              </c:strCache>
            </c:strRef>
          </c:cat>
          <c:val>
            <c:numRef>
              <c:f>graphs!$G$26:$H$26</c:f>
              <c:numCache>
                <c:formatCode>General</c:formatCode>
                <c:ptCount val="2"/>
                <c:pt idx="0">
                  <c:v>122</c:v>
                </c:pt>
                <c:pt idx="1">
                  <c:v>308</c:v>
                </c:pt>
              </c:numCache>
            </c:numRef>
          </c:val>
          <c:extLst>
            <c:ext xmlns:c16="http://schemas.microsoft.com/office/drawing/2014/chart" uri="{C3380CC4-5D6E-409C-BE32-E72D297353CC}">
              <c16:uniqueId val="{00000004-A7D9-47AB-BE45-834EB817F1C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Number of records without contact information</a:t>
            </a:r>
          </a:p>
        </c:rich>
      </c:tx>
      <c:layout>
        <c:manualLayout>
          <c:xMode val="edge"/>
          <c:yMode val="edge"/>
          <c:x val="0.19557633420822398"/>
          <c:y val="3.240740740740740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graphs!$F$35</c:f>
              <c:strCache>
                <c:ptCount val="1"/>
                <c:pt idx="0">
                  <c:v>phone and email from the table of customer service requests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580-4EB7-839B-31C6DE80537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580-4EB7-839B-31C6DE80537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graphs!$G$34:$H$34</c:f>
              <c:strCache>
                <c:ptCount val="2"/>
                <c:pt idx="0">
                  <c:v>With at least one contact info</c:v>
                </c:pt>
                <c:pt idx="1">
                  <c:v>No Email and No phone</c:v>
                </c:pt>
              </c:strCache>
            </c:strRef>
          </c:cat>
          <c:val>
            <c:numRef>
              <c:f>graphs!$G$35:$H$35</c:f>
              <c:numCache>
                <c:formatCode>General</c:formatCode>
                <c:ptCount val="2"/>
                <c:pt idx="0">
                  <c:v>25</c:v>
                </c:pt>
                <c:pt idx="1">
                  <c:v>4</c:v>
                </c:pt>
              </c:numCache>
            </c:numRef>
          </c:val>
          <c:extLst>
            <c:ext xmlns:c16="http://schemas.microsoft.com/office/drawing/2014/chart" uri="{C3380CC4-5D6E-409C-BE32-E72D297353CC}">
              <c16:uniqueId val="{00000004-E580-4EB7-839B-31C6DE80537B}"/>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GB"/>
              <a:t>Number of Size in Listings equal to zero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graphs!$F$31</c:f>
              <c:strCache>
                <c:ptCount val="1"/>
                <c:pt idx="0">
                  <c:v>Size from listings' table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D04-46B6-AA58-6E53E091C7C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D04-46B6-AA58-6E53E091C7C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graphs!$G$30:$H$30</c:f>
              <c:strCache>
                <c:ptCount val="2"/>
                <c:pt idx="0">
                  <c:v>Size greater than zero</c:v>
                </c:pt>
                <c:pt idx="1">
                  <c:v>Size equal to zero</c:v>
                </c:pt>
              </c:strCache>
            </c:strRef>
          </c:cat>
          <c:val>
            <c:numRef>
              <c:f>graphs!$G$31:$H$31</c:f>
              <c:numCache>
                <c:formatCode>General</c:formatCode>
                <c:ptCount val="2"/>
                <c:pt idx="0">
                  <c:v>405</c:v>
                </c:pt>
                <c:pt idx="1">
                  <c:v>25</c:v>
                </c:pt>
              </c:numCache>
            </c:numRef>
          </c:val>
          <c:extLst>
            <c:ext xmlns:c16="http://schemas.microsoft.com/office/drawing/2014/chart" uri="{C3380CC4-5D6E-409C-BE32-E72D297353CC}">
              <c16:uniqueId val="{00000004-AD04-46B6-AA58-6E53E091C7C8}"/>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Invalid First Name in Users</a:t>
            </a:r>
          </a:p>
        </c:rich>
      </c:tx>
      <c:layout>
        <c:manualLayout>
          <c:xMode val="edge"/>
          <c:yMode val="edge"/>
          <c:x val="0.21664566929133858"/>
          <c:y val="4.6481539807524057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graphs!$F$9</c:f>
              <c:strCache>
                <c:ptCount val="1"/>
                <c:pt idx="0">
                  <c:v>First Name</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212D-4C76-A7EA-9979D3D697E0}"/>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212D-4C76-A7EA-9979D3D697E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graphs!$G$8:$H$8</c:f>
              <c:strCache>
                <c:ptCount val="2"/>
                <c:pt idx="0">
                  <c:v>Valid records</c:v>
                </c:pt>
                <c:pt idx="1">
                  <c:v>Problem records</c:v>
                </c:pt>
              </c:strCache>
            </c:strRef>
          </c:cat>
          <c:val>
            <c:numRef>
              <c:f>graphs!$G$9:$H$9</c:f>
              <c:numCache>
                <c:formatCode>0</c:formatCode>
                <c:ptCount val="2"/>
                <c:pt idx="0">
                  <c:v>398</c:v>
                </c:pt>
                <c:pt idx="1">
                  <c:v>2</c:v>
                </c:pt>
              </c:numCache>
            </c:numRef>
          </c:val>
          <c:extLst>
            <c:ext xmlns:c16="http://schemas.microsoft.com/office/drawing/2014/chart" uri="{C3380CC4-5D6E-409C-BE32-E72D297353CC}">
              <c16:uniqueId val="{00000004-212D-4C76-A7EA-9979D3D697E0}"/>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19715485564304461"/>
          <c:y val="0.78887498651709631"/>
          <c:w val="0.61957917760279968"/>
          <c:h val="0.18372775320893109"/>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Number of unique Email in Users</a:t>
            </a:r>
          </a:p>
        </c:rich>
      </c:tx>
      <c:layout>
        <c:manualLayout>
          <c:xMode val="edge"/>
          <c:yMode val="edge"/>
          <c:x val="0.10106933508311462"/>
          <c:y val="7.4041811207165534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graphs!$F$21</c:f>
              <c:strCache>
                <c:ptCount val="1"/>
                <c:pt idx="0">
                  <c:v>Email</c:v>
                </c:pt>
              </c:strCache>
            </c:strRef>
          </c:tx>
          <c:dPt>
            <c:idx val="0"/>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82CB-4765-83FB-2E504216F18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graphs!$G$20</c:f>
              <c:strCache>
                <c:ptCount val="1"/>
                <c:pt idx="0">
                  <c:v>Number of unique values</c:v>
                </c:pt>
              </c:strCache>
            </c:strRef>
          </c:cat>
          <c:val>
            <c:numRef>
              <c:f>graphs!$G$21</c:f>
              <c:numCache>
                <c:formatCode>0</c:formatCode>
                <c:ptCount val="1"/>
                <c:pt idx="0">
                  <c:v>400</c:v>
                </c:pt>
              </c:numCache>
            </c:numRef>
          </c:val>
          <c:extLst>
            <c:ext xmlns:c16="http://schemas.microsoft.com/office/drawing/2014/chart" uri="{C3380CC4-5D6E-409C-BE32-E72D297353CC}">
              <c16:uniqueId val="{00000002-82CB-4765-83FB-2E504216F18B}"/>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26964904545765195"/>
          <c:y val="0.82323872728484282"/>
          <c:w val="0.51362554402996385"/>
          <c:h val="0.15223175182305523"/>
        </c:manualLayout>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876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167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dirty="0"/>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dirty="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dirty="0">
              <a:solidFill>
                <a:srgbClr val="FFFFFF"/>
              </a:solidFill>
            </a:endParaRPr>
          </a:p>
          <a:p>
            <a:pPr marL="0" lvl="0" indent="0" algn="l" rtl="0">
              <a:spcBef>
                <a:spcPts val="0"/>
              </a:spcBef>
              <a:spcAft>
                <a:spcPts val="0"/>
              </a:spcAft>
              <a:buNone/>
            </a:pPr>
            <a:endParaRPr dirty="0"/>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dirty="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0070C0"/>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0070C0"/>
                </a:solidFill>
                <a:highlight>
                  <a:srgbClr val="FFFFFF"/>
                </a:highlight>
                <a:latin typeface="Open Sans"/>
                <a:ea typeface="Open Sans"/>
                <a:cs typeface="Open Sans"/>
                <a:sym typeface="Open Sans"/>
              </a:rPr>
              <a:t>monitoring dashboard</a:t>
            </a:r>
            <a:r>
              <a:rPr lang="en" sz="1600" dirty="0">
                <a:solidFill>
                  <a:srgbClr val="0070C0"/>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0070C0"/>
              </a:solidFill>
              <a:highlight>
                <a:srgbClr val="FFFFFF"/>
              </a:highlight>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79535123-40AA-46AA-B511-D1F6D42CFA44}"/>
              </a:ext>
            </a:extLst>
          </p:cNvPr>
          <p:cNvGraphicFramePr>
            <a:graphicFrameLocks/>
          </p:cNvGraphicFramePr>
          <p:nvPr>
            <p:extLst>
              <p:ext uri="{D42A27DB-BD31-4B8C-83A1-F6EECF244321}">
                <p14:modId xmlns:p14="http://schemas.microsoft.com/office/powerpoint/2010/main" val="2661239960"/>
              </p:ext>
            </p:extLst>
          </p:nvPr>
        </p:nvGraphicFramePr>
        <p:xfrm>
          <a:off x="3886200" y="2286000"/>
          <a:ext cx="3886200" cy="38794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A6116FF-ED96-4E29-91D1-FC0917547DD7}"/>
              </a:ext>
            </a:extLst>
          </p:cNvPr>
          <p:cNvGraphicFramePr>
            <a:graphicFrameLocks/>
          </p:cNvGraphicFramePr>
          <p:nvPr>
            <p:extLst>
              <p:ext uri="{D42A27DB-BD31-4B8C-83A1-F6EECF244321}">
                <p14:modId xmlns:p14="http://schemas.microsoft.com/office/powerpoint/2010/main" val="433513082"/>
              </p:ext>
            </p:extLst>
          </p:nvPr>
        </p:nvGraphicFramePr>
        <p:xfrm>
          <a:off x="-1" y="2285999"/>
          <a:ext cx="4082143" cy="38794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5B9C7A5A-0228-4AEF-8C3E-D9CFFB63B203}"/>
              </a:ext>
            </a:extLst>
          </p:cNvPr>
          <p:cNvGraphicFramePr>
            <a:graphicFrameLocks/>
          </p:cNvGraphicFramePr>
          <p:nvPr>
            <p:extLst>
              <p:ext uri="{D42A27DB-BD31-4B8C-83A1-F6EECF244321}">
                <p14:modId xmlns:p14="http://schemas.microsoft.com/office/powerpoint/2010/main" val="2127571338"/>
              </p:ext>
            </p:extLst>
          </p:nvPr>
        </p:nvGraphicFramePr>
        <p:xfrm>
          <a:off x="865414" y="6178954"/>
          <a:ext cx="6172200" cy="387944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0070C0"/>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0070C0"/>
                </a:solidFill>
                <a:highlight>
                  <a:srgbClr val="FFFFFF"/>
                </a:highlight>
                <a:latin typeface="Open Sans"/>
                <a:ea typeface="Open Sans"/>
                <a:cs typeface="Open Sans"/>
                <a:sym typeface="Open Sans"/>
              </a:rPr>
              <a:t>monitoring dashboard</a:t>
            </a:r>
            <a:r>
              <a:rPr lang="en" sz="1600" dirty="0">
                <a:solidFill>
                  <a:srgbClr val="0070C0"/>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0070C0"/>
              </a:solidFill>
              <a:highlight>
                <a:srgbClr val="FFFFFF"/>
              </a:highlight>
              <a:latin typeface="Open Sans"/>
              <a:ea typeface="Open Sans"/>
              <a:cs typeface="Open Sans"/>
              <a:sym typeface="Open Sans"/>
            </a:endParaRPr>
          </a:p>
        </p:txBody>
      </p:sp>
      <p:graphicFrame>
        <p:nvGraphicFramePr>
          <p:cNvPr id="10" name="Chart 9">
            <a:extLst>
              <a:ext uri="{FF2B5EF4-FFF2-40B4-BE49-F238E27FC236}">
                <a16:creationId xmlns:a16="http://schemas.microsoft.com/office/drawing/2014/main" id="{C688E899-DCEB-47E7-8132-3063B30A034F}"/>
              </a:ext>
            </a:extLst>
          </p:cNvPr>
          <p:cNvGraphicFramePr>
            <a:graphicFrameLocks/>
          </p:cNvGraphicFramePr>
          <p:nvPr>
            <p:extLst>
              <p:ext uri="{D42A27DB-BD31-4B8C-83A1-F6EECF244321}">
                <p14:modId xmlns:p14="http://schemas.microsoft.com/office/powerpoint/2010/main" val="3730273971"/>
              </p:ext>
            </p:extLst>
          </p:nvPr>
        </p:nvGraphicFramePr>
        <p:xfrm>
          <a:off x="146957" y="2838450"/>
          <a:ext cx="457200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6797310-8815-4B38-A99D-EBEEC21FF888}"/>
              </a:ext>
            </a:extLst>
          </p:cNvPr>
          <p:cNvGraphicFramePr>
            <a:graphicFrameLocks/>
          </p:cNvGraphicFramePr>
          <p:nvPr>
            <p:extLst>
              <p:ext uri="{D42A27DB-BD31-4B8C-83A1-F6EECF244321}">
                <p14:modId xmlns:p14="http://schemas.microsoft.com/office/powerpoint/2010/main" val="273741166"/>
              </p:ext>
            </p:extLst>
          </p:nvPr>
        </p:nvGraphicFramePr>
        <p:xfrm>
          <a:off x="2711775" y="6008914"/>
          <a:ext cx="4799368" cy="31064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2049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8" name="TextBox 7">
            <a:extLst>
              <a:ext uri="{FF2B5EF4-FFF2-40B4-BE49-F238E27FC236}">
                <a16:creationId xmlns:a16="http://schemas.microsoft.com/office/drawing/2014/main" id="{D1EF7195-6ACD-40C7-B78F-22F779AF6FE1}"/>
              </a:ext>
            </a:extLst>
          </p:cNvPr>
          <p:cNvSpPr txBox="1"/>
          <p:nvPr/>
        </p:nvSpPr>
        <p:spPr>
          <a:xfrm>
            <a:off x="271890" y="238093"/>
            <a:ext cx="4646427" cy="400110"/>
          </a:xfrm>
          <a:prstGeom prst="rect">
            <a:avLst/>
          </a:prstGeom>
          <a:noFill/>
        </p:spPr>
        <p:txBody>
          <a:bodyPr wrap="square" rtlCol="0">
            <a:spAutoFit/>
          </a:bodyPr>
          <a:lstStyle/>
          <a:p>
            <a:r>
              <a:rPr lang="en-GB" sz="2000" b="1" dirty="0"/>
              <a:t>REGISTRY MDM - Diagram</a:t>
            </a:r>
          </a:p>
        </p:txBody>
      </p:sp>
      <p:pic>
        <p:nvPicPr>
          <p:cNvPr id="3" name="Picture 2">
            <a:extLst>
              <a:ext uri="{FF2B5EF4-FFF2-40B4-BE49-F238E27FC236}">
                <a16:creationId xmlns:a16="http://schemas.microsoft.com/office/drawing/2014/main" id="{4DDE0A02-0D5C-4C59-ADB3-19119A700D37}"/>
              </a:ext>
            </a:extLst>
          </p:cNvPr>
          <p:cNvPicPr>
            <a:picLocks noChangeAspect="1"/>
          </p:cNvPicPr>
          <p:nvPr/>
        </p:nvPicPr>
        <p:blipFill>
          <a:blip r:embed="rId3"/>
          <a:stretch>
            <a:fillRect/>
          </a:stretch>
        </p:blipFill>
        <p:spPr>
          <a:xfrm>
            <a:off x="104775" y="2424112"/>
            <a:ext cx="7562850" cy="5210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5" name="Picture 4">
            <a:extLst>
              <a:ext uri="{FF2B5EF4-FFF2-40B4-BE49-F238E27FC236}">
                <a16:creationId xmlns:a16="http://schemas.microsoft.com/office/drawing/2014/main" id="{FEA5896D-6883-4015-AC30-371BBBBE9298}"/>
              </a:ext>
            </a:extLst>
          </p:cNvPr>
          <p:cNvPicPr>
            <a:picLocks noChangeAspect="1"/>
          </p:cNvPicPr>
          <p:nvPr/>
        </p:nvPicPr>
        <p:blipFill>
          <a:blip r:embed="rId3"/>
          <a:stretch>
            <a:fillRect/>
          </a:stretch>
        </p:blipFill>
        <p:spPr>
          <a:xfrm>
            <a:off x="467833" y="869632"/>
            <a:ext cx="7134446" cy="6381774"/>
          </a:xfrm>
          <a:prstGeom prst="rect">
            <a:avLst/>
          </a:prstGeom>
        </p:spPr>
      </p:pic>
      <p:sp>
        <p:nvSpPr>
          <p:cNvPr id="8" name="TextBox 7">
            <a:extLst>
              <a:ext uri="{FF2B5EF4-FFF2-40B4-BE49-F238E27FC236}">
                <a16:creationId xmlns:a16="http://schemas.microsoft.com/office/drawing/2014/main" id="{D1EF7195-6ACD-40C7-B78F-22F779AF6FE1}"/>
              </a:ext>
            </a:extLst>
          </p:cNvPr>
          <p:cNvSpPr txBox="1"/>
          <p:nvPr/>
        </p:nvSpPr>
        <p:spPr>
          <a:xfrm>
            <a:off x="467833" y="287079"/>
            <a:ext cx="4646427" cy="400110"/>
          </a:xfrm>
          <a:prstGeom prst="rect">
            <a:avLst/>
          </a:prstGeom>
          <a:noFill/>
        </p:spPr>
        <p:txBody>
          <a:bodyPr wrap="square" rtlCol="0">
            <a:spAutoFit/>
          </a:bodyPr>
          <a:lstStyle/>
          <a:p>
            <a:r>
              <a:rPr lang="en-GB" sz="2000" b="1" dirty="0"/>
              <a:t>REGISTRY MDM – Table </a:t>
            </a:r>
          </a:p>
        </p:txBody>
      </p:sp>
    </p:spTree>
    <p:extLst>
      <p:ext uri="{BB962C8B-B14F-4D97-AF65-F5344CB8AC3E}">
        <p14:creationId xmlns:p14="http://schemas.microsoft.com/office/powerpoint/2010/main" val="246392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3058947"/>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 </a:t>
            </a:r>
            <a:r>
              <a:rPr lang="en" sz="2200" dirty="0">
                <a:solidFill>
                  <a:srgbClr val="525C65"/>
                </a:solidFill>
                <a:highlight>
                  <a:schemeClr val="lt1"/>
                </a:highlight>
                <a:latin typeface="Open Sans"/>
                <a:ea typeface="Open Sans"/>
                <a:cs typeface="Open Sans"/>
                <a:sym typeface="Open Sans"/>
              </a:rPr>
              <a:t>I chose Registry as MDM architecture because it is the first time that the company decide to invest in an Enterprise Data Management Program and Registry MDM is the most suitable architecture if a company never had a MDM Architectur. In addiction, it is easy to implement in the future</a:t>
            </a:r>
            <a:endParaRPr sz="22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57178" cy="776680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0070C0"/>
                </a:solidFill>
                <a:highlight>
                  <a:srgbClr val="FFFFFF"/>
                </a:highlight>
                <a:latin typeface="Open Sans"/>
                <a:ea typeface="Open Sans"/>
                <a:cs typeface="Open Sans"/>
                <a:sym typeface="Open Sans"/>
              </a:rPr>
              <a:t>In this step, you will define a set of </a:t>
            </a:r>
            <a:r>
              <a:rPr lang="en" sz="1600" b="1" dirty="0">
                <a:solidFill>
                  <a:srgbClr val="0070C0"/>
                </a:solidFill>
                <a:highlight>
                  <a:srgbClr val="FFFFFF"/>
                </a:highlight>
                <a:latin typeface="Open Sans"/>
                <a:ea typeface="Open Sans"/>
                <a:cs typeface="Open Sans"/>
                <a:sym typeface="Open Sans"/>
              </a:rPr>
              <a:t>matching rules</a:t>
            </a:r>
            <a:r>
              <a:rPr lang="en" sz="1600" dirty="0">
                <a:solidFill>
                  <a:srgbClr val="0070C0"/>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0070C0"/>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0070C0"/>
                </a:solidFill>
                <a:highlight>
                  <a:srgbClr val="FFFFFF"/>
                </a:highlight>
                <a:latin typeface="Open Sans"/>
                <a:ea typeface="Open Sans"/>
                <a:cs typeface="Open Sans"/>
                <a:sym typeface="Open Sans"/>
              </a:rPr>
              <a:t>Please come up with 4 rules - 2 for Items and 2 for Customers </a:t>
            </a:r>
            <a:r>
              <a:rPr lang="en" sz="1600" dirty="0">
                <a:solidFill>
                  <a:srgbClr val="0070C0"/>
                </a:solidFill>
                <a:highlight>
                  <a:srgbClr val="FFFFFF"/>
                </a:highlight>
                <a:latin typeface="Open Sans"/>
                <a:ea typeface="Open Sans"/>
                <a:cs typeface="Open Sans"/>
                <a:sym typeface="Open Sans"/>
              </a:rPr>
              <a:t>and list them below.</a:t>
            </a:r>
            <a:endParaRPr sz="1600" dirty="0">
              <a:solidFill>
                <a:srgbClr val="0070C0"/>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r>
              <a:rPr lang="en-GB" sz="1400" dirty="0">
                <a:solidFill>
                  <a:srgbClr val="525C65"/>
                </a:solidFill>
                <a:highlight>
                  <a:srgbClr val="FFFFFF"/>
                </a:highlight>
                <a:latin typeface="Open Sans"/>
                <a:ea typeface="Open Sans"/>
                <a:cs typeface="Open Sans"/>
                <a:sym typeface="Open Sans"/>
              </a:rPr>
              <a:t>1 – Item: same </a:t>
            </a:r>
            <a:r>
              <a:rPr lang="en-GB" sz="1400" b="1" dirty="0" err="1">
                <a:solidFill>
                  <a:srgbClr val="525C65"/>
                </a:solidFill>
                <a:highlight>
                  <a:srgbClr val="FFFFFF"/>
                </a:highlight>
                <a:latin typeface="Open Sans"/>
                <a:ea typeface="Open Sans"/>
                <a:cs typeface="Open Sans"/>
                <a:sym typeface="Open Sans"/>
              </a:rPr>
              <a:t>ItemName</a:t>
            </a:r>
            <a:r>
              <a:rPr lang="en-GB" sz="1400" dirty="0">
                <a:solidFill>
                  <a:srgbClr val="525C65"/>
                </a:solidFill>
                <a:highlight>
                  <a:srgbClr val="FFFFFF"/>
                </a:highlight>
                <a:latin typeface="Open Sans"/>
                <a:ea typeface="Open Sans"/>
                <a:cs typeface="Open Sans"/>
                <a:sym typeface="Open Sans"/>
              </a:rPr>
              <a:t> and </a:t>
            </a:r>
            <a:r>
              <a:rPr lang="en-GB" sz="1400" b="1" dirty="0" err="1">
                <a:solidFill>
                  <a:srgbClr val="525C65"/>
                </a:solidFill>
                <a:highlight>
                  <a:srgbClr val="FFFFFF"/>
                </a:highlight>
                <a:latin typeface="Open Sans"/>
                <a:ea typeface="Open Sans"/>
                <a:cs typeface="Open Sans"/>
                <a:sym typeface="Open Sans"/>
              </a:rPr>
              <a:t>sellerID</a:t>
            </a:r>
            <a:r>
              <a:rPr lang="en-GB" sz="1400" dirty="0">
                <a:solidFill>
                  <a:srgbClr val="525C65"/>
                </a:solidFill>
                <a:highlight>
                  <a:srgbClr val="FFFFFF"/>
                </a:highlight>
                <a:latin typeface="Open Sans"/>
                <a:ea typeface="Open Sans"/>
                <a:cs typeface="Open Sans"/>
                <a:sym typeface="Open Sans"/>
              </a:rPr>
              <a:t> . Match the </a:t>
            </a:r>
            <a:r>
              <a:rPr lang="en-GB" sz="1400" dirty="0" err="1">
                <a:solidFill>
                  <a:srgbClr val="525C65"/>
                </a:solidFill>
                <a:highlight>
                  <a:srgbClr val="FFFFFF"/>
                </a:highlight>
                <a:latin typeface="Open Sans"/>
                <a:ea typeface="Open Sans"/>
                <a:cs typeface="Open Sans"/>
                <a:sym typeface="Open Sans"/>
              </a:rPr>
              <a:t>ItemID</a:t>
            </a:r>
            <a:r>
              <a:rPr lang="en-GB" sz="1400" dirty="0">
                <a:solidFill>
                  <a:srgbClr val="525C65"/>
                </a:solidFill>
                <a:highlight>
                  <a:srgbClr val="FFFFFF"/>
                </a:highlight>
                <a:latin typeface="Open Sans"/>
                <a:ea typeface="Open Sans"/>
                <a:cs typeface="Open Sans"/>
                <a:sym typeface="Open Sans"/>
              </a:rPr>
              <a:t> records on the Item Name from Item and the </a:t>
            </a:r>
            <a:r>
              <a:rPr lang="en-GB" sz="1400" dirty="0" err="1">
                <a:solidFill>
                  <a:srgbClr val="525C65"/>
                </a:solidFill>
                <a:highlight>
                  <a:srgbClr val="FFFFFF"/>
                </a:highlight>
                <a:latin typeface="Open Sans"/>
                <a:ea typeface="Open Sans"/>
                <a:cs typeface="Open Sans"/>
                <a:sym typeface="Open Sans"/>
              </a:rPr>
              <a:t>SellerID</a:t>
            </a:r>
            <a:r>
              <a:rPr lang="en-GB" sz="1400" dirty="0">
                <a:solidFill>
                  <a:srgbClr val="525C65"/>
                </a:solidFill>
                <a:highlight>
                  <a:srgbClr val="FFFFFF"/>
                </a:highlight>
                <a:latin typeface="Open Sans"/>
                <a:ea typeface="Open Sans"/>
                <a:cs typeface="Open Sans"/>
                <a:sym typeface="Open Sans"/>
              </a:rPr>
              <a:t> from Listings.</a:t>
            </a:r>
          </a:p>
          <a:p>
            <a:pPr marL="241300" marR="241300" lvl="0" indent="0" algn="just" rtl="0">
              <a:lnSpc>
                <a:spcPct val="170000"/>
              </a:lnSpc>
              <a:spcBef>
                <a:spcPts val="3800"/>
              </a:spcBef>
              <a:spcAft>
                <a:spcPts val="0"/>
              </a:spcAft>
              <a:buNone/>
            </a:pPr>
            <a:r>
              <a:rPr lang="en-GB" sz="1400" dirty="0">
                <a:solidFill>
                  <a:srgbClr val="525C65"/>
                </a:solidFill>
                <a:highlight>
                  <a:srgbClr val="FFFFFF"/>
                </a:highlight>
                <a:latin typeface="Open Sans"/>
                <a:ea typeface="Open Sans"/>
                <a:cs typeface="Open Sans"/>
                <a:sym typeface="Open Sans"/>
              </a:rPr>
              <a:t>2 – Item: same </a:t>
            </a:r>
            <a:r>
              <a:rPr lang="en-GB" sz="1400" dirty="0" err="1">
                <a:solidFill>
                  <a:srgbClr val="525C65"/>
                </a:solidFill>
                <a:highlight>
                  <a:srgbClr val="FFFFFF"/>
                </a:highlight>
                <a:latin typeface="Open Sans"/>
                <a:ea typeface="Open Sans"/>
                <a:cs typeface="Open Sans"/>
                <a:sym typeface="Open Sans"/>
              </a:rPr>
              <a:t>BrandName</a:t>
            </a:r>
            <a:r>
              <a:rPr lang="en-GB" sz="1400" dirty="0">
                <a:solidFill>
                  <a:srgbClr val="525C65"/>
                </a:solidFill>
                <a:highlight>
                  <a:srgbClr val="FFFFFF"/>
                </a:highlight>
                <a:latin typeface="Open Sans"/>
                <a:ea typeface="Open Sans"/>
                <a:cs typeface="Open Sans"/>
                <a:sym typeface="Open Sans"/>
              </a:rPr>
              <a:t>, </a:t>
            </a:r>
            <a:r>
              <a:rPr lang="en-GB" sz="1400" dirty="0" err="1">
                <a:solidFill>
                  <a:srgbClr val="525C65"/>
                </a:solidFill>
                <a:highlight>
                  <a:srgbClr val="FFFFFF"/>
                </a:highlight>
                <a:latin typeface="Open Sans"/>
                <a:ea typeface="Open Sans"/>
                <a:cs typeface="Open Sans"/>
                <a:sym typeface="Open Sans"/>
              </a:rPr>
              <a:t>ArrivalDate</a:t>
            </a:r>
            <a:r>
              <a:rPr lang="en-GB" sz="1400" dirty="0">
                <a:solidFill>
                  <a:srgbClr val="525C65"/>
                </a:solidFill>
                <a:highlight>
                  <a:srgbClr val="FFFFFF"/>
                </a:highlight>
                <a:latin typeface="Open Sans"/>
                <a:ea typeface="Open Sans"/>
                <a:cs typeface="Open Sans"/>
                <a:sym typeface="Open Sans"/>
              </a:rPr>
              <a:t> and </a:t>
            </a:r>
            <a:r>
              <a:rPr lang="en-GB" sz="1400" dirty="0" err="1">
                <a:solidFill>
                  <a:srgbClr val="525C65"/>
                </a:solidFill>
                <a:highlight>
                  <a:srgbClr val="FFFFFF"/>
                </a:highlight>
                <a:latin typeface="Open Sans"/>
                <a:ea typeface="Open Sans"/>
                <a:cs typeface="Open Sans"/>
                <a:sym typeface="Open Sans"/>
              </a:rPr>
              <a:t>SellerID</a:t>
            </a:r>
            <a:r>
              <a:rPr lang="en-GB" sz="1400" dirty="0">
                <a:solidFill>
                  <a:srgbClr val="525C65"/>
                </a:solidFill>
                <a:highlight>
                  <a:srgbClr val="FFFFFF"/>
                </a:highlight>
                <a:latin typeface="Open Sans"/>
                <a:ea typeface="Open Sans"/>
                <a:cs typeface="Open Sans"/>
                <a:sym typeface="Open Sans"/>
              </a:rPr>
              <a:t>. Match the </a:t>
            </a:r>
            <a:r>
              <a:rPr lang="en-GB" sz="1400" dirty="0" err="1">
                <a:solidFill>
                  <a:srgbClr val="525C65"/>
                </a:solidFill>
                <a:highlight>
                  <a:srgbClr val="FFFFFF"/>
                </a:highlight>
                <a:latin typeface="Open Sans"/>
                <a:ea typeface="Open Sans"/>
                <a:cs typeface="Open Sans"/>
                <a:sym typeface="Open Sans"/>
              </a:rPr>
              <a:t>ItemID</a:t>
            </a:r>
            <a:r>
              <a:rPr lang="en-GB" sz="1400" dirty="0">
                <a:solidFill>
                  <a:srgbClr val="525C65"/>
                </a:solidFill>
                <a:highlight>
                  <a:srgbClr val="FFFFFF"/>
                </a:highlight>
                <a:latin typeface="Open Sans"/>
                <a:ea typeface="Open Sans"/>
                <a:cs typeface="Open Sans"/>
                <a:sym typeface="Open Sans"/>
              </a:rPr>
              <a:t> records on the Brand Name and Arrival Date from Item and Seller ID from Listings.</a:t>
            </a:r>
          </a:p>
          <a:p>
            <a:pPr marL="241300" marR="241300" lvl="0" indent="0" algn="just" rtl="0">
              <a:lnSpc>
                <a:spcPct val="170000"/>
              </a:lnSpc>
              <a:spcBef>
                <a:spcPts val="3800"/>
              </a:spcBef>
              <a:spcAft>
                <a:spcPts val="0"/>
              </a:spcAft>
              <a:buNone/>
            </a:pPr>
            <a:r>
              <a:rPr lang="en-GB" sz="1400" dirty="0">
                <a:solidFill>
                  <a:srgbClr val="525C65"/>
                </a:solidFill>
                <a:highlight>
                  <a:srgbClr val="FFFFFF"/>
                </a:highlight>
                <a:latin typeface="Open Sans"/>
                <a:ea typeface="Open Sans"/>
                <a:cs typeface="Open Sans"/>
                <a:sym typeface="Open Sans"/>
              </a:rPr>
              <a:t>3 – Customer: same </a:t>
            </a:r>
            <a:r>
              <a:rPr lang="en-GB" sz="1400" b="1" dirty="0" err="1">
                <a:solidFill>
                  <a:srgbClr val="525C65"/>
                </a:solidFill>
                <a:highlight>
                  <a:srgbClr val="FFFFFF"/>
                </a:highlight>
                <a:latin typeface="Open Sans"/>
                <a:ea typeface="Open Sans"/>
                <a:cs typeface="Open Sans"/>
                <a:sym typeface="Open Sans"/>
              </a:rPr>
              <a:t>LastName</a:t>
            </a:r>
            <a:r>
              <a:rPr lang="en-GB" sz="1400" b="1" dirty="0">
                <a:solidFill>
                  <a:srgbClr val="525C65"/>
                </a:solidFill>
                <a:highlight>
                  <a:srgbClr val="FFFFFF"/>
                </a:highlight>
                <a:latin typeface="Open Sans"/>
                <a:ea typeface="Open Sans"/>
                <a:cs typeface="Open Sans"/>
                <a:sym typeface="Open Sans"/>
              </a:rPr>
              <a:t>, </a:t>
            </a:r>
            <a:r>
              <a:rPr lang="en-GB" sz="1400" b="1" dirty="0" err="1">
                <a:solidFill>
                  <a:srgbClr val="525C65"/>
                </a:solidFill>
                <a:highlight>
                  <a:srgbClr val="FFFFFF"/>
                </a:highlight>
                <a:latin typeface="Open Sans"/>
                <a:ea typeface="Open Sans"/>
                <a:cs typeface="Open Sans"/>
                <a:sym typeface="Open Sans"/>
              </a:rPr>
              <a:t>CreditCardNumber</a:t>
            </a:r>
            <a:r>
              <a:rPr lang="en-GB" sz="1400" b="1" dirty="0">
                <a:solidFill>
                  <a:srgbClr val="525C65"/>
                </a:solidFill>
                <a:highlight>
                  <a:srgbClr val="FFFFFF"/>
                </a:highlight>
                <a:latin typeface="Open Sans"/>
                <a:ea typeface="Open Sans"/>
                <a:cs typeface="Open Sans"/>
                <a:sym typeface="Open Sans"/>
              </a:rPr>
              <a:t> </a:t>
            </a:r>
            <a:r>
              <a:rPr lang="en-GB" sz="1400" dirty="0">
                <a:solidFill>
                  <a:srgbClr val="525C65"/>
                </a:solidFill>
                <a:highlight>
                  <a:srgbClr val="FFFFFF"/>
                </a:highlight>
                <a:latin typeface="Open Sans"/>
                <a:ea typeface="Open Sans"/>
                <a:cs typeface="Open Sans"/>
                <a:sym typeface="Open Sans"/>
              </a:rPr>
              <a:t>and</a:t>
            </a:r>
            <a:r>
              <a:rPr lang="en-GB" sz="1400" b="1" dirty="0">
                <a:solidFill>
                  <a:srgbClr val="525C65"/>
                </a:solidFill>
                <a:highlight>
                  <a:srgbClr val="FFFFFF"/>
                </a:highlight>
                <a:latin typeface="Open Sans"/>
                <a:ea typeface="Open Sans"/>
                <a:cs typeface="Open Sans"/>
                <a:sym typeface="Open Sans"/>
              </a:rPr>
              <a:t> </a:t>
            </a:r>
            <a:r>
              <a:rPr lang="en-GB" sz="1400" b="1" dirty="0" err="1">
                <a:solidFill>
                  <a:srgbClr val="525C65"/>
                </a:solidFill>
                <a:highlight>
                  <a:srgbClr val="FFFFFF"/>
                </a:highlight>
                <a:latin typeface="Open Sans"/>
                <a:ea typeface="Open Sans"/>
                <a:cs typeface="Open Sans"/>
                <a:sym typeface="Open Sans"/>
              </a:rPr>
              <a:t>CreditCardExpirationDate</a:t>
            </a:r>
            <a:r>
              <a:rPr lang="en-GB" sz="1400" dirty="0">
                <a:solidFill>
                  <a:srgbClr val="525C65"/>
                </a:solidFill>
                <a:highlight>
                  <a:srgbClr val="FFFFFF"/>
                </a:highlight>
                <a:latin typeface="Open Sans"/>
                <a:ea typeface="Open Sans"/>
                <a:cs typeface="Open Sans"/>
                <a:sym typeface="Open Sans"/>
              </a:rPr>
              <a:t>. Match the </a:t>
            </a:r>
            <a:r>
              <a:rPr lang="en-GB" sz="1400" dirty="0" err="1">
                <a:solidFill>
                  <a:srgbClr val="525C65"/>
                </a:solidFill>
                <a:highlight>
                  <a:srgbClr val="FFFFFF"/>
                </a:highlight>
                <a:latin typeface="Open Sans"/>
                <a:ea typeface="Open Sans"/>
                <a:cs typeface="Open Sans"/>
                <a:sym typeface="Open Sans"/>
              </a:rPr>
              <a:t>UserID</a:t>
            </a:r>
            <a:r>
              <a:rPr lang="en-GB" sz="1400" dirty="0">
                <a:solidFill>
                  <a:srgbClr val="525C65"/>
                </a:solidFill>
                <a:highlight>
                  <a:srgbClr val="FFFFFF"/>
                </a:highlight>
                <a:latin typeface="Open Sans"/>
                <a:ea typeface="Open Sans"/>
                <a:cs typeface="Open Sans"/>
                <a:sym typeface="Open Sans"/>
              </a:rPr>
              <a:t> records on the </a:t>
            </a:r>
            <a:r>
              <a:rPr lang="en-GB" sz="1400" dirty="0" err="1">
                <a:solidFill>
                  <a:srgbClr val="525C65"/>
                </a:solidFill>
                <a:highlight>
                  <a:srgbClr val="FFFFFF"/>
                </a:highlight>
                <a:latin typeface="Open Sans"/>
                <a:ea typeface="Open Sans"/>
                <a:cs typeface="Open Sans"/>
                <a:sym typeface="Open Sans"/>
              </a:rPr>
              <a:t>LastName</a:t>
            </a:r>
            <a:r>
              <a:rPr lang="en-GB" sz="1400" dirty="0">
                <a:solidFill>
                  <a:srgbClr val="525C65"/>
                </a:solidFill>
                <a:highlight>
                  <a:srgbClr val="FFFFFF"/>
                </a:highlight>
                <a:latin typeface="Open Sans"/>
                <a:ea typeface="Open Sans"/>
                <a:cs typeface="Open Sans"/>
                <a:sym typeface="Open Sans"/>
              </a:rPr>
              <a:t> of Users and the Credit Card Number and  Credit Card ExpirationDate</a:t>
            </a:r>
            <a:r>
              <a:rPr lang="en-GB" sz="1400" b="1" dirty="0">
                <a:solidFill>
                  <a:srgbClr val="525C65"/>
                </a:solidFill>
                <a:highlight>
                  <a:srgbClr val="FFFFFF"/>
                </a:highlight>
                <a:latin typeface="Open Sans"/>
                <a:ea typeface="Open Sans"/>
                <a:cs typeface="Open Sans"/>
                <a:sym typeface="Open Sans"/>
              </a:rPr>
              <a:t> </a:t>
            </a:r>
            <a:r>
              <a:rPr lang="en-GB" sz="1400" dirty="0">
                <a:solidFill>
                  <a:srgbClr val="525C65"/>
                </a:solidFill>
                <a:highlight>
                  <a:srgbClr val="FFFFFF"/>
                </a:highlight>
                <a:latin typeface="Open Sans"/>
                <a:ea typeface="Open Sans"/>
                <a:cs typeface="Open Sans"/>
                <a:sym typeface="Open Sans"/>
              </a:rPr>
              <a:t>from Credit cards.</a:t>
            </a:r>
          </a:p>
          <a:p>
            <a:pPr marL="241300" marR="241300" lvl="0" indent="0" algn="just" rtl="0">
              <a:lnSpc>
                <a:spcPct val="170000"/>
              </a:lnSpc>
              <a:spcBef>
                <a:spcPts val="3800"/>
              </a:spcBef>
              <a:spcAft>
                <a:spcPts val="0"/>
              </a:spcAft>
              <a:buNone/>
            </a:pPr>
            <a:r>
              <a:rPr lang="en-GB" sz="1400" dirty="0">
                <a:solidFill>
                  <a:srgbClr val="525C65"/>
                </a:solidFill>
                <a:highlight>
                  <a:srgbClr val="FFFFFF"/>
                </a:highlight>
                <a:latin typeface="Open Sans"/>
                <a:ea typeface="Open Sans"/>
                <a:cs typeface="Open Sans"/>
                <a:sym typeface="Open Sans"/>
              </a:rPr>
              <a:t>4 – Customer: Same </a:t>
            </a:r>
            <a:r>
              <a:rPr lang="en-GB" sz="1400" b="1" dirty="0">
                <a:solidFill>
                  <a:srgbClr val="525C65"/>
                </a:solidFill>
                <a:highlight>
                  <a:srgbClr val="FFFFFF"/>
                </a:highlight>
                <a:latin typeface="Open Sans"/>
                <a:ea typeface="Open Sans"/>
                <a:cs typeface="Open Sans"/>
                <a:sym typeface="Open Sans"/>
              </a:rPr>
              <a:t>Email </a:t>
            </a:r>
            <a:r>
              <a:rPr lang="en-GB" sz="1400" dirty="0">
                <a:solidFill>
                  <a:srgbClr val="525C65"/>
                </a:solidFill>
                <a:highlight>
                  <a:srgbClr val="FFFFFF"/>
                </a:highlight>
                <a:latin typeface="Open Sans"/>
                <a:ea typeface="Open Sans"/>
                <a:cs typeface="Open Sans"/>
                <a:sym typeface="Open Sans"/>
              </a:rPr>
              <a:t>and</a:t>
            </a:r>
            <a:r>
              <a:rPr lang="en-GB" sz="1400" b="1" dirty="0">
                <a:solidFill>
                  <a:srgbClr val="525C65"/>
                </a:solidFill>
                <a:highlight>
                  <a:srgbClr val="FFFFFF"/>
                </a:highlight>
                <a:latin typeface="Open Sans"/>
                <a:ea typeface="Open Sans"/>
                <a:cs typeface="Open Sans"/>
                <a:sym typeface="Open Sans"/>
              </a:rPr>
              <a:t> </a:t>
            </a:r>
            <a:r>
              <a:rPr lang="en-GB" sz="1400" b="1" dirty="0" err="1">
                <a:solidFill>
                  <a:srgbClr val="525C65"/>
                </a:solidFill>
                <a:highlight>
                  <a:srgbClr val="FFFFFF"/>
                </a:highlight>
                <a:latin typeface="Open Sans"/>
                <a:ea typeface="Open Sans"/>
                <a:cs typeface="Open Sans"/>
                <a:sym typeface="Open Sans"/>
              </a:rPr>
              <a:t>OrderID</a:t>
            </a:r>
            <a:r>
              <a:rPr lang="en-GB" sz="1400" dirty="0">
                <a:solidFill>
                  <a:srgbClr val="525C65"/>
                </a:solidFill>
                <a:highlight>
                  <a:srgbClr val="FFFFFF"/>
                </a:highlight>
                <a:latin typeface="Open Sans"/>
                <a:ea typeface="Open Sans"/>
                <a:cs typeface="Open Sans"/>
                <a:sym typeface="Open Sans"/>
              </a:rPr>
              <a:t>. Match the </a:t>
            </a:r>
            <a:r>
              <a:rPr lang="en-GB" sz="1400" dirty="0" err="1">
                <a:solidFill>
                  <a:srgbClr val="525C65"/>
                </a:solidFill>
                <a:highlight>
                  <a:srgbClr val="FFFFFF"/>
                </a:highlight>
                <a:latin typeface="Open Sans"/>
                <a:ea typeface="Open Sans"/>
                <a:cs typeface="Open Sans"/>
                <a:sym typeface="Open Sans"/>
              </a:rPr>
              <a:t>UserID</a:t>
            </a:r>
            <a:r>
              <a:rPr lang="en-GB" sz="1400" dirty="0">
                <a:solidFill>
                  <a:srgbClr val="525C65"/>
                </a:solidFill>
                <a:highlight>
                  <a:srgbClr val="FFFFFF"/>
                </a:highlight>
                <a:latin typeface="Open Sans"/>
                <a:ea typeface="Open Sans"/>
                <a:cs typeface="Open Sans"/>
                <a:sym typeface="Open Sans"/>
              </a:rPr>
              <a:t> records on the Email from Users and </a:t>
            </a:r>
            <a:r>
              <a:rPr lang="en-GB" sz="1400" dirty="0" err="1">
                <a:solidFill>
                  <a:srgbClr val="525C65"/>
                </a:solidFill>
                <a:highlight>
                  <a:srgbClr val="FFFFFF"/>
                </a:highlight>
                <a:latin typeface="Open Sans"/>
                <a:ea typeface="Open Sans"/>
                <a:cs typeface="Open Sans"/>
                <a:sym typeface="Open Sans"/>
              </a:rPr>
              <a:t>OrderID</a:t>
            </a:r>
            <a:r>
              <a:rPr lang="en-GB" sz="1400" dirty="0">
                <a:solidFill>
                  <a:srgbClr val="525C65"/>
                </a:solidFill>
                <a:highlight>
                  <a:srgbClr val="FFFFFF"/>
                </a:highlight>
                <a:latin typeface="Open Sans"/>
                <a:ea typeface="Open Sans"/>
                <a:cs typeface="Open Sans"/>
                <a:sym typeface="Open Sans"/>
              </a:rPr>
              <a:t> from Customer Service Requests</a:t>
            </a: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dirty="0"/>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dirty="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65150" y="617796"/>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chemeClr val="accent1"/>
                </a:solidFill>
                <a:highlight>
                  <a:srgbClr val="FFFFFF"/>
                </a:highlight>
                <a:latin typeface="Open Sans"/>
                <a:ea typeface="Open Sans"/>
                <a:cs typeface="Open Sans"/>
                <a:sym typeface="Open Sans"/>
              </a:rPr>
              <a:t>Write 1-2 paragraphs discussing what </a:t>
            </a:r>
            <a:r>
              <a:rPr lang="en" sz="1600" b="1" dirty="0">
                <a:solidFill>
                  <a:schemeClr val="accent1"/>
                </a:solidFill>
                <a:highlight>
                  <a:srgbClr val="FFFFFF"/>
                </a:highlight>
                <a:latin typeface="Open Sans"/>
                <a:ea typeface="Open Sans"/>
                <a:cs typeface="Open Sans"/>
                <a:sym typeface="Open Sans"/>
              </a:rPr>
              <a:t>data governance roles and responsibilities</a:t>
            </a:r>
            <a:r>
              <a:rPr lang="en" sz="1600" dirty="0">
                <a:solidFill>
                  <a:schemeClr val="accent1"/>
                </a:solidFill>
                <a:highlight>
                  <a:srgbClr val="FFFFFF"/>
                </a:highlight>
                <a:latin typeface="Open Sans"/>
                <a:ea typeface="Open Sans"/>
                <a:cs typeface="Open Sans"/>
                <a:sym typeface="Open Sans"/>
              </a:rPr>
              <a:t> will be necessary to oversee this new Data Management initiative. </a:t>
            </a: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GB" sz="1600" dirty="0">
                <a:solidFill>
                  <a:srgbClr val="525C65"/>
                </a:solidFill>
                <a:highlight>
                  <a:srgbClr val="FFFFFF"/>
                </a:highlight>
                <a:latin typeface="Open Sans"/>
                <a:ea typeface="Open Sans"/>
                <a:cs typeface="Open Sans"/>
                <a:sym typeface="Open Sans"/>
              </a:rPr>
              <a:t>I</a:t>
            </a:r>
            <a:r>
              <a:rPr lang="en" sz="1600" dirty="0">
                <a:solidFill>
                  <a:srgbClr val="525C65"/>
                </a:solidFill>
                <a:highlight>
                  <a:srgbClr val="FFFFFF"/>
                </a:highlight>
                <a:latin typeface="Open Sans"/>
                <a:ea typeface="Open Sans"/>
                <a:cs typeface="Open Sans"/>
                <a:sym typeface="Open Sans"/>
              </a:rPr>
              <a:t> think it is very important to take care about the process of Data Quality by performing data profiling, identifing the issues, computing the data quality scores and data quality thresholds.</a:t>
            </a: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It is also important to create a Metadata Management that have an Enterprise Data Model and an Enterprise Data Catalog.</a:t>
            </a: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Instead for the MDM is a good idea to focus on remediating the actual Enterprise Data Warehouse in order to improve the data quality and have a centralize business information across the company for analytics and decision making.</a:t>
            </a:r>
          </a:p>
          <a:p>
            <a:pPr marL="0" lvl="0" indent="0" algn="just" rtl="0">
              <a:lnSpc>
                <a:spcPct val="170000"/>
              </a:lnSpc>
              <a:spcBef>
                <a:spcPts val="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For now, it is not necessary to hire new employees because the MDM architecture can be managed by me and the actual employees. A good idea could be to reskilling  Jake and Jessica. </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dirty="0"/>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dirty="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dirty="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dirty="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2400" b="1" dirty="0">
                <a:solidFill>
                  <a:srgbClr val="525C65"/>
                </a:solidFill>
                <a:highlight>
                  <a:schemeClr val="lt1"/>
                </a:highlight>
                <a:latin typeface="Open Sans"/>
                <a:ea typeface="Open Sans"/>
                <a:cs typeface="Open Sans"/>
                <a:sym typeface="Open Sans"/>
              </a:rPr>
              <a:t>Enterprise Data Model </a:t>
            </a:r>
            <a:endParaRPr sz="2400" b="1" dirty="0">
              <a:solidFill>
                <a:srgbClr val="525C65"/>
              </a:solidFill>
              <a:highlight>
                <a:schemeClr val="lt1"/>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FDD72533-3929-4F8D-BB17-7D600906DFAB}"/>
              </a:ext>
            </a:extLst>
          </p:cNvPr>
          <p:cNvPicPr>
            <a:picLocks noChangeAspect="1"/>
          </p:cNvPicPr>
          <p:nvPr/>
        </p:nvPicPr>
        <p:blipFill>
          <a:blip r:embed="rId3"/>
          <a:stretch>
            <a:fillRect/>
          </a:stretch>
        </p:blipFill>
        <p:spPr>
          <a:xfrm>
            <a:off x="253092" y="1813773"/>
            <a:ext cx="7339693" cy="55177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dirty="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Please note that you are required to fill out </a:t>
            </a:r>
            <a:r>
              <a:rPr lang="en" sz="1600" b="1" dirty="0">
                <a:solidFill>
                  <a:srgbClr val="525C65"/>
                </a:solidFill>
                <a:highlight>
                  <a:srgbClr val="FFFFFF"/>
                </a:highlight>
                <a:latin typeface="Open Sans"/>
                <a:ea typeface="Open Sans"/>
                <a:cs typeface="Open Sans"/>
                <a:sym typeface="Open Sans"/>
              </a:rPr>
              <a:t>all fields</a:t>
            </a:r>
            <a:r>
              <a:rPr lang="en" sz="1600" dirty="0">
                <a:solidFill>
                  <a:srgbClr val="525C65"/>
                </a:solidFill>
                <a:highlight>
                  <a:srgbClr val="FFFFFF"/>
                </a:highlight>
                <a:latin typeface="Open Sans"/>
                <a:ea typeface="Open Sans"/>
                <a:cs typeface="Open Sans"/>
                <a:sym typeface="Open Sans"/>
              </a:rPr>
              <a:t> in </a:t>
            </a:r>
            <a:r>
              <a:rPr lang="en" sz="1600" b="1" dirty="0">
                <a:solidFill>
                  <a:srgbClr val="525C65"/>
                </a:solidFill>
                <a:highlight>
                  <a:srgbClr val="FFFFFF"/>
                </a:highlight>
                <a:latin typeface="Open Sans"/>
                <a:ea typeface="Open Sans"/>
                <a:cs typeface="Open Sans"/>
                <a:sym typeface="Open Sans"/>
              </a:rPr>
              <a:t>both tabs</a:t>
            </a:r>
            <a:r>
              <a:rPr lang="en"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110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Look at the excel file called </a:t>
            </a:r>
            <a:r>
              <a:rPr lang="en-GB" sz="1600" b="1" dirty="0">
                <a:solidFill>
                  <a:srgbClr val="525C65"/>
                </a:solidFill>
                <a:highlight>
                  <a:srgbClr val="FFFFFF"/>
                </a:highlight>
                <a:latin typeface="Open Sans"/>
                <a:ea typeface="Open Sans"/>
                <a:cs typeface="Open Sans"/>
                <a:sym typeface="Open Sans"/>
              </a:rPr>
              <a:t>sneakerpark-templates.xlsx</a:t>
            </a:r>
            <a:endParaRPr lang="en" sz="1600" b="1"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1073</Words>
  <Application>Microsoft Office PowerPoint</Application>
  <PresentationFormat>Custom</PresentationFormat>
  <Paragraphs>73</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Open Sans Light</vt:lpstr>
      <vt:lpstr>Arial</vt:lpstr>
      <vt:lpstr>Open Sans</vt:lpstr>
      <vt:lpstr>Helvetica Neue</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dc:title>
  <dc:creator>moryba kouate</dc:creator>
  <cp:lastModifiedBy>moryba kouate</cp:lastModifiedBy>
  <cp:revision>30</cp:revision>
  <dcterms:modified xsi:type="dcterms:W3CDTF">2021-08-03T18:46:42Z</dcterms:modified>
</cp:coreProperties>
</file>