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4"/>
  </p:notesMasterIdLst>
  <p:handoutMasterIdLst>
    <p:handoutMasterId r:id="rId45"/>
  </p:handoutMasterIdLst>
  <p:sldIdLst>
    <p:sldId id="622" r:id="rId2"/>
    <p:sldId id="623" r:id="rId3"/>
    <p:sldId id="624" r:id="rId4"/>
    <p:sldId id="625" r:id="rId5"/>
    <p:sldId id="256" r:id="rId6"/>
    <p:sldId id="506" r:id="rId7"/>
    <p:sldId id="546" r:id="rId8"/>
    <p:sldId id="562" r:id="rId9"/>
    <p:sldId id="598" r:id="rId10"/>
    <p:sldId id="583" r:id="rId11"/>
    <p:sldId id="588" r:id="rId12"/>
    <p:sldId id="574" r:id="rId13"/>
    <p:sldId id="575" r:id="rId14"/>
    <p:sldId id="599" r:id="rId15"/>
    <p:sldId id="600" r:id="rId16"/>
    <p:sldId id="601" r:id="rId17"/>
    <p:sldId id="593" r:id="rId18"/>
    <p:sldId id="603" r:id="rId19"/>
    <p:sldId id="576" r:id="rId20"/>
    <p:sldId id="602" r:id="rId21"/>
    <p:sldId id="590" r:id="rId22"/>
    <p:sldId id="591" r:id="rId23"/>
    <p:sldId id="604" r:id="rId24"/>
    <p:sldId id="605" r:id="rId25"/>
    <p:sldId id="606" r:id="rId26"/>
    <p:sldId id="579" r:id="rId27"/>
    <p:sldId id="607" r:id="rId28"/>
    <p:sldId id="608" r:id="rId29"/>
    <p:sldId id="609" r:id="rId30"/>
    <p:sldId id="611" r:id="rId31"/>
    <p:sldId id="612" r:id="rId32"/>
    <p:sldId id="613" r:id="rId33"/>
    <p:sldId id="614" r:id="rId34"/>
    <p:sldId id="616" r:id="rId35"/>
    <p:sldId id="615" r:id="rId36"/>
    <p:sldId id="617" r:id="rId37"/>
    <p:sldId id="618" r:id="rId38"/>
    <p:sldId id="561" r:id="rId39"/>
    <p:sldId id="619" r:id="rId40"/>
    <p:sldId id="620" r:id="rId41"/>
    <p:sldId id="621" r:id="rId42"/>
    <p:sldId id="592" r:id="rId43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FFCD0"/>
    <a:srgbClr val="FF0066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>
      <p:cViewPr varScale="1">
        <p:scale>
          <a:sx n="102" d="100"/>
          <a:sy n="102" d="100"/>
        </p:scale>
        <p:origin x="85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5629"/>
            <a:ext cx="4984750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4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56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46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21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96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17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1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52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90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94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3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ES" dirty="0" smtClean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0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flow of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Like conditionals, functions change the flow of control through the program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</a:t>
            </a:fld>
            <a:endParaRPr lang="es-ES"/>
          </a:p>
        </p:txBody>
      </p:sp>
      <p:sp>
        <p:nvSpPr>
          <p:cNvPr id="5" name="Rectangle 4"/>
          <p:cNvSpPr/>
          <p:nvPr/>
        </p:nvSpPr>
        <p:spPr bwMode="auto">
          <a:xfrm>
            <a:off x="1028700" y="2667000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38126" y="3464169"/>
            <a:ext cx="2638192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call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2046009" y="3200400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17648" y="4276475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5970308" y="4771775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03508" y="5033837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34931" y="3514475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>
            <a:off x="5987591" y="4009775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028700" y="4264269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>
            <a:off x="2046009" y="4797669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2046009" y="4000500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028700" y="5070530"/>
            <a:ext cx="2638192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call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038126" y="5858607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 rot="5400000">
            <a:off x="2047580" y="5594838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30" name="Curved Connector 29"/>
          <p:cNvCxnSpPr>
            <a:stCxn id="15" idx="2"/>
          </p:cNvCxnSpPr>
          <p:nvPr/>
        </p:nvCxnSpPr>
        <p:spPr bwMode="auto">
          <a:xfrm rot="5400000" flipH="1">
            <a:off x="4075260" y="3405489"/>
            <a:ext cx="1732696" cy="2286000"/>
          </a:xfrm>
          <a:prstGeom prst="curvedConnector4">
            <a:avLst>
              <a:gd name="adj1" fmla="val -26250"/>
              <a:gd name="adj2" fmla="val 758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Curved Connector 31"/>
          <p:cNvCxnSpPr>
            <a:endCxn id="21" idx="0"/>
          </p:cNvCxnSpPr>
          <p:nvPr/>
        </p:nvCxnSpPr>
        <p:spPr bwMode="auto">
          <a:xfrm flipV="1">
            <a:off x="3808034" y="3514475"/>
            <a:ext cx="2307997" cy="45522"/>
          </a:xfrm>
          <a:prstGeom prst="curvedConnector4">
            <a:avLst>
              <a:gd name="adj1" fmla="val 39117"/>
              <a:gd name="adj2" fmla="val 134767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" name="Curved Connector 41"/>
          <p:cNvCxnSpPr>
            <a:endCxn id="21" idx="0"/>
          </p:cNvCxnSpPr>
          <p:nvPr/>
        </p:nvCxnSpPr>
        <p:spPr bwMode="auto">
          <a:xfrm flipV="1">
            <a:off x="3808034" y="3514475"/>
            <a:ext cx="2307997" cy="1737463"/>
          </a:xfrm>
          <a:prstGeom prst="curvedConnector4">
            <a:avLst>
              <a:gd name="adj1" fmla="val 17878"/>
              <a:gd name="adj2" fmla="val 1581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Curved Connector 45"/>
          <p:cNvCxnSpPr>
            <a:stCxn id="15" idx="2"/>
          </p:cNvCxnSpPr>
          <p:nvPr/>
        </p:nvCxnSpPr>
        <p:spPr bwMode="auto">
          <a:xfrm rot="5400000" flipH="1">
            <a:off x="4880175" y="4210405"/>
            <a:ext cx="80837" cy="2328029"/>
          </a:xfrm>
          <a:prstGeom prst="curvedConnector4">
            <a:avLst>
              <a:gd name="adj1" fmla="val -1367310"/>
              <a:gd name="adj2" fmla="val 6564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Rectangular Callout 19"/>
          <p:cNvSpPr/>
          <p:nvPr/>
        </p:nvSpPr>
        <p:spPr bwMode="auto">
          <a:xfrm>
            <a:off x="7048500" y="2720301"/>
            <a:ext cx="2057400" cy="2350348"/>
          </a:xfrm>
          <a:prstGeom prst="wedgeRectCallout">
            <a:avLst>
              <a:gd name="adj1" fmla="val -62367"/>
              <a:gd name="adj2" fmla="val -1637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statements in the function may be used many times as the program runs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531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book?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open book exam means that you can look at material during the exam</a:t>
            </a:r>
          </a:p>
          <a:p>
            <a:pPr lvl="1"/>
            <a:r>
              <a:rPr lang="en-GB" dirty="0" smtClean="0"/>
              <a:t>COMP1753 lectures, examples &amp; solutions</a:t>
            </a:r>
          </a:p>
          <a:p>
            <a:pPr lvl="1"/>
            <a:r>
              <a:rPr lang="en-GB" dirty="0" smtClean="0"/>
              <a:t>the internet</a:t>
            </a:r>
          </a:p>
          <a:p>
            <a:pPr lvl="1"/>
            <a:r>
              <a:rPr lang="en-GB" dirty="0" smtClean="0"/>
              <a:t>your logbook</a:t>
            </a:r>
          </a:p>
          <a:p>
            <a:pPr lvl="1"/>
            <a:r>
              <a:rPr lang="en-GB" dirty="0" smtClean="0"/>
              <a:t>any books you choose to bring (within reason)</a:t>
            </a:r>
          </a:p>
          <a:p>
            <a:r>
              <a:rPr lang="en-GB" dirty="0" smtClean="0"/>
              <a:t>So it makes sense to keep your files organised and your logbook up to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8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We shall now review some of the basic ideas of Python that we glossed over initially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 </a:t>
            </a:r>
            <a:r>
              <a:rPr lang="en-GB" b="1" dirty="0"/>
              <a:t>computer program</a:t>
            </a:r>
            <a:r>
              <a:rPr lang="en-GB" dirty="0"/>
              <a:t> is a list of </a:t>
            </a:r>
            <a:r>
              <a:rPr lang="en-GB" dirty="0" smtClean="0"/>
              <a:t>“instructions” </a:t>
            </a:r>
            <a:r>
              <a:rPr lang="en-GB" dirty="0"/>
              <a:t>to be </a:t>
            </a:r>
            <a:r>
              <a:rPr lang="en-GB" dirty="0" smtClean="0"/>
              <a:t>“executed” </a:t>
            </a:r>
            <a:r>
              <a:rPr lang="en-GB" dirty="0"/>
              <a:t>by the </a:t>
            </a:r>
            <a:r>
              <a:rPr lang="en-GB" dirty="0" smtClean="0"/>
              <a:t>computer</a:t>
            </a:r>
            <a:endParaRPr lang="en-GB" dirty="0"/>
          </a:p>
          <a:p>
            <a:r>
              <a:rPr lang="en-GB" dirty="0"/>
              <a:t>In a programming </a:t>
            </a:r>
            <a:r>
              <a:rPr lang="en-GB" dirty="0" smtClean="0"/>
              <a:t>language like Python, </a:t>
            </a:r>
            <a:r>
              <a:rPr lang="en-GB" dirty="0"/>
              <a:t>these </a:t>
            </a:r>
            <a:r>
              <a:rPr lang="en-GB" dirty="0" smtClean="0"/>
              <a:t>instructions </a:t>
            </a:r>
            <a:r>
              <a:rPr lang="en-GB" dirty="0"/>
              <a:t>are called </a:t>
            </a:r>
            <a:r>
              <a:rPr lang="en-GB" b="1" dirty="0" smtClean="0"/>
              <a:t>statements</a:t>
            </a:r>
            <a:endParaRPr lang="en-GB" dirty="0"/>
          </a:p>
          <a:p>
            <a:r>
              <a:rPr lang="en-GB" dirty="0" smtClean="0"/>
              <a:t>Python statements </a:t>
            </a:r>
            <a:r>
              <a:rPr lang="en-GB" dirty="0"/>
              <a:t>are composed </a:t>
            </a:r>
            <a:r>
              <a:rPr lang="en-GB" dirty="0" smtClean="0"/>
              <a:t>of </a:t>
            </a:r>
          </a:p>
          <a:p>
            <a:pPr lvl="1"/>
            <a:r>
              <a:rPr lang="en-GB" dirty="0" smtClean="0"/>
              <a:t>Variables – e.g.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  <a:p>
            <a:pPr lvl="1"/>
            <a:r>
              <a:rPr lang="en-GB" dirty="0" smtClean="0"/>
              <a:t>Values (literals) – e.g.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7.5</a:t>
            </a:r>
            <a:r>
              <a:rPr lang="en-GB" dirty="0" smtClean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Operators – e.g.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/>
              <a:t> ,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GB" dirty="0"/>
              <a:t> ,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dirty="0"/>
              <a:t> ,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GB" dirty="0"/>
              <a:t> ,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</a:p>
          <a:p>
            <a:pPr lvl="1"/>
            <a:r>
              <a:rPr lang="en-GB" dirty="0" smtClean="0"/>
              <a:t>Expressions – e.g.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* 10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* 2</a:t>
            </a:r>
          </a:p>
          <a:p>
            <a:pPr lvl="1"/>
            <a:r>
              <a:rPr lang="en-GB" dirty="0" smtClean="0"/>
              <a:t>Keywords – e.g.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 smtClean="0"/>
              <a:t>,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/>
            <a:r>
              <a:rPr lang="en-GB" dirty="0" smtClean="0"/>
              <a:t>Comments – e.g.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this is a comment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1076075" y="6242364"/>
            <a:ext cx="6991850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https://www.w3schools.com/python/python_syntax.asp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79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Programs are composed of statements, e.g.</a:t>
            </a:r>
          </a:p>
          <a:p>
            <a:pPr marL="381000" lvl="1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world") </a:t>
            </a:r>
            <a:r>
              <a:rPr lang="en-GB" dirty="0" smtClean="0"/>
              <a:t>is a statement</a:t>
            </a:r>
          </a:p>
          <a:p>
            <a:pPr marL="381000" lvl="1" indent="0">
              <a:buNone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year – age </a:t>
            </a:r>
            <a:r>
              <a:rPr lang="en-GB" dirty="0" smtClean="0"/>
              <a:t>is </a:t>
            </a:r>
            <a:r>
              <a:rPr lang="en-GB" dirty="0"/>
              <a:t>a </a:t>
            </a:r>
            <a:r>
              <a:rPr lang="en-GB" dirty="0" smtClean="0"/>
              <a:t>statement</a:t>
            </a:r>
            <a:endParaRPr lang="en-GB" dirty="0"/>
          </a:p>
          <a:p>
            <a:r>
              <a:rPr lang="en-GB" dirty="0" smtClean="0"/>
              <a:t>Each Python statement is on a new line</a:t>
            </a:r>
          </a:p>
          <a:p>
            <a:r>
              <a:rPr lang="en-GB" dirty="0" smtClean="0"/>
              <a:t>Indentation is meaningful in Python</a:t>
            </a:r>
          </a:p>
          <a:p>
            <a:pPr lvl="1"/>
            <a:r>
              <a:rPr lang="en-GB" dirty="0" smtClean="0"/>
              <a:t>used to indicate the body of function or a conditional</a:t>
            </a:r>
          </a:p>
          <a:p>
            <a:r>
              <a:rPr lang="en-GB" dirty="0"/>
              <a:t>The statements are executed, one by one, </a:t>
            </a:r>
            <a:r>
              <a:rPr lang="en-GB" b="1" i="1" dirty="0"/>
              <a:t>usually</a:t>
            </a:r>
            <a:r>
              <a:rPr lang="en-GB" dirty="0"/>
              <a:t> in the same order as they are written</a:t>
            </a:r>
          </a:p>
          <a:p>
            <a:pPr lvl="1"/>
            <a:r>
              <a:rPr lang="en-GB" dirty="0"/>
              <a:t>when a conditional statement (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/>
              <a:t> /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/>
              <a:t> /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/>
              <a:t>) is used only some of the statements may be executed</a:t>
            </a:r>
          </a:p>
          <a:p>
            <a:pPr lvl="1"/>
            <a:r>
              <a:rPr lang="en-GB" dirty="0"/>
              <a:t>when a function is invoked, the statements inside the function are executed before carrying on to the next statement after the invocation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0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of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Typical flow of control is one statement after another, down the program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  <p:sp>
        <p:nvSpPr>
          <p:cNvPr id="5" name="Rectangle 4"/>
          <p:cNvSpPr/>
          <p:nvPr/>
        </p:nvSpPr>
        <p:spPr bwMode="auto">
          <a:xfrm>
            <a:off x="1028700" y="3276600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 1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38127" y="4073769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 2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2046009" y="3810000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38127" y="4870938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 3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046009" y="4607169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55409" y="5668107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 4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5400000">
            <a:off x="2063291" y="5404338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6" name="Picture 15" descr="08Turtle_square.py - D:\chris\Home\Dropbox\COMP1753\TeachingMaterial\L01 Introduction\08Turtle_squar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14445" r="81777" b="65555"/>
          <a:stretch/>
        </p:blipFill>
        <p:spPr>
          <a:xfrm>
            <a:off x="4185989" y="3273669"/>
            <a:ext cx="2819400" cy="2819400"/>
          </a:xfrm>
          <a:prstGeom prst="rect">
            <a:avLst/>
          </a:prstGeom>
        </p:spPr>
      </p:pic>
      <p:sp>
        <p:nvSpPr>
          <p:cNvPr id="19" name="Rectangular Callout 18"/>
          <p:cNvSpPr/>
          <p:nvPr/>
        </p:nvSpPr>
        <p:spPr bwMode="auto">
          <a:xfrm>
            <a:off x="7029682" y="4034098"/>
            <a:ext cx="1925187" cy="1204667"/>
          </a:xfrm>
          <a:prstGeom prst="wedgeRectCallout">
            <a:avLst>
              <a:gd name="adj1" fmla="val -62110"/>
              <a:gd name="adj2" fmla="val -2582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for example, to draw a square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8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flow of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Conditionals change the flow of control through the program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sp>
        <p:nvSpPr>
          <p:cNvPr id="5" name="Rectangle 4"/>
          <p:cNvSpPr/>
          <p:nvPr/>
        </p:nvSpPr>
        <p:spPr bwMode="auto">
          <a:xfrm>
            <a:off x="1028700" y="2667000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38126" y="3464169"/>
            <a:ext cx="2467073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condition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2046009" y="3200400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38126" y="6136501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5400000">
            <a:off x="1088931" y="4899371"/>
            <a:ext cx="2141865" cy="1800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17648" y="4276475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5970308" y="4771775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03508" y="5033837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732223">
            <a:off x="3687887" y="3800337"/>
            <a:ext cx="1676400" cy="18460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9576118">
            <a:off x="3655930" y="5772756"/>
            <a:ext cx="1676400" cy="18460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4774273" y="3592734"/>
            <a:ext cx="2620670" cy="309506"/>
          </a:xfrm>
          <a:prstGeom prst="wedgeRectCallout">
            <a:avLst>
              <a:gd name="adj1" fmla="val -49869"/>
              <a:gd name="adj2" fmla="val -2504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dirty="0" smtClean="0">
                <a:solidFill>
                  <a:schemeClr val="tx1"/>
                </a:solidFill>
              </a:rPr>
              <a:t> true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1090346" y="4717251"/>
            <a:ext cx="2620670" cy="309506"/>
          </a:xfrm>
          <a:prstGeom prst="wedgeRectCallout">
            <a:avLst>
              <a:gd name="adj1" fmla="val -49869"/>
              <a:gd name="adj2" fmla="val -2504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dirty="0" smtClean="0">
                <a:solidFill>
                  <a:schemeClr val="tx1"/>
                </a:solidFill>
              </a:rPr>
              <a:t> false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5560243" y="2151889"/>
            <a:ext cx="3619500" cy="1214563"/>
          </a:xfrm>
          <a:prstGeom prst="wedgeRectCallout">
            <a:avLst>
              <a:gd name="adj1" fmla="val 3262"/>
              <a:gd name="adj2" fmla="val 16976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if the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dirty="0" smtClean="0">
                <a:solidFill>
                  <a:schemeClr val="tx1"/>
                </a:solidFill>
              </a:rPr>
              <a:t> is not true, these statements are never executed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523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flow of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Like conditionals, functions change the flow of control through the program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sp>
        <p:nvSpPr>
          <p:cNvPr id="5" name="Rectangle 4"/>
          <p:cNvSpPr/>
          <p:nvPr/>
        </p:nvSpPr>
        <p:spPr bwMode="auto">
          <a:xfrm>
            <a:off x="1028700" y="2667000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38126" y="3464169"/>
            <a:ext cx="2638192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call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2046009" y="3200400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17648" y="4276475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5970308" y="4771775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03508" y="5033837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34931" y="3514475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>
            <a:off x="5987591" y="4009775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028700" y="4264269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>
            <a:off x="2046009" y="4797669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2046009" y="4000500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028700" y="5070530"/>
            <a:ext cx="2638192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call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038126" y="5858607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 rot="5400000">
            <a:off x="2047580" y="5594838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30" name="Curved Connector 29"/>
          <p:cNvCxnSpPr>
            <a:stCxn id="15" idx="2"/>
          </p:cNvCxnSpPr>
          <p:nvPr/>
        </p:nvCxnSpPr>
        <p:spPr bwMode="auto">
          <a:xfrm rot="5400000" flipH="1">
            <a:off x="4075260" y="3405489"/>
            <a:ext cx="1732696" cy="2286000"/>
          </a:xfrm>
          <a:prstGeom prst="curvedConnector4">
            <a:avLst>
              <a:gd name="adj1" fmla="val -26250"/>
              <a:gd name="adj2" fmla="val 758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Curved Connector 31"/>
          <p:cNvCxnSpPr>
            <a:endCxn id="21" idx="0"/>
          </p:cNvCxnSpPr>
          <p:nvPr/>
        </p:nvCxnSpPr>
        <p:spPr bwMode="auto">
          <a:xfrm flipV="1">
            <a:off x="3808034" y="3514475"/>
            <a:ext cx="2307997" cy="45522"/>
          </a:xfrm>
          <a:prstGeom prst="curvedConnector4">
            <a:avLst>
              <a:gd name="adj1" fmla="val 39117"/>
              <a:gd name="adj2" fmla="val 134767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" name="Curved Connector 41"/>
          <p:cNvCxnSpPr>
            <a:endCxn id="21" idx="0"/>
          </p:cNvCxnSpPr>
          <p:nvPr/>
        </p:nvCxnSpPr>
        <p:spPr bwMode="auto">
          <a:xfrm flipV="1">
            <a:off x="3808034" y="3514475"/>
            <a:ext cx="2307997" cy="1737463"/>
          </a:xfrm>
          <a:prstGeom prst="curvedConnector4">
            <a:avLst>
              <a:gd name="adj1" fmla="val 17878"/>
              <a:gd name="adj2" fmla="val 1581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Curved Connector 45"/>
          <p:cNvCxnSpPr>
            <a:stCxn id="15" idx="2"/>
          </p:cNvCxnSpPr>
          <p:nvPr/>
        </p:nvCxnSpPr>
        <p:spPr bwMode="auto">
          <a:xfrm rot="5400000" flipH="1">
            <a:off x="4880175" y="4210405"/>
            <a:ext cx="80837" cy="2328029"/>
          </a:xfrm>
          <a:prstGeom prst="curvedConnector4">
            <a:avLst>
              <a:gd name="adj1" fmla="val -1367310"/>
              <a:gd name="adj2" fmla="val 6564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Rectangular Callout 19"/>
          <p:cNvSpPr/>
          <p:nvPr/>
        </p:nvSpPr>
        <p:spPr bwMode="auto">
          <a:xfrm>
            <a:off x="7048500" y="2720301"/>
            <a:ext cx="2057400" cy="2350348"/>
          </a:xfrm>
          <a:prstGeom prst="wedgeRectCallout">
            <a:avLst>
              <a:gd name="adj1" fmla="val -62367"/>
              <a:gd name="adj2" fmla="val -1637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statements in the function may be used many times as the program runs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012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Operators operate on values</a:t>
            </a:r>
          </a:p>
          <a:p>
            <a:r>
              <a:rPr lang="en-GB" dirty="0" smtClean="0"/>
              <a:t>Usually they are called </a:t>
            </a:r>
            <a:r>
              <a:rPr lang="en-GB" b="1" dirty="0" smtClean="0"/>
              <a:t>binary</a:t>
            </a:r>
            <a:r>
              <a:rPr lang="en-GB" dirty="0" smtClean="0"/>
              <a:t> operators because they operate on two values, e.g.</a:t>
            </a:r>
          </a:p>
          <a:p>
            <a:pPr marL="381000" lvl="1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 =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1000" lvl="1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(3 - 2)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Some operators can also be </a:t>
            </a:r>
            <a:r>
              <a:rPr lang="en-GB" b="1" dirty="0" smtClean="0"/>
              <a:t>unary</a:t>
            </a:r>
            <a:r>
              <a:rPr lang="en-GB" dirty="0" smtClean="0"/>
              <a:t> if they operate on a single value, e.g.</a:t>
            </a:r>
          </a:p>
          <a:p>
            <a:pPr marL="381000" lvl="1" indent="0">
              <a:buNone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negative_value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-value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334000" y="3505200"/>
            <a:ext cx="3352800" cy="533400"/>
          </a:xfrm>
          <a:prstGeom prst="wedgeRectCallout">
            <a:avLst>
              <a:gd name="adj1" fmla="val -117068"/>
              <a:gd name="adj2" fmla="val -5462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“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” </a:t>
            </a:r>
            <a:r>
              <a:rPr lang="en-GB" dirty="0" smtClean="0">
                <a:solidFill>
                  <a:schemeClr val="tx1"/>
                </a:solidFill>
              </a:rPr>
              <a:t>is a binary operator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3776449" y="4114800"/>
            <a:ext cx="3462552" cy="533400"/>
          </a:xfrm>
          <a:prstGeom prst="wedgeRectCallout">
            <a:avLst>
              <a:gd name="adj1" fmla="val -53496"/>
              <a:gd name="adj2" fmla="val -8612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“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>
                <a:solidFill>
                  <a:schemeClr val="tx1"/>
                </a:solidFill>
              </a:rPr>
              <a:t>” </a:t>
            </a:r>
            <a:r>
              <a:rPr lang="en-GB" dirty="0" smtClean="0">
                <a:solidFill>
                  <a:schemeClr val="tx1"/>
                </a:solidFill>
              </a:rPr>
              <a:t>is a binary operator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81886" y="4114800"/>
            <a:ext cx="3347113" cy="533400"/>
          </a:xfrm>
          <a:prstGeom prst="wedgeRectCallout">
            <a:avLst>
              <a:gd name="adj1" fmla="val 26781"/>
              <a:gd name="adj2" fmla="val -8630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“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” </a:t>
            </a:r>
            <a:r>
              <a:rPr lang="en-GB" dirty="0" smtClean="0">
                <a:solidFill>
                  <a:schemeClr val="tx1"/>
                </a:solidFill>
              </a:rPr>
              <a:t>is a binary operator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85800" y="6172200"/>
            <a:ext cx="3276600" cy="533400"/>
          </a:xfrm>
          <a:prstGeom prst="wedgeRectCallout">
            <a:avLst>
              <a:gd name="adj1" fmla="val 57461"/>
              <a:gd name="adj2" fmla="val -9733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“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smtClean="0">
                <a:solidFill>
                  <a:schemeClr val="tx1"/>
                </a:solidFill>
              </a:rPr>
              <a:t>” is a binary operator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4114800" y="6172200"/>
            <a:ext cx="3962400" cy="533400"/>
          </a:xfrm>
          <a:prstGeom prst="wedgeRectCallout">
            <a:avLst>
              <a:gd name="adj1" fmla="val -37318"/>
              <a:gd name="adj2" fmla="val -9714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here </a:t>
            </a:r>
            <a:r>
              <a:rPr lang="en-GB" dirty="0">
                <a:solidFill>
                  <a:schemeClr val="tx1"/>
                </a:solidFill>
              </a:rPr>
              <a:t>“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GB" dirty="0" smtClean="0">
                <a:solidFill>
                  <a:schemeClr val="tx1"/>
                </a:solidFill>
              </a:rPr>
              <a:t>” is a unary operator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094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several different types of operators in Python including,</a:t>
            </a:r>
          </a:p>
          <a:p>
            <a:pPr lvl="1"/>
            <a:r>
              <a:rPr lang="en-GB" dirty="0" smtClean="0"/>
              <a:t>Arithmetic: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/>
              <a:t> ,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dirty="0"/>
              <a:t> ,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GB" dirty="0"/>
              <a:t> ,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</a:p>
          <a:p>
            <a:pPr lvl="1"/>
            <a:r>
              <a:rPr lang="en-GB" dirty="0" smtClean="0"/>
              <a:t>Assignment: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/>
              <a:t> ,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</a:t>
            </a:r>
          </a:p>
          <a:p>
            <a:pPr lvl="1"/>
            <a:r>
              <a:rPr lang="en-GB" dirty="0" smtClean="0"/>
              <a:t>Comparison: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GB" dirty="0"/>
              <a:t> ,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</a:t>
            </a:r>
            <a:r>
              <a:rPr lang="en-GB" dirty="0"/>
              <a:t> ,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  <a:r>
              <a:rPr lang="en-GB" dirty="0"/>
              <a:t> ,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dirty="0"/>
              <a:t> ,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</a:t>
            </a:r>
            <a:r>
              <a:rPr lang="en-GB" dirty="0"/>
              <a:t> ,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</a:t>
            </a:r>
          </a:p>
          <a:p>
            <a:pPr lvl="1"/>
            <a:r>
              <a:rPr lang="en-GB" dirty="0" smtClean="0"/>
              <a:t>Logical: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 ,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</a:t>
            </a:r>
            <a:r>
              <a:rPr lang="en-GB" dirty="0"/>
              <a:t> ,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</a:t>
            </a:r>
          </a:p>
          <a:p>
            <a:pPr lvl="1"/>
            <a:r>
              <a:rPr lang="en-GB" dirty="0" smtClean="0"/>
              <a:t>Membership: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r>
              <a:rPr lang="en-GB" dirty="0" smtClean="0"/>
              <a:t>There are also some others we haven’t met yet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81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Comments </a:t>
            </a:r>
            <a:r>
              <a:rPr lang="en-GB" dirty="0"/>
              <a:t>can be used to explain </a:t>
            </a:r>
            <a:r>
              <a:rPr lang="en-GB" dirty="0" smtClean="0"/>
              <a:t>Python code</a:t>
            </a:r>
            <a:r>
              <a:rPr lang="en-GB" dirty="0"/>
              <a:t>, and to make it more </a:t>
            </a:r>
            <a:r>
              <a:rPr lang="en-GB" dirty="0" smtClean="0"/>
              <a:t>readable</a:t>
            </a:r>
            <a:endParaRPr lang="en-GB" dirty="0"/>
          </a:p>
          <a:p>
            <a:r>
              <a:rPr lang="en-GB" dirty="0" smtClean="0"/>
              <a:t>Python comments </a:t>
            </a:r>
            <a:r>
              <a:rPr lang="en-GB" dirty="0"/>
              <a:t>can also be used to prevent execution, when testing alternative code</a:t>
            </a:r>
          </a:p>
          <a:p>
            <a:r>
              <a:rPr lang="en-GB" dirty="0"/>
              <a:t>Single line comments start with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You can also put them after a statement</a:t>
            </a:r>
          </a:p>
          <a:p>
            <a:pPr lvl="1"/>
            <a:r>
              <a:rPr lang="en-GB" dirty="0"/>
              <a:t>any text between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/>
              <a:t> and the end of the line will be ignored (will not be executed</a:t>
            </a:r>
            <a:r>
              <a:rPr lang="en-GB" dirty="0" smtClean="0"/>
              <a:t>)</a:t>
            </a:r>
          </a:p>
          <a:p>
            <a:pPr marL="381000" lvl="1" indent="0">
              <a:buNone/>
            </a:pPr>
            <a:endParaRPr lang="en-GB" dirty="0" smtClean="0"/>
          </a:p>
          <a:p>
            <a:pPr marL="381000" lvl="1" indent="0">
              <a:buNone/>
            </a:pPr>
            <a:r>
              <a:rPr lang="en-GB" dirty="0"/>
              <a:t> </a:t>
            </a:r>
          </a:p>
          <a:p>
            <a:pPr lvl="1"/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pic>
        <p:nvPicPr>
          <p:cNvPr id="6" name="Picture 5" descr="02Calculator_ifElifElse.py - D:\chris\Home\Dropbox\COMP1753\TeachingMaterial\L05 Debugging\02Calculator_ifElifEls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1" r="48520" b="88889"/>
          <a:stretch/>
        </p:blipFill>
        <p:spPr>
          <a:xfrm>
            <a:off x="685800" y="3352800"/>
            <a:ext cx="7086600" cy="762000"/>
          </a:xfrm>
          <a:prstGeom prst="rect">
            <a:avLst/>
          </a:prstGeom>
        </p:spPr>
      </p:pic>
      <p:pic>
        <p:nvPicPr>
          <p:cNvPr id="7" name="Picture 6" descr="02Calculator_ifElifElse.py - D:\chris\Home\Dropbox\COMP1753\TeachingMaterial\L05 Debugging\02Calculator_ifElifEls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00" r="48520" b="26800"/>
          <a:stretch/>
        </p:blipFill>
        <p:spPr>
          <a:xfrm>
            <a:off x="685800" y="5257800"/>
            <a:ext cx="7086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file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3505200" cy="4724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 Python, functions are written (defined) at the </a:t>
            </a:r>
            <a:r>
              <a:rPr lang="en-GB" b="1" i="1" dirty="0" smtClean="0"/>
              <a:t>top</a:t>
            </a:r>
            <a:r>
              <a:rPr lang="en-GB" dirty="0" smtClean="0"/>
              <a:t> of the program</a:t>
            </a:r>
          </a:p>
          <a:p>
            <a:r>
              <a:rPr lang="en-GB" dirty="0" smtClean="0"/>
              <a:t>The main part of the program is written </a:t>
            </a:r>
            <a:r>
              <a:rPr lang="en-GB" b="1" i="1" dirty="0" smtClean="0"/>
              <a:t>after</a:t>
            </a:r>
            <a:r>
              <a:rPr lang="en-GB" dirty="0" smtClean="0"/>
              <a:t> the functions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  <p:pic>
        <p:nvPicPr>
          <p:cNvPr id="5" name="Picture 4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4445" r="44874" b="47778"/>
          <a:stretch/>
        </p:blipFill>
        <p:spPr>
          <a:xfrm>
            <a:off x="4495800" y="2432115"/>
            <a:ext cx="4210493" cy="335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343400" y="3117915"/>
            <a:ext cx="4724400" cy="2743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343400" y="2362200"/>
            <a:ext cx="4724400" cy="6858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4191000" y="1600199"/>
            <a:ext cx="4800600" cy="368431"/>
          </a:xfrm>
          <a:prstGeom prst="wedgeRectCallout">
            <a:avLst>
              <a:gd name="adj1" fmla="val -34286"/>
              <a:gd name="adj2" fmla="val 13714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function(s) – there may be several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2095500" y="6219937"/>
            <a:ext cx="4343400" cy="368431"/>
          </a:xfrm>
          <a:prstGeom prst="wedgeRectCallout">
            <a:avLst>
              <a:gd name="adj1" fmla="val -863"/>
              <a:gd name="adj2" fmla="val -25177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 main part of the program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467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Multi-line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Python also has extended documentation capability, called </a:t>
            </a:r>
            <a:r>
              <a:rPr lang="en-GB" b="1" dirty="0" err="1" smtClean="0"/>
              <a:t>docstring</a:t>
            </a:r>
            <a:r>
              <a:rPr lang="en-GB" dirty="0" err="1" smtClean="0"/>
              <a:t>s</a:t>
            </a:r>
            <a:endParaRPr lang="en-GB" dirty="0" smtClean="0"/>
          </a:p>
          <a:p>
            <a:pPr lvl="1"/>
            <a:r>
              <a:rPr lang="en-GB" dirty="0" smtClean="0"/>
              <a:t>we have not met these yet</a:t>
            </a:r>
            <a:endParaRPr lang="en-GB" dirty="0"/>
          </a:p>
          <a:p>
            <a:r>
              <a:rPr lang="en-GB" dirty="0" err="1" smtClean="0"/>
              <a:t>Docstrings</a:t>
            </a:r>
            <a:r>
              <a:rPr lang="en-GB" dirty="0" smtClean="0"/>
              <a:t> are</a:t>
            </a:r>
          </a:p>
          <a:p>
            <a:pPr lvl="1"/>
            <a:r>
              <a:rPr lang="en-GB" dirty="0" smtClean="0"/>
              <a:t>often used </a:t>
            </a:r>
            <a:r>
              <a:rPr lang="en-GB" dirty="0"/>
              <a:t>for describing what a function does</a:t>
            </a:r>
          </a:p>
          <a:p>
            <a:pPr lvl="1"/>
            <a:r>
              <a:rPr lang="en-GB" dirty="0" smtClean="0"/>
              <a:t>indicated </a:t>
            </a:r>
            <a:r>
              <a:rPr lang="en-GB" dirty="0"/>
              <a:t>by triple quotes at the beginning and </a:t>
            </a:r>
            <a:r>
              <a:rPr lang="en-GB" dirty="0" smtClean="0"/>
              <a:t>end</a:t>
            </a:r>
          </a:p>
          <a:p>
            <a:r>
              <a:rPr lang="en-GB" dirty="0" err="1" smtClean="0"/>
              <a:t>Docstrings</a:t>
            </a:r>
            <a:r>
              <a:rPr lang="en-GB" dirty="0" smtClean="0"/>
              <a:t> can be</a:t>
            </a:r>
          </a:p>
          <a:p>
            <a:pPr lvl="1"/>
            <a:r>
              <a:rPr lang="en-GB" dirty="0" smtClean="0"/>
              <a:t>a single line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multi-line (here the indentation is not meaningful, it just helps with readability)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pic>
        <p:nvPicPr>
          <p:cNvPr id="6" name="Picture 5" descr="*02Calculator_ifElifElse.py - D:\chris\Home\Dropbox\COMP1753\TeachingMaterial\L05 Debugging\02Calculator_ifElifElse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" t="14702" r="23119" b="78336"/>
          <a:stretch/>
        </p:blipFill>
        <p:spPr>
          <a:xfrm>
            <a:off x="855498" y="5331449"/>
            <a:ext cx="7197397" cy="636701"/>
          </a:xfrm>
          <a:prstGeom prst="rect">
            <a:avLst/>
          </a:prstGeom>
        </p:spPr>
      </p:pic>
      <p:pic>
        <p:nvPicPr>
          <p:cNvPr id="7" name="Picture 6" descr="*02Calculator_ifElifElse.py - D:\chris\Home\Dropbox\COMP1753\TeachingMaterial\L05 Debugging\02Calculator_ifElifElse.py (3.7.0)*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 t="33038" r="27448" b="64444"/>
          <a:stretch/>
        </p:blipFill>
        <p:spPr>
          <a:xfrm>
            <a:off x="1025197" y="4419600"/>
            <a:ext cx="6858000" cy="2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check – can you spot …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506415"/>
            <a:ext cx="3657600" cy="47244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The single line comments</a:t>
            </a:r>
          </a:p>
          <a:p>
            <a:pPr lvl="1"/>
            <a:r>
              <a:rPr lang="en-GB" dirty="0" smtClean="0"/>
              <a:t>answer: lines 9, 15 21</a:t>
            </a:r>
          </a:p>
          <a:p>
            <a:r>
              <a:rPr lang="en-GB" dirty="0" smtClean="0"/>
              <a:t>Some executable code that has been commented out</a:t>
            </a:r>
          </a:p>
          <a:p>
            <a:pPr lvl="1"/>
            <a:r>
              <a:rPr lang="en-GB" dirty="0" smtClean="0"/>
              <a:t>answer: line 15</a:t>
            </a:r>
          </a:p>
          <a:p>
            <a:r>
              <a:rPr lang="en-GB" dirty="0" smtClean="0"/>
              <a:t>A multi-line comment</a:t>
            </a:r>
          </a:p>
          <a:p>
            <a:pPr lvl="1"/>
            <a:r>
              <a:rPr lang="en-GB" dirty="0" smtClean="0"/>
              <a:t>answer: lines 2-3</a:t>
            </a:r>
          </a:p>
          <a:p>
            <a:r>
              <a:rPr lang="en-GB" dirty="0" smtClean="0"/>
              <a:t>Statements with 4 operators</a:t>
            </a:r>
          </a:p>
          <a:p>
            <a:pPr lvl="1"/>
            <a:r>
              <a:rPr lang="en-GB" dirty="0" smtClean="0"/>
              <a:t>answer: lines 5 &amp; 7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  <p:pic>
        <p:nvPicPr>
          <p:cNvPr id="3" name="Picture 2" descr="D:\chris\Home\Dropbox\COMP1753\TeachingMaterial\L05 Debugging\06Concessions_orOperators.py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9" r="73334" b="43889"/>
          <a:stretch/>
        </p:blipFill>
        <p:spPr>
          <a:xfrm>
            <a:off x="3657599" y="1506414"/>
            <a:ext cx="5461151" cy="443718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381000" y="6134099"/>
            <a:ext cx="7696200" cy="685800"/>
          </a:xfrm>
          <a:prstGeom prst="wedgeRectCallout">
            <a:avLst>
              <a:gd name="adj1" fmla="val 13575"/>
              <a:gd name="adj2" fmla="val -7960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/>
              <a:t>NB this code is displayed in </a:t>
            </a:r>
            <a:r>
              <a:rPr lang="en-GB" dirty="0" err="1"/>
              <a:t>NotePad</a:t>
            </a:r>
            <a:r>
              <a:rPr lang="en-GB" dirty="0"/>
              <a:t>++ (IDLE doesn‘t show line numbers) so the colour coding is different</a:t>
            </a:r>
          </a:p>
        </p:txBody>
      </p:sp>
    </p:spTree>
    <p:extLst>
      <p:ext uri="{BB962C8B-B14F-4D97-AF65-F5344CB8AC3E}">
        <p14:creationId xmlns:p14="http://schemas.microsoft.com/office/powerpoint/2010/main" val="119858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 will spend the rest of the lecture talking about debugging</a:t>
            </a:r>
          </a:p>
          <a:p>
            <a:r>
              <a:rPr lang="en-GB" dirty="0" smtClean="0"/>
              <a:t>Debugging is one of the main reasons for using an Integrated Development Environment (IDE)</a:t>
            </a:r>
          </a:p>
          <a:p>
            <a:r>
              <a:rPr lang="en-GB" dirty="0" smtClean="0"/>
              <a:t>You can debug Python programs in a variety of IDEs</a:t>
            </a:r>
          </a:p>
          <a:p>
            <a:pPr lvl="1"/>
            <a:r>
              <a:rPr lang="en-GB" dirty="0" smtClean="0"/>
              <a:t>IDLE has a debugger, but it’s a bit basic</a:t>
            </a:r>
          </a:p>
          <a:p>
            <a:pPr lvl="1"/>
            <a:r>
              <a:rPr lang="en-GB" dirty="0" smtClean="0"/>
              <a:t>NetBeans (which you will use in term 2 with Java) has a plug-in for debugging Python</a:t>
            </a:r>
          </a:p>
          <a:p>
            <a:pPr lvl="1"/>
            <a:r>
              <a:rPr lang="en-GB" dirty="0" smtClean="0"/>
              <a:t>You can debug Python in Microsoft’s Visual Studio</a:t>
            </a:r>
          </a:p>
          <a:p>
            <a:pPr lvl="1"/>
            <a:r>
              <a:rPr lang="en-GB" dirty="0" smtClean="0"/>
              <a:t>… there are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2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PyCharm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shall be working with </a:t>
            </a:r>
            <a:r>
              <a:rPr lang="en-GB" dirty="0" err="1" smtClean="0"/>
              <a:t>PyCharm</a:t>
            </a:r>
            <a:endParaRPr lang="en-GB" dirty="0"/>
          </a:p>
          <a:p>
            <a:pPr lvl="1"/>
            <a:r>
              <a:rPr lang="en-GB" dirty="0"/>
              <a:t>installed in all the tutorial labs and all 1</a:t>
            </a:r>
            <a:r>
              <a:rPr lang="en-GB" baseline="30000" dirty="0"/>
              <a:t>st</a:t>
            </a:r>
            <a:r>
              <a:rPr lang="en-GB" dirty="0"/>
              <a:t> &amp; 2</a:t>
            </a:r>
            <a:r>
              <a:rPr lang="en-GB" baseline="30000" dirty="0"/>
              <a:t>nd</a:t>
            </a:r>
            <a:r>
              <a:rPr lang="en-GB" dirty="0"/>
              <a:t> floor labs in King William</a:t>
            </a:r>
          </a:p>
          <a:p>
            <a:pPr lvl="1"/>
            <a:r>
              <a:rPr lang="en-GB" dirty="0"/>
              <a:t>if it’s not installed on in </a:t>
            </a:r>
            <a:r>
              <a:rPr lang="en-GB" dirty="0" smtClean="0"/>
              <a:t>the </a:t>
            </a:r>
            <a:r>
              <a:rPr lang="en-GB" dirty="0"/>
              <a:t>lab you are working in you can install it from the Software Centre</a:t>
            </a:r>
          </a:p>
          <a:p>
            <a:pPr lvl="1"/>
            <a:r>
              <a:rPr lang="en-GB" dirty="0"/>
              <a:t>you can </a:t>
            </a:r>
            <a:r>
              <a:rPr lang="en-GB" dirty="0" smtClean="0"/>
              <a:t>download </a:t>
            </a:r>
            <a:r>
              <a:rPr lang="en-GB" dirty="0"/>
              <a:t>and install the community edition for </a:t>
            </a:r>
            <a:r>
              <a:rPr lang="en-GB" dirty="0" smtClean="0"/>
              <a:t>free for your own computer at home</a:t>
            </a:r>
          </a:p>
          <a:p>
            <a:r>
              <a:rPr lang="en-GB" dirty="0" err="1" smtClean="0"/>
              <a:t>PyCharm</a:t>
            </a:r>
            <a:r>
              <a:rPr lang="en-GB" dirty="0" smtClean="0"/>
              <a:t> is developed by </a:t>
            </a:r>
            <a:r>
              <a:rPr lang="en-GB" dirty="0" err="1" smtClean="0"/>
              <a:t>JetBrains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also provide IntelliJ (Java), </a:t>
            </a:r>
            <a:r>
              <a:rPr lang="en-GB" dirty="0" err="1" smtClean="0"/>
              <a:t>DataGrip</a:t>
            </a:r>
            <a:r>
              <a:rPr lang="en-GB" dirty="0" smtClean="0"/>
              <a:t> for databases / SQL and various .NET plug-ins</a:t>
            </a:r>
          </a:p>
          <a:p>
            <a:pPr lvl="1"/>
            <a:r>
              <a:rPr lang="en-GB" dirty="0">
                <a:hlinkClick r:id="rId2"/>
              </a:rPr>
              <a:t>https://www.jetbrains.com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	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65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PyCharm</a:t>
            </a:r>
            <a:r>
              <a:rPr lang="en-GB" dirty="0" smtClean="0"/>
              <a:t> installation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from </a:t>
            </a:r>
            <a:r>
              <a:rPr lang="en-GB" sz="2000" dirty="0">
                <a:hlinkClick r:id="rId2"/>
              </a:rPr>
              <a:t>https://www.jetbrains.com/pycharm</a:t>
            </a:r>
            <a:r>
              <a:rPr lang="en-GB" sz="2000" dirty="0" smtClean="0">
                <a:hlinkClick r:id="rId2"/>
              </a:rPr>
              <a:t>/</a:t>
            </a:r>
            <a:r>
              <a:rPr lang="en-GB" sz="2000" dirty="0" smtClean="0"/>
              <a:t> </a:t>
            </a:r>
            <a:endParaRPr lang="en-GB" dirty="0" smtClean="0"/>
          </a:p>
          <a:p>
            <a:pPr lvl="1"/>
            <a:r>
              <a:rPr lang="en-GB" dirty="0" smtClean="0"/>
              <a:t>make sure you download the Community edition (free), not the Professional (free trial)</a:t>
            </a:r>
          </a:p>
          <a:p>
            <a:r>
              <a:rPr lang="en-GB" dirty="0" smtClean="0"/>
              <a:t>Stick to the standard installation</a:t>
            </a:r>
          </a:p>
          <a:p>
            <a:pPr lvl="1"/>
            <a:r>
              <a:rPr lang="en-GB" dirty="0" smtClean="0"/>
              <a:t>don’t associate .</a:t>
            </a:r>
            <a:r>
              <a:rPr lang="en-GB" dirty="0" err="1" smtClean="0"/>
              <a:t>py</a:t>
            </a:r>
            <a:r>
              <a:rPr lang="en-GB" dirty="0" smtClean="0"/>
              <a:t> files with                   </a:t>
            </a:r>
            <a:r>
              <a:rPr lang="en-GB" dirty="0" err="1" smtClean="0"/>
              <a:t>PyCharm</a:t>
            </a:r>
            <a:r>
              <a:rPr lang="en-GB" dirty="0" smtClean="0"/>
              <a:t> (you can change                              later if you wish)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581400"/>
            <a:ext cx="3457754" cy="2819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Oval 5"/>
          <p:cNvSpPr/>
          <p:nvPr/>
        </p:nvSpPr>
        <p:spPr bwMode="auto">
          <a:xfrm>
            <a:off x="5715000" y="4762500"/>
            <a:ext cx="9144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0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PyCharm</a:t>
            </a:r>
            <a:r>
              <a:rPr lang="en-GB" dirty="0" smtClean="0"/>
              <a:t> settings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Don’t import settings</a:t>
            </a:r>
          </a:p>
          <a:p>
            <a:pPr lvl="1"/>
            <a:r>
              <a:rPr lang="en-GB" dirty="0" smtClean="0"/>
              <a:t>unless you are already a </a:t>
            </a:r>
            <a:r>
              <a:rPr lang="en-GB" dirty="0" err="1" smtClean="0"/>
              <a:t>PyCharm</a:t>
            </a:r>
            <a:r>
              <a:rPr lang="en-GB" dirty="0" smtClean="0"/>
              <a:t> user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You should get a start up screen like this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2438400"/>
            <a:ext cx="2795588" cy="1127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114800"/>
            <a:ext cx="3308210" cy="23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Organising your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On this module (and probably all the others) it makes sense to keep your files well organised</a:t>
            </a:r>
          </a:p>
          <a:p>
            <a:pPr lvl="1"/>
            <a:r>
              <a:rPr lang="en-GB" dirty="0" smtClean="0"/>
              <a:t>i.e. lecture notes, examples, solutions and your own work</a:t>
            </a:r>
          </a:p>
          <a:p>
            <a:pPr lvl="1"/>
            <a:r>
              <a:rPr lang="en-GB" dirty="0"/>
              <a:t>makes it easier to find stuff – e.g. during the </a:t>
            </a:r>
            <a:r>
              <a:rPr lang="en-GB" dirty="0" smtClean="0"/>
              <a:t>exam</a:t>
            </a:r>
          </a:p>
          <a:p>
            <a:r>
              <a:rPr lang="en-GB" dirty="0" smtClean="0"/>
              <a:t>If you have downloaded everything from </a:t>
            </a:r>
            <a:r>
              <a:rPr lang="en-GB" dirty="0"/>
              <a:t>Moodle and unzipped to </a:t>
            </a:r>
            <a:r>
              <a:rPr lang="en-GB" dirty="0" smtClean="0"/>
              <a:t>a folder (e.g. called COMP1753) you should have something looking like this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4373" t="11049" r="38673" b="43568"/>
          <a:stretch/>
        </p:blipFill>
        <p:spPr>
          <a:xfrm>
            <a:off x="1524000" y="3733800"/>
            <a:ext cx="507796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1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PyCharm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this folder in </a:t>
            </a:r>
            <a:r>
              <a:rPr lang="en-GB" dirty="0" err="1" smtClean="0"/>
              <a:t>PyCharm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gives easy access to all examples &amp; solutions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16219"/>
            <a:ext cx="5486400" cy="40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PyCharm</a:t>
            </a:r>
            <a:r>
              <a:rPr lang="en-GB" dirty="0" smtClean="0"/>
              <a:t>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PyCharm</a:t>
            </a:r>
            <a:r>
              <a:rPr lang="en-GB" dirty="0" smtClean="0"/>
              <a:t> will regard all of your COMP1753 files as a “project”</a:t>
            </a:r>
          </a:p>
          <a:p>
            <a:r>
              <a:rPr lang="en-GB" dirty="0" err="1" smtClean="0"/>
              <a:t>PyCharm</a:t>
            </a:r>
            <a:r>
              <a:rPr lang="en-GB" dirty="0" smtClean="0"/>
              <a:t> will create a folder called .idea in this folder which has some configuration files for the project</a:t>
            </a:r>
          </a:p>
          <a:p>
            <a:pPr lvl="1"/>
            <a:r>
              <a:rPr lang="en-GB" dirty="0" smtClean="0"/>
              <a:t>leave this alone</a:t>
            </a:r>
          </a:p>
          <a:p>
            <a:r>
              <a:rPr lang="en-GB" dirty="0" smtClean="0"/>
              <a:t>It’s straightforward to reconfigure the project (e.g. rename it) using the </a:t>
            </a:r>
            <a:r>
              <a:rPr lang="en-GB" dirty="0" err="1" smtClean="0"/>
              <a:t>PyCharm</a:t>
            </a:r>
            <a:r>
              <a:rPr lang="en-GB" dirty="0" smtClean="0"/>
              <a:t> menus</a:t>
            </a:r>
          </a:p>
          <a:p>
            <a:pPr lvl="1"/>
            <a:r>
              <a:rPr lang="en-GB" dirty="0" smtClean="0"/>
              <a:t>but we won’t bother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30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First open a program</a:t>
            </a:r>
          </a:p>
          <a:p>
            <a:pPr lvl="1"/>
            <a:r>
              <a:rPr lang="en-GB" dirty="0" smtClean="0"/>
              <a:t>let’s work with 02Calculator_ifElifElse from this week’s examples</a:t>
            </a:r>
          </a:p>
          <a:p>
            <a:pPr lvl="1"/>
            <a:r>
              <a:rPr lang="en-GB" dirty="0" smtClean="0"/>
              <a:t>browse to it in the Files window and double click</a:t>
            </a:r>
          </a:p>
          <a:p>
            <a:r>
              <a:rPr lang="en-GB" dirty="0" smtClean="0"/>
              <a:t>You can run a single file like this in several ways</a:t>
            </a:r>
          </a:p>
          <a:p>
            <a:pPr lvl="1"/>
            <a:r>
              <a:rPr lang="en-GB" dirty="0" smtClean="0"/>
              <a:t>from the menu “Run &gt; Run 02Calculator_ifElifElse”</a:t>
            </a:r>
          </a:p>
          <a:p>
            <a:pPr lvl="1"/>
            <a:r>
              <a:rPr lang="en-GB" dirty="0" smtClean="0"/>
              <a:t>right-click on the file in the file browser or the code editor and select “Run 02Calculator_ifElifElse”</a:t>
            </a:r>
          </a:p>
          <a:p>
            <a:pPr lvl="1"/>
            <a:r>
              <a:rPr lang="en-GB" dirty="0" smtClean="0"/>
              <a:t>Ctrl+Shift+F10, or, if you have just run it previously, Shift+F10</a:t>
            </a:r>
          </a:p>
          <a:p>
            <a:r>
              <a:rPr lang="en-GB" dirty="0" smtClean="0"/>
              <a:t>Make sure you type your input in the Run window (at the bottom) and not in the code editor!!!</a:t>
            </a:r>
          </a:p>
          <a:p>
            <a:pPr lvl="1"/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44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execution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3200400" cy="472440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When you run a program, the execution of the code starts at the top of the </a:t>
            </a:r>
            <a:r>
              <a:rPr lang="en-GB" b="1" i="1" dirty="0" smtClean="0"/>
              <a:t>main</a:t>
            </a:r>
            <a:r>
              <a:rPr lang="en-GB" dirty="0" smtClean="0"/>
              <a:t> program</a:t>
            </a:r>
          </a:p>
          <a:p>
            <a:pPr lvl="1"/>
            <a:r>
              <a:rPr lang="en-GB" dirty="0" smtClean="0"/>
              <a:t>after any function(s) are defined</a:t>
            </a:r>
          </a:p>
          <a:p>
            <a:pPr lvl="1"/>
            <a:r>
              <a:rPr lang="en-GB" dirty="0" smtClean="0"/>
              <a:t>this is usually </a:t>
            </a:r>
            <a:r>
              <a:rPr lang="en-GB" b="1" i="1" dirty="0" smtClean="0"/>
              <a:t>not</a:t>
            </a:r>
            <a:r>
              <a:rPr lang="en-GB" dirty="0" smtClean="0"/>
              <a:t> the top of the file!</a:t>
            </a:r>
          </a:p>
          <a:p>
            <a:r>
              <a:rPr lang="en-GB" dirty="0" smtClean="0"/>
              <a:t>The execution proceeds down the file, one statement after another</a:t>
            </a:r>
          </a:p>
          <a:p>
            <a:r>
              <a:rPr lang="en-GB" dirty="0" smtClean="0"/>
              <a:t>It then drops down into the functions as they are invoked</a:t>
            </a:r>
          </a:p>
          <a:p>
            <a:r>
              <a:rPr lang="en-GB" dirty="0" smtClean="0"/>
              <a:t>And returns back to the main program once the function has been executed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  <p:pic>
        <p:nvPicPr>
          <p:cNvPr id="5" name="Picture 4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4445" r="44874" b="47778"/>
          <a:stretch/>
        </p:blipFill>
        <p:spPr>
          <a:xfrm>
            <a:off x="4933507" y="2819400"/>
            <a:ext cx="4210493" cy="3352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4800600" y="3598985"/>
            <a:ext cx="0" cy="2133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4495800" y="5732585"/>
            <a:ext cx="3048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flipV="1">
            <a:off x="4495800" y="2913185"/>
            <a:ext cx="0" cy="28194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>
            <a:off x="4495800" y="2913185"/>
            <a:ext cx="3048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4800600" y="3065585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4419600" y="3370385"/>
            <a:ext cx="3810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4419600" y="3370385"/>
            <a:ext cx="0" cy="24384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>
            <a:off x="4419600" y="5808785"/>
            <a:ext cx="3810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4800600" y="5808785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4495800" y="6037385"/>
            <a:ext cx="3048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flipV="1">
            <a:off x="4495800" y="2913185"/>
            <a:ext cx="0" cy="31242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>
            <a:off x="4495800" y="2913185"/>
            <a:ext cx="3048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 flipH="1">
            <a:off x="4419600" y="3370385"/>
            <a:ext cx="3810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 bwMode="auto">
          <a:xfrm>
            <a:off x="4419600" y="3361593"/>
            <a:ext cx="0" cy="275199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>
            <a:off x="4419600" y="6113585"/>
            <a:ext cx="3810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 bwMode="auto">
          <a:xfrm>
            <a:off x="4724400" y="3065585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2971800" y="2362200"/>
            <a:ext cx="1752600" cy="11957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Rectangular Callout 23"/>
          <p:cNvSpPr/>
          <p:nvPr/>
        </p:nvSpPr>
        <p:spPr bwMode="auto">
          <a:xfrm>
            <a:off x="3962400" y="1550897"/>
            <a:ext cx="4419600" cy="1071621"/>
          </a:xfrm>
          <a:prstGeom prst="wedgeRectCallout">
            <a:avLst>
              <a:gd name="adj1" fmla="val -31522"/>
              <a:gd name="adj2" fmla="val 8801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notice that in this case the code inside the function has been executed twice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640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Firewall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first time you run it you may see a dialog from the Windows Firewall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Click “Allow access”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/>
          <a:srcRect l="34461" t="32258" r="9361" b="6452"/>
          <a:stretch/>
        </p:blipFill>
        <p:spPr bwMode="auto">
          <a:xfrm>
            <a:off x="2133600" y="2514600"/>
            <a:ext cx="3581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0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 smtClean="0"/>
              <a:t>Debugging</a:t>
            </a:r>
            <a:r>
              <a:rPr lang="en-GB" dirty="0" smtClean="0"/>
              <a:t> is the process of removing bugs from a program</a:t>
            </a:r>
          </a:p>
          <a:p>
            <a:pPr lvl="1"/>
            <a:r>
              <a:rPr lang="en-GB" dirty="0" smtClean="0"/>
              <a:t>including syntax and run-time errors</a:t>
            </a:r>
          </a:p>
          <a:p>
            <a:r>
              <a:rPr lang="en-GB" dirty="0"/>
              <a:t>One way is </a:t>
            </a:r>
            <a:r>
              <a:rPr lang="en-GB" dirty="0" smtClean="0"/>
              <a:t>just to read the </a:t>
            </a:r>
            <a:r>
              <a:rPr lang="en-GB" dirty="0"/>
              <a:t>program </a:t>
            </a:r>
            <a:r>
              <a:rPr lang="en-GB" dirty="0" smtClean="0"/>
              <a:t>and try to figure out where an error is occurring</a:t>
            </a:r>
          </a:p>
          <a:p>
            <a:pPr lvl="1"/>
            <a:r>
              <a:rPr lang="en-GB" dirty="0" smtClean="0"/>
              <a:t>fine for short programs, but imagine something like Microsoft Word which probably has hundreds of thousands of lines of code</a:t>
            </a:r>
          </a:p>
          <a:p>
            <a:r>
              <a:rPr lang="en-GB" dirty="0" smtClean="0"/>
              <a:t>In </a:t>
            </a:r>
            <a:r>
              <a:rPr lang="en-GB" dirty="0"/>
              <a:t>the past programmers would </a:t>
            </a:r>
            <a:r>
              <a:rPr lang="en-GB" dirty="0" smtClean="0"/>
              <a:t>print out variable values / status reports at various </a:t>
            </a:r>
            <a:r>
              <a:rPr lang="en-GB" dirty="0"/>
              <a:t>points </a:t>
            </a:r>
            <a:r>
              <a:rPr lang="en-GB" dirty="0" smtClean="0"/>
              <a:t>to </a:t>
            </a:r>
            <a:r>
              <a:rPr lang="en-GB" dirty="0"/>
              <a:t>check everything was </a:t>
            </a:r>
            <a:r>
              <a:rPr lang="en-GB" dirty="0" smtClean="0"/>
              <a:t>correct</a:t>
            </a:r>
            <a:endParaRPr lang="en-GB" dirty="0"/>
          </a:p>
          <a:p>
            <a:pPr lvl="1"/>
            <a:r>
              <a:rPr lang="en-GB" dirty="0"/>
              <a:t>this is cumbersome and slow</a:t>
            </a:r>
          </a:p>
          <a:p>
            <a:r>
              <a:rPr lang="en-GB" dirty="0" smtClean="0"/>
              <a:t>The up-to-date way uses an IDE to run the code and force it to stop the execution where we think something might be wrong, e.g.</a:t>
            </a:r>
          </a:p>
          <a:p>
            <a:pPr lvl="1"/>
            <a:r>
              <a:rPr lang="en-GB" dirty="0" smtClean="0"/>
              <a:t>at a particular line</a:t>
            </a:r>
          </a:p>
          <a:p>
            <a:pPr lvl="1"/>
            <a:r>
              <a:rPr lang="en-GB" dirty="0" smtClean="0"/>
              <a:t>when a variable has a particular value</a:t>
            </a:r>
          </a:p>
          <a:p>
            <a:pPr lvl="1"/>
            <a:r>
              <a:rPr lang="en-GB" dirty="0" smtClean="0"/>
              <a:t>just before a </a:t>
            </a:r>
            <a:r>
              <a:rPr lang="en-GB" dirty="0" err="1" smtClean="0"/>
              <a:t>traceback</a:t>
            </a:r>
            <a:r>
              <a:rPr lang="en-GB" dirty="0" smtClean="0"/>
              <a:t> occurs (assuming we know this from previous runs)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88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key tool in our debugging toolbox is the </a:t>
            </a:r>
            <a:r>
              <a:rPr lang="en-GB" b="1" dirty="0" smtClean="0"/>
              <a:t>breakpoint</a:t>
            </a:r>
          </a:p>
          <a:p>
            <a:pPr lvl="1"/>
            <a:r>
              <a:rPr lang="en-GB" dirty="0" smtClean="0"/>
              <a:t>an intentional stopping point within the program</a:t>
            </a:r>
          </a:p>
          <a:p>
            <a:r>
              <a:rPr lang="en-GB" dirty="0" smtClean="0"/>
              <a:t>Usually we attach a breakpoint to a line of code</a:t>
            </a:r>
          </a:p>
          <a:p>
            <a:pPr lvl="1"/>
            <a:r>
              <a:rPr lang="en-GB" dirty="0" smtClean="0"/>
              <a:t>execution of the code pauses at the line</a:t>
            </a:r>
          </a:p>
          <a:p>
            <a:r>
              <a:rPr lang="en-GB" dirty="0" smtClean="0"/>
              <a:t>However in some IDEs it is possible to attach a breakpoint to a variable </a:t>
            </a:r>
          </a:p>
          <a:p>
            <a:pPr lvl="1"/>
            <a:r>
              <a:rPr lang="en-GB" dirty="0" smtClean="0"/>
              <a:t>triggered when the variable changes or even takes on a specific value</a:t>
            </a:r>
          </a:p>
          <a:p>
            <a:pPr lvl="1"/>
            <a:r>
              <a:rPr lang="en-GB" dirty="0" smtClean="0"/>
              <a:t>we shall not use this technique here</a:t>
            </a:r>
          </a:p>
          <a:p>
            <a:pPr lvl="1"/>
            <a:endParaRPr lang="en-GB" dirty="0" smtClean="0"/>
          </a:p>
          <a:p>
            <a:pPr marL="3810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1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Breakpoints in </a:t>
            </a:r>
            <a:r>
              <a:rPr lang="en-GB" dirty="0" err="1" smtClean="0"/>
              <a:t>PyCharm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3352800" cy="47244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To set a breakpoint in </a:t>
            </a:r>
            <a:r>
              <a:rPr lang="en-GB" dirty="0" err="1" smtClean="0"/>
              <a:t>PyCharm</a:t>
            </a:r>
            <a:r>
              <a:rPr lang="en-GB" dirty="0" smtClean="0"/>
              <a:t> (and most other IDEs) just click between the line number and the line of code</a:t>
            </a:r>
          </a:p>
          <a:p>
            <a:r>
              <a:rPr lang="en-GB" dirty="0" smtClean="0"/>
              <a:t>Here we have set two breakpoints</a:t>
            </a:r>
          </a:p>
          <a:p>
            <a:pPr lvl="1"/>
            <a:r>
              <a:rPr lang="en-GB" dirty="0" smtClean="0"/>
              <a:t>indicated by pink dots</a:t>
            </a:r>
          </a:p>
          <a:p>
            <a:pPr lvl="1"/>
            <a:r>
              <a:rPr lang="en-GB" dirty="0" smtClean="0"/>
              <a:t>located on lines 9 and 16 (inside the two functions)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33</a:t>
            </a:fld>
            <a:endParaRPr lang="es-ES"/>
          </a:p>
        </p:txBody>
      </p:sp>
      <p:pic>
        <p:nvPicPr>
          <p:cNvPr id="5" name="Picture 4" descr="TeachingMaterial [D:\chris\Home\Dropbox\COMP1753\TeachingMaterial] - ...\L05 Debugging\02Calculator_ifElifElse.py [TeachingMaterial] - PyChar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10333" r="35833" b="20834"/>
          <a:stretch/>
        </p:blipFill>
        <p:spPr>
          <a:xfrm>
            <a:off x="4038600" y="1523999"/>
            <a:ext cx="4038600" cy="517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 a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You can start the debugger in several ways</a:t>
            </a:r>
          </a:p>
          <a:p>
            <a:pPr lvl="1"/>
            <a:r>
              <a:rPr lang="en-GB" dirty="0" smtClean="0"/>
              <a:t>the menu “Run &gt; Debug 02Calculator_ifElifElse”</a:t>
            </a:r>
          </a:p>
          <a:p>
            <a:pPr lvl="1"/>
            <a:r>
              <a:rPr lang="en-GB" dirty="0" smtClean="0"/>
              <a:t>right-click on the file in the file browser or the code editor and select “Debug 02Calculator_ifElifElse” </a:t>
            </a:r>
          </a:p>
          <a:p>
            <a:pPr lvl="1"/>
            <a:r>
              <a:rPr lang="en-GB" dirty="0" smtClean="0"/>
              <a:t>if you have just debugged it previously, Shift+F9 </a:t>
            </a:r>
          </a:p>
          <a:p>
            <a:r>
              <a:rPr lang="en-GB" dirty="0" smtClean="0"/>
              <a:t>Again, make sure you type your input in the Debug Console window (at the bottom) and not in the code editor</a:t>
            </a:r>
          </a:p>
          <a:p>
            <a:r>
              <a:rPr lang="en-GB" dirty="0" smtClean="0"/>
              <a:t>Also make sure you create the breakpoints before running the code</a:t>
            </a:r>
          </a:p>
          <a:p>
            <a:pPr lvl="1"/>
            <a:r>
              <a:rPr lang="en-GB" dirty="0" smtClean="0"/>
              <a:t>or it may just finish before you can stop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29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02Calculator_ifElifElse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With the set up as described execution will pause at the first breakpoint in the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input_and_convert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function</a:t>
            </a:r>
          </a:p>
          <a:p>
            <a:r>
              <a:rPr lang="en-GB" dirty="0" err="1" smtClean="0"/>
              <a:t>PyCharm</a:t>
            </a:r>
            <a:r>
              <a:rPr lang="en-GB" dirty="0" smtClean="0"/>
              <a:t> shows the paused position with a blue line</a:t>
            </a:r>
          </a:p>
          <a:p>
            <a:r>
              <a:rPr lang="en-GB" dirty="0" smtClean="0"/>
              <a:t>Nothing will have been printed to the console as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GB" dirty="0" smtClean="0"/>
              <a:t> function has not yet been run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11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PyCharm</a:t>
            </a:r>
            <a:r>
              <a:rPr lang="en-GB" dirty="0" smtClean="0"/>
              <a:t> screenshot</a:t>
            </a:r>
            <a:endParaRPr lang="en-GB" dirty="0"/>
          </a:p>
        </p:txBody>
      </p:sp>
      <p:pic>
        <p:nvPicPr>
          <p:cNvPr id="5" name="Content Placeholder 4" descr="TeachingMaterial [D:\chris\Home\Dropbox\COMP1753\TeachingMaterial] - ...\L05 Debugging\02Calculator_ifElifElse.py [TeachingMaterial] - PyCharm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" y="1524000"/>
            <a:ext cx="6614160" cy="4724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36</a:t>
            </a:fld>
            <a:endParaRPr lang="es-ES"/>
          </a:p>
        </p:txBody>
      </p:sp>
      <p:sp>
        <p:nvSpPr>
          <p:cNvPr id="6" name="Rectangular Callout 5"/>
          <p:cNvSpPr/>
          <p:nvPr/>
        </p:nvSpPr>
        <p:spPr bwMode="auto">
          <a:xfrm>
            <a:off x="5638800" y="3048000"/>
            <a:ext cx="3276600" cy="419101"/>
          </a:xfrm>
          <a:prstGeom prst="wedgeRectCallout">
            <a:avLst>
              <a:gd name="adj1" fmla="val -76475"/>
              <a:gd name="adj2" fmla="val -10884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execution paused here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3962400" y="5288453"/>
            <a:ext cx="3933962" cy="419101"/>
          </a:xfrm>
          <a:prstGeom prst="wedgeRectCallout">
            <a:avLst>
              <a:gd name="adj1" fmla="val -81268"/>
              <a:gd name="adj2" fmla="val -13359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nothing printed here … yet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64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 controls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debugging controls are around the debugging window</a:t>
            </a:r>
          </a:p>
          <a:p>
            <a:r>
              <a:rPr lang="en-GB" dirty="0" smtClean="0"/>
              <a:t>Here are the main ones we need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37</a:t>
            </a:fld>
            <a:endParaRPr lang="es-ES"/>
          </a:p>
        </p:txBody>
      </p:sp>
      <p:pic>
        <p:nvPicPr>
          <p:cNvPr id="6" name="Content Placeholder 4" descr="TeachingMaterial [D:\chris\Home\Dropbox\COMP1753\TeachingMaterial] - ...\L05 Debugging\02Calculator_ifElifElse.py [TeachingMaterial] - PyChar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t="60914" r="71889" b="27419"/>
          <a:stretch/>
        </p:blipFill>
        <p:spPr bwMode="auto">
          <a:xfrm>
            <a:off x="566057" y="3276600"/>
            <a:ext cx="751114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 bwMode="auto">
          <a:xfrm>
            <a:off x="1697077" y="4023478"/>
            <a:ext cx="3886200" cy="419101"/>
          </a:xfrm>
          <a:prstGeom prst="wedgeRectCallout">
            <a:avLst>
              <a:gd name="adj1" fmla="val 40111"/>
              <a:gd name="adj2" fmla="val -13359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step over to next line (F8)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 bwMode="auto">
          <a:xfrm>
            <a:off x="3570402" y="4562376"/>
            <a:ext cx="3505200" cy="419101"/>
          </a:xfrm>
          <a:prstGeom prst="wedgeRectCallout">
            <a:avLst>
              <a:gd name="adj1" fmla="val 13855"/>
              <a:gd name="adj2" fmla="val -25730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step into a function (F7)</a:t>
            </a:r>
            <a:endParaRPr lang="en-GB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4570232" y="5072798"/>
            <a:ext cx="4457700" cy="419101"/>
          </a:xfrm>
          <a:prstGeom prst="wedgeRectCallout">
            <a:avLst>
              <a:gd name="adj1" fmla="val 13285"/>
              <a:gd name="adj2" fmla="val -38101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step out of a function (Shift+F8)</a:t>
            </a:r>
            <a:endParaRPr lang="en-GB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3048000" y="5625051"/>
            <a:ext cx="5979932" cy="742951"/>
          </a:xfrm>
          <a:prstGeom prst="wedgeRectCallout">
            <a:avLst>
              <a:gd name="adj1" fmla="val -83877"/>
              <a:gd name="adj2" fmla="val -21237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play [</a:t>
            </a:r>
            <a:r>
              <a:rPr lang="en-GB" dirty="0"/>
              <a:t>continue </a:t>
            </a:r>
            <a:r>
              <a:rPr lang="en-GB" dirty="0" smtClean="0"/>
              <a:t>to the next breakpoint or the end of the program] (F9)</a:t>
            </a:r>
            <a:endParaRPr lang="en-GB" dirty="0"/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57200" y="5625051"/>
            <a:ext cx="2479754" cy="746291"/>
          </a:xfrm>
          <a:prstGeom prst="wedgeRectCallout">
            <a:avLst>
              <a:gd name="adj1" fmla="val -27853"/>
              <a:gd name="adj2" fmla="val -7801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stop [debugging] (Ctrl+F2)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29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 controls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Now we can use the controls to work through the code slowly</a:t>
            </a:r>
          </a:p>
          <a:p>
            <a:pPr lvl="1"/>
            <a:r>
              <a:rPr lang="en-GB" dirty="0" smtClean="0"/>
              <a:t>use the </a:t>
            </a:r>
            <a:r>
              <a:rPr lang="en-GB" b="1" dirty="0" smtClean="0"/>
              <a:t>play</a:t>
            </a:r>
            <a:r>
              <a:rPr lang="en-GB" dirty="0" smtClean="0"/>
              <a:t> button to continue</a:t>
            </a:r>
          </a:p>
          <a:p>
            <a:pPr lvl="1"/>
            <a:r>
              <a:rPr lang="en-GB" dirty="0" smtClean="0"/>
              <a:t>use the </a:t>
            </a:r>
            <a:r>
              <a:rPr lang="en-GB" b="1" dirty="0" smtClean="0"/>
              <a:t>step over</a:t>
            </a:r>
            <a:r>
              <a:rPr lang="en-GB" dirty="0" smtClean="0"/>
              <a:t> button to step down to the next line in the code (will step over a function call if necessary)</a:t>
            </a:r>
          </a:p>
          <a:p>
            <a:pPr lvl="1"/>
            <a:r>
              <a:rPr lang="en-GB" dirty="0" smtClean="0"/>
              <a:t>use the </a:t>
            </a:r>
            <a:r>
              <a:rPr lang="en-GB" b="1" dirty="0" smtClean="0"/>
              <a:t>step into / out of </a:t>
            </a:r>
            <a:r>
              <a:rPr lang="en-GB" dirty="0" smtClean="0"/>
              <a:t>a function to see what is happening inside a function</a:t>
            </a:r>
            <a:endParaRPr lang="en-GB" b="1" dirty="0" smtClean="0"/>
          </a:p>
          <a:p>
            <a:r>
              <a:rPr lang="en-GB" dirty="0" smtClean="0"/>
              <a:t>By stepping through the code we can usually spot what has gone wrong</a:t>
            </a:r>
          </a:p>
          <a:p>
            <a:pPr lvl="1"/>
            <a:r>
              <a:rPr lang="en-GB" dirty="0" err="1" smtClean="0"/>
              <a:t>PyCharm</a:t>
            </a:r>
            <a:r>
              <a:rPr lang="en-GB" dirty="0" smtClean="0"/>
              <a:t> helps by showing what variables are set to</a:t>
            </a:r>
          </a:p>
          <a:p>
            <a:pPr lvl="1"/>
            <a:r>
              <a:rPr lang="en-GB" dirty="0" smtClean="0"/>
              <a:t>for example, it would have helped to fix 10Calculator_bug_scope in last week’s tutorial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61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PyCharm</a:t>
            </a:r>
            <a:r>
              <a:rPr lang="en-GB" dirty="0" smtClean="0"/>
              <a:t> is a very powerful code editor with masses of features</a:t>
            </a:r>
          </a:p>
          <a:p>
            <a:pPr lvl="1"/>
            <a:r>
              <a:rPr lang="en-GB" dirty="0" smtClean="0"/>
              <a:t>many of which you will never use</a:t>
            </a:r>
          </a:p>
          <a:p>
            <a:r>
              <a:rPr lang="en-GB" dirty="0" smtClean="0"/>
              <a:t>The next two slides show some that may be useful</a:t>
            </a:r>
          </a:p>
          <a:p>
            <a:pPr marL="3810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2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Quick Check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1524000"/>
            <a:ext cx="373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1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1pPr>
            <a:lvl2pPr marL="571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952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GB" kern="0" dirty="0" smtClean="0"/>
              <a:t>On what line does the execution of the program start</a:t>
            </a:r>
          </a:p>
          <a:p>
            <a:pPr lvl="1"/>
            <a:r>
              <a:rPr lang="en-GB" kern="0" dirty="0" smtClean="0"/>
              <a:t>answer: line 6</a:t>
            </a:r>
          </a:p>
          <a:p>
            <a:r>
              <a:rPr lang="en-GB" kern="0" dirty="0" smtClean="0"/>
              <a:t>In what order are the statements executed (what are the line numbers)</a:t>
            </a:r>
          </a:p>
          <a:p>
            <a:pPr lvl="1"/>
            <a:r>
              <a:rPr lang="en-GB" kern="0" dirty="0" smtClean="0"/>
              <a:t>answer: 6, 7, 9, 10, 12, 14, (15 or 16, 17), 19, 2, 3, 21, 2, 3</a:t>
            </a:r>
            <a:endParaRPr lang="en-GB" kern="0" dirty="0" smtClean="0"/>
          </a:p>
        </p:txBody>
      </p:sp>
      <p:pic>
        <p:nvPicPr>
          <p:cNvPr id="6" name="Picture 5" descr="D:\chris\Home\Dropbox\COMP1753\TeachingMaterial\L04 Functions\03Calculator_output.py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9" r="77862" b="50000"/>
          <a:stretch/>
        </p:blipFill>
        <p:spPr>
          <a:xfrm>
            <a:off x="4267200" y="1524000"/>
            <a:ext cx="4876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2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Highlighting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3352800" cy="4876800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PyCharm</a:t>
            </a:r>
            <a:r>
              <a:rPr lang="en-GB" dirty="0" smtClean="0"/>
              <a:t> will highlight missing </a:t>
            </a:r>
            <a:r>
              <a:rPr lang="en-GB" dirty="0"/>
              <a:t>arguments and parameters </a:t>
            </a:r>
          </a:p>
          <a:p>
            <a:r>
              <a:rPr lang="en-GB" dirty="0" smtClean="0"/>
              <a:t>Open </a:t>
            </a:r>
            <a:r>
              <a:rPr lang="en-GB" dirty="0"/>
              <a:t>up </a:t>
            </a:r>
            <a:r>
              <a:rPr lang="en-GB" dirty="0" smtClean="0"/>
              <a:t>programs 11</a:t>
            </a:r>
            <a:r>
              <a:rPr lang="en-GB" dirty="0"/>
              <a:t>, 12, 13 &amp; </a:t>
            </a:r>
            <a:r>
              <a:rPr lang="en-GB" dirty="0" smtClean="0"/>
              <a:t>15 from </a:t>
            </a:r>
            <a:r>
              <a:rPr lang="en-GB" dirty="0"/>
              <a:t>last </a:t>
            </a:r>
            <a:r>
              <a:rPr lang="en-GB" dirty="0" smtClean="0"/>
              <a:t>week to see examples</a:t>
            </a:r>
          </a:p>
          <a:p>
            <a:pPr lvl="1"/>
            <a:r>
              <a:rPr lang="en-GB" dirty="0" smtClean="0"/>
              <a:t>11 is shown here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40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416" t="15454" r="32385" b="41275"/>
          <a:stretch/>
        </p:blipFill>
        <p:spPr>
          <a:xfrm>
            <a:off x="4016604" y="2438400"/>
            <a:ext cx="4788354" cy="38862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1066800" y="6379393"/>
            <a:ext cx="7010400" cy="419101"/>
          </a:xfrm>
          <a:prstGeom prst="wedgeRectCallout">
            <a:avLst>
              <a:gd name="adj1" fmla="val 38275"/>
              <a:gd name="adj2" fmla="val -9985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err="1" smtClean="0"/>
              <a:t>PyCharm</a:t>
            </a:r>
            <a:r>
              <a:rPr lang="en-GB" dirty="0" smtClean="0"/>
              <a:t> has spotted the mismatching argument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3657600" y="1260231"/>
            <a:ext cx="5333999" cy="1085276"/>
          </a:xfrm>
          <a:prstGeom prst="wedgeRectCallout">
            <a:avLst>
              <a:gd name="adj1" fmla="val -23026"/>
              <a:gd name="adj2" fmla="val 12979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it has also spotted that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en-GB" dirty="0" smtClean="0"/>
              <a:t> may not be assigned (if the user enters something other than + or -)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5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 errors, Renaming, Usages, Code Completion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If you make a syntax error (e.g. forget a colon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dirty="0" smtClean="0"/>
              <a:t> at the end of an if statement) </a:t>
            </a:r>
          </a:p>
          <a:p>
            <a:pPr lvl="1"/>
            <a:r>
              <a:rPr lang="en-GB" dirty="0" err="1" smtClean="0"/>
              <a:t>PyCharm</a:t>
            </a:r>
            <a:r>
              <a:rPr lang="en-GB" dirty="0" smtClean="0"/>
              <a:t> will highlight it with a red squiggle</a:t>
            </a:r>
          </a:p>
          <a:p>
            <a:r>
              <a:rPr lang="en-GB" dirty="0" smtClean="0"/>
              <a:t>If you click on a variable and hit Shift+F6 you can rename it everywhere it is used</a:t>
            </a:r>
          </a:p>
          <a:p>
            <a:pPr lvl="1"/>
            <a:r>
              <a:rPr lang="en-GB" dirty="0" smtClean="0"/>
              <a:t>otherwise you would need to edit them all manually</a:t>
            </a:r>
          </a:p>
          <a:p>
            <a:r>
              <a:rPr lang="en-GB" dirty="0" smtClean="0"/>
              <a:t>If you click on a variable and hit Alt+F7 </a:t>
            </a:r>
          </a:p>
          <a:p>
            <a:pPr lvl="1"/>
            <a:r>
              <a:rPr lang="en-GB" dirty="0" err="1" smtClean="0"/>
              <a:t>PyCharm</a:t>
            </a:r>
            <a:r>
              <a:rPr lang="en-GB" dirty="0" smtClean="0"/>
              <a:t> will find all the places it is used</a:t>
            </a:r>
          </a:p>
          <a:p>
            <a:r>
              <a:rPr lang="en-GB" dirty="0" smtClean="0"/>
              <a:t>If you start typing a variable name</a:t>
            </a:r>
          </a:p>
          <a:p>
            <a:pPr lvl="1"/>
            <a:r>
              <a:rPr lang="en-GB" dirty="0" err="1" smtClean="0"/>
              <a:t>PyCharm</a:t>
            </a:r>
            <a:r>
              <a:rPr lang="en-GB" dirty="0" smtClean="0"/>
              <a:t> will offer a possible list of values (code completion)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50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reviewed a number of topics</a:t>
            </a:r>
          </a:p>
          <a:p>
            <a:pPr lvl="1"/>
            <a:r>
              <a:rPr lang="en-GB" dirty="0"/>
              <a:t>Reminder: course structure &amp; assessment</a:t>
            </a:r>
          </a:p>
          <a:p>
            <a:pPr lvl="1"/>
            <a:r>
              <a:rPr lang="en-GB" dirty="0"/>
              <a:t>Python </a:t>
            </a:r>
            <a:r>
              <a:rPr lang="en-GB" dirty="0" smtClean="0"/>
              <a:t>basics: statements, flow </a:t>
            </a:r>
            <a:r>
              <a:rPr lang="en-GB" dirty="0"/>
              <a:t>of </a:t>
            </a:r>
            <a:r>
              <a:rPr lang="en-GB" dirty="0" smtClean="0"/>
              <a:t>control, operators, comments</a:t>
            </a:r>
            <a:endParaRPr lang="en-GB" dirty="0"/>
          </a:p>
          <a:p>
            <a:pPr lvl="1"/>
            <a:r>
              <a:rPr lang="en-GB" dirty="0" err="1" smtClean="0"/>
              <a:t>PyCharm</a:t>
            </a:r>
            <a:r>
              <a:rPr lang="en-GB" dirty="0"/>
              <a:t>:</a:t>
            </a:r>
            <a:r>
              <a:rPr lang="en-GB" dirty="0" smtClean="0"/>
              <a:t> installation </a:t>
            </a:r>
            <a:r>
              <a:rPr lang="en-GB" dirty="0"/>
              <a:t>&amp; </a:t>
            </a:r>
            <a:r>
              <a:rPr lang="en-GB" dirty="0" smtClean="0"/>
              <a:t>configuration, debugging, other </a:t>
            </a:r>
            <a:r>
              <a:rPr lang="en-GB" dirty="0"/>
              <a:t>features</a:t>
            </a:r>
          </a:p>
          <a:p>
            <a:r>
              <a:rPr lang="en-GB" dirty="0" smtClean="0"/>
              <a:t>This week’s tutorial aims to test your debugging skills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27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Debugging (&amp; Recap)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Computing &amp; Information Systems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5</a:t>
            </a:fld>
            <a:endParaRPr lang="es-ES" sz="1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Reminder: course structure &amp; assessment</a:t>
            </a:r>
          </a:p>
          <a:p>
            <a:r>
              <a:rPr lang="en-GB" dirty="0" smtClean="0"/>
              <a:t>Python basics</a:t>
            </a:r>
          </a:p>
          <a:p>
            <a:pPr lvl="1"/>
            <a:r>
              <a:rPr lang="en-GB" dirty="0" smtClean="0"/>
              <a:t>statements</a:t>
            </a:r>
          </a:p>
          <a:p>
            <a:pPr lvl="1"/>
            <a:r>
              <a:rPr lang="en-GB" dirty="0"/>
              <a:t>flow of control</a:t>
            </a:r>
          </a:p>
          <a:p>
            <a:pPr lvl="1"/>
            <a:r>
              <a:rPr lang="en-GB" dirty="0" smtClean="0"/>
              <a:t>operators</a:t>
            </a:r>
          </a:p>
          <a:p>
            <a:pPr lvl="1"/>
            <a:r>
              <a:rPr lang="en-GB" dirty="0" smtClean="0"/>
              <a:t>comments</a:t>
            </a:r>
          </a:p>
          <a:p>
            <a:r>
              <a:rPr lang="en-GB" dirty="0" err="1" smtClean="0"/>
              <a:t>PyCharm</a:t>
            </a:r>
            <a:endParaRPr lang="en-GB" dirty="0"/>
          </a:p>
          <a:p>
            <a:pPr lvl="1"/>
            <a:r>
              <a:rPr lang="en-GB" dirty="0" smtClean="0"/>
              <a:t>installation &amp; configuration</a:t>
            </a:r>
          </a:p>
          <a:p>
            <a:pPr lvl="1"/>
            <a:r>
              <a:rPr lang="en-GB" dirty="0" smtClean="0"/>
              <a:t>debugging</a:t>
            </a:r>
          </a:p>
          <a:p>
            <a:pPr lvl="1"/>
            <a:r>
              <a:rPr lang="en-GB" dirty="0" smtClean="0"/>
              <a:t>other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4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traditionally recap week</a:t>
            </a:r>
          </a:p>
          <a:p>
            <a:r>
              <a:rPr lang="en-GB" dirty="0" smtClean="0"/>
              <a:t>We will go over some of the topics that have been mentioned in previous lectures and look at them in more detail</a:t>
            </a:r>
          </a:p>
          <a:p>
            <a:r>
              <a:rPr lang="en-GB" dirty="0" smtClean="0"/>
              <a:t>We will also look at how to debug programs</a:t>
            </a:r>
          </a:p>
          <a:p>
            <a:r>
              <a:rPr lang="en-GB" dirty="0" smtClean="0"/>
              <a:t>First of all there have been a number of queries about whether the tutorial exercises count towards the final mark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8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Each week you should</a:t>
            </a:r>
          </a:p>
          <a:p>
            <a:pPr lvl="1"/>
            <a:r>
              <a:rPr lang="en-GB" dirty="0" smtClean="0"/>
              <a:t>try to do the tutorial exercises in the labs – talk to your tutor if you are stuck</a:t>
            </a:r>
          </a:p>
          <a:p>
            <a:pPr lvl="1"/>
            <a:r>
              <a:rPr lang="en-GB" dirty="0" smtClean="0"/>
              <a:t>try to finish them off at home, if necessary</a:t>
            </a:r>
          </a:p>
          <a:p>
            <a:pPr lvl="1"/>
            <a:r>
              <a:rPr lang="en-GB" dirty="0" smtClean="0"/>
              <a:t>read the suggested w3schools pages</a:t>
            </a:r>
          </a:p>
          <a:p>
            <a:pPr lvl="1"/>
            <a:r>
              <a:rPr lang="en-GB" dirty="0" smtClean="0"/>
              <a:t>watch me working through selected solutions at the start of the lecture </a:t>
            </a:r>
          </a:p>
          <a:p>
            <a:pPr lvl="1"/>
            <a:r>
              <a:rPr lang="en-GB" dirty="0" smtClean="0"/>
              <a:t>review the solutions on Moodle – </a:t>
            </a:r>
            <a:r>
              <a:rPr lang="en-GB" dirty="0"/>
              <a:t>ask your tutor if you </a:t>
            </a:r>
            <a:r>
              <a:rPr lang="en-GB" dirty="0" smtClean="0"/>
              <a:t>still don’t understand</a:t>
            </a:r>
          </a:p>
          <a:p>
            <a:pPr lvl="1"/>
            <a:r>
              <a:rPr lang="en-GB" dirty="0" smtClean="0"/>
              <a:t>try again to do any that you couldn’t do first time around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87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Reminder: Assessment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  <a:defRPr/>
            </a:pPr>
            <a:r>
              <a:rPr lang="en-US" b="1" u="sng" dirty="0" smtClean="0">
                <a:ea typeface="ＭＳ Ｐゴシック" pitchFamily="34" charset="-128"/>
              </a:rPr>
              <a:t>Exam</a:t>
            </a:r>
          </a:p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Sometime in week commencing 7</a:t>
            </a:r>
            <a:r>
              <a:rPr lang="en-US" baseline="30000" dirty="0" smtClean="0">
                <a:ea typeface="ＭＳ Ｐゴシック" pitchFamily="34" charset="-128"/>
              </a:rPr>
              <a:t>th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January </a:t>
            </a:r>
            <a:r>
              <a:rPr lang="en-US" dirty="0" smtClean="0">
                <a:ea typeface="ＭＳ Ｐゴシック" pitchFamily="34" charset="-128"/>
              </a:rPr>
              <a:t>2019 – </a:t>
            </a:r>
            <a:r>
              <a:rPr lang="en-US" dirty="0">
                <a:ea typeface="ＭＳ Ｐゴシック" pitchFamily="34" charset="-128"/>
              </a:rPr>
              <a:t>do not miss it!!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Worth </a:t>
            </a:r>
            <a:r>
              <a:rPr lang="en-US" dirty="0">
                <a:ea typeface="ＭＳ Ｐゴシック" pitchFamily="34" charset="-128"/>
              </a:rPr>
              <a:t>100% of your COMP1753 marks</a:t>
            </a:r>
          </a:p>
          <a:p>
            <a:pPr lvl="1"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20 questions</a:t>
            </a:r>
          </a:p>
          <a:p>
            <a:pPr lvl="1"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multiple choice</a:t>
            </a:r>
          </a:p>
          <a:p>
            <a:pPr lvl="1"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open book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About learned programming skills rather than memory</a:t>
            </a:r>
          </a:p>
          <a:p>
            <a:pPr lvl="1">
              <a:defRPr/>
            </a:pPr>
            <a:r>
              <a:rPr lang="en-US" dirty="0" smtClean="0">
                <a:ea typeface="ＭＳ Ｐゴシック" pitchFamily="34" charset="-128"/>
              </a:rPr>
              <a:t>you should easily pass the exam if you have made a good attempt at all the tutorial work (including reviewing &amp; retrying questions you couldn’t do)</a:t>
            </a:r>
          </a:p>
          <a:p>
            <a:pPr eaLnBrk="1" hangingPunct="1">
              <a:defRPr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62E5A538-4C98-4164-8B85-761A8F66EB39}" type="slidenum">
              <a:rPr lang="es-ES" sz="1000" smtClean="0">
                <a:latin typeface="Arial" charset="0"/>
              </a:rPr>
              <a:pPr lvl="1"/>
              <a:t>9</a:t>
            </a:fld>
            <a:endParaRPr lang="es-ES" sz="1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41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_COMP1753 Powerpoint Theme</Template>
  <TotalTime>14182</TotalTime>
  <Words>2411</Words>
  <Application>Microsoft Office PowerPoint</Application>
  <PresentationFormat>On-screen Show (4:3)</PresentationFormat>
  <Paragraphs>383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ＭＳ Ｐゴシック</vt:lpstr>
      <vt:lpstr>Arial</vt:lpstr>
      <vt:lpstr>Courier New</vt:lpstr>
      <vt:lpstr>Times New Roman</vt:lpstr>
      <vt:lpstr>Term1Theme</vt:lpstr>
      <vt:lpstr>Functions flow of control</vt:lpstr>
      <vt:lpstr>Functions – file structure</vt:lpstr>
      <vt:lpstr>Functions – execution </vt:lpstr>
      <vt:lpstr>Quick Check</vt:lpstr>
      <vt:lpstr>Debugging (&amp; Recap)</vt:lpstr>
      <vt:lpstr>Lecture Objectives</vt:lpstr>
      <vt:lpstr>Motivation</vt:lpstr>
      <vt:lpstr>Tutorial work</vt:lpstr>
      <vt:lpstr>Reminder: Assessment</vt:lpstr>
      <vt:lpstr>Open book?</vt:lpstr>
      <vt:lpstr>Python basics</vt:lpstr>
      <vt:lpstr>Syntax</vt:lpstr>
      <vt:lpstr>Statements</vt:lpstr>
      <vt:lpstr>Flow of control</vt:lpstr>
      <vt:lpstr>Conditional flow of control</vt:lpstr>
      <vt:lpstr>Functions flow of control</vt:lpstr>
      <vt:lpstr>Operators</vt:lpstr>
      <vt:lpstr>Operators</vt:lpstr>
      <vt:lpstr>Comments</vt:lpstr>
      <vt:lpstr>Multi-line comments</vt:lpstr>
      <vt:lpstr>Quick check – can you spot …</vt:lpstr>
      <vt:lpstr>Debugging</vt:lpstr>
      <vt:lpstr>PyCharm</vt:lpstr>
      <vt:lpstr>PyCharm installation</vt:lpstr>
      <vt:lpstr>PyCharm settings</vt:lpstr>
      <vt:lpstr>Organising your examples</vt:lpstr>
      <vt:lpstr>PyCharm</vt:lpstr>
      <vt:lpstr>PyCharm configuration</vt:lpstr>
      <vt:lpstr>Running a program</vt:lpstr>
      <vt:lpstr>Windows Firewall</vt:lpstr>
      <vt:lpstr>Debugging</vt:lpstr>
      <vt:lpstr>Breakpoints</vt:lpstr>
      <vt:lpstr>Breakpoints in PyCharm</vt:lpstr>
      <vt:lpstr>Debugging a program</vt:lpstr>
      <vt:lpstr>02Calculator_ifElifElse</vt:lpstr>
      <vt:lpstr>PyCharm screenshot</vt:lpstr>
      <vt:lpstr>Debugging controls</vt:lpstr>
      <vt:lpstr>Debugging controls</vt:lpstr>
      <vt:lpstr>Other useful features</vt:lpstr>
      <vt:lpstr>Highlighting problems</vt:lpstr>
      <vt:lpstr>Syntax errors, Renaming, Usages, Code Completion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 Walshaw</cp:lastModifiedBy>
  <cp:revision>383</cp:revision>
  <cp:lastPrinted>2017-10-30T10:25:46Z</cp:lastPrinted>
  <dcterms:created xsi:type="dcterms:W3CDTF">2002-08-02T19:17:07Z</dcterms:created>
  <dcterms:modified xsi:type="dcterms:W3CDTF">2018-10-23T12:30:05Z</dcterms:modified>
</cp:coreProperties>
</file>