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8" r:id="rId3"/>
    <p:sldId id="422" r:id="rId4"/>
    <p:sldId id="293" r:id="rId5"/>
    <p:sldId id="425" r:id="rId6"/>
    <p:sldId id="283" r:id="rId7"/>
    <p:sldId id="412" r:id="rId8"/>
    <p:sldId id="404" r:id="rId9"/>
    <p:sldId id="405" r:id="rId10"/>
    <p:sldId id="406" r:id="rId11"/>
    <p:sldId id="407" r:id="rId12"/>
    <p:sldId id="284" r:id="rId13"/>
    <p:sldId id="285" r:id="rId14"/>
    <p:sldId id="286" r:id="rId15"/>
    <p:sldId id="380" r:id="rId16"/>
    <p:sldId id="408" r:id="rId17"/>
    <p:sldId id="411" r:id="rId18"/>
    <p:sldId id="383" r:id="rId19"/>
    <p:sldId id="384" r:id="rId20"/>
    <p:sldId id="385" r:id="rId21"/>
    <p:sldId id="382" r:id="rId22"/>
    <p:sldId id="386" r:id="rId23"/>
    <p:sldId id="316" r:id="rId24"/>
    <p:sldId id="426" r:id="rId25"/>
    <p:sldId id="427" r:id="rId26"/>
    <p:sldId id="428" r:id="rId27"/>
    <p:sldId id="429" r:id="rId28"/>
    <p:sldId id="433" r:id="rId29"/>
    <p:sldId id="387" r:id="rId30"/>
    <p:sldId id="430" r:id="rId31"/>
    <p:sldId id="432" r:id="rId32"/>
    <p:sldId id="431" r:id="rId33"/>
    <p:sldId id="434" r:id="rId34"/>
    <p:sldId id="421" r:id="rId35"/>
    <p:sldId id="435" r:id="rId36"/>
    <p:sldId id="446" r:id="rId37"/>
    <p:sldId id="436" r:id="rId38"/>
    <p:sldId id="437" r:id="rId39"/>
    <p:sldId id="441" r:id="rId40"/>
    <p:sldId id="442" r:id="rId41"/>
    <p:sldId id="443" r:id="rId42"/>
    <p:sldId id="444" r:id="rId43"/>
    <p:sldId id="438" r:id="rId44"/>
    <p:sldId id="445" r:id="rId45"/>
    <p:sldId id="439" r:id="rId46"/>
    <p:sldId id="419" r:id="rId47"/>
    <p:sldId id="424" r:id="rId4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330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C4E028-8218-4E8C-9276-E0EB2FDDFC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0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5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30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8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60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96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18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1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oodlecurrent.gre.ac.uk/my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reenteapress.com/wp/think-python-2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Introduction to COMP1753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Programming Foundations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students are talking, I will stop</a:t>
            </a:r>
          </a:p>
          <a:p>
            <a:pPr lvl="1"/>
            <a:r>
              <a:rPr lang="en-GB" dirty="0" smtClean="0"/>
              <a:t>and that wastes everyone’s money</a:t>
            </a:r>
          </a:p>
          <a:p>
            <a:r>
              <a:rPr lang="en-GB" dirty="0" smtClean="0"/>
              <a:t>If someone near to you is talking or disturbing you, tell them to shut up</a:t>
            </a:r>
          </a:p>
          <a:p>
            <a:r>
              <a:rPr lang="en-GB" dirty="0" smtClean="0"/>
              <a:t>If you would rather talk than listen, please go and talk somewhere else … the café, the park, the pub, 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2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 the other hand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University is a great opportunity</a:t>
            </a:r>
          </a:p>
          <a:p>
            <a:pPr lvl="1"/>
            <a:r>
              <a:rPr lang="en-GB" dirty="0" smtClean="0"/>
              <a:t>you get a chance to study something that interests you</a:t>
            </a:r>
          </a:p>
          <a:p>
            <a:pPr lvl="1"/>
            <a:r>
              <a:rPr lang="en-GB" dirty="0" smtClean="0"/>
              <a:t>you are likely to make life-long friends</a:t>
            </a:r>
          </a:p>
          <a:p>
            <a:pPr lvl="1"/>
            <a:r>
              <a:rPr lang="en-GB" dirty="0" smtClean="0"/>
              <a:t>you are likely to significantly enhance your earning potential (especially as computer programmer!)</a:t>
            </a:r>
          </a:p>
          <a:p>
            <a:r>
              <a:rPr lang="en-GB" dirty="0" smtClean="0"/>
              <a:t>So enjoy yourself and make the most of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39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>
                <a:ea typeface="ＭＳ Ｐゴシック" pitchFamily="34" charset="-128"/>
              </a:rPr>
              <a:t>How to survive this course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GB" dirty="0" smtClean="0">
                <a:cs typeface="+mn-cs"/>
              </a:rPr>
              <a:t>This course is not about memorising facts</a:t>
            </a:r>
          </a:p>
          <a:p>
            <a:pPr eaLnBrk="1" hangingPunct="1">
              <a:defRPr/>
            </a:pPr>
            <a:r>
              <a:rPr lang="en-GB" dirty="0" smtClean="0">
                <a:cs typeface="+mn-cs"/>
              </a:rPr>
              <a:t>However, the course is about</a:t>
            </a:r>
          </a:p>
          <a:p>
            <a:pPr lvl="1" eaLnBrk="1" hangingPunct="1">
              <a:defRPr/>
            </a:pPr>
            <a:r>
              <a:rPr lang="en-GB" dirty="0" smtClean="0"/>
              <a:t>practice (makes perfect)</a:t>
            </a:r>
          </a:p>
          <a:p>
            <a:pPr lvl="1" eaLnBrk="1" hangingPunct="1">
              <a:defRPr/>
            </a:pPr>
            <a:r>
              <a:rPr lang="en-GB" dirty="0" smtClean="0"/>
              <a:t>more practice</a:t>
            </a:r>
          </a:p>
          <a:p>
            <a:pPr lvl="1" eaLnBrk="1" hangingPunct="1">
              <a:defRPr/>
            </a:pPr>
            <a:r>
              <a:rPr lang="en-GB" dirty="0" smtClean="0"/>
              <a:t>even more practice</a:t>
            </a:r>
          </a:p>
          <a:p>
            <a:pPr lvl="1" eaLnBrk="1" hangingPunct="1">
              <a:defRPr/>
            </a:pPr>
            <a:r>
              <a:rPr lang="en-GB" dirty="0" smtClean="0"/>
              <a:t>and understanding</a:t>
            </a:r>
          </a:p>
          <a:p>
            <a:pPr eaLnBrk="1" hangingPunct="1">
              <a:defRPr/>
            </a:pPr>
            <a:r>
              <a:rPr lang="en-GB" dirty="0" smtClean="0">
                <a:cs typeface="+mn-cs"/>
              </a:rPr>
              <a:t>So, it is essential to</a:t>
            </a:r>
          </a:p>
          <a:p>
            <a:pPr lvl="1">
              <a:defRPr/>
            </a:pPr>
            <a:r>
              <a:rPr lang="en-GB" dirty="0" smtClean="0">
                <a:cs typeface="+mn-cs"/>
              </a:rPr>
              <a:t>listen well in lectures</a:t>
            </a:r>
          </a:p>
          <a:p>
            <a:pPr lvl="1" eaLnBrk="1" hangingPunct="1">
              <a:defRPr/>
            </a:pPr>
            <a:r>
              <a:rPr lang="en-GB" b="1" i="1" u="sng" dirty="0" smtClean="0"/>
              <a:t>work through the tutorial exercises each week - do them in your own time if you cannot complete them in the lab</a:t>
            </a:r>
          </a:p>
          <a:p>
            <a:pPr lvl="1" eaLnBrk="1" hangingPunct="1">
              <a:defRPr/>
            </a:pPr>
            <a:r>
              <a:rPr lang="en-GB" dirty="0" smtClean="0"/>
              <a:t>keep your logbook up to date – you can use it in the exam</a:t>
            </a:r>
          </a:p>
          <a:p>
            <a:pPr>
              <a:defRPr/>
            </a:pPr>
            <a:r>
              <a:rPr lang="en-GB" dirty="0" smtClean="0"/>
              <a:t>You </a:t>
            </a:r>
            <a:r>
              <a:rPr lang="en-GB" b="1" dirty="0"/>
              <a:t>don’t</a:t>
            </a:r>
            <a:r>
              <a:rPr lang="en-GB" dirty="0"/>
              <a:t> need to submit your solutions – if you want </a:t>
            </a:r>
            <a:r>
              <a:rPr lang="en-GB" b="1" dirty="0"/>
              <a:t>feedback</a:t>
            </a:r>
            <a:r>
              <a:rPr lang="en-GB" dirty="0"/>
              <a:t> on your tutorial work or need help, just ask your tutor in the next COMP1753 lab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A5245E2D-B53A-4BAF-A36D-186ECC0A14DD}" type="slidenum">
              <a:rPr lang="es-ES" sz="1000" smtClean="0">
                <a:latin typeface="Arial" charset="0"/>
              </a:rPr>
              <a:pPr lvl="1"/>
              <a:t>12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ea typeface="ＭＳ Ｐゴシック" pitchFamily="34" charset="-128"/>
              </a:rPr>
              <a:t>Your logbook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 smtClean="0">
                <a:cs typeface="+mn-cs"/>
              </a:rPr>
              <a:t>A logbook is useful for recording</a:t>
            </a:r>
          </a:p>
          <a:p>
            <a:pPr lvl="1" eaLnBrk="1" hangingPunct="1">
              <a:defRPr/>
            </a:pPr>
            <a:r>
              <a:rPr lang="en-GB" dirty="0" smtClean="0"/>
              <a:t>stuff that didn’t work or things that were hard to understand</a:t>
            </a:r>
          </a:p>
          <a:p>
            <a:pPr lvl="1" eaLnBrk="1" hangingPunct="1">
              <a:defRPr/>
            </a:pPr>
            <a:r>
              <a:rPr lang="en-GB" dirty="0" smtClean="0"/>
              <a:t>stuff that worked really well and how you did it</a:t>
            </a:r>
          </a:p>
          <a:p>
            <a:pPr lvl="1" eaLnBrk="1" hangingPunct="1">
              <a:defRPr/>
            </a:pPr>
            <a:r>
              <a:rPr lang="en-GB" dirty="0" smtClean="0"/>
              <a:t>ideas and discoveries of your own</a:t>
            </a:r>
          </a:p>
          <a:p>
            <a:pPr lvl="1" eaLnBrk="1" hangingPunct="1">
              <a:defRPr/>
            </a:pPr>
            <a:r>
              <a:rPr lang="en-GB" dirty="0" smtClean="0"/>
              <a:t>complicated procedures</a:t>
            </a:r>
          </a:p>
          <a:p>
            <a:pPr lvl="1" eaLnBrk="1" hangingPunct="1">
              <a:defRPr/>
            </a:pPr>
            <a:r>
              <a:rPr lang="en-GB" dirty="0" smtClean="0"/>
              <a:t>straightforward procedures that you only do occasionally</a:t>
            </a:r>
          </a:p>
          <a:p>
            <a:pPr lvl="2" eaLnBrk="1" hangingPunct="1">
              <a:defRPr/>
            </a:pPr>
            <a:r>
              <a:rPr lang="en-GB" dirty="0" smtClean="0"/>
              <a:t>if your hard disk crashed would you know which software you had installed and how you installed it?</a:t>
            </a:r>
          </a:p>
          <a:p>
            <a:pPr lvl="1" eaLnBrk="1" hangingPunct="1">
              <a:defRPr/>
            </a:pPr>
            <a:r>
              <a:rPr lang="en-GB" dirty="0" smtClean="0"/>
              <a:t>dates that you did something</a:t>
            </a:r>
          </a:p>
          <a:p>
            <a:pPr lvl="2" eaLnBrk="1" hangingPunct="1">
              <a:defRPr/>
            </a:pPr>
            <a:r>
              <a:rPr lang="en-GB" dirty="0" smtClean="0"/>
              <a:t>if some of your own software stopped working after a modification, would you know when the last stable backup was?</a:t>
            </a:r>
            <a:endParaRPr lang="en-GB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9F6F0F8-6920-4DBC-8D0D-9F4FBB195C38}" type="slidenum">
              <a:rPr lang="es-ES" sz="1000" smtClean="0">
                <a:latin typeface="Arial" charset="0"/>
              </a:rPr>
              <a:pPr lvl="1"/>
              <a:t>13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ea typeface="ＭＳ Ｐゴシック" pitchFamily="34" charset="-128"/>
              </a:rPr>
              <a:t>Your COMP1753 logbook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GB" dirty="0" smtClean="0">
                <a:cs typeface="+mn-cs"/>
              </a:rPr>
              <a:t>Since you will be working </a:t>
            </a:r>
            <a:r>
              <a:rPr lang="en-GB" dirty="0" smtClean="0">
                <a:cs typeface="+mn-cs"/>
              </a:rPr>
              <a:t>with lots of Python </a:t>
            </a:r>
            <a:r>
              <a:rPr lang="en-GB" dirty="0" smtClean="0">
                <a:cs typeface="+mn-cs"/>
              </a:rPr>
              <a:t>examples, it makes sense to record</a:t>
            </a:r>
          </a:p>
          <a:p>
            <a:pPr lvl="1" eaLnBrk="1" hangingPunct="1">
              <a:defRPr/>
            </a:pPr>
            <a:r>
              <a:rPr lang="en-GB" dirty="0" smtClean="0"/>
              <a:t>(major) changes </a:t>
            </a:r>
            <a:r>
              <a:rPr lang="en-GB" dirty="0" smtClean="0"/>
              <a:t>you made to programs you were </a:t>
            </a:r>
            <a:r>
              <a:rPr lang="en-GB" dirty="0" smtClean="0"/>
              <a:t>given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things </a:t>
            </a:r>
            <a:r>
              <a:rPr lang="en-GB" dirty="0" smtClean="0"/>
              <a:t>that didn’t </a:t>
            </a:r>
            <a:r>
              <a:rPr lang="en-GB" dirty="0" smtClean="0"/>
              <a:t>work – </a:t>
            </a:r>
            <a:r>
              <a:rPr lang="en-GB" dirty="0" smtClean="0"/>
              <a:t>if </a:t>
            </a:r>
            <a:r>
              <a:rPr lang="en-GB" dirty="0"/>
              <a:t>something you try </a:t>
            </a:r>
            <a:r>
              <a:rPr lang="en-GB" dirty="0" smtClean="0"/>
              <a:t>causes </a:t>
            </a:r>
            <a:r>
              <a:rPr lang="en-GB" dirty="0" smtClean="0"/>
              <a:t>the program to crash, make a note so you don’t do it again!</a:t>
            </a:r>
          </a:p>
          <a:p>
            <a:pPr eaLnBrk="1" hangingPunct="1">
              <a:defRPr/>
            </a:pPr>
            <a:r>
              <a:rPr lang="en-GB" dirty="0" smtClean="0">
                <a:cs typeface="+mn-cs"/>
              </a:rPr>
              <a:t>When pasting code into the logbook you can highlight the important bits in a number of ways</a:t>
            </a:r>
          </a:p>
          <a:p>
            <a:pPr lvl="1" eaLnBrk="1" hangingPunct="1">
              <a:defRPr/>
            </a:pPr>
            <a:r>
              <a:rPr lang="en-GB" dirty="0" smtClean="0"/>
              <a:t>boldface, highlighting, source code comments, Word comments, callouts, ...</a:t>
            </a:r>
          </a:p>
          <a:p>
            <a:pPr eaLnBrk="1" hangingPunct="1">
              <a:defRPr/>
            </a:pPr>
            <a:r>
              <a:rPr lang="en-GB" dirty="0" smtClean="0">
                <a:cs typeface="+mn-cs"/>
              </a:rPr>
              <a:t>The logbook is </a:t>
            </a:r>
            <a:r>
              <a:rPr lang="en-GB" dirty="0" smtClean="0">
                <a:cs typeface="+mn-cs"/>
              </a:rPr>
              <a:t>for </a:t>
            </a:r>
            <a:r>
              <a:rPr lang="en-GB" dirty="0" smtClean="0">
                <a:cs typeface="+mn-cs"/>
              </a:rPr>
              <a:t>your own benefit (e.g. in the exam) </a:t>
            </a:r>
          </a:p>
          <a:p>
            <a:pPr lvl="1" eaLnBrk="1" hangingPunct="1">
              <a:defRPr/>
            </a:pPr>
            <a:r>
              <a:rPr lang="en-GB" dirty="0">
                <a:cs typeface="+mn-cs"/>
              </a:rPr>
              <a:t>it </a:t>
            </a:r>
            <a:r>
              <a:rPr lang="en-GB" dirty="0" smtClean="0">
                <a:cs typeface="+mn-cs"/>
              </a:rPr>
              <a:t>is not marked </a:t>
            </a:r>
            <a:r>
              <a:rPr lang="en-GB" dirty="0" smtClean="0">
                <a:cs typeface="+mn-cs"/>
              </a:rPr>
              <a:t>(in </a:t>
            </a:r>
            <a:r>
              <a:rPr lang="en-GB" dirty="0" smtClean="0">
                <a:cs typeface="+mn-cs"/>
              </a:rPr>
              <a:t>COMP1753 – other </a:t>
            </a:r>
            <a:r>
              <a:rPr lang="en-GB" dirty="0" smtClean="0">
                <a:cs typeface="+mn-cs"/>
              </a:rPr>
              <a:t>courses may differ)</a:t>
            </a:r>
            <a:endParaRPr lang="en-GB" dirty="0">
              <a:cs typeface="+mn-cs"/>
            </a:endParaRPr>
          </a:p>
          <a:p>
            <a:pPr lvl="1" eaLnBrk="1" hangingPunct="1">
              <a:defRPr/>
            </a:pPr>
            <a:r>
              <a:rPr lang="en-GB" dirty="0" smtClean="0">
                <a:cs typeface="+mn-cs"/>
              </a:rPr>
              <a:t>make sure it is written to be as helpful </a:t>
            </a:r>
            <a:r>
              <a:rPr lang="en-GB" b="1" dirty="0" smtClean="0">
                <a:cs typeface="+mn-cs"/>
              </a:rPr>
              <a:t>to you </a:t>
            </a:r>
            <a:r>
              <a:rPr lang="en-GB" dirty="0" smtClean="0">
                <a:cs typeface="+mn-cs"/>
              </a:rPr>
              <a:t>as </a:t>
            </a:r>
            <a:r>
              <a:rPr lang="en-GB" dirty="0" smtClean="0">
                <a:cs typeface="+mn-cs"/>
              </a:rPr>
              <a:t>possible</a:t>
            </a:r>
            <a:r>
              <a:rPr lang="en-GB" dirty="0" smtClean="0">
                <a:cs typeface="+mn-cs"/>
              </a:rPr>
              <a:t>!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07D1E66C-D974-4717-88E1-80331392E4A1}" type="slidenum">
              <a:rPr lang="es-ES" sz="1000" smtClean="0">
                <a:latin typeface="Arial" charset="0"/>
              </a:rPr>
              <a:pPr lvl="1"/>
              <a:t>14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ea typeface="ＭＳ Ｐゴシック" pitchFamily="34" charset="-128"/>
              </a:rPr>
              <a:t>How to survive this </a:t>
            </a:r>
            <a:r>
              <a:rPr lang="en-GB" sz="3200" dirty="0" smtClean="0">
                <a:ea typeface="ＭＳ Ｐゴシック" pitchFamily="34" charset="-128"/>
              </a:rPr>
              <a:t>course (2)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In short</a:t>
            </a:r>
          </a:p>
          <a:p>
            <a:r>
              <a:rPr lang="en-GB" dirty="0" smtClean="0"/>
              <a:t>Listen &amp; learn</a:t>
            </a:r>
            <a:endParaRPr lang="en-GB" dirty="0"/>
          </a:p>
          <a:p>
            <a:r>
              <a:rPr lang="en-GB" dirty="0"/>
              <a:t>Complete </a:t>
            </a:r>
            <a:r>
              <a:rPr lang="en-GB"/>
              <a:t>the </a:t>
            </a:r>
            <a:r>
              <a:rPr lang="en-GB" smtClean="0"/>
              <a:t>tutorial work</a:t>
            </a:r>
            <a:endParaRPr lang="en-GB" dirty="0" smtClean="0"/>
          </a:p>
          <a:p>
            <a:pPr lvl="1"/>
            <a:r>
              <a:rPr lang="en-GB" dirty="0" smtClean="0"/>
              <a:t>ask for help if you are stuck</a:t>
            </a:r>
          </a:p>
          <a:p>
            <a:r>
              <a:rPr lang="en-GB" dirty="0" smtClean="0"/>
              <a:t>Write </a:t>
            </a:r>
            <a:r>
              <a:rPr lang="en-GB" dirty="0"/>
              <a:t>up a log book</a:t>
            </a:r>
          </a:p>
          <a:p>
            <a:r>
              <a:rPr lang="en-GB" dirty="0"/>
              <a:t>Pass the exam </a:t>
            </a:r>
            <a:r>
              <a:rPr lang="en-GB" dirty="0" smtClean="0"/>
              <a:t>(100</a:t>
            </a:r>
            <a:r>
              <a:rPr lang="en-GB" dirty="0"/>
              <a:t>%) in </a:t>
            </a:r>
            <a:r>
              <a:rPr lang="en-GB" dirty="0" smtClean="0"/>
              <a:t>January</a:t>
            </a:r>
            <a:endParaRPr lang="en-GB" dirty="0"/>
          </a:p>
          <a:p>
            <a:r>
              <a:rPr lang="en-GB" b="1" dirty="0" smtClean="0"/>
              <a:t>Program</a:t>
            </a:r>
            <a:r>
              <a:rPr lang="en-GB" b="1" dirty="0"/>
              <a:t>, program, program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9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How to survive this course (3)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Above all develop a curiosity about how programs work and an eagerness to mess around with them</a:t>
            </a:r>
          </a:p>
          <a:p>
            <a:r>
              <a:rPr lang="en-GB" dirty="0" smtClean="0"/>
              <a:t>Your first response on being given an unfamiliar program should not be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h ****! I have no idea what this does. I don’t know what to do with it.</a:t>
            </a:r>
          </a:p>
          <a:p>
            <a:r>
              <a:rPr lang="en-GB" dirty="0" smtClean="0"/>
              <a:t>… but rather</a:t>
            </a:r>
          </a:p>
          <a:p>
            <a:pPr lvl="1"/>
            <a:r>
              <a:rPr lang="en-GB" dirty="0" err="1" smtClean="0"/>
              <a:t>Mmm</a:t>
            </a:r>
            <a:r>
              <a:rPr lang="en-GB" dirty="0" smtClean="0"/>
              <a:t>! I wonder how this works. I wonder what I can do to improve/fix it.</a:t>
            </a:r>
          </a:p>
          <a:p>
            <a:r>
              <a:rPr lang="en-GB" dirty="0" smtClean="0"/>
              <a:t>Remember … </a:t>
            </a:r>
            <a:r>
              <a:rPr lang="en-GB" b="1" dirty="0" smtClean="0"/>
              <a:t>provided you have a recent backup</a:t>
            </a:r>
            <a:r>
              <a:rPr lang="en-GB" dirty="0" smtClean="0"/>
              <a:t> … it doesn’t matter how often you break a program, you can always go back to the previous working version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If you are carrying all your work around </a:t>
            </a:r>
            <a:r>
              <a:rPr lang="en-GB" dirty="0" smtClean="0"/>
              <a:t>on </a:t>
            </a:r>
            <a:r>
              <a:rPr lang="en-GB" dirty="0"/>
              <a:t>a memory stick or even a laptop, what will you do when it </a:t>
            </a:r>
            <a:r>
              <a:rPr lang="en-GB" dirty="0" smtClean="0"/>
              <a:t>crashes or </a:t>
            </a:r>
            <a:r>
              <a:rPr lang="en-GB" dirty="0"/>
              <a:t>gets lost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at this University, and probably all the others, lost memory sticks are not accepted as an excuse for late/lost work</a:t>
            </a:r>
            <a:endParaRPr lang="en-GB" dirty="0"/>
          </a:p>
          <a:p>
            <a:r>
              <a:rPr lang="en-GB" b="1" dirty="0" smtClean="0"/>
              <a:t>Backup, backup, backup!!!</a:t>
            </a:r>
          </a:p>
          <a:p>
            <a:r>
              <a:rPr lang="en-GB" dirty="0" smtClean="0"/>
              <a:t>You should get into the habit of backing up your work </a:t>
            </a:r>
            <a:r>
              <a:rPr lang="en-GB" b="1" dirty="0" smtClean="0"/>
              <a:t>securely</a:t>
            </a:r>
            <a:r>
              <a:rPr lang="en-GB" dirty="0" smtClean="0"/>
              <a:t> and </a:t>
            </a:r>
            <a:r>
              <a:rPr lang="en-GB" b="1" dirty="0" smtClean="0"/>
              <a:t>regularly</a:t>
            </a:r>
          </a:p>
          <a:p>
            <a:pPr lvl="1"/>
            <a:r>
              <a:rPr lang="en-GB" dirty="0" smtClean="0"/>
              <a:t>at the end of each session (lab, self-study, …)</a:t>
            </a:r>
          </a:p>
          <a:p>
            <a:pPr lvl="1"/>
            <a:r>
              <a:rPr lang="en-GB" dirty="0" smtClean="0"/>
              <a:t>after you have successfully implemented or fixed something</a:t>
            </a:r>
          </a:p>
          <a:p>
            <a:r>
              <a:rPr lang="en-GB" dirty="0" smtClean="0"/>
              <a:t>Your G: drive is a secure storage location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2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computer programming?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Computer programming is the science (and art) of writing computer programs</a:t>
            </a:r>
          </a:p>
          <a:p>
            <a:r>
              <a:rPr lang="en-GB" dirty="0"/>
              <a:t>N</a:t>
            </a:r>
            <a:r>
              <a:rPr lang="en-GB" dirty="0" smtClean="0"/>
              <a:t>otice the confusing and illogical spelling</a:t>
            </a:r>
          </a:p>
          <a:p>
            <a:pPr lvl="1"/>
            <a:r>
              <a:rPr lang="en-GB" dirty="0" smtClean="0"/>
              <a:t>you are studying a degree </a:t>
            </a:r>
            <a:r>
              <a:rPr lang="en-GB" b="1" dirty="0" smtClean="0"/>
              <a:t>programme</a:t>
            </a:r>
            <a:r>
              <a:rPr lang="en-GB" dirty="0" smtClean="0"/>
              <a:t> (e.g. BSc Computer Science, BSc Business Information Technology, BEng Software Engineering, …) </a:t>
            </a:r>
          </a:p>
          <a:p>
            <a:pPr lvl="1"/>
            <a:r>
              <a:rPr lang="en-GB" dirty="0" smtClean="0"/>
              <a:t>but you will be writing a computer </a:t>
            </a:r>
            <a:r>
              <a:rPr lang="en-GB" b="1" dirty="0" smtClean="0"/>
              <a:t>program</a:t>
            </a:r>
          </a:p>
          <a:p>
            <a:pPr lvl="1"/>
            <a:r>
              <a:rPr lang="en-GB" dirty="0" smtClean="0"/>
              <a:t>when you do this, you will be </a:t>
            </a:r>
            <a:r>
              <a:rPr lang="en-GB" b="1" dirty="0" smtClean="0"/>
              <a:t>programming</a:t>
            </a:r>
            <a:r>
              <a:rPr lang="en-GB" dirty="0" smtClean="0"/>
              <a:t> (and not programing)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9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computer program?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computer program is a </a:t>
            </a:r>
            <a:r>
              <a:rPr lang="en-GB" dirty="0" smtClean="0"/>
              <a:t>set of </a:t>
            </a:r>
            <a:r>
              <a:rPr lang="en-GB" dirty="0"/>
              <a:t>instructions that tell a computer what to </a:t>
            </a:r>
            <a:r>
              <a:rPr lang="en-GB" dirty="0" smtClean="0"/>
              <a:t>do</a:t>
            </a:r>
          </a:p>
          <a:p>
            <a:pPr lvl="1"/>
            <a:r>
              <a:rPr lang="en-GB" dirty="0" smtClean="0"/>
              <a:t>everything </a:t>
            </a:r>
            <a:r>
              <a:rPr lang="en-GB" dirty="0"/>
              <a:t>a computer does is controlled by a </a:t>
            </a:r>
            <a:r>
              <a:rPr lang="en-GB" dirty="0" smtClean="0"/>
              <a:t>program </a:t>
            </a:r>
            <a:endParaRPr lang="en-GB" dirty="0"/>
          </a:p>
          <a:p>
            <a:r>
              <a:rPr lang="en-GB" dirty="0" smtClean="0"/>
              <a:t>Some well-known </a:t>
            </a:r>
            <a:r>
              <a:rPr lang="en-GB" dirty="0"/>
              <a:t>examples of </a:t>
            </a:r>
            <a:r>
              <a:rPr lang="en-GB" dirty="0" smtClean="0"/>
              <a:t>programs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web browser </a:t>
            </a:r>
            <a:r>
              <a:rPr lang="en-GB" dirty="0" smtClean="0"/>
              <a:t>(like Firefox or Chrome) is a computer program that can </a:t>
            </a:r>
            <a:r>
              <a:rPr lang="en-GB" dirty="0"/>
              <a:t>be used to view web pages on the </a:t>
            </a:r>
            <a:r>
              <a:rPr lang="en-GB" dirty="0" smtClean="0"/>
              <a:t>internet</a:t>
            </a:r>
            <a:endParaRPr lang="en-GB" dirty="0"/>
          </a:p>
          <a:p>
            <a:pPr lvl="1"/>
            <a:r>
              <a:rPr lang="en-GB" dirty="0" smtClean="0"/>
              <a:t>An office suite (like Microsoft Office) is a collection of computer programs that can be used to write </a:t>
            </a:r>
            <a:r>
              <a:rPr lang="en-GB" dirty="0" smtClean="0"/>
              <a:t>documents</a:t>
            </a:r>
            <a:endParaRPr lang="en-GB" dirty="0" smtClean="0"/>
          </a:p>
          <a:p>
            <a:pPr lvl="1"/>
            <a:r>
              <a:rPr lang="en-GB" dirty="0" smtClean="0"/>
              <a:t>A video game is a computer program</a:t>
            </a:r>
          </a:p>
          <a:p>
            <a:pPr lvl="1"/>
            <a:r>
              <a:rPr lang="en-GB" dirty="0" smtClean="0"/>
              <a:t>A cash machine (ATM) is controlled by a computer program</a:t>
            </a:r>
            <a:endParaRPr lang="en-GB" dirty="0"/>
          </a:p>
          <a:p>
            <a:r>
              <a:rPr lang="en-GB" dirty="0" smtClean="0"/>
              <a:t>Computer </a:t>
            </a:r>
            <a:r>
              <a:rPr lang="en-GB" dirty="0"/>
              <a:t>programs are often referred to as </a:t>
            </a:r>
            <a:r>
              <a:rPr lang="en-GB" b="1" dirty="0"/>
              <a:t>code </a:t>
            </a:r>
            <a:r>
              <a:rPr lang="en-GB" dirty="0"/>
              <a:t>and programming is sometimes called </a:t>
            </a:r>
            <a:r>
              <a:rPr lang="en-GB" b="1" dirty="0"/>
              <a:t>coding</a:t>
            </a:r>
          </a:p>
          <a:p>
            <a:r>
              <a:rPr lang="en-GB" dirty="0" smtClean="0"/>
              <a:t>A </a:t>
            </a:r>
            <a:r>
              <a:rPr lang="en-GB" dirty="0"/>
              <a:t>computer program is written in a </a:t>
            </a:r>
            <a:r>
              <a:rPr lang="en-GB" dirty="0" smtClean="0"/>
              <a:t>programming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60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Contact information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Name: 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Email: c.walshaw@gre.ac.uk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please use your University email account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Tel: 020 8331 8142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but best to use email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Office: Queen Mary 234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Office hours for term 1: 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Mondays 3-4pm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9A5C1B60-FCCE-445B-9331-5908712117A4}" type="slidenum">
              <a:rPr lang="es-ES" sz="1000" smtClean="0">
                <a:latin typeface="Arial" charset="0"/>
              </a:rPr>
              <a:pPr lvl="1"/>
              <a:t>2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programming language?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programming language is a type of written language that tells computers what to </a:t>
            </a:r>
            <a:r>
              <a:rPr lang="en-GB" dirty="0" smtClean="0"/>
              <a:t>do</a:t>
            </a:r>
          </a:p>
          <a:p>
            <a:r>
              <a:rPr lang="en-GB" dirty="0" smtClean="0"/>
              <a:t>There are many different programming languages: e.g. JavaScript</a:t>
            </a:r>
            <a:r>
              <a:rPr lang="en-GB" dirty="0"/>
              <a:t>, </a:t>
            </a:r>
            <a:r>
              <a:rPr lang="en-GB" dirty="0" smtClean="0"/>
              <a:t>Java, C, C++, C#, Objective-C, Visual basic (VB), </a:t>
            </a:r>
            <a:r>
              <a:rPr lang="en-GB" b="1" dirty="0" smtClean="0"/>
              <a:t>Python</a:t>
            </a:r>
            <a:r>
              <a:rPr lang="en-GB" dirty="0" smtClean="0"/>
              <a:t>, …</a:t>
            </a:r>
          </a:p>
          <a:p>
            <a:r>
              <a:rPr lang="en-GB" dirty="0" smtClean="0"/>
              <a:t>Each language has its own keywords, grammar, punctuation and </a:t>
            </a:r>
            <a:r>
              <a:rPr lang="en-GB" b="1" dirty="0" smtClean="0"/>
              <a:t>syntax</a:t>
            </a:r>
          </a:p>
          <a:p>
            <a:pPr lvl="1"/>
            <a:r>
              <a:rPr lang="en-GB" dirty="0" smtClean="0"/>
              <a:t>although several languages now look quite similar (</a:t>
            </a:r>
            <a:r>
              <a:rPr lang="en-GB" dirty="0"/>
              <a:t>JavaScript, Java, C, C++, C</a:t>
            </a:r>
            <a:r>
              <a:rPr lang="en-GB" dirty="0" smtClean="0"/>
              <a:t>#, …)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1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syntax?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Definition:</a:t>
            </a:r>
          </a:p>
          <a:p>
            <a:pPr lvl="1"/>
            <a:r>
              <a:rPr lang="en-GB" dirty="0" smtClean="0"/>
              <a:t>(generally) the arrangement </a:t>
            </a:r>
            <a:r>
              <a:rPr lang="en-GB" dirty="0"/>
              <a:t>of words and phrases to create well-formed sentences in a </a:t>
            </a:r>
            <a:r>
              <a:rPr lang="en-GB" dirty="0" smtClean="0"/>
              <a:t>language</a:t>
            </a:r>
            <a:endParaRPr lang="en-GB" dirty="0"/>
          </a:p>
          <a:p>
            <a:pPr lvl="1"/>
            <a:r>
              <a:rPr lang="en-GB" dirty="0" smtClean="0"/>
              <a:t>(more specifically) the </a:t>
            </a:r>
            <a:r>
              <a:rPr lang="en-GB" dirty="0"/>
              <a:t>structure of statements in a computer </a:t>
            </a:r>
            <a:r>
              <a:rPr lang="en-GB" dirty="0" smtClean="0"/>
              <a:t>programming language</a:t>
            </a:r>
          </a:p>
          <a:p>
            <a:r>
              <a:rPr lang="en-GB" dirty="0" smtClean="0"/>
              <a:t>However, </a:t>
            </a:r>
          </a:p>
          <a:p>
            <a:pPr lvl="1"/>
            <a:r>
              <a:rPr lang="en-GB" dirty="0" smtClean="0"/>
              <a:t>in English the syntax is fairly flexible</a:t>
            </a:r>
          </a:p>
          <a:p>
            <a:pPr lvl="1"/>
            <a:r>
              <a:rPr lang="en-GB" dirty="0" smtClean="0"/>
              <a:t>the syntax is fairly flexible in English</a:t>
            </a:r>
          </a:p>
          <a:p>
            <a:pPr lvl="1"/>
            <a:r>
              <a:rPr lang="en-GB" dirty="0" smtClean="0"/>
              <a:t>the syntax in English is fairly flexible</a:t>
            </a:r>
          </a:p>
          <a:p>
            <a:pPr lvl="1"/>
            <a:r>
              <a:rPr lang="en-GB" dirty="0" smtClean="0"/>
              <a:t>in the English syntax is flexible fairly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9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programming syntax is very strict</a:t>
            </a:r>
          </a:p>
          <a:p>
            <a:pPr lvl="1"/>
            <a:r>
              <a:rPr lang="en-GB" dirty="0"/>
              <a:t>if you get it wrong, the computer won’t know what you mean</a:t>
            </a:r>
          </a:p>
          <a:p>
            <a:r>
              <a:rPr lang="en-GB" dirty="0"/>
              <a:t>And sometimes in English too</a:t>
            </a:r>
          </a:p>
          <a:p>
            <a:pPr lvl="1"/>
            <a:r>
              <a:rPr lang="en-GB" dirty="0"/>
              <a:t>computer get if it know mean the what won’t wrong you </a:t>
            </a:r>
          </a:p>
          <a:p>
            <a:r>
              <a:rPr lang="en-GB" dirty="0"/>
              <a:t>This is why beginners sometimes find programming hard</a:t>
            </a:r>
          </a:p>
          <a:p>
            <a:pPr lvl="1"/>
            <a:r>
              <a:rPr lang="en-GB" dirty="0"/>
              <a:t>they in the wrong order get the </a:t>
            </a:r>
            <a:r>
              <a:rPr lang="en-GB" dirty="0" smtClean="0"/>
              <a:t>commands</a:t>
            </a:r>
            <a:endParaRPr lang="en-GB" dirty="0" smtClean="0"/>
          </a:p>
          <a:p>
            <a:pPr lvl="1"/>
            <a:r>
              <a:rPr lang="en-GB" dirty="0" smtClean="0"/>
              <a:t>and sum times they miss spelt the </a:t>
            </a:r>
            <a:r>
              <a:rPr lang="en-GB" dirty="0" err="1" smtClean="0"/>
              <a:t>wurdz</a:t>
            </a: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3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Python is a general purpose programming language. </a:t>
            </a:r>
            <a:endParaRPr lang="en-US" altLang="en-US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so you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can use Python to write code for any 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pretty much any programming task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Large organizations that use Python include Wikipedia, 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Google, Yahoo!, CERN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,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NASA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Facebook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, Amazon &amp; Instagram.</a:t>
            </a:r>
            <a:endParaRPr lang="en-US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Python is particularly popular for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scientific computing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data science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machine learning / artificial intelligence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natural language processing</a:t>
            </a:r>
            <a:endParaRPr lang="en-US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8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Python (1)?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Python is 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an </a:t>
            </a:r>
            <a:r>
              <a:rPr lang="en-US" altLang="en-US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interpreted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language rather than a </a:t>
            </a:r>
            <a:r>
              <a:rPr lang="en-US" altLang="en-US" b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compiled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language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means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that python code is translated and executed by 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another program (a Python interpreter)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one statement 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at a time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a compiled language, the entire source code is compiled and then executed 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altogether</a:t>
            </a:r>
          </a:p>
          <a:p>
            <a:pPr lvl="1"/>
            <a:r>
              <a:rPr lang="en-CA" dirty="0"/>
              <a:t>that probably doesn’t mean anything </a:t>
            </a:r>
            <a:r>
              <a:rPr lang="en-CA" dirty="0" smtClean="0"/>
              <a:t>currently, </a:t>
            </a:r>
            <a:r>
              <a:rPr lang="en-CA" dirty="0"/>
              <a:t>but in term 2 you will see that Java is a compiled language</a:t>
            </a:r>
          </a:p>
          <a:p>
            <a:pPr lvl="1"/>
            <a:endParaRPr lang="en-US" altLang="en-US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74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Python (2)?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Python is an </a:t>
            </a:r>
            <a:r>
              <a:rPr lang="en-US" altLang="en-US" b="1" dirty="0">
                <a:solidFill>
                  <a:schemeClr val="tx2"/>
                </a:solidFill>
                <a:cs typeface="Times New Roman" panose="02020603050405020304" pitchFamily="18" charset="0"/>
              </a:rPr>
              <a:t>object-oriented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programming 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language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object-oriented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programming is a powerful tool for developing reusable </a:t>
            </a:r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software</a:t>
            </a:r>
          </a:p>
          <a:p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In COMP1753 Programming Foundations we will just cover the basics of programming</a:t>
            </a:r>
          </a:p>
          <a:p>
            <a:r>
              <a:rPr lang="en-US" alt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In term 2, in COMP1752 Object-Oriented Programming you will learn much more about objects and classes</a:t>
            </a:r>
            <a:endParaRPr lang="en-US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45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download and install </a:t>
            </a:r>
            <a:r>
              <a:rPr lang="en-GB" dirty="0"/>
              <a:t>Python </a:t>
            </a:r>
            <a:r>
              <a:rPr lang="en-GB" dirty="0" smtClean="0"/>
              <a:t>from </a:t>
            </a:r>
            <a:r>
              <a:rPr lang="en-GB" dirty="0">
                <a:hlinkClick r:id="rId2"/>
              </a:rPr>
              <a:t>https://www.python.org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versions for PCs, Macs &amp; other platforms</a:t>
            </a:r>
          </a:p>
          <a:p>
            <a:r>
              <a:rPr lang="en-GB" dirty="0" smtClean="0"/>
              <a:t>It comes with its own development environment called IDLE</a:t>
            </a:r>
          </a:p>
          <a:p>
            <a:pPr lvl="1"/>
            <a:r>
              <a:rPr lang="en-GB" dirty="0" smtClean="0"/>
              <a:t>stands for </a:t>
            </a:r>
            <a:r>
              <a:rPr lang="en-GB" b="1" dirty="0"/>
              <a:t>I</a:t>
            </a:r>
            <a:r>
              <a:rPr lang="en-GB" b="1" dirty="0" smtClean="0"/>
              <a:t>ntegrated </a:t>
            </a:r>
            <a:r>
              <a:rPr lang="en-GB" b="1" dirty="0"/>
              <a:t>D</a:t>
            </a:r>
            <a:r>
              <a:rPr lang="en-GB" b="1" dirty="0" smtClean="0"/>
              <a:t>evelopment </a:t>
            </a:r>
            <a:r>
              <a:rPr lang="en-GB" b="1" dirty="0"/>
              <a:t>and </a:t>
            </a:r>
            <a:r>
              <a:rPr lang="en-GB" b="1" dirty="0" smtClean="0"/>
              <a:t>Learning Environment</a:t>
            </a:r>
          </a:p>
          <a:p>
            <a:pPr lvl="1"/>
            <a:r>
              <a:rPr lang="en-GB" dirty="0" smtClean="0"/>
              <a:t>includes smart code editor, the </a:t>
            </a:r>
            <a:r>
              <a:rPr lang="en-GB" b="1" dirty="0" smtClean="0"/>
              <a:t>Python shell </a:t>
            </a:r>
            <a:r>
              <a:rPr lang="en-GB" dirty="0" smtClean="0"/>
              <a:t>&amp; an integrated debugger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4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You could also write Python in a </a:t>
            </a:r>
            <a:r>
              <a:rPr lang="en-GB" dirty="0"/>
              <a:t>simple text editor like </a:t>
            </a:r>
            <a:r>
              <a:rPr lang="en-GB" dirty="0" err="1"/>
              <a:t>NotePad</a:t>
            </a:r>
            <a:r>
              <a:rPr lang="en-GB" dirty="0"/>
              <a:t> (very basic) or </a:t>
            </a:r>
            <a:r>
              <a:rPr lang="en-GB" dirty="0" err="1"/>
              <a:t>NotePad</a:t>
            </a:r>
            <a:r>
              <a:rPr lang="en-GB" dirty="0"/>
              <a:t>++ (</a:t>
            </a:r>
            <a:r>
              <a:rPr lang="en-GB" dirty="0" smtClean="0"/>
              <a:t>better) and run it from the Windows/</a:t>
            </a:r>
            <a:r>
              <a:rPr lang="en-GB" dirty="0" err="1" smtClean="0"/>
              <a:t>MacOS</a:t>
            </a:r>
            <a:r>
              <a:rPr lang="en-GB" dirty="0" smtClean="0"/>
              <a:t> command window</a:t>
            </a:r>
          </a:p>
          <a:p>
            <a:pPr lvl="1"/>
            <a:r>
              <a:rPr lang="en-GB" dirty="0" smtClean="0"/>
              <a:t>but why would you do that?</a:t>
            </a:r>
          </a:p>
          <a:p>
            <a:r>
              <a:rPr lang="en-GB" dirty="0" smtClean="0"/>
              <a:t>You can create an </a:t>
            </a:r>
            <a:r>
              <a:rPr lang="en-GB" dirty="0"/>
              <a:t>account at </a:t>
            </a:r>
            <a:r>
              <a:rPr lang="en-GB" dirty="0" smtClean="0">
                <a:hlinkClick r:id="rId2"/>
              </a:rPr>
              <a:t>PythonAnywhere.com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this site allows you to create, edit and run Python programs from your web browser</a:t>
            </a:r>
          </a:p>
          <a:p>
            <a:pPr lvl="1"/>
            <a:r>
              <a:rPr lang="en-GB" dirty="0" smtClean="0"/>
              <a:t>your programs are stored in the cloud, so accessible from any web browser</a:t>
            </a:r>
          </a:p>
          <a:p>
            <a:r>
              <a:rPr lang="en-GB" dirty="0" smtClean="0"/>
              <a:t>There are other, more sophisticated, development environments</a:t>
            </a:r>
          </a:p>
          <a:p>
            <a:pPr lvl="1"/>
            <a:r>
              <a:rPr lang="en-GB" dirty="0" smtClean="0"/>
              <a:t>we will </a:t>
            </a:r>
            <a:r>
              <a:rPr lang="en-GB" dirty="0" smtClean="0"/>
              <a:t>look at </a:t>
            </a:r>
            <a:r>
              <a:rPr lang="en-GB" dirty="0" smtClean="0"/>
              <a:t>another one </a:t>
            </a:r>
            <a:r>
              <a:rPr lang="en-GB" dirty="0" smtClean="0"/>
              <a:t>(</a:t>
            </a:r>
            <a:r>
              <a:rPr lang="en-GB" b="1" dirty="0" err="1" smtClean="0"/>
              <a:t>pycharm</a:t>
            </a:r>
            <a:r>
              <a:rPr lang="en-GB" dirty="0" smtClean="0"/>
              <a:t>) later </a:t>
            </a:r>
            <a:r>
              <a:rPr lang="en-GB" dirty="0" smtClean="0"/>
              <a:t>in the term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3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/>
              <a:t>i</a:t>
            </a:r>
            <a:r>
              <a:rPr lang="en-GB" dirty="0" smtClean="0"/>
              <a:t>s the Python shell?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Python shell is the most basic way of interacting with Python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It provides a command prompt </a:t>
            </a:r>
            <a:r>
              <a:rPr lang="en-GB" dirty="0" smtClean="0">
                <a:solidFill>
                  <a:srgbClr val="993300"/>
                </a:solidFill>
              </a:rPr>
              <a:t>&gt;&gt;&gt;</a:t>
            </a:r>
            <a:r>
              <a:rPr lang="en-GB" dirty="0" smtClean="0"/>
              <a:t> where you can type in Python commands</a:t>
            </a:r>
          </a:p>
          <a:p>
            <a:r>
              <a:rPr lang="en-GB" dirty="0" smtClean="0"/>
              <a:t>You can also use it to run Python 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pic>
        <p:nvPicPr>
          <p:cNvPr id="7" name="Picture 6" descr="Python 3.7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0" b="86617"/>
          <a:stretch/>
        </p:blipFill>
        <p:spPr>
          <a:xfrm>
            <a:off x="2087592" y="2514600"/>
            <a:ext cx="496881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Every time a programmer starts with a new language it is traditional to write a very basic example to check that everything is configured correctly</a:t>
            </a:r>
          </a:p>
          <a:p>
            <a:r>
              <a:rPr lang="en-GB" dirty="0" smtClean="0"/>
              <a:t>Typically the first example just outputs the words “Hello world!”</a:t>
            </a:r>
          </a:p>
          <a:p>
            <a:r>
              <a:rPr lang="en-GB" dirty="0" smtClean="0"/>
              <a:t>In fact, in Python we don’t even need to write a program (.</a:t>
            </a:r>
            <a:r>
              <a:rPr lang="en-GB" dirty="0" err="1" smtClean="0"/>
              <a:t>py</a:t>
            </a:r>
            <a:r>
              <a:rPr lang="en-GB" dirty="0" smtClean="0"/>
              <a:t> file), we can just type Python commands directly into the shell</a:t>
            </a:r>
          </a:p>
          <a:p>
            <a:pPr lvl="1"/>
            <a:r>
              <a:rPr lang="en-GB" dirty="0" smtClean="0"/>
              <a:t>type the command at the prompt </a:t>
            </a:r>
            <a:r>
              <a:rPr lang="en-GB" dirty="0" smtClean="0">
                <a:solidFill>
                  <a:srgbClr val="993300"/>
                </a:solidFill>
              </a:rPr>
              <a:t>&gt;&gt;&gt;</a:t>
            </a:r>
            <a:endParaRPr lang="en-GB" dirty="0">
              <a:solidFill>
                <a:srgbClr val="99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3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Introduction to COMP1753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GB" dirty="0" smtClean="0"/>
              <a:t>course structure / assessment</a:t>
            </a:r>
          </a:p>
          <a:p>
            <a:pPr lvl="1"/>
            <a:r>
              <a:rPr lang="en-GB" dirty="0" smtClean="0"/>
              <a:t>attendance / conduct / survival</a:t>
            </a:r>
          </a:p>
          <a:p>
            <a:r>
              <a:rPr lang="en-GB" dirty="0" smtClean="0"/>
              <a:t>Introduction to programming</a:t>
            </a:r>
          </a:p>
          <a:p>
            <a:pPr lvl="1"/>
            <a:r>
              <a:rPr lang="en-GB" dirty="0" smtClean="0"/>
              <a:t>programming / syntax / languages</a:t>
            </a:r>
          </a:p>
          <a:p>
            <a:pPr lvl="1"/>
            <a:r>
              <a:rPr lang="en-GB" dirty="0" smtClean="0"/>
              <a:t>Python / IDLE</a:t>
            </a:r>
          </a:p>
          <a:p>
            <a:r>
              <a:rPr lang="en-GB" dirty="0" smtClean="0"/>
              <a:t>Some examples in Python</a:t>
            </a:r>
          </a:p>
          <a:p>
            <a:pPr lvl="1"/>
            <a:r>
              <a:rPr lang="en-GB" dirty="0" smtClean="0"/>
              <a:t>Hello World!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xamples from later in the course</a:t>
            </a:r>
          </a:p>
          <a:p>
            <a:pPr lvl="1"/>
            <a:r>
              <a:rPr lang="en-GB" dirty="0" smtClean="0"/>
              <a:t>Turtle graphics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2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5" name="Content Placeholder 4" descr="Python 3.7.0 Shell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" t="943" r="68627" b="60926"/>
          <a:stretch/>
        </p:blipFill>
        <p:spPr>
          <a:xfrm>
            <a:off x="838200" y="1904999"/>
            <a:ext cx="6705600" cy="4487323"/>
          </a:xfrm>
        </p:spPr>
      </p:pic>
    </p:spTree>
    <p:extLst>
      <p:ext uri="{BB962C8B-B14F-4D97-AF65-F5344CB8AC3E}">
        <p14:creationId xmlns:p14="http://schemas.microsoft.com/office/powerpoint/2010/main" val="25242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also use the Python shell as a (quite advanced) calculator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  <p:pic>
        <p:nvPicPr>
          <p:cNvPr id="5" name="Picture 4" descr="Python 3.7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014" r="68334" b="57739"/>
          <a:stretch/>
        </p:blipFill>
        <p:spPr>
          <a:xfrm>
            <a:off x="1828800" y="2547857"/>
            <a:ext cx="5448300" cy="38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… the Python shell only understands correctly written Python commands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Python 3.7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59288" r="54167" b="9754"/>
          <a:stretch/>
        </p:blipFill>
        <p:spPr>
          <a:xfrm>
            <a:off x="718781" y="2560013"/>
            <a:ext cx="8312719" cy="3078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However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6705600" y="2515567"/>
            <a:ext cx="2218217" cy="913433"/>
          </a:xfrm>
          <a:prstGeom prst="wedgeRectCallout">
            <a:avLst>
              <a:gd name="adj1" fmla="val -184949"/>
              <a:gd name="adj2" fmla="val -2756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Python can’t speak English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080908" y="5214248"/>
            <a:ext cx="3733800" cy="1595818"/>
          </a:xfrm>
          <a:prstGeom prst="wedgeRectCallout">
            <a:avLst>
              <a:gd name="adj1" fmla="val -114689"/>
              <a:gd name="adj2" fmla="val -9376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 Python, whitespace (blank spaces, tabs, </a:t>
            </a:r>
            <a:r>
              <a:rPr lang="en-GB" dirty="0" err="1" smtClean="0">
                <a:solidFill>
                  <a:schemeClr val="tx1"/>
                </a:solidFill>
              </a:rPr>
              <a:t>etc</a:t>
            </a:r>
            <a:r>
              <a:rPr lang="en-GB" dirty="0" smtClean="0">
                <a:solidFill>
                  <a:schemeClr val="tx1"/>
                </a:solidFill>
              </a:rPr>
              <a:t>) is meaningful … more details later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553200" y="4195865"/>
            <a:ext cx="2390111" cy="913433"/>
          </a:xfrm>
          <a:prstGeom prst="wedgeRectCallout">
            <a:avLst>
              <a:gd name="adj1" fmla="val -213499"/>
              <a:gd name="adj2" fmla="val -12916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there’s only one double quote "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98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your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very sophisticated to type Python directly into a shell</a:t>
            </a:r>
          </a:p>
          <a:p>
            <a:pPr lvl="1"/>
            <a:r>
              <a:rPr lang="en-GB" dirty="0"/>
              <a:t>when you log off, all your work will be lost!</a:t>
            </a:r>
          </a:p>
          <a:p>
            <a:r>
              <a:rPr lang="en-GB" dirty="0"/>
              <a:t>Instead </a:t>
            </a:r>
            <a:r>
              <a:rPr lang="en-GB" dirty="0" smtClean="0"/>
              <a:t>you should will </a:t>
            </a:r>
            <a:r>
              <a:rPr lang="en-GB" dirty="0"/>
              <a:t>write </a:t>
            </a:r>
            <a:r>
              <a:rPr lang="en-GB" dirty="0" smtClean="0"/>
              <a:t>your programs in Python (.</a:t>
            </a:r>
            <a:r>
              <a:rPr lang="en-GB" dirty="0" err="1" smtClean="0"/>
              <a:t>py</a:t>
            </a:r>
            <a:r>
              <a:rPr lang="en-GB" dirty="0" smtClean="0"/>
              <a:t>) files</a:t>
            </a:r>
          </a:p>
          <a:p>
            <a:r>
              <a:rPr lang="en-GB" dirty="0" smtClean="0"/>
              <a:t>But make sure you k</a:t>
            </a:r>
            <a:r>
              <a:rPr lang="en-GB" dirty="0" smtClean="0"/>
              <a:t>eep </a:t>
            </a:r>
            <a:r>
              <a:rPr lang="en-GB" dirty="0" smtClean="0"/>
              <a:t>them organised</a:t>
            </a:r>
          </a:p>
          <a:p>
            <a:pPr lvl="1"/>
            <a:r>
              <a:rPr lang="en-GB" dirty="0" smtClean="0"/>
              <a:t>this course alone will involve over 100 examples and around 60 tutorial exercises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Each week you can download </a:t>
            </a:r>
            <a:r>
              <a:rPr lang="en-GB" dirty="0"/>
              <a:t>a zip file from Moodle containing </a:t>
            </a:r>
            <a:r>
              <a:rPr lang="en-GB" dirty="0" smtClean="0"/>
              <a:t>this week’s lecture notes, tutorial sheet and examples</a:t>
            </a:r>
          </a:p>
          <a:p>
            <a:pPr lvl="1"/>
            <a:r>
              <a:rPr lang="en-GB" dirty="0">
                <a:hlinkClick r:id="rId2"/>
              </a:rPr>
              <a:t>http://moodlecurrent.gre.ac.uk/my/</a:t>
            </a:r>
            <a:r>
              <a:rPr lang="en-GB" dirty="0"/>
              <a:t> </a:t>
            </a:r>
            <a:r>
              <a:rPr lang="en-GB" dirty="0" smtClean="0"/>
              <a:t> &gt; COMP1753</a:t>
            </a:r>
          </a:p>
          <a:p>
            <a:r>
              <a:rPr lang="en-GB" dirty="0" smtClean="0"/>
              <a:t>In the labs, right click on the zip file and select </a:t>
            </a:r>
            <a:r>
              <a:rPr lang="en-GB" b="1" dirty="0" smtClean="0"/>
              <a:t>7 Zip </a:t>
            </a:r>
            <a:r>
              <a:rPr lang="en-GB" dirty="0" smtClean="0"/>
              <a:t>&gt; </a:t>
            </a:r>
            <a:r>
              <a:rPr lang="en-GB" b="1" dirty="0" smtClean="0"/>
              <a:t>Extract Here</a:t>
            </a:r>
          </a:p>
          <a:p>
            <a:pPr lvl="1"/>
            <a:r>
              <a:rPr lang="en-GB" dirty="0" smtClean="0"/>
              <a:t>on your own computer you may need to use something else</a:t>
            </a:r>
          </a:p>
          <a:p>
            <a:r>
              <a:rPr lang="en-GB" dirty="0" smtClean="0"/>
              <a:t>Each week’s folder contains some .</a:t>
            </a:r>
            <a:r>
              <a:rPr lang="en-GB" dirty="0" err="1" smtClean="0"/>
              <a:t>py</a:t>
            </a:r>
            <a:r>
              <a:rPr lang="en-GB" dirty="0" smtClean="0"/>
              <a:t> files – these are Python programs!</a:t>
            </a:r>
          </a:p>
          <a:p>
            <a:pPr marL="381000" lvl="1" indent="0"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4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01HelloWorld.py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You can run the program by double clicking but it will just start up a shell, run the code and close the shell immediately</a:t>
            </a:r>
          </a:p>
          <a:p>
            <a:pPr lvl="1"/>
            <a:r>
              <a:rPr lang="en-GB" dirty="0" smtClean="0"/>
              <a:t>you will not be able to read what it says</a:t>
            </a:r>
          </a:p>
          <a:p>
            <a:pPr lvl="1"/>
            <a:r>
              <a:rPr lang="en-GB" dirty="0" smtClean="0"/>
              <a:t>we will fix this next week</a:t>
            </a:r>
          </a:p>
          <a:p>
            <a:r>
              <a:rPr lang="en-GB" dirty="0" smtClean="0"/>
              <a:t>Instead open it </a:t>
            </a:r>
            <a:r>
              <a:rPr lang="en-GB" dirty="0"/>
              <a:t>in IDLE</a:t>
            </a:r>
          </a:p>
          <a:p>
            <a:pPr lvl="1"/>
            <a:r>
              <a:rPr lang="en-GB" dirty="0"/>
              <a:t>start up IDLE, select File &gt; Open… (</a:t>
            </a:r>
            <a:r>
              <a:rPr lang="en-GB" dirty="0" err="1"/>
              <a:t>Ctrl+O</a:t>
            </a:r>
            <a:r>
              <a:rPr lang="en-GB" dirty="0"/>
              <a:t>) and browse to the folder</a:t>
            </a:r>
          </a:p>
          <a:p>
            <a:pPr lvl="1"/>
            <a:r>
              <a:rPr lang="en-GB" dirty="0"/>
              <a:t>alternatively right-click on the .</a:t>
            </a:r>
            <a:r>
              <a:rPr lang="en-GB" dirty="0" err="1"/>
              <a:t>py</a:t>
            </a:r>
            <a:r>
              <a:rPr lang="en-GB" dirty="0"/>
              <a:t> file and select “Edit with IDLE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Run by selecting “Run &gt; Run Module” or pressing F5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a file and run it (F5)</a:t>
            </a:r>
            <a:endParaRPr lang="en-GB" dirty="0"/>
          </a:p>
        </p:txBody>
      </p:sp>
      <p:pic>
        <p:nvPicPr>
          <p:cNvPr id="5" name="Content Placeholder 4" descr="01HelloWorld.py - D:\chris\Home\Dropbox\COMP1753\TeachingMaterial\L01 Introduction\01HelloWorld.py (3.7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0" b="80645"/>
          <a:stretch/>
        </p:blipFill>
        <p:spPr>
          <a:xfrm>
            <a:off x="609600" y="1752600"/>
            <a:ext cx="4257879" cy="2209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  <p:pic>
        <p:nvPicPr>
          <p:cNvPr id="6" name="Picture 5" descr="Python 3.7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2014" r="82500" b="71671"/>
          <a:stretch/>
        </p:blipFill>
        <p:spPr>
          <a:xfrm>
            <a:off x="4876800" y="2876834"/>
            <a:ext cx="3581400" cy="304419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 rot="2935565">
            <a:off x="3286073" y="3720084"/>
            <a:ext cx="1699489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97218" y="5625850"/>
            <a:ext cx="4038599" cy="590351"/>
          </a:xfrm>
          <a:prstGeom prst="wedgeRectCallout">
            <a:avLst>
              <a:gd name="adj1" fmla="val 15226"/>
              <a:gd name="adj2" fmla="val -52354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hit F5 or Run &gt; Run Module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96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far so good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a few more examples in this week’s download to give a flavour of what else we will be able to achieve later on in the course – demo</a:t>
            </a:r>
          </a:p>
          <a:p>
            <a:pPr lvl="1"/>
            <a:r>
              <a:rPr lang="en-GB" dirty="0" smtClean="0"/>
              <a:t>text analysis: Lorem examples</a:t>
            </a:r>
          </a:p>
          <a:p>
            <a:pPr lvl="1"/>
            <a:r>
              <a:rPr lang="en-GB" dirty="0" smtClean="0"/>
              <a:t>file management: File examples</a:t>
            </a:r>
          </a:p>
          <a:p>
            <a:pPr lvl="1"/>
            <a:r>
              <a:rPr lang="en-GB" dirty="0" smtClean="0"/>
              <a:t>image processing: Image filter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Turtle 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For the rest of the lecture we will look at some basic examples using Turtle</a:t>
            </a:r>
            <a:r>
              <a:rPr lang="en-GB" dirty="0"/>
              <a:t> graphics </a:t>
            </a:r>
            <a:endParaRPr lang="en-GB" dirty="0" smtClean="0"/>
          </a:p>
          <a:p>
            <a:r>
              <a:rPr lang="en-GB" dirty="0" smtClean="0"/>
              <a:t>The Turtle graphics module comes built </a:t>
            </a:r>
            <a:r>
              <a:rPr lang="en-GB" dirty="0" smtClean="0"/>
              <a:t>in to </a:t>
            </a:r>
            <a:r>
              <a:rPr lang="en-GB" dirty="0" smtClean="0"/>
              <a:t>Python and allows you to create some really intricate 2D graphics and games</a:t>
            </a:r>
          </a:p>
          <a:p>
            <a:r>
              <a:rPr lang="en-GB" dirty="0" smtClean="0"/>
              <a:t>IDLE even has a Turtle demo (“Help &gt; Turtle Demo”), e.g.</a:t>
            </a:r>
          </a:p>
          <a:p>
            <a:pPr lvl="1"/>
            <a:r>
              <a:rPr lang="en-GB" dirty="0" err="1" smtClean="0"/>
              <a:t>bytedesign</a:t>
            </a:r>
            <a:r>
              <a:rPr lang="en-GB" dirty="0" smtClean="0"/>
              <a:t> (fancy design)</a:t>
            </a:r>
          </a:p>
          <a:p>
            <a:pPr lvl="1"/>
            <a:r>
              <a:rPr lang="en-GB" dirty="0" err="1" smtClean="0"/>
              <a:t>sorting_animate</a:t>
            </a:r>
            <a:r>
              <a:rPr lang="en-GB" dirty="0" smtClean="0"/>
              <a:t> (animated sorting algorithms)</a:t>
            </a:r>
          </a:p>
          <a:p>
            <a:pPr lvl="1"/>
            <a:r>
              <a:rPr lang="en-GB" dirty="0" err="1" smtClean="0"/>
              <a:t>wikipedia</a:t>
            </a:r>
            <a:r>
              <a:rPr lang="en-GB" dirty="0" smtClean="0"/>
              <a:t> (fancy animated design, but only ~50 lines of code!)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7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Yin-Yang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Let’s copy the Yin-Yang demo into IDLE</a:t>
            </a:r>
          </a:p>
          <a:p>
            <a:pPr lvl="1"/>
            <a:r>
              <a:rPr lang="en-GB" dirty="0" smtClean="0"/>
              <a:t>to copy, click in the code window, hit </a:t>
            </a:r>
            <a:r>
              <a:rPr lang="en-GB" dirty="0" err="1" smtClean="0"/>
              <a:t>Ctrl+A</a:t>
            </a:r>
            <a:r>
              <a:rPr lang="en-GB" dirty="0" smtClean="0"/>
              <a:t> (select all) and </a:t>
            </a:r>
            <a:r>
              <a:rPr lang="en-GB" dirty="0" err="1" smtClean="0"/>
              <a:t>Ctrl+C</a:t>
            </a:r>
            <a:r>
              <a:rPr lang="en-GB" dirty="0" smtClean="0"/>
              <a:t> (copy) </a:t>
            </a:r>
          </a:p>
          <a:p>
            <a:pPr lvl="1"/>
            <a:r>
              <a:rPr lang="en-GB" dirty="0" smtClean="0"/>
              <a:t>then in IDLE hit </a:t>
            </a:r>
            <a:r>
              <a:rPr lang="en-GB" dirty="0" err="1" smtClean="0"/>
              <a:t>Ctrl+N</a:t>
            </a:r>
            <a:r>
              <a:rPr lang="en-GB" dirty="0" smtClean="0"/>
              <a:t> (new file) and </a:t>
            </a:r>
            <a:r>
              <a:rPr lang="en-GB" dirty="0" err="1" smtClean="0"/>
              <a:t>Ctrl+V</a:t>
            </a:r>
            <a:r>
              <a:rPr lang="en-GB" dirty="0" smtClean="0"/>
              <a:t> (paste)</a:t>
            </a:r>
          </a:p>
          <a:p>
            <a:pPr lvl="1"/>
            <a:r>
              <a:rPr lang="en-GB" dirty="0" smtClean="0"/>
              <a:t>these keyboard shortcuts should be familiar from other programs like Word – if they are not, get used to them – they will save you a LOT of time if you work regularly with computers</a:t>
            </a:r>
          </a:p>
          <a:p>
            <a:r>
              <a:rPr lang="en-GB" dirty="0" smtClean="0"/>
              <a:t>Now run it (F5)</a:t>
            </a:r>
          </a:p>
          <a:p>
            <a:pPr lvl="1"/>
            <a:r>
              <a:rPr lang="en-GB" dirty="0" smtClean="0"/>
              <a:t>IDLE will ask you to save the file first – choose a suitable name like </a:t>
            </a:r>
            <a:r>
              <a:rPr lang="en-GB" dirty="0" err="1" smtClean="0"/>
              <a:t>yinyang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6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Programming courses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b="1" u="sng" dirty="0" smtClean="0">
                <a:ea typeface="ＭＳ Ｐゴシック" pitchFamily="34" charset="-128"/>
              </a:rPr>
              <a:t>Term 1: </a:t>
            </a:r>
            <a:r>
              <a:rPr lang="en-US" b="1" u="sng" dirty="0" smtClean="0">
                <a:ea typeface="ＭＳ Ｐゴシック" pitchFamily="34" charset="-128"/>
              </a:rPr>
              <a:t>COMP1753 Python</a:t>
            </a:r>
            <a:endParaRPr lang="en-US" b="1" u="sng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1½  hour lecture (Mondays, 12 – 1.40ish)</a:t>
            </a:r>
          </a:p>
          <a:p>
            <a:pPr lvl="1">
              <a:defRPr/>
            </a:pPr>
            <a:r>
              <a:rPr lang="en-US" dirty="0">
                <a:ea typeface="ＭＳ Ｐゴシック" pitchFamily="34" charset="-128"/>
              </a:rPr>
              <a:t>should give you time to get to </a:t>
            </a:r>
            <a:r>
              <a:rPr lang="en-US" dirty="0" smtClean="0">
                <a:ea typeface="ＭＳ Ｐゴシック" pitchFamily="34" charset="-128"/>
              </a:rPr>
              <a:t>2pm </a:t>
            </a:r>
            <a:r>
              <a:rPr lang="en-US" dirty="0">
                <a:ea typeface="ＭＳ Ｐゴシック" pitchFamily="34" charset="-128"/>
              </a:rPr>
              <a:t>labs </a:t>
            </a:r>
            <a:r>
              <a:rPr lang="en-US" dirty="0" smtClean="0">
                <a:ea typeface="ＭＳ Ｐゴシック" pitchFamily="34" charset="-128"/>
              </a:rPr>
              <a:t>on campus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1 hour lab (Mondays, 2-3pm or 3-4pm or 4-5pm)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sorry if you have a gap!</a:t>
            </a:r>
          </a:p>
          <a:p>
            <a:pPr>
              <a:defRPr/>
            </a:pPr>
            <a:r>
              <a:rPr lang="en-US" b="1" dirty="0" smtClean="0">
                <a:ea typeface="ＭＳ Ｐゴシック" pitchFamily="34" charset="-128"/>
              </a:rPr>
              <a:t>Assessment: exam in January</a:t>
            </a:r>
          </a:p>
          <a:p>
            <a:pPr marL="0" indent="0">
              <a:buNone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b="1" u="sng" dirty="0" smtClean="0">
                <a:ea typeface="ＭＳ Ｐゴシック" pitchFamily="34" charset="-128"/>
              </a:rPr>
              <a:t>Term 2: COMP1752 Java</a:t>
            </a:r>
            <a:endParaRPr lang="en-US" b="1" u="sng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In term 2 you will progress to COMP1752 </a:t>
            </a:r>
            <a:r>
              <a:rPr lang="en-GB" dirty="0"/>
              <a:t>Object Oriented </a:t>
            </a:r>
            <a:r>
              <a:rPr lang="en-GB" dirty="0" smtClean="0"/>
              <a:t>Programming (Java)</a:t>
            </a:r>
          </a:p>
          <a:p>
            <a:pPr lvl="1" eaLnBrk="1" hangingPunct="1">
              <a:defRPr/>
            </a:pPr>
            <a:r>
              <a:rPr lang="en-GB" dirty="0" smtClean="0">
                <a:ea typeface="ＭＳ Ｐゴシック" pitchFamily="34" charset="-128"/>
              </a:rPr>
              <a:t>your lecture / tutorial times may depend on your exam mark for COMP1753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2E5A538-4C98-4164-8B85-761A8F66EB39}" type="slidenum">
              <a:rPr lang="es-ES" sz="1000" smtClean="0">
                <a:latin typeface="Arial" charset="0"/>
              </a:rPr>
              <a:pPr lvl="1"/>
              <a:t>4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Modifying the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haven’t yet found out how Turtle works, but there are some easy changes we can make … what are they?</a:t>
            </a:r>
          </a:p>
          <a:p>
            <a:pPr lvl="1"/>
            <a:r>
              <a:rPr lang="en-GB" dirty="0" smtClean="0"/>
              <a:t>that’s right – the radius and the colours</a:t>
            </a:r>
          </a:p>
          <a:p>
            <a:r>
              <a:rPr lang="en-GB" dirty="0" smtClean="0"/>
              <a:t>Let’s change the radius to 100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nd now to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  <p:pic>
        <p:nvPicPr>
          <p:cNvPr id="5" name="Picture 4" descr="Python Turtle Graphic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5" t="36666" r="35502" b="33333"/>
          <a:stretch/>
        </p:blipFill>
        <p:spPr>
          <a:xfrm>
            <a:off x="4114800" y="5089071"/>
            <a:ext cx="1676400" cy="1616529"/>
          </a:xfrm>
          <a:prstGeom prst="rect">
            <a:avLst/>
          </a:prstGeom>
        </p:spPr>
      </p:pic>
      <p:pic>
        <p:nvPicPr>
          <p:cNvPr id="6" name="Picture 5" descr="*tmp.py - D:/chris/Home/Dropbox/COMP1753/TeachingMaterial/L01 Introduction/tmp.py (3.7.0)*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75138" r="76667" b="19445"/>
          <a:stretch/>
        </p:blipFill>
        <p:spPr>
          <a:xfrm>
            <a:off x="1003300" y="4098471"/>
            <a:ext cx="7264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Hmm … every time we want to do this we have to make two identical changes </a:t>
            </a:r>
            <a:endParaRPr lang="en-GB" dirty="0" smtClean="0"/>
          </a:p>
          <a:p>
            <a:pPr lvl="1"/>
            <a:r>
              <a:rPr lang="en-GB" dirty="0" smtClean="0"/>
              <a:t>if they are not identical it doesn’t work properly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How about if we stored the new value </a:t>
            </a:r>
            <a:r>
              <a:rPr lang="en-GB" dirty="0" smtClean="0"/>
              <a:t>somewhere and then used it … like this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  <p:pic>
        <p:nvPicPr>
          <p:cNvPr id="5" name="Picture 4" descr="*tmp.py - D:/chris/Home/Dropbox/COMP1753/TeachingMaterial/L01 Introduction/tmp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72916" r="74999" b="19445"/>
          <a:stretch/>
        </p:blipFill>
        <p:spPr>
          <a:xfrm>
            <a:off x="1016602" y="5049625"/>
            <a:ext cx="7254240" cy="1295400"/>
          </a:xfrm>
          <a:prstGeom prst="rect">
            <a:avLst/>
          </a:prstGeom>
        </p:spPr>
      </p:pic>
      <p:pic>
        <p:nvPicPr>
          <p:cNvPr id="7" name="Picture 6" descr="*tmp.py - D:/chris/Home/Dropbox/COMP1753/TeachingMaterial/L01 Introduction/tmp.py (3.7.0)*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75138" r="76667" b="19445"/>
          <a:stretch/>
        </p:blipFill>
        <p:spPr>
          <a:xfrm>
            <a:off x="1016602" y="3048000"/>
            <a:ext cx="7264400" cy="9906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6324600" y="3086583"/>
            <a:ext cx="2667000" cy="913433"/>
          </a:xfrm>
          <a:prstGeom prst="wedgeRectCallout">
            <a:avLst>
              <a:gd name="adj1" fmla="val -166375"/>
              <a:gd name="adj2" fmla="val -515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these values need to be identical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11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Now we only need to make one change (to radius)</a:t>
            </a:r>
          </a:p>
          <a:p>
            <a:r>
              <a:rPr lang="en-GB" dirty="0" smtClean="0"/>
              <a:t>No danger of forgetting to update the values everywhere</a:t>
            </a:r>
          </a:p>
          <a:p>
            <a:pPr lvl="1"/>
            <a:r>
              <a:rPr lang="en-GB" dirty="0" smtClean="0"/>
              <a:t>and in a complicated program there maybe hundreds of places where a value is reused</a:t>
            </a:r>
          </a:p>
          <a:p>
            <a:r>
              <a:rPr lang="en-GB" dirty="0" smtClean="0"/>
              <a:t>In our new version, radius is a </a:t>
            </a:r>
            <a:r>
              <a:rPr lang="en-GB" b="1" dirty="0" smtClean="0"/>
              <a:t>variable</a:t>
            </a:r>
          </a:p>
          <a:p>
            <a:pPr lvl="1"/>
            <a:r>
              <a:rPr lang="en-GB" dirty="0" smtClean="0"/>
              <a:t>even though, for the moment, it doesn’t change when the program is run</a:t>
            </a:r>
          </a:p>
          <a:p>
            <a:pPr lvl="1"/>
            <a:r>
              <a:rPr lang="en-GB" dirty="0" smtClean="0"/>
              <a:t>lots more about variables next week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1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Turtle 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Turtle programs can be very complex but are built of simple commands</a:t>
            </a:r>
          </a:p>
          <a:p>
            <a:r>
              <a:rPr lang="en-GB" dirty="0" smtClean="0"/>
              <a:t>Turtle works by moving a pen (called the turtle) around the screen</a:t>
            </a:r>
          </a:p>
          <a:p>
            <a:pPr marL="381000" lvl="1" indent="0">
              <a:buNone/>
            </a:pPr>
            <a:r>
              <a:rPr lang="en-GB" dirty="0" smtClean="0"/>
              <a:t>forward(100) – move forward 100 units</a:t>
            </a:r>
          </a:p>
          <a:p>
            <a:pPr marL="381000" lvl="1" indent="0">
              <a:buNone/>
            </a:pPr>
            <a:r>
              <a:rPr lang="en-GB" dirty="0" smtClean="0"/>
              <a:t>left(90) – turn left through 90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GB" dirty="0"/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And that’s enough to draw a square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see 08Turtle_square.py</a:t>
            </a:r>
            <a:endParaRPr lang="en-GB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Pen up / 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want to move to another location without creating a line, just lift the pen up and then put it down when you want to start drawing again, e.g.</a:t>
            </a:r>
          </a:p>
          <a:p>
            <a:pPr marL="381000" lvl="1" indent="0">
              <a:buNone/>
            </a:pPr>
            <a:r>
              <a:rPr lang="en-GB" dirty="0" err="1" smtClean="0"/>
              <a:t>penup</a:t>
            </a:r>
            <a:r>
              <a:rPr lang="en-GB" dirty="0" smtClean="0"/>
              <a:t>()</a:t>
            </a:r>
          </a:p>
          <a:p>
            <a:pPr marL="381000" lvl="1" indent="0">
              <a:buNone/>
            </a:pPr>
            <a:r>
              <a:rPr lang="en-GB" dirty="0" smtClean="0"/>
              <a:t>forward(100)</a:t>
            </a:r>
          </a:p>
          <a:p>
            <a:pPr marL="381000" lvl="1" indent="0">
              <a:buNone/>
            </a:pPr>
            <a:r>
              <a:rPr lang="en-GB" dirty="0" err="1" smtClean="0"/>
              <a:t>pendown</a:t>
            </a:r>
            <a:r>
              <a:rPr lang="en-GB" dirty="0" smtClean="0"/>
              <a:t>()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We can now create a square with no top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see 09Turtle_squareNoTop.py</a:t>
            </a:r>
            <a:endParaRPr lang="en-GB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3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move directly to a location, e.g.</a:t>
            </a:r>
          </a:p>
          <a:p>
            <a:pPr marL="381000" lvl="1" indent="0">
              <a:buNone/>
            </a:pPr>
            <a:r>
              <a:rPr lang="en-GB" dirty="0" err="1" smtClean="0"/>
              <a:t>goto</a:t>
            </a:r>
            <a:r>
              <a:rPr lang="en-GB" dirty="0" smtClean="0"/>
              <a:t>(100, 200) – move to the location x = 100, y = 200 (where x = 0, y = 0 is the centre of the screen)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Can fill the area inside the lines you have drawn, e.g.</a:t>
            </a:r>
          </a:p>
          <a:p>
            <a:pPr marL="381000" lvl="1" indent="0">
              <a:buNone/>
            </a:pPr>
            <a:r>
              <a:rPr lang="en-GB" dirty="0" err="1">
                <a:solidFill>
                  <a:srgbClr val="000000"/>
                </a:solidFill>
              </a:rPr>
              <a:t>fillcolor</a:t>
            </a:r>
            <a:r>
              <a:rPr lang="en-GB" dirty="0">
                <a:solidFill>
                  <a:srgbClr val="000000"/>
                </a:solidFill>
              </a:rPr>
              <a:t>("red")</a:t>
            </a:r>
          </a:p>
          <a:p>
            <a:pPr marL="381000" lvl="1" indent="0">
              <a:buNone/>
            </a:pPr>
            <a:r>
              <a:rPr lang="en-GB" dirty="0" err="1">
                <a:solidFill>
                  <a:srgbClr val="000000"/>
                </a:solidFill>
              </a:rPr>
              <a:t>begin_fill</a:t>
            </a:r>
            <a:r>
              <a:rPr lang="en-GB" dirty="0" smtClean="0">
                <a:solidFill>
                  <a:srgbClr val="000000"/>
                </a:solidFill>
              </a:rPr>
              <a:t>()</a:t>
            </a:r>
          </a:p>
          <a:p>
            <a:pPr marL="381000" lvl="1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…</a:t>
            </a:r>
            <a:endParaRPr lang="en-GB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r>
              <a:rPr lang="en-GB" dirty="0" err="1" smtClean="0">
                <a:solidFill>
                  <a:srgbClr val="000000"/>
                </a:solidFill>
              </a:rPr>
              <a:t>end_fill</a:t>
            </a:r>
            <a:r>
              <a:rPr lang="en-GB" dirty="0">
                <a:solidFill>
                  <a:srgbClr val="000000"/>
                </a:solidFill>
              </a:rPr>
              <a:t>()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And that’s enough to draw a bow tie shape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see 10Turtle_bowtie</a:t>
            </a:r>
            <a:endParaRPr lang="en-GB" dirty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 marL="3810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26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have looked at quite a lot</a:t>
            </a:r>
            <a:r>
              <a:rPr lang="en-GB" dirty="0"/>
              <a:t> </a:t>
            </a:r>
            <a:r>
              <a:rPr lang="en-GB" dirty="0" smtClean="0"/>
              <a:t>today</a:t>
            </a:r>
          </a:p>
          <a:p>
            <a:r>
              <a:rPr lang="en-US" dirty="0">
                <a:ea typeface="ＭＳ Ｐゴシック" pitchFamily="34" charset="-128"/>
              </a:rPr>
              <a:t>Introduction to COMP1753</a:t>
            </a:r>
          </a:p>
          <a:p>
            <a:pPr lvl="1"/>
            <a:r>
              <a:rPr lang="en-GB" dirty="0"/>
              <a:t>course structure / assessment</a:t>
            </a:r>
          </a:p>
          <a:p>
            <a:pPr lvl="1"/>
            <a:r>
              <a:rPr lang="en-GB" dirty="0"/>
              <a:t>attendance / conduct / survival</a:t>
            </a:r>
          </a:p>
          <a:p>
            <a:r>
              <a:rPr lang="en-GB" dirty="0"/>
              <a:t>Introduction to programming</a:t>
            </a:r>
          </a:p>
          <a:p>
            <a:pPr lvl="1"/>
            <a:r>
              <a:rPr lang="en-GB" dirty="0"/>
              <a:t>programming / syntax / languages</a:t>
            </a:r>
          </a:p>
          <a:p>
            <a:pPr lvl="1"/>
            <a:r>
              <a:rPr lang="en-GB" dirty="0"/>
              <a:t>Python / IDLE</a:t>
            </a:r>
          </a:p>
          <a:p>
            <a:r>
              <a:rPr lang="en-GB" dirty="0"/>
              <a:t>Some examples in Python</a:t>
            </a:r>
          </a:p>
          <a:p>
            <a:pPr lvl="1"/>
            <a:r>
              <a:rPr lang="en-GB" dirty="0"/>
              <a:t>Hello World!</a:t>
            </a:r>
          </a:p>
          <a:p>
            <a:pPr lvl="1"/>
            <a:r>
              <a:rPr lang="en-GB" dirty="0"/>
              <a:t>examples from later in the course</a:t>
            </a:r>
          </a:p>
          <a:p>
            <a:pPr lvl="1"/>
            <a:r>
              <a:rPr lang="en-GB" dirty="0"/>
              <a:t>Turtle graphics</a:t>
            </a:r>
          </a:p>
          <a:p>
            <a:endParaRPr lang="en-GB" dirty="0" smtClean="0"/>
          </a:p>
          <a:p>
            <a:pPr marL="3810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8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but the most important things to remember are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400" dirty="0" smtClean="0"/>
              <a:t>Program, program, program</a:t>
            </a:r>
          </a:p>
          <a:p>
            <a:r>
              <a:rPr lang="en-GB" sz="4400" dirty="0" smtClean="0"/>
              <a:t>Backup, backup, backup!!!</a:t>
            </a:r>
          </a:p>
          <a:p>
            <a:r>
              <a:rPr lang="en-GB" sz="4400" dirty="0"/>
              <a:t>Above all develop a curiosity about how programs </a:t>
            </a:r>
            <a:r>
              <a:rPr lang="en-GB" sz="4400" dirty="0" smtClean="0"/>
              <a:t>work and an eagerness to mess around with them</a:t>
            </a:r>
            <a:endParaRPr lang="en-GB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06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COMP1753 Assessment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b="1" u="sng" dirty="0" smtClean="0">
                <a:ea typeface="ＭＳ Ｐゴシック" pitchFamily="34" charset="-128"/>
              </a:rPr>
              <a:t>Exam</a:t>
            </a:r>
          </a:p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Sometime in week commencing 7</a:t>
            </a:r>
            <a:r>
              <a:rPr lang="en-US" baseline="30000" dirty="0" smtClean="0">
                <a:ea typeface="ＭＳ Ｐゴシック" pitchFamily="34" charset="-128"/>
              </a:rPr>
              <a:t>th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January </a:t>
            </a:r>
            <a:r>
              <a:rPr lang="en-US" dirty="0" smtClean="0">
                <a:ea typeface="ＭＳ Ｐゴシック" pitchFamily="34" charset="-128"/>
              </a:rPr>
              <a:t>2019 – </a:t>
            </a:r>
            <a:r>
              <a:rPr lang="en-US" dirty="0">
                <a:ea typeface="ＭＳ Ｐゴシック" pitchFamily="34" charset="-128"/>
              </a:rPr>
              <a:t>do not miss it!!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Worth </a:t>
            </a:r>
            <a:r>
              <a:rPr lang="en-US" dirty="0">
                <a:ea typeface="ＭＳ Ｐゴシック" pitchFamily="34" charset="-128"/>
              </a:rPr>
              <a:t>100% of your COMP1753 marks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20 questions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multiple choice</a:t>
            </a:r>
          </a:p>
          <a:p>
            <a:pPr lvl="1"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open book – you have access to a computer and the web, your lecture notes, your logbook, textbooks, </a:t>
            </a:r>
            <a:r>
              <a:rPr lang="en-US" dirty="0" err="1" smtClean="0">
                <a:ea typeface="ＭＳ Ｐゴシック" pitchFamily="34" charset="-128"/>
              </a:rPr>
              <a:t>etc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About learned programming skills rather than memory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you should easily pass the exam if you have made a good attempt at all the tutorial work (including reviewing &amp; retrying questions you couldn’t do)</a:t>
            </a:r>
          </a:p>
          <a:p>
            <a:pPr eaLnBrk="1" hangingPunct="1"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2E5A538-4C98-4164-8B85-761A8F66EB39}" type="slidenum">
              <a:rPr lang="es-ES" sz="1000" smtClean="0">
                <a:latin typeface="Arial" charset="0"/>
              </a:rPr>
              <a:pPr lvl="1"/>
              <a:t>5</a:t>
            </a:fld>
            <a:endParaRPr lang="es-E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Textbooks for COMP1753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524000"/>
            <a:ext cx="6183883" cy="4724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 smtClean="0">
                <a:ea typeface="ＭＳ Ｐゴシック" pitchFamily="34" charset="-128"/>
              </a:rPr>
              <a:t>Think Python: How to think like a Computer Scientist (2e), Allen Downey</a:t>
            </a:r>
            <a:r>
              <a:rPr lang="en-US" dirty="0" smtClean="0">
                <a:ea typeface="ＭＳ Ｐゴシック" pitchFamily="34" charset="-128"/>
              </a:rPr>
              <a:t>, O’Reilly, 2015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downloadable pdf available for free</a:t>
            </a:r>
            <a:r>
              <a:rPr lang="en-US" dirty="0">
                <a:ea typeface="ＭＳ Ｐゴシック" pitchFamily="34" charset="-128"/>
              </a:rPr>
              <a:t>(!) at </a:t>
            </a:r>
            <a:r>
              <a:rPr lang="en-US" sz="2200" dirty="0" smtClean="0">
                <a:ea typeface="ＭＳ Ｐゴシック" pitchFamily="34" charset="-128"/>
                <a:hlinkClick r:id="rId2"/>
              </a:rPr>
              <a:t>https</a:t>
            </a:r>
            <a:r>
              <a:rPr lang="en-US" sz="2200" dirty="0">
                <a:ea typeface="ＭＳ Ｐゴシック" pitchFamily="34" charset="-128"/>
                <a:hlinkClick r:id="rId2"/>
              </a:rPr>
              <a:t>://greenteapress.com/wp/think-python-2e</a:t>
            </a:r>
            <a:r>
              <a:rPr lang="en-US" sz="2200" dirty="0" smtClean="0">
                <a:ea typeface="ＭＳ Ｐゴシック" pitchFamily="34" charset="-128"/>
                <a:hlinkClick r:id="rId2"/>
              </a:rPr>
              <a:t>/</a:t>
            </a:r>
            <a:r>
              <a:rPr lang="en-US" sz="2200" dirty="0" smtClean="0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en-GB" dirty="0" smtClean="0">
                <a:ea typeface="ＭＳ Ｐゴシック" pitchFamily="34" charset="-128"/>
              </a:rPr>
              <a:t>A Concise Introduction to Programming in Python, Mark Johnson, CRC Press, 2018</a:t>
            </a:r>
          </a:p>
          <a:p>
            <a:pPr eaLnBrk="1" hangingPunct="1"/>
            <a:r>
              <a:rPr lang="en-GB" dirty="0" smtClean="0">
                <a:ea typeface="ＭＳ Ｐゴシック" pitchFamily="34" charset="-128"/>
              </a:rPr>
              <a:t>Both books are a good introduction to Python, although not essential, and go far beyond what we shall cover in the course</a:t>
            </a: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5B928DA-EEDF-496A-9390-63AB00569EA9}" type="slidenum">
              <a:rPr lang="es-ES" sz="1000" smtClean="0">
                <a:latin typeface="Arial" charset="0"/>
              </a:rPr>
              <a:pPr lvl="1"/>
              <a:t>6</a:t>
            </a:fld>
            <a:endParaRPr lang="es-ES" sz="1000" smtClean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3" y="1532700"/>
            <a:ext cx="1673956" cy="2192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2" y="3733800"/>
            <a:ext cx="1673957" cy="2516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Attendance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need to sign in at </a:t>
            </a:r>
            <a:r>
              <a:rPr lang="en-GB" dirty="0" smtClean="0"/>
              <a:t>the lecture and each </a:t>
            </a:r>
            <a:r>
              <a:rPr lang="en-GB" dirty="0" smtClean="0"/>
              <a:t>lab session by touching your Gateway card against the card reader</a:t>
            </a:r>
          </a:p>
          <a:p>
            <a:pPr lvl="1"/>
            <a:r>
              <a:rPr lang="en-GB" dirty="0" smtClean="0"/>
              <a:t>in some labs the card reader is attached to the tutor’s computer at the front of the room</a:t>
            </a:r>
          </a:p>
          <a:p>
            <a:pPr lvl="1"/>
            <a:r>
              <a:rPr lang="en-GB" dirty="0" smtClean="0"/>
              <a:t>in some labs your tutor will be carrying a card reader</a:t>
            </a:r>
          </a:p>
          <a:p>
            <a:r>
              <a:rPr lang="en-GB" dirty="0" smtClean="0"/>
              <a:t>Your personal tutor will contact you if you are not attending regularly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8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Remember, you are no longer at school!</a:t>
            </a:r>
          </a:p>
          <a:p>
            <a:r>
              <a:rPr lang="en-GB" dirty="0" smtClean="0"/>
              <a:t>You chose to be here this morning and nobody is forcing you to stay</a:t>
            </a:r>
          </a:p>
          <a:p>
            <a:r>
              <a:rPr lang="en-GB" dirty="0" smtClean="0"/>
              <a:t>In fact, you are paying (quite a lot) to be here</a:t>
            </a:r>
          </a:p>
          <a:p>
            <a:pPr lvl="1"/>
            <a:r>
              <a:rPr lang="en-GB" dirty="0" smtClean="0"/>
              <a:t>unless have rich parents or an enlightened government</a:t>
            </a:r>
          </a:p>
          <a:p>
            <a:r>
              <a:rPr lang="en-GB" dirty="0" smtClean="0"/>
              <a:t>So … listen and learn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0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lectures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a lecture theatre (especially a big one like this which holds over 300 students) I can’t necessarily identify who is talking</a:t>
            </a:r>
          </a:p>
          <a:p>
            <a:r>
              <a:rPr lang="en-GB" dirty="0" smtClean="0"/>
              <a:t>Personally I don’t really mind if you would rather talk than listen …</a:t>
            </a:r>
          </a:p>
          <a:p>
            <a:pPr lvl="1"/>
            <a:r>
              <a:rPr lang="en-GB" dirty="0" smtClean="0"/>
              <a:t>you are paying to be here</a:t>
            </a:r>
          </a:p>
          <a:p>
            <a:r>
              <a:rPr lang="en-GB" dirty="0" smtClean="0"/>
              <a:t>… but</a:t>
            </a:r>
            <a:r>
              <a:rPr lang="en-GB" dirty="0"/>
              <a:t> you will be disturbing everyone around who does want to </a:t>
            </a:r>
            <a:r>
              <a:rPr lang="en-GB" dirty="0" smtClean="0"/>
              <a:t>listen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and they are paying to be here </a:t>
            </a:r>
            <a:r>
              <a:rPr lang="en-GB" dirty="0" smtClean="0">
                <a:solidFill>
                  <a:srgbClr val="000000"/>
                </a:solidFill>
              </a:rPr>
              <a:t>too</a:t>
            </a:r>
            <a:endParaRPr lang="en-GB" dirty="0" smtClean="0"/>
          </a:p>
          <a:p>
            <a:r>
              <a:rPr lang="en-GB" dirty="0" smtClean="0"/>
              <a:t>… and</a:t>
            </a:r>
            <a:r>
              <a:rPr lang="en-GB" dirty="0"/>
              <a:t> I am not going to compete with you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_COMP1753 Powerpoint Theme</Template>
  <TotalTime>12180</TotalTime>
  <Words>3050</Words>
  <Application>Microsoft Office PowerPoint</Application>
  <PresentationFormat>On-screen Show (4:3)</PresentationFormat>
  <Paragraphs>381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ＭＳ Ｐゴシック</vt:lpstr>
      <vt:lpstr>Arial</vt:lpstr>
      <vt:lpstr>Times New Roman</vt:lpstr>
      <vt:lpstr>Term1Theme</vt:lpstr>
      <vt:lpstr>Introduction to COMP1753 Programming Foundations</vt:lpstr>
      <vt:lpstr>Contact information</vt:lpstr>
      <vt:lpstr>Lecture Objectives</vt:lpstr>
      <vt:lpstr>Programming courses</vt:lpstr>
      <vt:lpstr>COMP1753 Assessment</vt:lpstr>
      <vt:lpstr>Textbooks for COMP1753</vt:lpstr>
      <vt:lpstr>Attendance</vt:lpstr>
      <vt:lpstr>Your conduct</vt:lpstr>
      <vt:lpstr>In lectures</vt:lpstr>
      <vt:lpstr>In summary</vt:lpstr>
      <vt:lpstr>On the other hand</vt:lpstr>
      <vt:lpstr>How to survive this course (1)</vt:lpstr>
      <vt:lpstr>Your logbook </vt:lpstr>
      <vt:lpstr>Your COMP1753 logbook</vt:lpstr>
      <vt:lpstr>How to survive this course (2)</vt:lpstr>
      <vt:lpstr>How to survive this course (3)</vt:lpstr>
      <vt:lpstr>Backup</vt:lpstr>
      <vt:lpstr>What is computer programming?</vt:lpstr>
      <vt:lpstr>What is a computer program?</vt:lpstr>
      <vt:lpstr>What is a programming language?</vt:lpstr>
      <vt:lpstr>What is syntax?</vt:lpstr>
      <vt:lpstr>Programming problems</vt:lpstr>
      <vt:lpstr>What is Python?</vt:lpstr>
      <vt:lpstr>What is Python (1)?</vt:lpstr>
      <vt:lpstr>What is Python (2)?</vt:lpstr>
      <vt:lpstr>Installing Python</vt:lpstr>
      <vt:lpstr>Other options</vt:lpstr>
      <vt:lpstr>What is the Python shell?</vt:lpstr>
      <vt:lpstr>First example</vt:lpstr>
      <vt:lpstr>Hello world!</vt:lpstr>
      <vt:lpstr>Calculator</vt:lpstr>
      <vt:lpstr>However …</vt:lpstr>
      <vt:lpstr>Saving your work</vt:lpstr>
      <vt:lpstr>Python examples</vt:lpstr>
      <vt:lpstr>01HelloWorld.py</vt:lpstr>
      <vt:lpstr>Open a file and run it (F5)</vt:lpstr>
      <vt:lpstr>So far so good</vt:lpstr>
      <vt:lpstr>Turtle graphics</vt:lpstr>
      <vt:lpstr>Yin-Yang</vt:lpstr>
      <vt:lpstr>Modifying the code</vt:lpstr>
      <vt:lpstr>Modifying the code</vt:lpstr>
      <vt:lpstr>Variables</vt:lpstr>
      <vt:lpstr>Turtle principles</vt:lpstr>
      <vt:lpstr>Pen up / down</vt:lpstr>
      <vt:lpstr>More commands</vt:lpstr>
      <vt:lpstr>Summary</vt:lpstr>
      <vt:lpstr>… but the most important things to remember are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226</cp:revision>
  <cp:lastPrinted>2013-01-03T16:16:02Z</cp:lastPrinted>
  <dcterms:created xsi:type="dcterms:W3CDTF">2002-08-02T19:17:07Z</dcterms:created>
  <dcterms:modified xsi:type="dcterms:W3CDTF">2018-09-26T10:20:19Z</dcterms:modified>
</cp:coreProperties>
</file>