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8"/>
  </p:notesMasterIdLst>
  <p:handoutMasterIdLst>
    <p:handoutMasterId r:id="rId49"/>
  </p:handoutMasterIdLst>
  <p:sldIdLst>
    <p:sldId id="467" r:id="rId2"/>
    <p:sldId id="468" r:id="rId3"/>
    <p:sldId id="473" r:id="rId4"/>
    <p:sldId id="474" r:id="rId5"/>
    <p:sldId id="475" r:id="rId6"/>
    <p:sldId id="476" r:id="rId7"/>
    <p:sldId id="488" r:id="rId8"/>
    <p:sldId id="256" r:id="rId9"/>
    <p:sldId id="422" r:id="rId10"/>
    <p:sldId id="470" r:id="rId11"/>
    <p:sldId id="471" r:id="rId12"/>
    <p:sldId id="472" r:id="rId13"/>
    <p:sldId id="425" r:id="rId14"/>
    <p:sldId id="427" r:id="rId15"/>
    <p:sldId id="428" r:id="rId16"/>
    <p:sldId id="432" r:id="rId17"/>
    <p:sldId id="433" r:id="rId18"/>
    <p:sldId id="435" r:id="rId19"/>
    <p:sldId id="477" r:id="rId20"/>
    <p:sldId id="478" r:id="rId21"/>
    <p:sldId id="430" r:id="rId22"/>
    <p:sldId id="434" r:id="rId23"/>
    <p:sldId id="436" r:id="rId24"/>
    <p:sldId id="466" r:id="rId25"/>
    <p:sldId id="479" r:id="rId26"/>
    <p:sldId id="447" r:id="rId27"/>
    <p:sldId id="480" r:id="rId28"/>
    <p:sldId id="481" r:id="rId29"/>
    <p:sldId id="487" r:id="rId30"/>
    <p:sldId id="482" r:id="rId31"/>
    <p:sldId id="448" r:id="rId32"/>
    <p:sldId id="483" r:id="rId33"/>
    <p:sldId id="484" r:id="rId34"/>
    <p:sldId id="451" r:id="rId35"/>
    <p:sldId id="452" r:id="rId36"/>
    <p:sldId id="453" r:id="rId37"/>
    <p:sldId id="454" r:id="rId38"/>
    <p:sldId id="455" r:id="rId39"/>
    <p:sldId id="456" r:id="rId40"/>
    <p:sldId id="485" r:id="rId41"/>
    <p:sldId id="458" r:id="rId42"/>
    <p:sldId id="459" r:id="rId43"/>
    <p:sldId id="460" r:id="rId44"/>
    <p:sldId id="486" r:id="rId45"/>
    <p:sldId id="464" r:id="rId46"/>
    <p:sldId id="465" r:id="rId4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Each week you should</a:t>
            </a:r>
          </a:p>
          <a:p>
            <a:pPr lvl="1"/>
            <a:r>
              <a:rPr lang="en-GB" dirty="0" smtClean="0"/>
              <a:t>try to do the tutorial exercises in the labs – talk to your tutor if you are stuck</a:t>
            </a:r>
          </a:p>
          <a:p>
            <a:pPr lvl="1"/>
            <a:r>
              <a:rPr lang="en-GB" dirty="0" smtClean="0"/>
              <a:t>try to finish them off at home, if necessary</a:t>
            </a:r>
          </a:p>
          <a:p>
            <a:pPr lvl="1"/>
            <a:r>
              <a:rPr lang="en-GB" dirty="0" smtClean="0"/>
              <a:t>watch me working through selected solutions at the start of the lecture </a:t>
            </a:r>
          </a:p>
          <a:p>
            <a:pPr lvl="1"/>
            <a:r>
              <a:rPr lang="en-GB" dirty="0" smtClean="0"/>
              <a:t>review the </a:t>
            </a:r>
            <a:r>
              <a:rPr lang="en-GB" b="1" dirty="0" smtClean="0"/>
              <a:t>solutions</a:t>
            </a:r>
            <a:r>
              <a:rPr lang="en-GB" dirty="0" smtClean="0"/>
              <a:t> on Moodle – </a:t>
            </a:r>
            <a:r>
              <a:rPr lang="en-GB" dirty="0"/>
              <a:t>ask your tutor if you </a:t>
            </a:r>
            <a:r>
              <a:rPr lang="en-GB" dirty="0" smtClean="0"/>
              <a:t>still don’t understand</a:t>
            </a:r>
          </a:p>
          <a:p>
            <a:pPr lvl="1"/>
            <a:r>
              <a:rPr lang="en-GB" dirty="0" smtClean="0"/>
              <a:t>try again to do any that you couldn’t do first time around</a:t>
            </a:r>
          </a:p>
          <a:p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need to submit </a:t>
            </a:r>
            <a:r>
              <a:rPr lang="en-GB" dirty="0" smtClean="0"/>
              <a:t>your solutions and </a:t>
            </a:r>
            <a:r>
              <a:rPr lang="en-GB" dirty="0"/>
              <a:t>there is no upload on </a:t>
            </a:r>
            <a:r>
              <a:rPr lang="en-GB" dirty="0" smtClean="0"/>
              <a:t>Moodle – if </a:t>
            </a:r>
            <a:r>
              <a:rPr lang="en-GB" dirty="0"/>
              <a:t>you want </a:t>
            </a:r>
            <a:r>
              <a:rPr lang="en-GB" b="1" dirty="0"/>
              <a:t>feedback</a:t>
            </a:r>
            <a:r>
              <a:rPr lang="en-GB" dirty="0"/>
              <a:t> on your tutorial work or need help, just ask your tutor in the </a:t>
            </a:r>
            <a:r>
              <a:rPr lang="en-GB" dirty="0" smtClean="0"/>
              <a:t>next COMP1753 </a:t>
            </a:r>
            <a:r>
              <a:rPr lang="en-GB" dirty="0"/>
              <a:t>lab.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2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 clicking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you have Python installed on your computer then your .</a:t>
            </a:r>
            <a:r>
              <a:rPr lang="en-GB" dirty="0" err="1" smtClean="0"/>
              <a:t>py</a:t>
            </a:r>
            <a:r>
              <a:rPr lang="en-GB" dirty="0" smtClean="0"/>
              <a:t> files should be associated with Python</a:t>
            </a:r>
          </a:p>
          <a:p>
            <a:pPr lvl="1"/>
            <a:r>
              <a:rPr lang="en-GB" dirty="0" smtClean="0"/>
              <a:t>if you double-click a file </a:t>
            </a:r>
            <a:r>
              <a:rPr lang="en-GB" dirty="0"/>
              <a:t>it will </a:t>
            </a:r>
            <a:r>
              <a:rPr lang="en-GB" dirty="0" smtClean="0"/>
              <a:t>start </a:t>
            </a:r>
            <a:r>
              <a:rPr lang="en-GB" dirty="0"/>
              <a:t>up a shell, run the code </a:t>
            </a:r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… and close </a:t>
            </a:r>
            <a:r>
              <a:rPr lang="en-GB" dirty="0"/>
              <a:t>the shell </a:t>
            </a:r>
            <a:r>
              <a:rPr lang="en-GB" dirty="0" smtClean="0"/>
              <a:t>immediately before you have a chance to read the output</a:t>
            </a:r>
          </a:p>
          <a:p>
            <a:r>
              <a:rPr lang="en-GB" dirty="0" smtClean="0"/>
              <a:t>We will fix this by asking the user to press the return key before exiting</a:t>
            </a:r>
          </a:p>
          <a:p>
            <a:r>
              <a:rPr lang="en-GB" dirty="0" smtClean="0"/>
              <a:t>We can do this using the python command input()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Here is the new version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Python will not go beyond the input line until the user has hit return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Picture 10" descr="01HelloWorld.py - D:\chris\Home\Dropbox\COMP1753\TeachingMaterial\L02 Variables\01HelloWorl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2" r="49167" b="74343"/>
          <a:stretch/>
        </p:blipFill>
        <p:spPr>
          <a:xfrm>
            <a:off x="1874860" y="2018815"/>
            <a:ext cx="4648200" cy="144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01HelloWorld new 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385730" y="1956755"/>
            <a:ext cx="2209800" cy="913433"/>
          </a:xfrm>
          <a:prstGeom prst="wedgeRectCallout">
            <a:avLst>
              <a:gd name="adj1" fmla="val -137136"/>
              <a:gd name="adj2" fmla="val -1262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is </a:t>
            </a:r>
            <a:r>
              <a:rPr lang="en-GB" b="1" dirty="0" smtClean="0">
                <a:solidFill>
                  <a:schemeClr val="tx1"/>
                </a:solidFill>
              </a:rPr>
              <a:t>THE PROGRAM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06418" y="3232992"/>
            <a:ext cx="2971800" cy="881809"/>
          </a:xfrm>
          <a:prstGeom prst="wedgeRectCallout">
            <a:avLst>
              <a:gd name="adj1" fmla="val -101473"/>
              <a:gd name="adj2" fmla="val -7857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line prompts the user to hit return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52400" y="3273389"/>
            <a:ext cx="5334000" cy="841412"/>
          </a:xfrm>
          <a:prstGeom prst="wedgeRectCallout">
            <a:avLst>
              <a:gd name="adj1" fmla="val -17491"/>
              <a:gd name="adj2" fmla="val -10986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smtClean="0">
                <a:solidFill>
                  <a:schemeClr val="tx1"/>
                </a:solidFill>
              </a:rPr>
              <a:t>and this just prints a blank line between the program and the prompt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Picture 12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7" b="83360"/>
          <a:stretch/>
        </p:blipFill>
        <p:spPr>
          <a:xfrm>
            <a:off x="1874860" y="4190018"/>
            <a:ext cx="2934677" cy="9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use of the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now on, </a:t>
            </a:r>
            <a:r>
              <a:rPr lang="en-GB" b="1" dirty="0" smtClean="0"/>
              <a:t>all</a:t>
            </a:r>
            <a:r>
              <a:rPr lang="en-GB" dirty="0" smtClean="0"/>
              <a:t> the examples will have these two lines at the bottom so that you can run them by double-clicking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But input() is far more powerful than that!</a:t>
            </a:r>
          </a:p>
          <a:p>
            <a:pPr lvl="1"/>
            <a:r>
              <a:rPr lang="en-GB" dirty="0" smtClean="0"/>
              <a:t>we can use it to get any keyboard input from the user (not just return)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pic>
        <p:nvPicPr>
          <p:cNvPr id="6" name="Picture 5" descr="01HelloWorld.py - D:\chris\Home\Dropbox\COMP1753\TeachingMaterial\L02 Variables\01HelloWorl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3" r="49167" b="78324"/>
          <a:stretch/>
        </p:blipFill>
        <p:spPr>
          <a:xfrm>
            <a:off x="1219199" y="3185614"/>
            <a:ext cx="7847209" cy="11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01HelloWorld will only ever do one thing</a:t>
            </a:r>
          </a:p>
          <a:p>
            <a:pPr lvl="1"/>
            <a:r>
              <a:rPr lang="en-GB" dirty="0" smtClean="0"/>
              <a:t>print the words “Hello world!”</a:t>
            </a:r>
          </a:p>
          <a:p>
            <a:r>
              <a:rPr lang="en-GB" dirty="0" smtClean="0"/>
              <a:t>This is pretty boring and not very useful</a:t>
            </a:r>
          </a:p>
          <a:p>
            <a:pPr lvl="1"/>
            <a:r>
              <a:rPr lang="en-GB" dirty="0" smtClean="0"/>
              <a:t>we need our programs to respond to user input</a:t>
            </a:r>
          </a:p>
          <a:p>
            <a:pPr lvl="1"/>
            <a:r>
              <a:rPr lang="en-GB" dirty="0" smtClean="0"/>
              <a:t>e.g. cash machine, video game,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input() provides a way of getting keyboard input into our program</a:t>
            </a:r>
          </a:p>
          <a:p>
            <a:r>
              <a:rPr lang="en-GB" dirty="0"/>
              <a:t>T</a:t>
            </a:r>
            <a:r>
              <a:rPr lang="en-GB" dirty="0" smtClean="0"/>
              <a:t>here are also ways to receive input from other devices</a:t>
            </a:r>
          </a:p>
          <a:p>
            <a:pPr lvl="1"/>
            <a:r>
              <a:rPr lang="en-GB" dirty="0" smtClean="0"/>
              <a:t>mouse (clicks/motion), touch screens, games consoles, ...</a:t>
            </a:r>
          </a:p>
          <a:p>
            <a:pPr lvl="1"/>
            <a:r>
              <a:rPr lang="en-GB" dirty="0" smtClean="0"/>
              <a:t>but we won’t cover them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4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02HelloName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HelloName</a:t>
            </a:r>
            <a:r>
              <a:rPr lang="en-GB" dirty="0" smtClean="0"/>
              <a:t> </a:t>
            </a:r>
            <a:r>
              <a:rPr lang="en-GB" dirty="0"/>
              <a:t>will output the word “</a:t>
            </a:r>
            <a:r>
              <a:rPr lang="en-GB" dirty="0" smtClean="0"/>
              <a:t>Hello ” </a:t>
            </a:r>
            <a:r>
              <a:rPr lang="en-GB" dirty="0"/>
              <a:t>plus </a:t>
            </a:r>
            <a:r>
              <a:rPr lang="en-GB" dirty="0" smtClean="0"/>
              <a:t>what </a:t>
            </a:r>
            <a:r>
              <a:rPr lang="en-GB" dirty="0"/>
              <a:t>the user types </a:t>
            </a:r>
            <a:r>
              <a:rPr lang="en-GB" dirty="0" smtClean="0"/>
              <a:t>in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9" name="Picture 8" descr="02HelloName.py - D:\chris\Home\Dropbox\COMP1753\TeachingMaterial\L02 Variables\02HelloNam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1" b="81111"/>
          <a:stretch/>
        </p:blipFill>
        <p:spPr>
          <a:xfrm>
            <a:off x="1143000" y="1600200"/>
            <a:ext cx="4876800" cy="1763949"/>
          </a:xfrm>
          <a:prstGeom prst="rect">
            <a:avLst/>
          </a:prstGeom>
        </p:spPr>
      </p:pic>
      <p:pic>
        <p:nvPicPr>
          <p:cNvPr id="10" name="Picture 9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77006"/>
          <a:stretch/>
        </p:blipFill>
        <p:spPr>
          <a:xfrm>
            <a:off x="1295400" y="4258902"/>
            <a:ext cx="2722819" cy="1231601"/>
          </a:xfrm>
          <a:prstGeom prst="rect">
            <a:avLst/>
          </a:prstGeom>
        </p:spPr>
      </p:pic>
      <p:pic>
        <p:nvPicPr>
          <p:cNvPr id="11" name="Picture 10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20" b="77501"/>
          <a:stretch/>
        </p:blipFill>
        <p:spPr>
          <a:xfrm>
            <a:off x="4984853" y="4258902"/>
            <a:ext cx="2940733" cy="123160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648200" y="5710020"/>
            <a:ext cx="3276600" cy="762000"/>
          </a:xfrm>
          <a:prstGeom prst="wedgeRectCallout">
            <a:avLst>
              <a:gd name="adj1" fmla="val 8397"/>
              <a:gd name="adj2" fmla="val -14975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it doesn’t even need to be a single word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973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order to do this the program has to store (temporarily) a copy of what the user has typed in</a:t>
            </a:r>
          </a:p>
          <a:p>
            <a:r>
              <a:rPr lang="en-GB" dirty="0" smtClean="0"/>
              <a:t>This is achieved with something called a </a:t>
            </a:r>
            <a:r>
              <a:rPr lang="en-GB" b="1" dirty="0" smtClean="0"/>
              <a:t>variable</a:t>
            </a:r>
            <a:endParaRPr lang="en-GB" dirty="0" smtClean="0"/>
          </a:p>
          <a:p>
            <a:r>
              <a:rPr lang="en-GB" dirty="0" smtClean="0"/>
              <a:t>A variable is a bit of temporary storage inside the program</a:t>
            </a:r>
          </a:p>
          <a:p>
            <a:pPr lvl="1"/>
            <a:r>
              <a:rPr lang="en-GB" dirty="0" smtClean="0"/>
              <a:t>think of it like a box in which a bit of data is stored</a:t>
            </a:r>
          </a:p>
          <a:p>
            <a:pPr lvl="1"/>
            <a:r>
              <a:rPr lang="en-GB" dirty="0" smtClean="0"/>
              <a:t>when the program is written we (as programmers) don’t know what will be stored in the box (it might be the word “Chris” or it might be </a:t>
            </a:r>
            <a:r>
              <a:rPr lang="en-GB" dirty="0"/>
              <a:t>the words </a:t>
            </a:r>
            <a:r>
              <a:rPr lang="en-GB" dirty="0" smtClean="0"/>
              <a:t>“Michelle Obama”) – we just know something will need to be stored there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3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02HelloName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HelloName</a:t>
            </a:r>
            <a:r>
              <a:rPr lang="en-GB" dirty="0" smtClean="0"/>
              <a:t>, the variable is called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GB" dirty="0" smtClean="0"/>
              <a:t>It stores whatever the user types in and is then used to construct the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6" name="Picture 5" descr="02HelloName.py - D:\chris\Home\Dropbox\COMP1753\TeachingMaterial\L02 Variables\02HelloNam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50" b="87778"/>
          <a:stretch/>
        </p:blipFill>
        <p:spPr>
          <a:xfrm>
            <a:off x="914400" y="3352800"/>
            <a:ext cx="68154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variables?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Unlike other languages we don’t need to tell Python (declare) that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is a variable – it just figures it out </a:t>
            </a:r>
          </a:p>
          <a:p>
            <a:r>
              <a:rPr lang="en-GB" dirty="0" smtClean="0"/>
              <a:t>We also don’t need to tell Python what sort of data it stores (e.g. some text, a number, …)</a:t>
            </a:r>
          </a:p>
          <a:p>
            <a:r>
              <a:rPr lang="en-GB" dirty="0" smtClean="0"/>
              <a:t>Aside: in other languages, not only do you have to declare variables, you have to say what type of data you are going to store (e.g.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/>
              <a:t> for a whole number,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dirty="0" smtClean="0"/>
              <a:t> for a decimal number,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/>
              <a:t> for a bit of text, …)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03HelloNameWelcome – assigning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order to store data in a variable, use the “=”sign</a:t>
            </a:r>
          </a:p>
          <a:p>
            <a:pPr lvl="1"/>
            <a:r>
              <a:rPr lang="en-GB" dirty="0" smtClean="0"/>
              <a:t>can be something the user has typed in</a:t>
            </a:r>
          </a:p>
          <a:p>
            <a:pPr lvl="1"/>
            <a:r>
              <a:rPr lang="en-GB" dirty="0" smtClean="0"/>
              <a:t>can be something fixed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is known as </a:t>
            </a:r>
            <a:r>
              <a:rPr lang="en-GB" b="1" dirty="0" smtClean="0"/>
              <a:t>assigning</a:t>
            </a:r>
            <a:r>
              <a:rPr lang="en-GB" dirty="0" smtClean="0"/>
              <a:t> a value to the variable</a:t>
            </a:r>
          </a:p>
          <a:p>
            <a:r>
              <a:rPr lang="en-GB" dirty="0" smtClean="0"/>
              <a:t>Note, the “=” sign does not work the same as in maths</a:t>
            </a:r>
          </a:p>
          <a:p>
            <a:pPr lvl="1"/>
            <a:r>
              <a:rPr lang="en-GB" dirty="0" smtClean="0"/>
              <a:t>in maths, read it as “is equal to”, e.g.  E = mc</a:t>
            </a:r>
            <a:r>
              <a:rPr lang="en-GB" baseline="30000" dirty="0" smtClean="0"/>
              <a:t>2</a:t>
            </a:r>
            <a:endParaRPr lang="en-GB" dirty="0"/>
          </a:p>
          <a:p>
            <a:pPr lvl="1"/>
            <a:r>
              <a:rPr lang="en-GB" dirty="0" smtClean="0"/>
              <a:t>in programming, read it as “is assigned the value”,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course = "COMP1753";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6" name="Picture 5" descr="03HelloNameWelcome.py - D:/chris/Home/Dropbox/COMP1753/TeachingMaterial/L02 Variables/03HelloNameWelcom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4" b="85556"/>
          <a:stretch/>
        </p:blipFill>
        <p:spPr>
          <a:xfrm>
            <a:off x="1287244" y="2590799"/>
            <a:ext cx="5608856" cy="121980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019800" y="2794792"/>
            <a:ext cx="2667000" cy="376020"/>
          </a:xfrm>
          <a:prstGeom prst="wedgeRectCallout">
            <a:avLst>
              <a:gd name="adj1" fmla="val -78909"/>
              <a:gd name="adj2" fmla="val 382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“name” is typed in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3434581"/>
            <a:ext cx="2667000" cy="376020"/>
          </a:xfrm>
          <a:prstGeom prst="wedgeRectCallout">
            <a:avLst>
              <a:gd name="adj1" fmla="val -138317"/>
              <a:gd name="adj2" fmla="val -770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“course” is fixed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90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04HelloBob – (Re)Assigning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even change what is stored in the variable by assigning it again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5" name="Picture 4" descr="04HelloBob.py - D:\chris\Home\Dropbox\COMP1753\TeachingMaterial\L02 Variables\04HelloBob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4" b="82222"/>
          <a:stretch/>
        </p:blipFill>
        <p:spPr>
          <a:xfrm>
            <a:off x="685799" y="2590800"/>
            <a:ext cx="6553201" cy="1814781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3" b="78595"/>
          <a:stretch/>
        </p:blipFill>
        <p:spPr>
          <a:xfrm>
            <a:off x="708579" y="4777797"/>
            <a:ext cx="5634061" cy="185160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7239000" y="3048000"/>
            <a:ext cx="1447800" cy="376020"/>
          </a:xfrm>
          <a:prstGeom prst="wedgeRectCallout">
            <a:avLst>
              <a:gd name="adj1" fmla="val -170008"/>
              <a:gd name="adj2" fmla="val 66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assigned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239000" y="3538780"/>
            <a:ext cx="1752600" cy="376020"/>
          </a:xfrm>
          <a:prstGeom prst="wedgeRectCallout">
            <a:avLst>
              <a:gd name="adj1" fmla="val -82929"/>
              <a:gd name="adj2" fmla="val -6451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reassigned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781800" y="4064890"/>
            <a:ext cx="2209800" cy="883130"/>
          </a:xfrm>
          <a:prstGeom prst="wedgeRectCallout">
            <a:avLst>
              <a:gd name="adj1" fmla="val -244199"/>
              <a:gd name="adj2" fmla="val -6282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reassigned to a fixed value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61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unzip the examples zip files you download</a:t>
            </a:r>
          </a:p>
          <a:p>
            <a:pPr lvl="1"/>
            <a:r>
              <a:rPr lang="en-GB" dirty="0" smtClean="0"/>
              <a:t>in </a:t>
            </a:r>
            <a:r>
              <a:rPr lang="en-GB" dirty="0"/>
              <a:t>the labs, right click on the zip file and select </a:t>
            </a:r>
            <a:r>
              <a:rPr lang="en-GB" b="1" dirty="0"/>
              <a:t>7 Zip </a:t>
            </a:r>
            <a:r>
              <a:rPr lang="en-GB" dirty="0"/>
              <a:t>&gt; </a:t>
            </a:r>
            <a:r>
              <a:rPr lang="en-GB" b="1" dirty="0"/>
              <a:t>Extract Here</a:t>
            </a:r>
          </a:p>
          <a:p>
            <a:pPr lvl="1"/>
            <a:r>
              <a:rPr lang="en-GB" dirty="0"/>
              <a:t>on your own computer you may need to use something </a:t>
            </a:r>
            <a:r>
              <a:rPr lang="en-GB" dirty="0" smtClean="0"/>
              <a:t>else</a:t>
            </a:r>
          </a:p>
          <a:p>
            <a:pPr lvl="1"/>
            <a:r>
              <a:rPr lang="en-GB" dirty="0" smtClean="0"/>
              <a:t>if you don’t unzip them, IDLE won’t allow you to modify them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0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05HelloNames – lots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program can have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05HelloNames.py - D:\chris\Home\Dropbox\COMP1753\TeachingMaterial\L02 Variables\05HelloNam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74" b="85556"/>
          <a:stretch/>
        </p:blipFill>
        <p:spPr>
          <a:xfrm>
            <a:off x="695227" y="2320565"/>
            <a:ext cx="7466055" cy="1571134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81944"/>
          <a:stretch/>
        </p:blipFill>
        <p:spPr>
          <a:xfrm>
            <a:off x="710153" y="4114800"/>
            <a:ext cx="410301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program may have hundreds or even thousands of variables</a:t>
            </a:r>
          </a:p>
          <a:p>
            <a:r>
              <a:rPr lang="en-GB" dirty="0" smtClean="0"/>
              <a:t>The programmer needs to give each of them a label (or name) so that they can be referred to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HelloNames</a:t>
            </a:r>
            <a:r>
              <a:rPr lang="en-GB" dirty="0" smtClean="0"/>
              <a:t> the labels are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dirty="0" smtClean="0"/>
              <a:t> &amp;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but they can be pretty much whatever we want,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fish</a:t>
            </a:r>
            <a:r>
              <a:rPr lang="en-GB" dirty="0" smtClean="0"/>
              <a:t> or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teapot</a:t>
            </a:r>
            <a:r>
              <a:rPr lang="en-GB" dirty="0" smtClean="0"/>
              <a:t> 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alsdkfasj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However 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0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variables –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variable name must start with a letter or the underscore character</a:t>
            </a:r>
          </a:p>
          <a:p>
            <a:r>
              <a:rPr lang="en-GB" dirty="0"/>
              <a:t>A variable name cannot start with a number</a:t>
            </a:r>
          </a:p>
          <a:p>
            <a:r>
              <a:rPr lang="en-GB" dirty="0"/>
              <a:t>A variable name can only contain alpha-numeric characters and underscores (</a:t>
            </a:r>
            <a:r>
              <a:rPr lang="en-GB" dirty="0" smtClean="0"/>
              <a:t>A-Z, a-z</a:t>
            </a:r>
            <a:r>
              <a:rPr lang="en-GB" dirty="0"/>
              <a:t>, 0-9, and _ )</a:t>
            </a:r>
          </a:p>
          <a:p>
            <a:r>
              <a:rPr lang="en-GB" dirty="0"/>
              <a:t>Variable names are case-sensitive </a:t>
            </a:r>
            <a:r>
              <a:rPr lang="en-GB" dirty="0" smtClean="0"/>
              <a:t>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</a:t>
            </a:r>
            <a:r>
              <a:rPr lang="en-GB" dirty="0"/>
              <a:t>are </a:t>
            </a:r>
            <a:r>
              <a:rPr lang="en-GB" dirty="0" smtClean="0"/>
              <a:t>three different </a:t>
            </a:r>
            <a:r>
              <a:rPr lang="en-GB" dirty="0"/>
              <a:t>variables)</a:t>
            </a:r>
          </a:p>
          <a:p>
            <a:r>
              <a:rPr lang="en-GB" dirty="0" smtClean="0"/>
              <a:t>Variable names may not be </a:t>
            </a:r>
            <a:r>
              <a:rPr lang="en-GB" dirty="0" smtClean="0"/>
              <a:t>Python </a:t>
            </a:r>
            <a:r>
              <a:rPr lang="en-GB" b="1" dirty="0" smtClean="0"/>
              <a:t>identifiers, </a:t>
            </a:r>
            <a:r>
              <a:rPr lang="en-GB" dirty="0" smtClean="0"/>
              <a:t>e.g.</a:t>
            </a:r>
            <a:endParaRPr lang="en-GB" dirty="0" smtClean="0"/>
          </a:p>
          <a:p>
            <a:pPr lvl="1"/>
            <a:r>
              <a:rPr lang="en-GB" dirty="0" smtClean="0"/>
              <a:t>words we have already seen such as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 smtClean="0"/>
              <a:t>, …</a:t>
            </a:r>
          </a:p>
          <a:p>
            <a:pPr lvl="1"/>
            <a:r>
              <a:rPr lang="en-GB" dirty="0" smtClean="0"/>
              <a:t>words </a:t>
            </a:r>
            <a:r>
              <a:rPr lang="en-GB" dirty="0" smtClean="0"/>
              <a:t>that we will meet </a:t>
            </a:r>
            <a:r>
              <a:rPr lang="en-GB" dirty="0" smtClean="0"/>
              <a:t>later such </a:t>
            </a:r>
            <a:r>
              <a:rPr lang="en-GB" dirty="0" smtClean="0"/>
              <a:t>as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, …</a:t>
            </a:r>
          </a:p>
          <a:p>
            <a:pPr lvl="1"/>
            <a:r>
              <a:rPr lang="en-GB" dirty="0" smtClean="0"/>
              <a:t>if a word is displayed orange in IDLE, it’s an identifier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43935"/>
            <a:ext cx="7298023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https://www.w3schools.com/python/python_variables.asp</a:t>
            </a:r>
          </a:p>
        </p:txBody>
      </p:sp>
    </p:spTree>
    <p:extLst>
      <p:ext uri="{BB962C8B-B14F-4D97-AF65-F5344CB8AC3E}">
        <p14:creationId xmlns:p14="http://schemas.microsoft.com/office/powerpoint/2010/main" val="32124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variables –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For variables which will change (most of them) </a:t>
            </a:r>
          </a:p>
          <a:p>
            <a:pPr lvl="1"/>
            <a:r>
              <a:rPr lang="en-GB" dirty="0" smtClean="0"/>
              <a:t>start the name with a lower case letter (so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rather than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to run a number of </a:t>
            </a:r>
            <a:r>
              <a:rPr lang="en-GB" dirty="0"/>
              <a:t>words together, </a:t>
            </a:r>
            <a:r>
              <a:rPr lang="en-GB" dirty="0" smtClean="0"/>
              <a:t>use underscores between each word (so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dirty="0" smtClean="0"/>
              <a:t> rather than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 “variables” which contain fixed values (which will never change)</a:t>
            </a:r>
          </a:p>
          <a:p>
            <a:pPr lvl="1"/>
            <a:r>
              <a:rPr lang="en-GB" dirty="0" smtClean="0"/>
              <a:t>use upper case throughout (so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VAT</a:t>
            </a:r>
            <a:r>
              <a:rPr lang="en-GB" dirty="0" smtClean="0"/>
              <a:t> rather than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to run a number of words together, use an underscore to separate them (so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VALUE_ADDED_TAX</a:t>
            </a:r>
            <a:r>
              <a:rPr lang="en-GB" dirty="0" smtClean="0"/>
              <a:t> rather than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VALUEADDEDTAX</a:t>
            </a:r>
            <a:r>
              <a:rPr lang="en-GB" dirty="0" smtClean="0"/>
              <a:t>)</a:t>
            </a:r>
          </a:p>
          <a:p>
            <a:pPr lvl="0"/>
            <a:r>
              <a:rPr lang="en-GB" sz="2600" dirty="0" smtClean="0">
                <a:solidFill>
                  <a:srgbClr val="000000"/>
                </a:solidFill>
              </a:rPr>
              <a:t>Above all, make variable </a:t>
            </a:r>
            <a:r>
              <a:rPr lang="en-GB" sz="2600" dirty="0">
                <a:solidFill>
                  <a:srgbClr val="000000"/>
                </a:solidFill>
              </a:rPr>
              <a:t>names concise but meaningful (so </a:t>
            </a:r>
            <a:r>
              <a:rPr lang="en-GB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2600" dirty="0" smtClean="0">
                <a:solidFill>
                  <a:srgbClr val="000000"/>
                </a:solidFill>
              </a:rPr>
              <a:t> </a:t>
            </a:r>
            <a:r>
              <a:rPr lang="en-GB" sz="2600" dirty="0">
                <a:solidFill>
                  <a:srgbClr val="000000"/>
                </a:solidFill>
              </a:rPr>
              <a:t>and </a:t>
            </a:r>
            <a:r>
              <a:rPr lang="en-GB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sz="2600" dirty="0" smtClean="0">
                <a:solidFill>
                  <a:srgbClr val="000000"/>
                </a:solidFill>
              </a:rPr>
              <a:t> </a:t>
            </a:r>
            <a:r>
              <a:rPr lang="en-GB" sz="2600" dirty="0">
                <a:solidFill>
                  <a:srgbClr val="000000"/>
                </a:solidFill>
              </a:rPr>
              <a:t>rather than </a:t>
            </a:r>
            <a:r>
              <a:rPr lang="en-GB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GB" sz="2600" dirty="0" smtClean="0">
                <a:solidFill>
                  <a:srgbClr val="000000"/>
                </a:solidFill>
              </a:rPr>
              <a:t> </a:t>
            </a:r>
            <a:r>
              <a:rPr lang="en-GB" sz="2600" dirty="0">
                <a:solidFill>
                  <a:srgbClr val="000000"/>
                </a:solidFill>
              </a:rPr>
              <a:t>and </a:t>
            </a:r>
            <a:r>
              <a:rPr lang="en-GB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GB" sz="2600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5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of these are legal variable names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first name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1st_name</a:t>
            </a:r>
          </a:p>
          <a:p>
            <a:r>
              <a:rPr lang="en-GB" dirty="0" smtClean="0"/>
              <a:t>Which of the legal variable names above follow naming conventions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3810000" y="2237216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810000" y="2743200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yes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810000" y="4572000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810000" y="3200400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yes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810000" y="3657600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yes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3810000" y="4114800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yes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791200" y="2647950"/>
            <a:ext cx="3124200" cy="723900"/>
          </a:xfrm>
          <a:prstGeom prst="wedgeRectCallout">
            <a:avLst>
              <a:gd name="adj1" fmla="val -83271"/>
              <a:gd name="adj2" fmla="val -2601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legal and follows naming convention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3810000" y="5040198"/>
            <a:ext cx="838200" cy="266700"/>
          </a:xfrm>
          <a:prstGeom prst="wedgeRectCallout">
            <a:avLst>
              <a:gd name="adj1" fmla="val -93939"/>
              <a:gd name="adj2" fmla="val -165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8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06HelloAge – “Numbers”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Variables can also be used to store “numbers”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But in this example 25 is not really a number (can’t add or multiply it) – it’s just more text</a:t>
            </a:r>
          </a:p>
          <a:p>
            <a:pPr lvl="1"/>
            <a:r>
              <a:rPr lang="en-GB" dirty="0" smtClean="0"/>
              <a:t>referred to as a </a:t>
            </a:r>
            <a:r>
              <a:rPr lang="en-GB" b="1" dirty="0" smtClean="0"/>
              <a:t>string</a:t>
            </a:r>
            <a:r>
              <a:rPr lang="en-GB" dirty="0" smtClean="0"/>
              <a:t>, i.e. a string of characters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5" name="Picture 4" descr="06HelloAge.py - D:\chris\Home\Dropbox\COMP1753\TeachingMaterial\L02 Variables\06HelloAg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74" b="86667"/>
          <a:stretch/>
        </p:blipFill>
        <p:spPr>
          <a:xfrm>
            <a:off x="685800" y="1985439"/>
            <a:ext cx="6248400" cy="1394311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0" b="83360"/>
          <a:stretch/>
        </p:blipFill>
        <p:spPr>
          <a:xfrm>
            <a:off x="685800" y="3608829"/>
            <a:ext cx="3451970" cy="12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Numbers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Strings of text are fine if we don’t want to do much with them</a:t>
            </a:r>
          </a:p>
          <a:p>
            <a:pPr lvl="1"/>
            <a:r>
              <a:rPr lang="en-GB" dirty="0" smtClean="0"/>
              <a:t>although they can be manipulated</a:t>
            </a:r>
          </a:p>
          <a:p>
            <a:r>
              <a:rPr lang="en-GB" dirty="0" smtClean="0"/>
              <a:t>However what if we want to build a calculator or do some data analysis?</a:t>
            </a:r>
          </a:p>
          <a:p>
            <a:r>
              <a:rPr lang="en-GB" dirty="0"/>
              <a:t>W</a:t>
            </a:r>
            <a:r>
              <a:rPr lang="en-GB" dirty="0" smtClean="0"/>
              <a:t>e can’t add strings together and we certainly can’t multiply them</a:t>
            </a:r>
          </a:p>
          <a:p>
            <a:pPr lvl="1"/>
            <a:r>
              <a:rPr lang="en-GB" dirty="0" smtClean="0"/>
              <a:t>even if the strings contain numerical values</a:t>
            </a:r>
          </a:p>
          <a:p>
            <a:r>
              <a:rPr lang="en-GB" dirty="0" smtClean="0"/>
              <a:t>What we need is a data type that stores a number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07HelloDOB – 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want to use some text as a number, we must convert it first</a:t>
            </a:r>
          </a:p>
          <a:p>
            <a:r>
              <a:rPr lang="en-GB" dirty="0" smtClean="0"/>
              <a:t>In the example below, </a:t>
            </a:r>
            <a:r>
              <a:rPr lang="en-GB" dirty="0" err="1" smtClean="0"/>
              <a:t>int</a:t>
            </a:r>
            <a:r>
              <a:rPr lang="en-GB" dirty="0" smtClean="0"/>
              <a:t>() converts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 smtClean="0"/>
              <a:t> into an </a:t>
            </a:r>
            <a:r>
              <a:rPr lang="en-GB" b="1" dirty="0" smtClean="0"/>
              <a:t>integer</a:t>
            </a:r>
            <a:r>
              <a:rPr lang="en-GB" dirty="0" smtClean="0"/>
              <a:t> (a whole 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 descr="07HelloDOB.py - D:\chris\Home\Dropbox\COMP1753\TeachingMaterial\L02 Variables\07HelloDOB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4" b="83007"/>
          <a:stretch/>
        </p:blipFill>
        <p:spPr>
          <a:xfrm>
            <a:off x="779052" y="3657600"/>
            <a:ext cx="7743412" cy="19812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658388" y="4329259"/>
            <a:ext cx="1893064" cy="381000"/>
          </a:xfrm>
          <a:prstGeom prst="wedgeRectCallout">
            <a:avLst>
              <a:gd name="adj1" fmla="val -89316"/>
              <a:gd name="adj2" fmla="val 349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 smtClean="0">
                <a:solidFill>
                  <a:schemeClr val="tx1"/>
                </a:solidFill>
              </a:rPr>
              <a:t> is text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724400" y="4759750"/>
            <a:ext cx="4343400" cy="386499"/>
          </a:xfrm>
          <a:prstGeom prst="wedgeRectCallout">
            <a:avLst>
              <a:gd name="adj1" fmla="val -54195"/>
              <a:gd name="adj2" fmla="val -276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numerical_age</a:t>
            </a:r>
            <a:r>
              <a:rPr lang="en-GB" dirty="0" smtClean="0">
                <a:solidFill>
                  <a:schemeClr val="tx1"/>
                </a:solidFill>
              </a:rPr>
              <a:t> is 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77000" y="5175919"/>
            <a:ext cx="2743200" cy="386499"/>
          </a:xfrm>
          <a:prstGeom prst="wedgeRectCallout">
            <a:avLst>
              <a:gd name="adj1" fmla="val -185195"/>
              <a:gd name="adj2" fmla="val -5154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 smtClean="0">
                <a:solidFill>
                  <a:schemeClr val="tx1"/>
                </a:solidFill>
              </a:rPr>
              <a:t> is 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7633" y="5793950"/>
            <a:ext cx="6472767" cy="797350"/>
          </a:xfrm>
          <a:prstGeom prst="wedgeRectCallout">
            <a:avLst>
              <a:gd name="adj1" fmla="val -202"/>
              <a:gd name="adj2" fmla="val -7402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because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 smtClean="0">
                <a:solidFill>
                  <a:schemeClr val="tx1"/>
                </a:solidFill>
              </a:rPr>
              <a:t> and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numerical_age</a:t>
            </a:r>
            <a:r>
              <a:rPr lang="en-GB" dirty="0" smtClean="0">
                <a:solidFill>
                  <a:schemeClr val="tx1"/>
                </a:solidFill>
              </a:rPr>
              <a:t> are both integers we can do some arithmetic with them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9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07HelloDOB –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Finally to output the calculation to the user, we must convert “</a:t>
            </a:r>
            <a:r>
              <a:rPr lang="en-GB" dirty="0" err="1" smtClean="0"/>
              <a:t>year_of_birth</a:t>
            </a:r>
            <a:r>
              <a:rPr lang="en-GB" dirty="0" smtClean="0"/>
              <a:t>” back to a </a:t>
            </a:r>
            <a:r>
              <a:rPr lang="en-GB" b="1" dirty="0" smtClean="0"/>
              <a:t>string</a:t>
            </a:r>
            <a:r>
              <a:rPr lang="en-GB" dirty="0" smtClean="0"/>
              <a:t> (i.e. some text) using </a:t>
            </a:r>
            <a:r>
              <a:rPr lang="en-GB" dirty="0" err="1" smtClean="0"/>
              <a:t>str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7" name="Picture 6" descr="*07HelloDOB.py - D:\chris\Home\Dropbox\COMP1753\TeachingMaterial\L02 Variables\07HelloDOB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16667" r="40774" b="77778"/>
          <a:stretch/>
        </p:blipFill>
        <p:spPr>
          <a:xfrm>
            <a:off x="682658" y="3352800"/>
            <a:ext cx="6949440" cy="6096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7200" y="4343399"/>
            <a:ext cx="3505200" cy="698355"/>
          </a:xfrm>
          <a:prstGeom prst="wedgeRectCallout">
            <a:avLst>
              <a:gd name="adj1" fmla="val 31255"/>
              <a:gd name="adj2" fmla="val -15288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 smtClean="0">
                <a:solidFill>
                  <a:schemeClr val="tx1"/>
                </a:solidFill>
              </a:rPr>
              <a:t> is still a string – doesn’t need converting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057400" y="5095206"/>
            <a:ext cx="5410200" cy="1095276"/>
          </a:xfrm>
          <a:prstGeom prst="wedgeRectCallout">
            <a:avLst>
              <a:gd name="adj1" fmla="val 19094"/>
              <a:gd name="adj2" fmla="val -1573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dirty="0" smtClean="0">
                <a:solidFill>
                  <a:schemeClr val="tx1"/>
                </a:solidFill>
              </a:rPr>
              <a:t> is an integer –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needs converting to be used with the string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were born in "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243935"/>
            <a:ext cx="7009483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https://www.w3schools.com/python/python_casting.asp</a:t>
            </a:r>
          </a:p>
        </p:txBody>
      </p:sp>
    </p:spTree>
    <p:extLst>
      <p:ext uri="{BB962C8B-B14F-4D97-AF65-F5344CB8AC3E}">
        <p14:creationId xmlns:p14="http://schemas.microsoft.com/office/powerpoint/2010/main" val="951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Aside: temporary / permanent storage?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Notice that we temporarily store the age as an integer variable to do some work on it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 smtClean="0"/>
              <a:t>Some variables may store the same value for the entire time that the program runs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 smtClean="0"/>
              <a:t>Some variables may store a value which is updated as the program runs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/>
              <a:t>Some variables may just be used </a:t>
            </a:r>
            <a:r>
              <a:rPr lang="en-GB" dirty="0" smtClean="0"/>
              <a:t>temporarily</a:t>
            </a:r>
          </a:p>
          <a:p>
            <a:r>
              <a:rPr lang="en-GB" dirty="0" smtClean="0"/>
              <a:t>Think of a cash point machine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 smtClean="0"/>
              <a:t>The name of the bank (</a:t>
            </a:r>
            <a:r>
              <a:rPr lang="en-GB" dirty="0"/>
              <a:t>for displaying on the </a:t>
            </a:r>
            <a:r>
              <a:rPr lang="en-GB" dirty="0" smtClean="0"/>
              <a:t>screen) might be stored in a variable which never changes 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 smtClean="0"/>
              <a:t>The total amount of money left inside the machine is a single variable updated after each transaction</a:t>
            </a:r>
          </a:p>
          <a:p>
            <a:pPr marL="895350" lvl="1" indent="-514350">
              <a:buFont typeface="+mj-lt"/>
              <a:buAutoNum type="alphaLcParenR"/>
            </a:pPr>
            <a:r>
              <a:rPr lang="en-GB" dirty="0" smtClean="0"/>
              <a:t>The money required by a customer is stored temporarily whilst the transaction is taking place but forgotten once the transaction has happened and the customer’s account has been updated in the database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</a:t>
            </a:r>
            <a:r>
              <a:rPr lang="en-GB" dirty="0" smtClean="0"/>
              <a:t>hints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multiplication symbol is “*” (asterisk) and not “x”</a:t>
            </a:r>
          </a:p>
          <a:p>
            <a:r>
              <a:rPr lang="en-GB" dirty="0" smtClean="0"/>
              <a:t>You don’t need the print command to use Python as a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00" b="75295"/>
          <a:stretch/>
        </p:blipFill>
        <p:spPr>
          <a:xfrm>
            <a:off x="2667000" y="3643566"/>
            <a:ext cx="3657600" cy="30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…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 far we have met strings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GB" dirty="0" smtClean="0"/>
              <a:t> are both variables which store strings</a:t>
            </a:r>
          </a:p>
          <a:p>
            <a:r>
              <a:rPr lang="en-GB" dirty="0" smtClean="0"/>
              <a:t>And now we have met integers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numerical_age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 smtClean="0"/>
              <a:t> 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dirty="0" smtClean="0"/>
              <a:t> are variables which store integers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03HelloNameWelcome.py - D:\chris\Home\Dropbox\COMP1753\TeachingMaterial\L02 Variables\03HelloNameWelcom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" r="55582" b="90000"/>
          <a:stretch/>
        </p:blipFill>
        <p:spPr>
          <a:xfrm>
            <a:off x="1143000" y="2095500"/>
            <a:ext cx="5715000" cy="914400"/>
          </a:xfrm>
          <a:prstGeom prst="rect">
            <a:avLst/>
          </a:prstGeom>
        </p:spPr>
      </p:pic>
      <p:pic>
        <p:nvPicPr>
          <p:cNvPr id="6" name="Picture 5" descr="*07HelloDOB.py - D:\chris\Home\Dropbox\COMP1753\TeachingMaterial\L02 Variables\07HelloDOB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54099" b="82667"/>
          <a:stretch/>
        </p:blipFill>
        <p:spPr>
          <a:xfrm>
            <a:off x="1171420" y="4495800"/>
            <a:ext cx="5686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vs 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Python allows both strings &amp; integers and figures out what to store based on the context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some_text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twenty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five"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A</a:t>
            </a:r>
            <a:r>
              <a:rPr lang="en-GB" dirty="0" smtClean="0">
                <a:solidFill>
                  <a:srgbClr val="000000"/>
                </a:solidFill>
              </a:rPr>
              <a:t>nything in quote marks is a string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"25"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And (unlike most languages) Python lets you change the type of a variable</a:t>
            </a:r>
          </a:p>
          <a:p>
            <a:pPr marL="381000" lvl="1" indent="0">
              <a:buNone/>
            </a:pPr>
            <a:r>
              <a:rPr lang="en-GB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"twenty five"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endParaRPr lang="en-GB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dirty="0" smtClean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791200" y="2564094"/>
            <a:ext cx="1600200" cy="533400"/>
          </a:xfrm>
          <a:prstGeom prst="wedgeRectCallout">
            <a:avLst>
              <a:gd name="adj1" fmla="val -192595"/>
              <a:gd name="adj2" fmla="val 308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39000" y="3200400"/>
            <a:ext cx="1600200" cy="533400"/>
          </a:xfrm>
          <a:prstGeom prst="wedgeRectCallout">
            <a:avLst>
              <a:gd name="adj1" fmla="val -137957"/>
              <a:gd name="adj2" fmla="val -142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611240" y="4038600"/>
            <a:ext cx="1600200" cy="533400"/>
          </a:xfrm>
          <a:prstGeom prst="wedgeRectCallout">
            <a:avLst>
              <a:gd name="adj1" fmla="val -154182"/>
              <a:gd name="adj2" fmla="val -1049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tring!!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876800" y="5257800"/>
            <a:ext cx="4114800" cy="381000"/>
          </a:xfrm>
          <a:prstGeom prst="wedgeRectCallout">
            <a:avLst>
              <a:gd name="adj1" fmla="val -84001"/>
              <a:gd name="adj2" fmla="val 2522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initialised with 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91200" y="5715000"/>
            <a:ext cx="2971800" cy="381000"/>
          </a:xfrm>
          <a:prstGeom prst="wedgeRectCallout">
            <a:avLst>
              <a:gd name="adj1" fmla="val -63956"/>
              <a:gd name="adj2" fmla="val 1637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but now a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81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boolean</a:t>
            </a:r>
            <a:r>
              <a:rPr lang="en-GB" b="1" dirty="0" smtClean="0"/>
              <a:t> </a:t>
            </a:r>
            <a:r>
              <a:rPr lang="en-GB" dirty="0" smtClean="0"/>
              <a:t>values (true/false)</a:t>
            </a:r>
          </a:p>
          <a:p>
            <a:pPr lvl="1"/>
            <a:r>
              <a:rPr lang="en-GB" dirty="0" smtClean="0"/>
              <a:t>see next week</a:t>
            </a:r>
          </a:p>
          <a:p>
            <a:r>
              <a:rPr lang="en-GB" b="1" dirty="0"/>
              <a:t>float</a:t>
            </a:r>
            <a:r>
              <a:rPr lang="en-GB" dirty="0"/>
              <a:t>ing point numbers (decimals) </a:t>
            </a:r>
            <a:endParaRPr lang="en-GB" dirty="0" smtClean="0"/>
          </a:p>
          <a:p>
            <a:pPr lvl="1"/>
            <a:r>
              <a:rPr lang="en-GB" dirty="0" smtClean="0"/>
              <a:t>we </a:t>
            </a:r>
            <a:r>
              <a:rPr lang="en-GB" dirty="0"/>
              <a:t>may use </a:t>
            </a:r>
            <a:r>
              <a:rPr lang="en-GB" dirty="0" smtClean="0"/>
              <a:t>these occasionally</a:t>
            </a:r>
            <a:endParaRPr lang="en-GB" dirty="0"/>
          </a:p>
          <a:p>
            <a:r>
              <a:rPr lang="en-GB" b="1" dirty="0" smtClean="0"/>
              <a:t>complex</a:t>
            </a:r>
            <a:r>
              <a:rPr lang="en-GB" dirty="0" smtClean="0"/>
              <a:t> numbers</a:t>
            </a:r>
          </a:p>
          <a:p>
            <a:pPr lvl="1"/>
            <a:r>
              <a:rPr lang="en-GB" dirty="0" smtClean="0"/>
              <a:t>we will not use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43935"/>
            <a:ext cx="7298023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https://www.w3schools.com/python/python_numbers.asp</a:t>
            </a:r>
          </a:p>
        </p:txBody>
      </p:sp>
    </p:spTree>
    <p:extLst>
      <p:ext uri="{BB962C8B-B14F-4D97-AF65-F5344CB8AC3E}">
        <p14:creationId xmlns:p14="http://schemas.microsoft.com/office/powerpoint/2010/main" val="33226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Operators are used to perform operations (add, subtract, etc.) </a:t>
            </a:r>
            <a:r>
              <a:rPr lang="en-GB" dirty="0" smtClean="0"/>
              <a:t>on </a:t>
            </a:r>
            <a:r>
              <a:rPr lang="en-GB" dirty="0"/>
              <a:t>variables and </a:t>
            </a:r>
            <a:r>
              <a:rPr lang="en-GB" dirty="0" smtClean="0"/>
              <a:t>values</a:t>
            </a:r>
          </a:p>
          <a:p>
            <a:r>
              <a:rPr lang="en-GB" dirty="0" smtClean="0"/>
              <a:t>String operators include “+” which glues (concatenates) strings together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Numerical operators include +, -, * and / which add, subtract, multiply and divide numbers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5" name="Picture 4" descr="*07HelloDOB.py - D:\chris\Home\Dropbox\COMP1753\TeachingMaterial\L02 Variables\07HelloDOB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16667" r="40775" b="77778"/>
          <a:stretch/>
        </p:blipFill>
        <p:spPr>
          <a:xfrm>
            <a:off x="1267905" y="3276600"/>
            <a:ext cx="7048500" cy="609600"/>
          </a:xfrm>
          <a:prstGeom prst="rect">
            <a:avLst/>
          </a:prstGeom>
        </p:spPr>
      </p:pic>
      <p:pic>
        <p:nvPicPr>
          <p:cNvPr id="6" name="Picture 5" descr="*07HelloDOB.py - D:\chris\Home\Dropbox\COMP1753\TeachingMaterial\L02 Variables\07HelloDOB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5" r="54099" b="82781"/>
          <a:stretch/>
        </p:blipFill>
        <p:spPr>
          <a:xfrm>
            <a:off x="1295400" y="5257799"/>
            <a:ext cx="5686580" cy="320511"/>
          </a:xfrm>
          <a:prstGeom prst="rect">
            <a:avLst/>
          </a:prstGeom>
        </p:spPr>
      </p:pic>
      <p:pic>
        <p:nvPicPr>
          <p:cNvPr id="7" name="Picture 6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r="82500" b="85646"/>
          <a:stretch/>
        </p:blipFill>
        <p:spPr>
          <a:xfrm>
            <a:off x="1295400" y="5943600"/>
            <a:ext cx="365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HelloAge</a:t>
            </a:r>
            <a:r>
              <a:rPr lang="en-GB" dirty="0" smtClean="0"/>
              <a:t> vs </a:t>
            </a:r>
            <a:r>
              <a:rPr lang="en-GB" dirty="0" err="1" smtClean="0"/>
              <a:t>HelloDOB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have got to grips with strings and integers we can make sense of the difference between </a:t>
            </a:r>
            <a:r>
              <a:rPr lang="en-GB" dirty="0" err="1" smtClean="0"/>
              <a:t>HelloAge</a:t>
            </a:r>
            <a:r>
              <a:rPr lang="en-GB" dirty="0" smtClean="0"/>
              <a:t> and </a:t>
            </a:r>
            <a:r>
              <a:rPr lang="en-GB" dirty="0" err="1" smtClean="0"/>
              <a:t>HelloDOB</a:t>
            </a:r>
            <a:endParaRPr lang="en-GB" dirty="0" smtClean="0"/>
          </a:p>
          <a:p>
            <a:pPr lvl="1"/>
            <a:r>
              <a:rPr lang="en-GB" dirty="0" err="1" smtClean="0"/>
              <a:t>HelloAge</a:t>
            </a:r>
            <a:r>
              <a:rPr lang="en-GB" dirty="0" smtClean="0"/>
              <a:t> just uses strings</a:t>
            </a:r>
          </a:p>
          <a:p>
            <a:pPr lvl="1"/>
            <a:r>
              <a:rPr lang="en-GB" dirty="0" err="1" smtClean="0"/>
              <a:t>HelloDOB</a:t>
            </a:r>
            <a:r>
              <a:rPr lang="en-GB" dirty="0" smtClean="0"/>
              <a:t> converts the user’s age to an integer so that it can calculate the year of birth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6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06HelloAge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It doesn’t matter what you input as your age, </a:t>
            </a:r>
            <a:r>
              <a:rPr lang="en-GB" dirty="0" err="1" smtClean="0"/>
              <a:t>HelloAge</a:t>
            </a:r>
            <a:r>
              <a:rPr lang="en-GB" dirty="0" smtClean="0"/>
              <a:t> just uses the string in its output with no conversion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10" name="Picture 9" descr="06HelloAge.py - D:\chris\Home\Dropbox\COMP1753\TeachingMaterial\L02 Variables\06HelloAg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74" b="86667"/>
          <a:stretch/>
        </p:blipFill>
        <p:spPr>
          <a:xfrm>
            <a:off x="685800" y="1656732"/>
            <a:ext cx="6248400" cy="1394311"/>
          </a:xfrm>
          <a:prstGeom prst="rect">
            <a:avLst/>
          </a:prstGeom>
        </p:spPr>
      </p:pic>
      <p:pic>
        <p:nvPicPr>
          <p:cNvPr id="11" name="Picture 10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0" b="83360"/>
          <a:stretch/>
        </p:blipFill>
        <p:spPr>
          <a:xfrm>
            <a:off x="685800" y="4724400"/>
            <a:ext cx="3273690" cy="1143000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00" b="81772"/>
          <a:stretch/>
        </p:blipFill>
        <p:spPr>
          <a:xfrm>
            <a:off x="1162268" y="4917582"/>
            <a:ext cx="3279510" cy="1140318"/>
          </a:xfrm>
          <a:prstGeom prst="rect">
            <a:avLst/>
          </a:prstGeom>
        </p:spPr>
      </p:pic>
      <p:pic>
        <p:nvPicPr>
          <p:cNvPr id="12" name="Picture 11" descr="C:\WINDOWS\py.ex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0" b="83360"/>
          <a:stretch/>
        </p:blipFill>
        <p:spPr>
          <a:xfrm>
            <a:off x="1600200" y="5108135"/>
            <a:ext cx="3374978" cy="11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Conversely </a:t>
            </a:r>
            <a:r>
              <a:rPr lang="en-GB" dirty="0" err="1" smtClean="0"/>
              <a:t>HelloDOB</a:t>
            </a:r>
            <a:r>
              <a:rPr lang="en-GB" dirty="0" smtClean="0"/>
              <a:t> needs a String which can be converted to an integer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07HelloDOB again</a:t>
            </a:r>
            <a:endParaRPr lang="en-GB" dirty="0"/>
          </a:p>
        </p:txBody>
      </p:sp>
      <p:pic>
        <p:nvPicPr>
          <p:cNvPr id="11" name="Picture 10" descr="07HelloDOB.py - D:\chris\Home\Dropbox\COMP1753\TeachingMaterial\L02 Variables\07HelloDOB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4" b="83007"/>
          <a:stretch/>
        </p:blipFill>
        <p:spPr>
          <a:xfrm>
            <a:off x="824060" y="1711057"/>
            <a:ext cx="7743412" cy="1981200"/>
          </a:xfrm>
          <a:prstGeom prst="rect">
            <a:avLst/>
          </a:prstGeom>
        </p:spPr>
      </p:pic>
      <p:pic>
        <p:nvPicPr>
          <p:cNvPr id="6" name="Picture 5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6" r="45694" b="68556"/>
          <a:stretch/>
        </p:blipFill>
        <p:spPr>
          <a:xfrm>
            <a:off x="835844" y="4952999"/>
            <a:ext cx="7010400" cy="175888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5486400" y="4821371"/>
            <a:ext cx="3581400" cy="1371600"/>
          </a:xfrm>
          <a:prstGeom prst="wedgeRectCallout">
            <a:avLst>
              <a:gd name="adj1" fmla="val -58429"/>
              <a:gd name="adj2" fmla="val 5486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Python isn’t smart enough to convert “twenty five” to a number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190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Calculator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now have (nearly) all the tools we need to build </a:t>
            </a:r>
            <a:r>
              <a:rPr lang="en-GB" dirty="0"/>
              <a:t>a calculator </a:t>
            </a:r>
            <a:r>
              <a:rPr lang="en-GB" dirty="0" smtClean="0"/>
              <a:t>program</a:t>
            </a:r>
          </a:p>
          <a:p>
            <a:pPr lvl="1"/>
            <a:r>
              <a:rPr lang="en-GB" dirty="0" smtClean="0"/>
              <a:t>as opposed to using the Python shell</a:t>
            </a:r>
          </a:p>
          <a:p>
            <a:r>
              <a:rPr lang="en-GB" dirty="0" smtClean="0"/>
              <a:t>In fact we will build 4 calculators</a:t>
            </a:r>
          </a:p>
          <a:p>
            <a:pPr lvl="1"/>
            <a:r>
              <a:rPr lang="en-GB" dirty="0" smtClean="0"/>
              <a:t>addition</a:t>
            </a:r>
          </a:p>
          <a:p>
            <a:pPr lvl="1"/>
            <a:r>
              <a:rPr lang="en-GB" dirty="0" smtClean="0"/>
              <a:t>subtraction</a:t>
            </a:r>
          </a:p>
          <a:p>
            <a:pPr lvl="1"/>
            <a:r>
              <a:rPr lang="en-GB" dirty="0" smtClean="0"/>
              <a:t>multiplication (tutorial exercise)</a:t>
            </a:r>
          </a:p>
          <a:p>
            <a:pPr lvl="1"/>
            <a:r>
              <a:rPr lang="en-GB" dirty="0" smtClean="0"/>
              <a:t>division (tutorial exercise)</a:t>
            </a:r>
          </a:p>
          <a:p>
            <a:r>
              <a:rPr lang="en-GB" dirty="0" smtClean="0"/>
              <a:t>Next week we will be able to combine them into one single program!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08StringAddition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example, </a:t>
            </a:r>
            <a:r>
              <a:rPr lang="en-GB" dirty="0" err="1"/>
              <a:t>StringAddition</a:t>
            </a:r>
            <a:r>
              <a:rPr lang="en-GB" dirty="0"/>
              <a:t>, just reinforces that you need to </a:t>
            </a:r>
            <a:r>
              <a:rPr lang="en-GB" dirty="0" smtClean="0"/>
              <a:t>convert strings to integers</a:t>
            </a:r>
          </a:p>
          <a:p>
            <a:pPr lvl="1"/>
            <a:r>
              <a:rPr lang="en-GB" dirty="0" smtClean="0"/>
              <a:t>if you ‘add’ two strings together they just get concatenated (glued) together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  <p:pic>
        <p:nvPicPr>
          <p:cNvPr id="7" name="Picture 6" descr="08StringAddition.py - D:\chris\Home\Dropbox\COMP1753\TeachingMaterial\L02 Variables\08StringAddi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50" b="84445"/>
          <a:stretch/>
        </p:blipFill>
        <p:spPr>
          <a:xfrm>
            <a:off x="806441" y="3939402"/>
            <a:ext cx="4734548" cy="1549545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00" b="83360"/>
          <a:stretch/>
        </p:blipFill>
        <p:spPr>
          <a:xfrm>
            <a:off x="5105400" y="4953000"/>
            <a:ext cx="2862525" cy="14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09Addition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to add two strings which contain digits, first convert them to integers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int</a:t>
            </a:r>
            <a:r>
              <a:rPr lang="en-GB" dirty="0" smtClean="0"/>
              <a:t>()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Then convert back to a string to output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str</a:t>
            </a:r>
            <a:r>
              <a:rPr lang="en-GB" dirty="0" smtClean="0"/>
              <a:t>()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pic>
        <p:nvPicPr>
          <p:cNvPr id="7" name="Picture 6" descr="09Addition.py - D:\chris\Home\Dropbox\COMP1753\TeachingMaterial\L02 Variables\09Addi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0" b="77778"/>
          <a:stretch/>
        </p:blipFill>
        <p:spPr>
          <a:xfrm>
            <a:off x="685800" y="3048000"/>
            <a:ext cx="5702957" cy="2438400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3" b="83360"/>
          <a:stretch/>
        </p:blipFill>
        <p:spPr>
          <a:xfrm>
            <a:off x="6248400" y="3860276"/>
            <a:ext cx="2662449" cy="13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</a:t>
            </a:r>
            <a:r>
              <a:rPr lang="en-GB" dirty="0" smtClean="0"/>
              <a:t>hints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name your any of your programs turtle.py</a:t>
            </a:r>
          </a:p>
          <a:p>
            <a:pPr lvl="1"/>
            <a:r>
              <a:rPr lang="en-GB" dirty="0" smtClean="0"/>
              <a:t>if you do they will not work as the program asks Python to import </a:t>
            </a:r>
            <a:r>
              <a:rPr lang="en-GB" smtClean="0"/>
              <a:t>from itself!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pic>
        <p:nvPicPr>
          <p:cNvPr id="5" name="Picture 4" descr="turtle.py - D:/chris/Home/Dropbox/COMP1753/TeachingMaterial/L01 Introduction solutions/turtl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3" b="90132"/>
          <a:stretch/>
        </p:blipFill>
        <p:spPr>
          <a:xfrm>
            <a:off x="1828800" y="3810000"/>
            <a:ext cx="5791288" cy="1905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038600" y="3538557"/>
            <a:ext cx="2590800" cy="913433"/>
          </a:xfrm>
          <a:prstGeom prst="wedgeRectCallout">
            <a:avLst>
              <a:gd name="adj1" fmla="val -76466"/>
              <a:gd name="adj2" fmla="val 2453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file is named turtle.py …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419600" y="5411167"/>
            <a:ext cx="3124200" cy="913433"/>
          </a:xfrm>
          <a:prstGeom prst="wedgeRectCallout">
            <a:avLst>
              <a:gd name="adj1" fmla="val -69693"/>
              <a:gd name="adj2" fmla="val -642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… and it is importing code from turtle.py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3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10Subtraction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Subtraction is virtually identical (except for the minus sign)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 descr="10Subtraction.py - D:\chris\Home\Dropbox\COMP1753\TeachingMaterial\L02 Variables\10Subtrac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75" b="77778"/>
          <a:stretch/>
        </p:blipFill>
        <p:spPr>
          <a:xfrm>
            <a:off x="762000" y="2590800"/>
            <a:ext cx="5755444" cy="25146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67" b="83360"/>
          <a:stretch/>
        </p:blipFill>
        <p:spPr>
          <a:xfrm>
            <a:off x="6096000" y="4247727"/>
            <a:ext cx="2523326" cy="13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Addition we have actually introduced 6 variables!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number1_str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number2_str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combination_str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dirty="0">
                <a:solidFill>
                  <a:srgbClr val="000000"/>
                </a:solidFill>
              </a:rPr>
              <a:t>This </a:t>
            </a:r>
            <a:r>
              <a:rPr lang="en-GB" dirty="0" smtClean="0">
                <a:solidFill>
                  <a:srgbClr val="000000"/>
                </a:solidFill>
              </a:rPr>
              <a:t>could be considered excessive as they are all just temporary storage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In fact we can eliminate some by combining operations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4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11AdditionShorter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AdditionShorter</a:t>
            </a:r>
            <a:r>
              <a:rPr lang="en-GB" dirty="0" smtClean="0"/>
              <a:t> eliminates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 &amp;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 smtClean="0"/>
              <a:t> by doing the conversions to integer at the same time as the addition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  <p:pic>
        <p:nvPicPr>
          <p:cNvPr id="6" name="Picture 5" descr="11AdditionShorter.py - D:\chris\Home\Dropbox\COMP1753\TeachingMaterial\L02 Variables\11AdditionShor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9" b="81111"/>
          <a:stretch/>
        </p:blipFill>
        <p:spPr>
          <a:xfrm>
            <a:off x="702851" y="3124200"/>
            <a:ext cx="844503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12AdditionEvenShorter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12AdditionEvenShorter eliminates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&amp;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combination_str</a:t>
            </a:r>
            <a:r>
              <a:rPr lang="en-GB" dirty="0" smtClean="0"/>
              <a:t> by doing the conversions &amp; addition at the same time as writing the output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  <p:pic>
        <p:nvPicPr>
          <p:cNvPr id="7" name="Picture 6" descr="12AdditionEvenShorter.py - D:\chris\Home\Dropbox\COMP1753\TeachingMaterial\L02 Variables\12AdditionEvenShor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3" b="86667"/>
          <a:stretch/>
        </p:blipFill>
        <p:spPr>
          <a:xfrm>
            <a:off x="685800" y="3886200"/>
            <a:ext cx="820402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13AdditionOneLine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actually eliminate all the variables and write the code in one line!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But this is not really a good idea</a:t>
            </a:r>
          </a:p>
          <a:p>
            <a:pPr lvl="1"/>
            <a:r>
              <a:rPr lang="en-GB" dirty="0" smtClean="0"/>
              <a:t>hard to understand</a:t>
            </a:r>
          </a:p>
          <a:p>
            <a:pPr lvl="1"/>
            <a:r>
              <a:rPr lang="en-GB" dirty="0" smtClean="0"/>
              <a:t>hard to debug</a:t>
            </a:r>
          </a:p>
          <a:p>
            <a:r>
              <a:rPr lang="en-GB" dirty="0"/>
              <a:t>Moral: it is fine to have lots of temporary variables if it makes the code clearer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  <p:pic>
        <p:nvPicPr>
          <p:cNvPr id="7" name="Picture 6" descr="*13AdditionInOneLine.py - D:\chris\Home\Dropbox\COMP1753\TeachingMaterial\L02 Variables\13AdditionInOneLin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6" b="91111"/>
          <a:stretch/>
        </p:blipFill>
        <p:spPr>
          <a:xfrm>
            <a:off x="102109" y="2819400"/>
            <a:ext cx="893978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RandomValues.py - D:\chris\Home\Dropbox\COMP1753\TeachingMaterial\L02 Variables\14RandomValu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4445" r="12013" b="61111"/>
          <a:stretch/>
        </p:blipFill>
        <p:spPr>
          <a:xfrm>
            <a:off x="381000" y="2895600"/>
            <a:ext cx="7543800" cy="2362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79" y="15240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Our final example uses the random module to generate 4 random numbers between values that the user chooses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 smtClean="0"/>
              <a:t>will use this example later in the course to illustrate a number of ideas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14RandomValues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45</a:t>
            </a:fld>
            <a:endParaRPr lang="es-ES"/>
          </a:p>
        </p:txBody>
      </p:sp>
      <p:pic>
        <p:nvPicPr>
          <p:cNvPr id="9" name="Picture 8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33" b="83232"/>
          <a:stretch/>
        </p:blipFill>
        <p:spPr>
          <a:xfrm>
            <a:off x="5300222" y="3011849"/>
            <a:ext cx="990600" cy="950551"/>
          </a:xfrm>
          <a:prstGeom prst="rect">
            <a:avLst/>
          </a:prstGeom>
        </p:spPr>
      </p:pic>
      <p:pic>
        <p:nvPicPr>
          <p:cNvPr id="10" name="Picture 9" descr="Select 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67" b="83360"/>
          <a:stretch/>
        </p:blipFill>
        <p:spPr>
          <a:xfrm>
            <a:off x="6369561" y="3352800"/>
            <a:ext cx="1179746" cy="9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46</a:t>
            </a:fld>
            <a:endParaRPr lang="es-E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Variables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assigning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naming</a:t>
            </a:r>
          </a:p>
          <a:p>
            <a:pPr eaLnBrk="1" hangingPunct="1"/>
            <a:r>
              <a:rPr lang="en-GB" dirty="0" smtClean="0">
                <a:ea typeface="ＭＳ Ｐゴシック" pitchFamily="34" charset="-128"/>
              </a:rPr>
              <a:t>Data types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strings &amp; integers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conversions</a:t>
            </a:r>
          </a:p>
          <a:p>
            <a:r>
              <a:rPr lang="en-GB" dirty="0" smtClean="0">
                <a:ea typeface="ＭＳ Ｐゴシック" pitchFamily="34" charset="-128"/>
              </a:rPr>
              <a:t>Operators</a:t>
            </a:r>
          </a:p>
          <a:p>
            <a:r>
              <a:rPr lang="en-GB" dirty="0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working with strings &amp; integers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calculator programs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random numbers</a:t>
            </a:r>
          </a:p>
          <a:p>
            <a:pPr lvl="1" eaLnBrk="1" hangingPunct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1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Equilateral triangles</a:t>
            </a:r>
          </a:p>
          <a:p>
            <a:pPr lvl="1"/>
            <a:r>
              <a:rPr lang="en-GB" dirty="0"/>
              <a:t>all the sides must be the same length, all the angles must be 120⁰</a:t>
            </a:r>
          </a:p>
          <a:p>
            <a:r>
              <a:rPr lang="en-GB" dirty="0" smtClean="0"/>
              <a:t>There are several ways to do other triangles</a:t>
            </a:r>
          </a:p>
          <a:p>
            <a:r>
              <a:rPr lang="en-GB" dirty="0" smtClean="0"/>
              <a:t>Scalene triangles (all sides different)</a:t>
            </a:r>
          </a:p>
          <a:p>
            <a:pPr lvl="1"/>
            <a:r>
              <a:rPr lang="en-GB" dirty="0" smtClean="0"/>
              <a:t>the hard (mathematical) way: put in two different lengths and then work out the length of third using cosines; the sum of the angles must add up to 360⁰</a:t>
            </a:r>
          </a:p>
          <a:p>
            <a:pPr lvl="1"/>
            <a:r>
              <a:rPr lang="en-GB" dirty="0" smtClean="0"/>
              <a:t>the easy (computational) way: put in two different lengths and then use the </a:t>
            </a:r>
            <a:r>
              <a:rPr lang="en-GB" dirty="0" err="1" smtClean="0"/>
              <a:t>goto</a:t>
            </a:r>
            <a:r>
              <a:rPr lang="en-GB" dirty="0" smtClean="0"/>
              <a:t>() command to take the turtle back to the point it first started at</a:t>
            </a:r>
          </a:p>
          <a:p>
            <a:r>
              <a:rPr lang="en-GB" dirty="0" smtClean="0"/>
              <a:t>Isosceles triangles (two sides the same)</a:t>
            </a:r>
          </a:p>
          <a:p>
            <a:pPr lvl="1"/>
            <a:r>
              <a:rPr lang="en-GB" dirty="0" smtClean="0"/>
              <a:t>same as scalene except put in two identical lengths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2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114800" cy="4724400"/>
          </a:xfrm>
        </p:spPr>
        <p:txBody>
          <a:bodyPr/>
          <a:lstStyle/>
          <a:p>
            <a:r>
              <a:rPr lang="en-GB" dirty="0" smtClean="0"/>
              <a:t>After changing the code, IDLE prompts to save the file when you want to run it</a:t>
            </a:r>
          </a:p>
          <a:p>
            <a:pPr lvl="1"/>
            <a:r>
              <a:rPr lang="en-GB" dirty="0" smtClean="0"/>
              <a:t>this is a bit boring</a:t>
            </a:r>
          </a:p>
          <a:p>
            <a:r>
              <a:rPr lang="en-GB" dirty="0" smtClean="0"/>
              <a:t>Change with Options &gt; Configure IDLE</a:t>
            </a:r>
          </a:p>
          <a:p>
            <a:pPr lvl="1"/>
            <a:r>
              <a:rPr lang="en-GB" dirty="0" smtClean="0"/>
              <a:t>General 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Setting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60922"/>
            <a:ext cx="3977020" cy="468747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791200" y="5630159"/>
            <a:ext cx="1905000" cy="913433"/>
          </a:xfrm>
          <a:prstGeom prst="wedgeRectCallout">
            <a:avLst>
              <a:gd name="adj1" fmla="val 70998"/>
              <a:gd name="adj2" fmla="val -23037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change to No Prompt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1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speed() to speed up or slow down the turtle</a:t>
            </a:r>
          </a:p>
          <a:p>
            <a:pPr lvl="1"/>
            <a:r>
              <a:rPr lang="en-GB" dirty="0" smtClean="0"/>
              <a:t>speed(10) is fastest</a:t>
            </a:r>
          </a:p>
          <a:p>
            <a:pPr lvl="1"/>
            <a:r>
              <a:rPr lang="en-GB" dirty="0" smtClean="0"/>
              <a:t>speed(1) is slowest</a:t>
            </a:r>
          </a:p>
          <a:p>
            <a:pPr lvl="1"/>
            <a:r>
              <a:rPr lang="en-GB" dirty="0" smtClean="0"/>
              <a:t>speed(0) </a:t>
            </a:r>
            <a:r>
              <a:rPr lang="en-GB" dirty="0" smtClean="0"/>
              <a:t>is instantaneous (ignores all </a:t>
            </a:r>
            <a:r>
              <a:rPr lang="en-GB" dirty="0" smtClean="0"/>
              <a:t>animation and just draws the </a:t>
            </a:r>
            <a:r>
              <a:rPr lang="en-GB" dirty="0" smtClean="0"/>
              <a:t>drawing)</a:t>
            </a:r>
            <a:endParaRPr lang="en-GB" dirty="0" smtClean="0"/>
          </a:p>
          <a:p>
            <a:pPr lvl="1"/>
            <a:r>
              <a:rPr lang="en-GB" dirty="0" smtClean="0"/>
              <a:t>see the Hexagon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Variables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8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Variables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assigning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naming</a:t>
            </a:r>
          </a:p>
          <a:p>
            <a:pPr eaLnBrk="1" hangingPunct="1"/>
            <a:r>
              <a:rPr lang="en-GB" dirty="0" smtClean="0">
                <a:ea typeface="ＭＳ Ｐゴシック" pitchFamily="34" charset="-128"/>
              </a:rPr>
              <a:t>Data types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strings &amp; integers</a:t>
            </a:r>
          </a:p>
          <a:p>
            <a:pPr lvl="1" eaLnBrk="1" hangingPunct="1"/>
            <a:r>
              <a:rPr lang="en-GB" dirty="0" smtClean="0">
                <a:ea typeface="ＭＳ Ｐゴシック" pitchFamily="34" charset="-128"/>
              </a:rPr>
              <a:t>conversions</a:t>
            </a:r>
          </a:p>
          <a:p>
            <a:r>
              <a:rPr lang="en-GB" dirty="0" smtClean="0">
                <a:ea typeface="ＭＳ Ｐゴシック" pitchFamily="34" charset="-128"/>
              </a:rPr>
              <a:t>Operators</a:t>
            </a:r>
          </a:p>
          <a:p>
            <a:r>
              <a:rPr lang="en-GB" dirty="0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working with strings &amp; integers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calculator programs</a:t>
            </a:r>
          </a:p>
          <a:p>
            <a:pPr lvl="1"/>
            <a:r>
              <a:rPr lang="en-GB" dirty="0" smtClean="0">
                <a:ea typeface="ＭＳ Ｐゴシック" pitchFamily="34" charset="-128"/>
              </a:rPr>
              <a:t>random numbers</a:t>
            </a:r>
          </a:p>
          <a:p>
            <a:pPr lvl="1" eaLnBrk="1" hangingPunct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2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12536</TotalTime>
  <Words>2487</Words>
  <Application>Microsoft Office PowerPoint</Application>
  <PresentationFormat>On-screen Show (4:3)</PresentationFormat>
  <Paragraphs>396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Courier New</vt:lpstr>
      <vt:lpstr>Times New Roman</vt:lpstr>
      <vt:lpstr>Wingdings</vt:lpstr>
      <vt:lpstr>Term1Theme</vt:lpstr>
      <vt:lpstr>Tutorial exercises</vt:lpstr>
      <vt:lpstr>Tutorial hints</vt:lpstr>
      <vt:lpstr>Tutorial hints (2)</vt:lpstr>
      <vt:lpstr>Tutorial hints (3)</vt:lpstr>
      <vt:lpstr>Tutorial hints (4)</vt:lpstr>
      <vt:lpstr>Tutorial hints (5)</vt:lpstr>
      <vt:lpstr>Tutorial hints (6)</vt:lpstr>
      <vt:lpstr>Variables</vt:lpstr>
      <vt:lpstr>Lecture Objectives</vt:lpstr>
      <vt:lpstr>Double clicking</vt:lpstr>
      <vt:lpstr>01HelloWorld new version</vt:lpstr>
      <vt:lpstr>Making use of the input</vt:lpstr>
      <vt:lpstr>Motivation</vt:lpstr>
      <vt:lpstr>02HelloName</vt:lpstr>
      <vt:lpstr>How?</vt:lpstr>
      <vt:lpstr>02HelloName</vt:lpstr>
      <vt:lpstr>Declaring variables?</vt:lpstr>
      <vt:lpstr>03HelloNameWelcome – assigning variables</vt:lpstr>
      <vt:lpstr>04HelloBob – (Re)Assigning variables</vt:lpstr>
      <vt:lpstr>05HelloNames – lots of variables</vt:lpstr>
      <vt:lpstr>Naming variables</vt:lpstr>
      <vt:lpstr>Naming variables – rules</vt:lpstr>
      <vt:lpstr>Naming variables – conventions</vt:lpstr>
      <vt:lpstr>Quick check</vt:lpstr>
      <vt:lpstr>06HelloAge – “Numbers”</vt:lpstr>
      <vt:lpstr>Data types – Numbers </vt:lpstr>
      <vt:lpstr>07HelloDOB – Integers</vt:lpstr>
      <vt:lpstr>07HelloDOB – Strings</vt:lpstr>
      <vt:lpstr>Aside: temporary / permanent storage?</vt:lpstr>
      <vt:lpstr>Data types … so far</vt:lpstr>
      <vt:lpstr>Strings vs integers</vt:lpstr>
      <vt:lpstr>Other data types</vt:lpstr>
      <vt:lpstr>Operators</vt:lpstr>
      <vt:lpstr>HelloAge vs HelloDOB</vt:lpstr>
      <vt:lpstr>06HelloAge again</vt:lpstr>
      <vt:lpstr>07HelloDOB again</vt:lpstr>
      <vt:lpstr>Calculator examples</vt:lpstr>
      <vt:lpstr>08StringAddition</vt:lpstr>
      <vt:lpstr>09Addition</vt:lpstr>
      <vt:lpstr>10Subtraction</vt:lpstr>
      <vt:lpstr>Short cuts</vt:lpstr>
      <vt:lpstr>11AdditionShorter</vt:lpstr>
      <vt:lpstr>12AdditionEvenShorter</vt:lpstr>
      <vt:lpstr>13AdditionOneLine</vt:lpstr>
      <vt:lpstr>14RandomValues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272</cp:revision>
  <cp:lastPrinted>2017-09-27T13:17:06Z</cp:lastPrinted>
  <dcterms:created xsi:type="dcterms:W3CDTF">2002-08-02T19:17:07Z</dcterms:created>
  <dcterms:modified xsi:type="dcterms:W3CDTF">2018-10-04T10:50:34Z</dcterms:modified>
</cp:coreProperties>
</file>