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3"/>
  </p:notesMasterIdLst>
  <p:handoutMasterIdLst>
    <p:handoutMasterId r:id="rId44"/>
  </p:handoutMasterIdLst>
  <p:sldIdLst>
    <p:sldId id="256" r:id="rId2"/>
    <p:sldId id="506" r:id="rId3"/>
    <p:sldId id="425" r:id="rId4"/>
    <p:sldId id="507" r:id="rId5"/>
    <p:sldId id="472" r:id="rId6"/>
    <p:sldId id="473" r:id="rId7"/>
    <p:sldId id="508" r:id="rId8"/>
    <p:sldId id="536" r:id="rId9"/>
    <p:sldId id="537" r:id="rId10"/>
    <p:sldId id="474" r:id="rId11"/>
    <p:sldId id="475" r:id="rId12"/>
    <p:sldId id="509" r:id="rId13"/>
    <p:sldId id="511" r:id="rId14"/>
    <p:sldId id="513" r:id="rId15"/>
    <p:sldId id="512" r:id="rId16"/>
    <p:sldId id="477" r:id="rId17"/>
    <p:sldId id="514" r:id="rId18"/>
    <p:sldId id="478" r:id="rId19"/>
    <p:sldId id="515" r:id="rId20"/>
    <p:sldId id="516" r:id="rId21"/>
    <p:sldId id="517" r:id="rId22"/>
    <p:sldId id="518" r:id="rId23"/>
    <p:sldId id="519" r:id="rId24"/>
    <p:sldId id="471" r:id="rId25"/>
    <p:sldId id="520" r:id="rId26"/>
    <p:sldId id="521" r:id="rId27"/>
    <p:sldId id="522" r:id="rId28"/>
    <p:sldId id="523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3" r:id="rId39"/>
    <p:sldId id="534" r:id="rId40"/>
    <p:sldId id="535" r:id="rId41"/>
    <p:sldId id="505" r:id="rId42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FFCD0"/>
    <a:srgbClr val="FF0066"/>
    <a:srgbClr val="FFFF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14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34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5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42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66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94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04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46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92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90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ES" dirty="0" smtClean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1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m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Decisions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Computing &amp; Information Systems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Conditionals: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 smtClean="0"/>
              <a:t>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There’s a bit of redundancy in 01Calculator_if</a:t>
            </a:r>
          </a:p>
          <a:p>
            <a:pPr lvl="1"/>
            <a:r>
              <a:rPr lang="en-GB" dirty="0" smtClean="0"/>
              <a:t>if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GB" dirty="0" smtClean="0"/>
              <a:t> is </a:t>
            </a:r>
            <a:r>
              <a:rPr lang="en-GB" b="1" dirty="0" smtClean="0"/>
              <a:t>not</a:t>
            </a:r>
            <a:r>
              <a:rPr lang="en-GB" dirty="0" smtClean="0"/>
              <a:t> “+”, then (assuming the user hasn’t done something wrong) it must be “-”</a:t>
            </a:r>
          </a:p>
          <a:p>
            <a:r>
              <a:rPr lang="en-GB" dirty="0" smtClean="0"/>
              <a:t>So we don’t actually need to check if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GB" dirty="0" smtClean="0"/>
              <a:t> is “-”</a:t>
            </a:r>
          </a:p>
          <a:p>
            <a:r>
              <a:rPr lang="en-GB" dirty="0" smtClean="0"/>
              <a:t>Instead we can use an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 smtClean="0"/>
              <a:t> statement</a:t>
            </a:r>
          </a:p>
          <a:p>
            <a:pPr lvl="1"/>
            <a:r>
              <a:rPr lang="en-GB" dirty="0" smtClean="0"/>
              <a:t>(strictly speaking it’s an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 smtClean="0"/>
              <a:t> clause, not a statement, as it cannot stand on its own – however, for simplicity let’s call it a statement)</a:t>
            </a:r>
          </a:p>
          <a:p>
            <a:pPr marL="381000" lvl="1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 to </a:t>
            </a: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be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</a:p>
          <a:p>
            <a:pPr marL="0" indent="0">
              <a:buNone/>
            </a:pP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condition is true</a:t>
            </a:r>
            <a:b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executed</a:t>
            </a:r>
          </a:p>
          <a:p>
            <a:pPr marL="0" indent="0">
              <a:buNone/>
            </a:pP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condition is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  <p:sp>
        <p:nvSpPr>
          <p:cNvPr id="5" name="Rectangular Callout 4"/>
          <p:cNvSpPr/>
          <p:nvPr/>
        </p:nvSpPr>
        <p:spPr bwMode="auto">
          <a:xfrm>
            <a:off x="6480543" y="3516702"/>
            <a:ext cx="2590800" cy="1143000"/>
          </a:xfrm>
          <a:prstGeom prst="wedgeRectCallout">
            <a:avLst>
              <a:gd name="adj1" fmla="val -185173"/>
              <a:gd name="adj2" fmla="val -988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 smtClean="0">
                <a:solidFill>
                  <a:schemeClr val="tx1"/>
                </a:solidFill>
              </a:rPr>
              <a:t> must accompany an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>
                <a:solidFill>
                  <a:schemeClr val="tx1"/>
                </a:solidFill>
              </a:rPr>
              <a:t> statement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478186" y="4735902"/>
            <a:ext cx="2586487" cy="598098"/>
          </a:xfrm>
          <a:prstGeom prst="wedgeRectCallout">
            <a:avLst>
              <a:gd name="adj1" fmla="val -235065"/>
              <a:gd name="adj2" fmla="val -3206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 smtClean="0">
                <a:solidFill>
                  <a:schemeClr val="tx1"/>
                </a:solidFill>
              </a:rPr>
              <a:t> statement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69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 smtClean="0"/>
              <a:t>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02Calculator_ifElse makes use of this new construction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But what if the user doesn’t type “+” or “-”?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  <p:pic>
        <p:nvPicPr>
          <p:cNvPr id="6" name="Picture 5" descr="02Calculator_ifElse.py - D:\chris\Home\Dropbox\COMP1753\TeachingMaterial\L03 Decisions\02Calculator_ifEls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18889" r="48974" b="65555"/>
          <a:stretch/>
        </p:blipFill>
        <p:spPr>
          <a:xfrm>
            <a:off x="609600" y="2514600"/>
            <a:ext cx="8436429" cy="2362200"/>
          </a:xfrm>
          <a:prstGeom prst="rect">
            <a:avLst/>
          </a:prstGeom>
        </p:spPr>
      </p:pic>
      <p:pic>
        <p:nvPicPr>
          <p:cNvPr id="7" name="Picture 6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33" b="78595"/>
          <a:stretch/>
        </p:blipFill>
        <p:spPr>
          <a:xfrm>
            <a:off x="1104900" y="5451223"/>
            <a:ext cx="2209800" cy="1026751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 bwMode="auto">
          <a:xfrm>
            <a:off x="4572000" y="5351093"/>
            <a:ext cx="3601809" cy="1295399"/>
          </a:xfrm>
          <a:prstGeom prst="wedgeRectCallout">
            <a:avLst>
              <a:gd name="adj1" fmla="val -90361"/>
              <a:gd name="adj2" fmla="val 1195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the program </a:t>
            </a:r>
            <a:r>
              <a:rPr lang="en-GB" b="1" dirty="0" smtClean="0">
                <a:solidFill>
                  <a:schemeClr val="tx1"/>
                </a:solidFill>
              </a:rPr>
              <a:t>always</a:t>
            </a:r>
            <a:r>
              <a:rPr lang="en-GB" dirty="0" smtClean="0">
                <a:solidFill>
                  <a:schemeClr val="tx1"/>
                </a:solidFill>
              </a:rPr>
              <a:t> does subtraction (unless the user types “+”)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844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Defensive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02Calculator_ifElse makes the assumption that if the user didn’t type in “+” they must have typed in “-”</a:t>
            </a:r>
          </a:p>
          <a:p>
            <a:r>
              <a:rPr lang="en-GB" dirty="0" smtClean="0"/>
              <a:t>It is wildly optimistic to assume that users will never do something wrong</a:t>
            </a:r>
          </a:p>
          <a:p>
            <a:pPr lvl="1"/>
            <a:r>
              <a:rPr lang="en-GB" dirty="0" smtClean="0"/>
              <a:t>users will </a:t>
            </a:r>
            <a:r>
              <a:rPr lang="en-GB" b="1" dirty="0" smtClean="0"/>
              <a:t>always</a:t>
            </a:r>
            <a:r>
              <a:rPr lang="en-GB" dirty="0" smtClean="0"/>
              <a:t> do something you don’t expect</a:t>
            </a:r>
          </a:p>
          <a:p>
            <a:r>
              <a:rPr lang="en-GB" dirty="0" smtClean="0"/>
              <a:t>Nonetheless, we </a:t>
            </a:r>
            <a:r>
              <a:rPr lang="en-GB" b="1" dirty="0" smtClean="0"/>
              <a:t>only</a:t>
            </a:r>
            <a:r>
              <a:rPr lang="en-GB" dirty="0" smtClean="0"/>
              <a:t> need to check if operation is “-”, if we know it is not “+”</a:t>
            </a:r>
          </a:p>
          <a:p>
            <a:pPr lvl="1"/>
            <a:r>
              <a:rPr lang="en-GB" dirty="0" smtClean="0"/>
              <a:t>so 01Calculator_if still contains redundancy</a:t>
            </a:r>
          </a:p>
          <a:p>
            <a:pPr lvl="1"/>
            <a:r>
              <a:rPr lang="en-GB" dirty="0" smtClean="0"/>
              <a:t>but 02Calculator_ifElse is risky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6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Conditionals: the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 smtClean="0"/>
              <a:t>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 smtClean="0"/>
              <a:t> statement allows us to check another option</a:t>
            </a:r>
          </a:p>
          <a:p>
            <a:pPr lvl="1"/>
            <a:r>
              <a:rPr lang="en-GB" dirty="0" smtClean="0"/>
              <a:t>short </a:t>
            </a:r>
            <a:r>
              <a:rPr lang="en-GB" dirty="0"/>
              <a:t>for “else if</a:t>
            </a:r>
            <a:r>
              <a:rPr lang="en-GB" dirty="0" smtClean="0"/>
              <a:t>”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  <a:r>
              <a:rPr lang="en-GB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 to </a:t>
            </a: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be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</a:p>
          <a:p>
            <a:pPr marL="0" indent="0">
              <a:buNone/>
            </a:pP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 is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GB" sz="2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condition2</a:t>
            </a:r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GB" sz="2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condition1 </a:t>
            </a: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and condition2 is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  <p:sp>
        <p:nvSpPr>
          <p:cNvPr id="5" name="Rectangular Callout 4"/>
          <p:cNvSpPr/>
          <p:nvPr/>
        </p:nvSpPr>
        <p:spPr bwMode="auto">
          <a:xfrm>
            <a:off x="4915822" y="2753740"/>
            <a:ext cx="3900578" cy="685800"/>
          </a:xfrm>
          <a:prstGeom prst="wedgeRectCallout">
            <a:avLst>
              <a:gd name="adj1" fmla="val -80518"/>
              <a:gd name="adj2" fmla="val 3127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 smtClean="0">
                <a:solidFill>
                  <a:schemeClr val="tx1"/>
                </a:solidFill>
              </a:rPr>
              <a:t> must accompany an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>
                <a:solidFill>
                  <a:schemeClr val="tx1"/>
                </a:solidFill>
              </a:rPr>
              <a:t> statement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897233" y="4243656"/>
            <a:ext cx="2895600" cy="598098"/>
          </a:xfrm>
          <a:prstGeom prst="wedgeRectCallout">
            <a:avLst>
              <a:gd name="adj1" fmla="val -106687"/>
              <a:gd name="adj2" fmla="val 110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 smtClean="0">
                <a:solidFill>
                  <a:schemeClr val="tx1"/>
                </a:solidFill>
              </a:rPr>
              <a:t> statement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07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03Calculator_ifElif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new code looks like this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t will generate an error if the user doesn’t type in “+” or “-” when prompted for the operation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  <p:pic>
        <p:nvPicPr>
          <p:cNvPr id="5" name="Picture 4" descr="03Calculator_ifElif.py - D:\chris\Home\Dropbox\COMP1753\TeachingMaterial\L03 Decisions\03Calculator_ifElif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" t="22222" r="54100" b="65555"/>
          <a:stretch/>
        </p:blipFill>
        <p:spPr>
          <a:xfrm>
            <a:off x="1143000" y="1981200"/>
            <a:ext cx="5922818" cy="1447800"/>
          </a:xfrm>
          <a:prstGeom prst="rect">
            <a:avLst/>
          </a:prstGeom>
        </p:spPr>
      </p:pic>
      <p:pic>
        <p:nvPicPr>
          <p:cNvPr id="6" name="Picture 5" descr="Python 3.7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13496" r="60000" b="64341"/>
          <a:stretch/>
        </p:blipFill>
        <p:spPr>
          <a:xfrm>
            <a:off x="2593480" y="4377965"/>
            <a:ext cx="547743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Conditionals: the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 smtClean="0"/>
              <a:t>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5100" dirty="0" smtClean="0"/>
              <a:t>In fact </a:t>
            </a:r>
            <a:r>
              <a:rPr lang="en-GB" sz="5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5100" dirty="0" smtClean="0"/>
              <a:t> can be used multiple times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  <a:r>
              <a:rPr lang="en-GB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 to </a:t>
            </a: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be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</a:p>
          <a:p>
            <a:pPr marL="0" indent="0">
              <a:buNone/>
            </a:pP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 is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GB" sz="2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condition2</a:t>
            </a:r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GB" sz="2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condition1 </a:t>
            </a: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but condition2 </a:t>
            </a: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GB" sz="2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condition3</a:t>
            </a:r>
            <a:r>
              <a:rPr lang="en-GB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 to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 executed</a:t>
            </a:r>
          </a:p>
          <a:p>
            <a:pPr marL="0" indent="0">
              <a:buNone/>
            </a:pP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condition1 &amp; condition2 are false</a:t>
            </a:r>
          </a:p>
          <a:p>
            <a:pPr marL="0" indent="0">
              <a:buNone/>
            </a:pP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but condition3 is true</a:t>
            </a:r>
            <a:b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condition4</a:t>
            </a:r>
            <a:r>
              <a:rPr lang="en-GB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executed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condition1 to condition3 are false</a:t>
            </a:r>
            <a:endParaRPr lang="en-GB" sz="29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but condition4 </a:t>
            </a: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is true</a:t>
            </a:r>
            <a:b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2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sp>
        <p:nvSpPr>
          <p:cNvPr id="6" name="Rectangular Callout 5"/>
          <p:cNvSpPr/>
          <p:nvPr/>
        </p:nvSpPr>
        <p:spPr bwMode="auto">
          <a:xfrm>
            <a:off x="5180029" y="2588741"/>
            <a:ext cx="2895600" cy="598098"/>
          </a:xfrm>
          <a:prstGeom prst="wedgeRectCallout">
            <a:avLst>
              <a:gd name="adj1" fmla="val -88130"/>
              <a:gd name="adj2" fmla="val 2678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 smtClean="0">
                <a:solidFill>
                  <a:schemeClr val="tx1"/>
                </a:solidFill>
              </a:rPr>
              <a:t> statement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193384" y="3525999"/>
            <a:ext cx="2895600" cy="598098"/>
          </a:xfrm>
          <a:prstGeom prst="wedgeRectCallout">
            <a:avLst>
              <a:gd name="adj1" fmla="val -88130"/>
              <a:gd name="adj2" fmla="val 2678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another </a:t>
            </a:r>
            <a:r>
              <a:rPr lang="en-GB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239612" y="5574102"/>
            <a:ext cx="3512389" cy="598098"/>
          </a:xfrm>
          <a:prstGeom prst="wedgeRectCallout">
            <a:avLst>
              <a:gd name="adj1" fmla="val -86520"/>
              <a:gd name="adj2" fmla="val 472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and there could be more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256109" y="4619759"/>
            <a:ext cx="2895600" cy="598098"/>
          </a:xfrm>
          <a:prstGeom prst="wedgeRectCallout">
            <a:avLst>
              <a:gd name="adj1" fmla="val -88781"/>
              <a:gd name="adj2" fmla="val 110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yet another </a:t>
            </a:r>
            <a:r>
              <a:rPr lang="en-GB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789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04Calculator_ifElifElif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we can offer multiplication and division as well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pic>
        <p:nvPicPr>
          <p:cNvPr id="7" name="Picture 6" descr="04Calculator_ifElifElif.py - D:\chris\Home\Dropbox\COMP1753\TeachingMaterial\L03 Decisions\04Calculator_ifElifElif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23333" r="53075" b="56667"/>
          <a:stretch/>
        </p:blipFill>
        <p:spPr>
          <a:xfrm>
            <a:off x="838200" y="2743200"/>
            <a:ext cx="7594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400800" cy="1066800"/>
          </a:xfrm>
        </p:spPr>
        <p:txBody>
          <a:bodyPr/>
          <a:lstStyle/>
          <a:p>
            <a:r>
              <a:rPr lang="en-GB" dirty="0" smtClean="0"/>
              <a:t>Defensive programming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04Calculator_ifElifElif now offers all 4 operations … but it will still generate an error if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GB" dirty="0" smtClean="0"/>
              <a:t> is not recognised</a:t>
            </a:r>
          </a:p>
          <a:p>
            <a:r>
              <a:rPr lang="en-GB" dirty="0" smtClean="0"/>
              <a:t>We need a way to identify any other input and give the user a more helpful error message</a:t>
            </a:r>
          </a:p>
          <a:p>
            <a:r>
              <a:rPr lang="en-GB" dirty="0" smtClean="0"/>
              <a:t>We can do this by adding an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 smtClean="0"/>
              <a:t> statement after all the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 smtClean="0"/>
              <a:t> statements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Conditionals combined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4400" dirty="0" smtClean="0"/>
              <a:t>The most general conditional combines </a:t>
            </a:r>
            <a:r>
              <a:rPr lang="en-GB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4400" dirty="0" smtClean="0"/>
              <a:t>, </a:t>
            </a:r>
            <a:r>
              <a:rPr lang="en-GB" sz="4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4400" dirty="0" smtClean="0"/>
              <a:t> and </a:t>
            </a:r>
            <a:r>
              <a:rPr lang="en-GB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4400" dirty="0" smtClean="0"/>
              <a:t> 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executed</a:t>
            </a:r>
          </a:p>
          <a:p>
            <a:pPr marL="0" indent="0">
              <a:buNone/>
            </a:pP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condition1 is true</a:t>
            </a:r>
          </a:p>
          <a:p>
            <a:pPr marL="0" indent="0">
              <a:buNone/>
            </a:pP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condition2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executed</a:t>
            </a:r>
          </a:p>
          <a:p>
            <a:pPr marL="0" indent="0">
              <a:buNone/>
            </a:pP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condition1 is false</a:t>
            </a:r>
          </a:p>
          <a:p>
            <a:pPr marL="0" indent="0">
              <a:buNone/>
            </a:pP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but condition2 is true</a:t>
            </a:r>
          </a:p>
          <a:p>
            <a:pPr marL="0" indent="0">
              <a:buNone/>
            </a:pP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condition3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executed</a:t>
            </a:r>
          </a:p>
          <a:p>
            <a:pPr marL="0" indent="0">
              <a:buNone/>
            </a:pP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condition1 &amp; condition2 are false</a:t>
            </a:r>
          </a:p>
          <a:p>
            <a:pPr marL="0" indent="0">
              <a:buNone/>
            </a:pP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but condition3 is true</a:t>
            </a:r>
            <a:b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GB" sz="3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executed</a:t>
            </a:r>
          </a:p>
          <a:p>
            <a:pPr marL="0" lvl="0" indent="0">
              <a:buNone/>
            </a:pPr>
            <a:r>
              <a:rPr lang="en-GB" sz="3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sz="32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 of the conditions are true</a:t>
            </a:r>
            <a:endParaRPr lang="en-GB" sz="3200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180028" y="2588741"/>
            <a:ext cx="3506771" cy="598098"/>
          </a:xfrm>
          <a:prstGeom prst="wedgeRectCallout">
            <a:avLst>
              <a:gd name="adj1" fmla="val -112872"/>
              <a:gd name="adj2" fmla="val -631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 smtClean="0">
                <a:solidFill>
                  <a:schemeClr val="tx1"/>
                </a:solidFill>
              </a:rPr>
              <a:t> statement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195739" y="3315741"/>
            <a:ext cx="3491060" cy="598098"/>
          </a:xfrm>
          <a:prstGeom prst="wedgeRectCallout">
            <a:avLst>
              <a:gd name="adj1" fmla="val -109943"/>
              <a:gd name="adj2" fmla="val 3309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another </a:t>
            </a:r>
            <a:r>
              <a:rPr lang="en-GB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195741" y="4110452"/>
            <a:ext cx="3491058" cy="598098"/>
          </a:xfrm>
          <a:prstGeom prst="wedgeRectCallout">
            <a:avLst>
              <a:gd name="adj1" fmla="val -112017"/>
              <a:gd name="adj2" fmla="val 4254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there could be more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187098" y="4837452"/>
            <a:ext cx="3499701" cy="572748"/>
          </a:xfrm>
          <a:prstGeom prst="wedgeRectCallout">
            <a:avLst>
              <a:gd name="adj1" fmla="val -139258"/>
              <a:gd name="adj2" fmla="val -374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 smtClean="0">
                <a:solidFill>
                  <a:schemeClr val="tx1"/>
                </a:solidFill>
              </a:rPr>
              <a:t> statement to finish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176101" y="1794030"/>
            <a:ext cx="3510698" cy="598098"/>
          </a:xfrm>
          <a:prstGeom prst="wedgeRectCallout">
            <a:avLst>
              <a:gd name="adj1" fmla="val -123291"/>
              <a:gd name="adj2" fmla="val 1260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>
                <a:solidFill>
                  <a:schemeClr val="tx1"/>
                </a:solidFill>
              </a:rPr>
              <a:t> statement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05Calculator_ifElifElse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the user gets a helpful error message if they do something wrong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  <p:pic>
        <p:nvPicPr>
          <p:cNvPr id="6" name="Picture 5" descr="*05Calculator_ifElifElse.py - D:\chris\Home\Dropbox\COMP1753\TeachingMaterial\L03 Decisions\05Calculator_ifElifElse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23333" r="23348" b="52223"/>
          <a:stretch/>
        </p:blipFill>
        <p:spPr>
          <a:xfrm>
            <a:off x="685799" y="2590800"/>
            <a:ext cx="8052955" cy="2362200"/>
          </a:xfrm>
          <a:prstGeom prst="rect">
            <a:avLst/>
          </a:prstGeom>
        </p:spPr>
      </p:pic>
      <p:pic>
        <p:nvPicPr>
          <p:cNvPr id="7" name="Picture 6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00" b="78595"/>
          <a:stretch/>
        </p:blipFill>
        <p:spPr>
          <a:xfrm>
            <a:off x="2209800" y="5277424"/>
            <a:ext cx="3429000" cy="128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Lecture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Quite a number of topics …</a:t>
            </a:r>
          </a:p>
          <a:p>
            <a:pPr lvl="1"/>
            <a:r>
              <a:rPr lang="en-GB" dirty="0" smtClean="0"/>
              <a:t>conditional </a:t>
            </a:r>
            <a:r>
              <a:rPr lang="en-GB" dirty="0"/>
              <a:t>statements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boolean</a:t>
            </a:r>
            <a:r>
              <a:rPr lang="en-GB" dirty="0" smtClean="0"/>
              <a:t> </a:t>
            </a:r>
            <a:r>
              <a:rPr lang="en-GB" dirty="0"/>
              <a:t>data type</a:t>
            </a:r>
          </a:p>
          <a:p>
            <a:pPr lvl="1"/>
            <a:r>
              <a:rPr lang="en-GB" dirty="0" smtClean="0"/>
              <a:t>logical </a:t>
            </a:r>
            <a:r>
              <a:rPr lang="en-GB" dirty="0"/>
              <a:t>operators</a:t>
            </a:r>
          </a:p>
          <a:p>
            <a:pPr lvl="1"/>
            <a:r>
              <a:rPr lang="en-GB" dirty="0" smtClean="0"/>
              <a:t>comparison operators</a:t>
            </a:r>
          </a:p>
          <a:p>
            <a:r>
              <a:rPr lang="en-GB" dirty="0" smtClean="0"/>
              <a:t>But mostly straightforward to 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4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next set of examples work out whether the user gets a concessionary price, depending on their status</a:t>
            </a:r>
          </a:p>
          <a:p>
            <a:r>
              <a:rPr lang="en-GB" dirty="0" smtClean="0"/>
              <a:t>The examples will allow us to explore conditional statements (and their conditions) in more detail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9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06Concessions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first version just offers the user 10% off if they are a student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  <p:pic>
        <p:nvPicPr>
          <p:cNvPr id="5" name="Picture 4" descr="06Concessions.py - D:\chris\Home\Dropbox\COMP1753\TeachingMaterial\L03 Decisions\06Concession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12072" b="65555"/>
          <a:stretch/>
        </p:blipFill>
        <p:spPr>
          <a:xfrm>
            <a:off x="685799" y="2743200"/>
            <a:ext cx="823070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“+=”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Notice 06Concessions has a new feature (nothing to do with conditionals)</a:t>
            </a:r>
          </a:p>
          <a:p>
            <a:r>
              <a:rPr lang="en-GB" dirty="0" smtClean="0"/>
              <a:t>When used with strings, the “+=” symbol glues the string on the right hand side onto the variable on left hand side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After using “+=” the variable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GB" dirty="0" smtClean="0"/>
              <a:t> contains the string “Hello world”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pic>
        <p:nvPicPr>
          <p:cNvPr id="5" name="Picture 4" descr="PlusEquals.py - D:/chris/Home/Dropbox/COMP1753/TeachingMaterial/other examples/PlusEqual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r="73577" b="83333"/>
          <a:stretch/>
        </p:blipFill>
        <p:spPr>
          <a:xfrm>
            <a:off x="762000" y="3810000"/>
            <a:ext cx="3339052" cy="1295400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1" r="87500" b="84949"/>
          <a:stretch/>
        </p:blipFill>
        <p:spPr>
          <a:xfrm>
            <a:off x="5410200" y="3962400"/>
            <a:ext cx="2342877" cy="914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3200400" y="4114800"/>
            <a:ext cx="20574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21156535">
            <a:off x="3224752" y="4572000"/>
            <a:ext cx="20574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1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06Concessions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Output from 06Concessions looks like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  <p:pic>
        <p:nvPicPr>
          <p:cNvPr id="5" name="Picture 4" descr="C:\WINDOWS\py.ex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00" b="81772"/>
          <a:stretch/>
        </p:blipFill>
        <p:spPr>
          <a:xfrm>
            <a:off x="685800" y="2209800"/>
            <a:ext cx="6477000" cy="1376293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33" b="81772"/>
          <a:stretch/>
        </p:blipFill>
        <p:spPr>
          <a:xfrm>
            <a:off x="685800" y="3905054"/>
            <a:ext cx="8116865" cy="13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Booleans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Recall the data types from last week</a:t>
            </a:r>
          </a:p>
          <a:p>
            <a:pPr lvl="1"/>
            <a:r>
              <a:rPr lang="en-GB" dirty="0" smtClean="0"/>
              <a:t>Numbers – have a numerical value like 2 or 1.4</a:t>
            </a:r>
          </a:p>
          <a:p>
            <a:pPr lvl="1"/>
            <a:r>
              <a:rPr lang="en-GB" dirty="0" smtClean="0"/>
              <a:t>Strings – contain text like “Michelle Obama”</a:t>
            </a:r>
          </a:p>
          <a:p>
            <a:r>
              <a:rPr lang="en-GB" dirty="0" smtClean="0"/>
              <a:t>Booleans are another data type</a:t>
            </a:r>
          </a:p>
          <a:p>
            <a:pPr lvl="1"/>
            <a:r>
              <a:rPr lang="en-GB" dirty="0" smtClean="0"/>
              <a:t>named after George Boole, an English mathematician (1815-1864), who worked in algebraic logic</a:t>
            </a:r>
          </a:p>
          <a:p>
            <a:r>
              <a:rPr lang="en-GB" dirty="0" smtClean="0"/>
              <a:t>Booleans only have two possible values –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rue</a:t>
            </a:r>
            <a:r>
              <a:rPr lang="en-GB" dirty="0" smtClean="0"/>
              <a:t> or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alse</a:t>
            </a:r>
          </a:p>
          <a:p>
            <a:r>
              <a:rPr lang="en-GB" dirty="0" smtClean="0"/>
              <a:t>We can use them to make conditionals look a bit more readable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9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07Concessions_booleans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next version uses a </a:t>
            </a:r>
            <a:r>
              <a:rPr lang="en-GB" dirty="0" err="1" smtClean="0"/>
              <a:t>boolean</a:t>
            </a:r>
            <a:r>
              <a:rPr lang="en-GB" dirty="0" smtClean="0"/>
              <a:t> variable called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GB" dirty="0" smtClean="0"/>
              <a:t> set to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rue</a:t>
            </a:r>
            <a:r>
              <a:rPr lang="en-GB" dirty="0" smtClean="0"/>
              <a:t> or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alse</a:t>
            </a:r>
            <a:r>
              <a:rPr lang="en-GB" dirty="0" smtClean="0"/>
              <a:t> depending on how the user responded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  <p:pic>
        <p:nvPicPr>
          <p:cNvPr id="5" name="Picture 4" descr="07Concessions_booleans.py - D:\chris\Home\Dropbox\COMP1753\TeachingMaterial\L03 Decisions\07Concessions_boolean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8889" r="39749" b="84445"/>
          <a:stretch/>
        </p:blipFill>
        <p:spPr>
          <a:xfrm>
            <a:off x="685800" y="3276600"/>
            <a:ext cx="7493000" cy="7620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990600" y="5365634"/>
            <a:ext cx="5181600" cy="920866"/>
          </a:xfrm>
          <a:prstGeom prst="wedgeRectCallout">
            <a:avLst>
              <a:gd name="adj1" fmla="val -43789"/>
              <a:gd name="adj2" fmla="val -20800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if </a:t>
            </a:r>
            <a:r>
              <a:rPr lang="en-GB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student_str</a:t>
            </a:r>
            <a:r>
              <a:rPr lang="en-GB" dirty="0" smtClean="0">
                <a:solidFill>
                  <a:schemeClr val="tx1"/>
                </a:solidFill>
              </a:rPr>
              <a:t> is input as “y”, then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GB" dirty="0" smtClean="0">
                <a:solidFill>
                  <a:schemeClr val="tx1"/>
                </a:solidFill>
              </a:rPr>
              <a:t> takes the value </a:t>
            </a:r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rue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2593157" y="4368568"/>
            <a:ext cx="5865043" cy="920866"/>
          </a:xfrm>
          <a:prstGeom prst="wedgeRectCallout">
            <a:avLst>
              <a:gd name="adj1" fmla="val -70145"/>
              <a:gd name="adj2" fmla="val -9949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if </a:t>
            </a:r>
            <a:r>
              <a:rPr lang="en-GB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student_str</a:t>
            </a:r>
            <a:r>
              <a:rPr lang="en-GB" dirty="0" smtClean="0">
                <a:solidFill>
                  <a:schemeClr val="tx1"/>
                </a:solidFill>
              </a:rPr>
              <a:t> is input as anything else, then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GB" dirty="0" smtClean="0">
                <a:solidFill>
                  <a:schemeClr val="tx1"/>
                </a:solidFill>
              </a:rPr>
              <a:t> takes the value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07Concessions_booleans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makes the conditional clearer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  <p:pic>
        <p:nvPicPr>
          <p:cNvPr id="5" name="Picture 4" descr="07Concessions_booleans.py - D:\chris\Home\Dropbox\COMP1753\TeachingMaterial\L03 Decisions\07Concessions_boolean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21111" r="13097" b="67778"/>
          <a:stretch/>
        </p:blipFill>
        <p:spPr>
          <a:xfrm>
            <a:off x="304800" y="2286000"/>
            <a:ext cx="8420100" cy="990600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00" b="81772"/>
          <a:stretch/>
        </p:blipFill>
        <p:spPr>
          <a:xfrm>
            <a:off x="304800" y="5096906"/>
            <a:ext cx="6477000" cy="1376293"/>
          </a:xfrm>
          <a:prstGeom prst="rect">
            <a:avLst/>
          </a:prstGeom>
        </p:spPr>
      </p:pic>
      <p:pic>
        <p:nvPicPr>
          <p:cNvPr id="7" name="Picture 6" descr="C:\WINDOWS\py.ex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33" b="81772"/>
          <a:stretch/>
        </p:blipFill>
        <p:spPr>
          <a:xfrm>
            <a:off x="304800" y="3501927"/>
            <a:ext cx="8116865" cy="13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324600" cy="1066800"/>
          </a:xfrm>
        </p:spPr>
        <p:txBody>
          <a:bodyPr/>
          <a:lstStyle/>
          <a:p>
            <a:r>
              <a:rPr lang="en-GB" dirty="0" smtClean="0"/>
              <a:t>08Concessions_inOperator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The next version has two additional enhancements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student_str.lower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converts the contents of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student_str</a:t>
            </a:r>
            <a:r>
              <a:rPr lang="en-GB" dirty="0" smtClean="0"/>
              <a:t> to lower case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("y", "yes")</a:t>
            </a:r>
            <a:r>
              <a:rPr lang="en-GB" dirty="0" smtClean="0"/>
              <a:t> returns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rue</a:t>
            </a:r>
            <a:r>
              <a:rPr lang="en-GB" dirty="0" smtClean="0"/>
              <a:t> if the string is either “y” or “yes”</a:t>
            </a:r>
          </a:p>
          <a:p>
            <a:r>
              <a:rPr lang="en-GB" dirty="0" smtClean="0"/>
              <a:t>So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GB" dirty="0" smtClean="0"/>
              <a:t> is set to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rue</a:t>
            </a:r>
            <a:r>
              <a:rPr lang="en-GB" dirty="0" smtClean="0"/>
              <a:t> if the user responds with “Y”, “y”, “YES”, “Yes”, “yes”, “</a:t>
            </a:r>
            <a:r>
              <a:rPr lang="en-GB" dirty="0" err="1" smtClean="0"/>
              <a:t>yES</a:t>
            </a:r>
            <a:r>
              <a:rPr lang="en-GB" dirty="0" smtClean="0"/>
              <a:t>”, “</a:t>
            </a:r>
            <a:r>
              <a:rPr lang="en-GB" dirty="0" err="1" smtClean="0"/>
              <a:t>YeS</a:t>
            </a:r>
            <a:r>
              <a:rPr lang="en-GB" dirty="0" smtClean="0"/>
              <a:t>”, … or, in fact, any capitalisation of “y” or “yes”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 dirty="0"/>
          </a:p>
        </p:txBody>
      </p:sp>
      <p:pic>
        <p:nvPicPr>
          <p:cNvPr id="5" name="Picture 4" descr="08Concessions_inOperator.py - D:\chris\Home\Dropbox\COMP1753\TeachingMaterial\L03 Decisions\08Concessions_inOperato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8888" r="40773" b="84445"/>
          <a:stretch/>
        </p:blipFill>
        <p:spPr>
          <a:xfrm>
            <a:off x="648878" y="2286000"/>
            <a:ext cx="8102600" cy="838200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 r="46667" b="83360"/>
          <a:stretch/>
        </p:blipFill>
        <p:spPr>
          <a:xfrm>
            <a:off x="1377522" y="5978769"/>
            <a:ext cx="6645312" cy="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1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09Concessions_elif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next version has additional features </a:t>
            </a:r>
            <a:endParaRPr lang="en-GB" dirty="0"/>
          </a:p>
          <a:p>
            <a:pPr lvl="1"/>
            <a:r>
              <a:rPr lang="en-GB" dirty="0" smtClean="0"/>
              <a:t>users are offered a concession if they are a student </a:t>
            </a:r>
            <a:r>
              <a:rPr lang="en-GB" b="1" dirty="0" smtClean="0"/>
              <a:t>or</a:t>
            </a:r>
            <a:r>
              <a:rPr lang="en-GB" dirty="0" smtClean="0"/>
              <a:t> if they are 18 or under</a:t>
            </a:r>
          </a:p>
          <a:p>
            <a:r>
              <a:rPr lang="en-GB" dirty="0" smtClean="0"/>
              <a:t>So we need more comparison operators: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28</a:t>
            </a:fld>
            <a:endParaRPr lang="es-E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79744"/>
              </p:ext>
            </p:extLst>
          </p:nvPr>
        </p:nvGraphicFramePr>
        <p:xfrm>
          <a:off x="1524000" y="3474720"/>
          <a:ext cx="6096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819400"/>
                <a:gridCol w="1905000"/>
              </a:tblGrid>
              <a:tr h="36725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725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lang="en-GB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equal to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 == 25</a:t>
                      </a:r>
                      <a:endParaRPr lang="en-GB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6725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endParaRPr lang="en-GB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not equal</a:t>
                      </a:r>
                      <a:r>
                        <a:rPr lang="en-GB" sz="2000" baseline="0" dirty="0" smtClean="0"/>
                        <a:t> to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</a:t>
                      </a:r>
                      <a:r>
                        <a:rPr lang="en-GB" sz="20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0</a:t>
                      </a:r>
                      <a:endParaRPr lang="en-GB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6725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en-GB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less than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 &lt; 5</a:t>
                      </a:r>
                      <a:endParaRPr lang="en-GB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6725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GB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greater than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 &gt;</a:t>
                      </a:r>
                      <a:r>
                        <a:rPr lang="en-GB" sz="20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70</a:t>
                      </a:r>
                      <a:endParaRPr lang="en-GB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6725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endParaRPr lang="en-GB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less than or equal</a:t>
                      </a:r>
                      <a:r>
                        <a:rPr lang="en-GB" sz="2000" baseline="0" dirty="0" smtClean="0"/>
                        <a:t> to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 &lt;= 18</a:t>
                      </a:r>
                      <a:endParaRPr lang="en-GB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6725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lang="en-GB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greater than or equal</a:t>
                      </a:r>
                      <a:r>
                        <a:rPr lang="en-GB" sz="2000" baseline="0" dirty="0" smtClean="0"/>
                        <a:t> to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 &gt;= 25</a:t>
                      </a:r>
                      <a:endParaRPr lang="en-GB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6320135"/>
            <a:ext cx="7469545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https://www.w3schools.com/python/python_operators.asp</a:t>
            </a:r>
          </a:p>
        </p:txBody>
      </p:sp>
    </p:spTree>
    <p:extLst>
      <p:ext uri="{BB962C8B-B14F-4D97-AF65-F5344CB8AC3E}">
        <p14:creationId xmlns:p14="http://schemas.microsoft.com/office/powerpoint/2010/main" val="310684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08Concessions_elif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conditional code is now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29</a:t>
            </a:fld>
            <a:endParaRPr lang="es-ES"/>
          </a:p>
        </p:txBody>
      </p:sp>
      <p:pic>
        <p:nvPicPr>
          <p:cNvPr id="5" name="Picture 4" descr="09Concessions_elif.py - D:\chris\Home\Dropbox\COMP1753\TeachingMaterial\L03 Decisions\09Concessions_elif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" t="26667" r="12072" b="56667"/>
          <a:stretch/>
        </p:blipFill>
        <p:spPr>
          <a:xfrm>
            <a:off x="685799" y="1997492"/>
            <a:ext cx="8300720" cy="1447800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r="44167" b="78595"/>
          <a:stretch/>
        </p:blipFill>
        <p:spPr>
          <a:xfrm>
            <a:off x="685801" y="3584131"/>
            <a:ext cx="6858000" cy="1023582"/>
          </a:xfrm>
          <a:prstGeom prst="rect">
            <a:avLst/>
          </a:prstGeom>
        </p:spPr>
      </p:pic>
      <p:pic>
        <p:nvPicPr>
          <p:cNvPr id="7" name="Picture 6" descr="C:\WINDOWS\py.ex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r="43333" b="80183"/>
          <a:stretch/>
        </p:blipFill>
        <p:spPr>
          <a:xfrm>
            <a:off x="685799" y="4684695"/>
            <a:ext cx="6858001" cy="907677"/>
          </a:xfrm>
          <a:prstGeom prst="rect">
            <a:avLst/>
          </a:prstGeom>
        </p:spPr>
      </p:pic>
      <p:pic>
        <p:nvPicPr>
          <p:cNvPr id="8" name="Picture 7" descr="C:\WINDOWS\py.ex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519" r="44331" b="78595"/>
          <a:stretch/>
        </p:blipFill>
        <p:spPr>
          <a:xfrm>
            <a:off x="685798" y="5679000"/>
            <a:ext cx="6858001" cy="10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8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now built a number of calculator pages (add / subtract / multiply / divide)</a:t>
            </a:r>
          </a:p>
          <a:p>
            <a:r>
              <a:rPr lang="en-GB" dirty="0" smtClean="0"/>
              <a:t>We would like to combine them in one program</a:t>
            </a:r>
          </a:p>
          <a:p>
            <a:pPr lvl="1"/>
            <a:r>
              <a:rPr lang="en-GB" dirty="0" smtClean="0"/>
              <a:t>… but how do we know which operation the users wants (add, subtract, …)</a:t>
            </a:r>
          </a:p>
          <a:p>
            <a:r>
              <a:rPr lang="en-GB" dirty="0" smtClean="0"/>
              <a:t>We need to make a </a:t>
            </a:r>
            <a:r>
              <a:rPr lang="en-GB" b="1" dirty="0" smtClean="0"/>
              <a:t>decision </a:t>
            </a:r>
            <a:r>
              <a:rPr lang="en-GB" dirty="0" smtClean="0"/>
              <a:t>based on some other input</a:t>
            </a:r>
          </a:p>
          <a:p>
            <a:pPr marL="381000" lvl="1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381000" lvl="1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4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400800" cy="1066800"/>
          </a:xfrm>
        </p:spPr>
        <p:txBody>
          <a:bodyPr/>
          <a:lstStyle/>
          <a:p>
            <a:r>
              <a:rPr lang="en-GB" dirty="0" smtClean="0"/>
              <a:t>10Concessions_orOperator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complicate matters, the company also want to offer concessions to anyone over the age of 65</a:t>
            </a:r>
          </a:p>
          <a:p>
            <a:r>
              <a:rPr lang="en-GB" dirty="0" smtClean="0"/>
              <a:t>We could do this with another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 smtClean="0"/>
              <a:t> statement but an alternative is to use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 smtClean="0"/>
              <a:t> operator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30</a:t>
            </a:fld>
            <a:endParaRPr lang="es-ES"/>
          </a:p>
        </p:txBody>
      </p:sp>
      <p:pic>
        <p:nvPicPr>
          <p:cNvPr id="5" name="Picture 4" descr="10Concessions_orOperator.py - D:\chris\Home\Dropbox\COMP1753\TeachingMaterial\L03 Decisions\10Concessions_orOperato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27778" r="12071" b="56666"/>
          <a:stretch/>
        </p:blipFill>
        <p:spPr>
          <a:xfrm>
            <a:off x="533400" y="4648200"/>
            <a:ext cx="842554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629400" cy="1066800"/>
          </a:xfrm>
        </p:spPr>
        <p:txBody>
          <a:bodyPr/>
          <a:lstStyle/>
          <a:p>
            <a:r>
              <a:rPr lang="en-GB" dirty="0" smtClean="0"/>
              <a:t>11Concessions_orOperators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can also use multiple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 smtClean="0"/>
              <a:t> operators</a:t>
            </a:r>
          </a:p>
          <a:p>
            <a:endParaRPr lang="en-GB" dirty="0"/>
          </a:p>
          <a:p>
            <a:endParaRPr lang="en-GB" dirty="0" smtClean="0"/>
          </a:p>
          <a:p>
            <a:pPr lvl="1"/>
            <a:r>
              <a:rPr lang="en-GB" dirty="0" smtClean="0"/>
              <a:t>3 different ways to get a concessionary price</a:t>
            </a:r>
          </a:p>
          <a:p>
            <a:r>
              <a:rPr lang="en-GB" dirty="0" smtClean="0"/>
              <a:t>In the next version, the company wants to give a 20% discount to people who are students and either, under 18, or, over 65</a:t>
            </a:r>
          </a:p>
          <a:p>
            <a:pPr lvl="1"/>
            <a:r>
              <a:rPr lang="en-GB" dirty="0" smtClean="0"/>
              <a:t>but most students are 18-21 so the company is not being particularly generous!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31</a:t>
            </a:fld>
            <a:endParaRPr lang="es-ES"/>
          </a:p>
        </p:txBody>
      </p:sp>
      <p:pic>
        <p:nvPicPr>
          <p:cNvPr id="5" name="Picture 4" descr="11Concessions_orOperators.py - D:\chris\Home\Dropbox\COMP1753\TeachingMaterial\L03 Decisions\11Concessions_orOperator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8" r="13096" b="61111"/>
          <a:stretch/>
        </p:blipFill>
        <p:spPr>
          <a:xfrm>
            <a:off x="157899" y="2209800"/>
            <a:ext cx="8686800" cy="10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12Concessions_nestedIfs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way to achieve this is by nesting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/>
              <a:t> /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 smtClean="0"/>
              <a:t> statements inside each other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32</a:t>
            </a:fld>
            <a:endParaRPr lang="es-ES"/>
          </a:p>
        </p:txBody>
      </p:sp>
      <p:pic>
        <p:nvPicPr>
          <p:cNvPr id="5" name="Picture 4" descr="12Concessions_nestedIfs.py - D:\chris\Home\Dropbox\COMP1753\TeachingMaterial\L03 Decisions\12Concessions_nestedIf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8" r="7971" b="47778"/>
          <a:stretch/>
        </p:blipFill>
        <p:spPr>
          <a:xfrm>
            <a:off x="152400" y="2895600"/>
            <a:ext cx="8706661" cy="21336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4993457" y="2701867"/>
            <a:ext cx="3693343" cy="387466"/>
          </a:xfrm>
          <a:prstGeom prst="wedgeRectCallout">
            <a:avLst>
              <a:gd name="adj1" fmla="val -86411"/>
              <a:gd name="adj2" fmla="val 82975"/>
            </a:avLst>
          </a:prstGeom>
          <a:solidFill>
            <a:schemeClr val="bg1">
              <a:alpha val="30000"/>
            </a:schemeClr>
          </a:solidFill>
          <a:ln>
            <a:solidFill>
              <a:schemeClr val="dk1">
                <a:shade val="95000"/>
                <a:satMod val="105000"/>
                <a:alpha val="3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student and young/old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022523" y="3946206"/>
            <a:ext cx="3693344" cy="387466"/>
          </a:xfrm>
          <a:prstGeom prst="wedgeRectCallout">
            <a:avLst>
              <a:gd name="adj1" fmla="val -151105"/>
              <a:gd name="adj2" fmla="val -128690"/>
            </a:avLst>
          </a:prstGeom>
          <a:solidFill>
            <a:schemeClr val="bg1">
              <a:alpha val="30000"/>
            </a:schemeClr>
          </a:solidFill>
          <a:ln>
            <a:solidFill>
              <a:schemeClr val="dk1">
                <a:shade val="95000"/>
                <a:satMod val="105000"/>
                <a:alpha val="3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student but not young/old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4764856" y="5183231"/>
            <a:ext cx="3693344" cy="387466"/>
          </a:xfrm>
          <a:prstGeom prst="wedgeRectCallout">
            <a:avLst>
              <a:gd name="adj1" fmla="val -82446"/>
              <a:gd name="adj2" fmla="val -289265"/>
            </a:avLst>
          </a:prstGeom>
          <a:solidFill>
            <a:schemeClr val="bg1">
              <a:alpha val="30000"/>
            </a:schemeClr>
          </a:solidFill>
          <a:ln>
            <a:solidFill>
              <a:schemeClr val="dk1">
                <a:shade val="95000"/>
                <a:satMod val="105000"/>
                <a:alpha val="3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not student but young/old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143000" y="5747661"/>
            <a:ext cx="4513672" cy="387466"/>
          </a:xfrm>
          <a:prstGeom prst="wedgeRectCallout">
            <a:avLst>
              <a:gd name="adj1" fmla="val -46332"/>
              <a:gd name="adj2" fmla="val -342788"/>
            </a:avLst>
          </a:prstGeom>
          <a:solidFill>
            <a:schemeClr val="bg1">
              <a:alpha val="30000"/>
            </a:schemeClr>
          </a:solidFill>
          <a:ln>
            <a:solidFill>
              <a:schemeClr val="dk1">
                <a:shade val="95000"/>
                <a:satMod val="105000"/>
                <a:alpha val="3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not student and not young/old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781800" cy="1066800"/>
          </a:xfrm>
        </p:spPr>
        <p:txBody>
          <a:bodyPr/>
          <a:lstStyle/>
          <a:p>
            <a:r>
              <a:rPr lang="en-GB" dirty="0" smtClean="0"/>
              <a:t>13Concessions_andOperator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Another way is to use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 smtClean="0"/>
              <a:t> operator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Notice the brackets – 20% concession if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and </a:t>
            </a:r>
            <a:r>
              <a:rPr lang="en-GB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&lt;= 18 or age &gt; 65</a:t>
            </a:r>
            <a:r>
              <a:rPr lang="en-GB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33</a:t>
            </a:fld>
            <a:endParaRPr lang="es-ES"/>
          </a:p>
        </p:txBody>
      </p:sp>
      <p:pic>
        <p:nvPicPr>
          <p:cNvPr id="5" name="Picture 4" descr="13Concessions_andOperator.py - D:\chris\Home\Dropbox\COMP1753\TeachingMaterial\L03 Decisions\13Concessions_andOperato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8" r="12071" b="52222"/>
          <a:stretch/>
        </p:blipFill>
        <p:spPr>
          <a:xfrm>
            <a:off x="304800" y="2286000"/>
            <a:ext cx="871486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629400" cy="1066800"/>
          </a:xfrm>
        </p:spPr>
        <p:txBody>
          <a:bodyPr/>
          <a:lstStyle/>
          <a:p>
            <a:r>
              <a:rPr lang="en-GB" dirty="0" smtClean="0"/>
              <a:t>14Concessions_orOperators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programming it is (almost) always better to reduce duplication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This version gets rid of the duplicate messages about 10% discount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34</a:t>
            </a:fld>
            <a:endParaRPr lang="es-ES"/>
          </a:p>
        </p:txBody>
      </p:sp>
      <p:pic>
        <p:nvPicPr>
          <p:cNvPr id="5" name="Picture 4" descr="14Concessions_orOperators.py - D:\chris\Home\Dropbox\COMP1753\TeachingMaterial\L03 Decisions\14Concessions_orOperator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8" r="11046" b="56667"/>
          <a:stretch/>
        </p:blipFill>
        <p:spPr>
          <a:xfrm>
            <a:off x="223823" y="2895600"/>
            <a:ext cx="8939816" cy="144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15Concessions_booleans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Notice the duplication of finding out if the user is under 18 or over 65</a:t>
            </a:r>
          </a:p>
          <a:p>
            <a:r>
              <a:rPr lang="en-GB" dirty="0" smtClean="0"/>
              <a:t>Instead we can introduce another </a:t>
            </a:r>
            <a:r>
              <a:rPr lang="en-GB" dirty="0" err="1" smtClean="0"/>
              <a:t>boolean</a:t>
            </a:r>
            <a:r>
              <a:rPr lang="en-GB" dirty="0" smtClean="0"/>
              <a:t> variable,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child_or_senior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35</a:t>
            </a:fld>
            <a:endParaRPr lang="es-ES"/>
          </a:p>
        </p:txBody>
      </p:sp>
      <p:pic>
        <p:nvPicPr>
          <p:cNvPr id="5" name="Picture 4" descr="*15Concessions_booleans.py - D:\chris\Home\Dropbox\COMP1753\TeachingMaterial\L03 Decisions\15Concessions_booleans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16667" r="10021" b="58889"/>
          <a:stretch/>
        </p:blipFill>
        <p:spPr>
          <a:xfrm>
            <a:off x="160256" y="3886200"/>
            <a:ext cx="8991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248400" cy="1066800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dirty="0" smtClean="0"/>
              <a:t>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child_or_senior</a:t>
            </a:r>
            <a:r>
              <a:rPr lang="en-GB" dirty="0" smtClean="0"/>
              <a:t> variable is an awkward way of expressing things</a:t>
            </a:r>
          </a:p>
          <a:p>
            <a:r>
              <a:rPr lang="en-GB" dirty="0" smtClean="0"/>
              <a:t>Sometimes it’s better to express the opposite</a:t>
            </a:r>
          </a:p>
          <a:p>
            <a:pPr lvl="1"/>
            <a:r>
              <a:rPr lang="en-GB" dirty="0" smtClean="0"/>
              <a:t>i.e. someone who is not a child nor a senior citizen pays the regular adult price</a:t>
            </a:r>
          </a:p>
          <a:p>
            <a:r>
              <a:rPr lang="en-GB" dirty="0" smtClean="0"/>
              <a:t>So could use a </a:t>
            </a:r>
            <a:r>
              <a:rPr lang="en-GB" dirty="0" err="1" smtClean="0"/>
              <a:t>boolean</a:t>
            </a:r>
            <a:r>
              <a:rPr lang="en-GB" dirty="0" smtClean="0"/>
              <a:t> variable for this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adult = age &gt; 18 and age &lt;= 65</a:t>
            </a:r>
          </a:p>
          <a:p>
            <a:pPr lvl="0"/>
            <a:r>
              <a:rPr lang="en-GB" dirty="0" smtClean="0">
                <a:solidFill>
                  <a:srgbClr val="000000"/>
                </a:solidFill>
              </a:rPr>
              <a:t>And then use the 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dirty="0" smtClean="0">
                <a:solidFill>
                  <a:srgbClr val="000000"/>
                </a:solidFill>
              </a:rPr>
              <a:t> operator, as in</a:t>
            </a:r>
          </a:p>
          <a:p>
            <a:pPr marL="0" lvl="0" indent="0"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not adult:</a:t>
            </a:r>
            <a:endParaRPr lang="en-GB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9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629400" cy="1066800"/>
          </a:xfrm>
        </p:spPr>
        <p:txBody>
          <a:bodyPr/>
          <a:lstStyle/>
          <a:p>
            <a:r>
              <a:rPr lang="en-GB" dirty="0"/>
              <a:t>16Concessions_notOperator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next version then becomes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Which is arguably more readable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37</a:t>
            </a:fld>
            <a:endParaRPr lang="es-ES"/>
          </a:p>
        </p:txBody>
      </p:sp>
      <p:pic>
        <p:nvPicPr>
          <p:cNvPr id="5" name="Picture 4" descr="*16Concessions_notOperator.py - D:\chris\Home\Dropbox\COMP1753\TeachingMaterial\L03 Decisions\16Concessions_notOperator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16667" r="10021" b="58889"/>
          <a:stretch/>
        </p:blipFill>
        <p:spPr>
          <a:xfrm>
            <a:off x="228600" y="2116015"/>
            <a:ext cx="8991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Choices, choices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Notice there are several different ways of achieving the same thing</a:t>
            </a:r>
          </a:p>
          <a:p>
            <a:pPr lvl="1"/>
            <a:r>
              <a:rPr lang="en-GB" dirty="0" smtClean="0"/>
              <a:t>examples 12 – 16 all do exactly the same thing</a:t>
            </a:r>
          </a:p>
          <a:p>
            <a:r>
              <a:rPr lang="en-GB" dirty="0" smtClean="0"/>
              <a:t>There is no one </a:t>
            </a:r>
            <a:r>
              <a:rPr lang="en-GB" i="1" dirty="0" smtClean="0"/>
              <a:t>correct</a:t>
            </a:r>
            <a:r>
              <a:rPr lang="en-GB" dirty="0" smtClean="0"/>
              <a:t> version – it is more about deciding which is easier to understand / more elegant</a:t>
            </a:r>
          </a:p>
          <a:p>
            <a:pPr lvl="1"/>
            <a:r>
              <a:rPr lang="en-GB" dirty="0" smtClean="0"/>
              <a:t>which is why programming is sometimes described as an art rather than a science</a:t>
            </a:r>
          </a:p>
          <a:p>
            <a:r>
              <a:rPr lang="en-GB" dirty="0"/>
              <a:t>P</a:t>
            </a:r>
            <a:r>
              <a:rPr lang="en-GB" dirty="0" smtClean="0"/>
              <a:t>ersonally, my preferred version is 14, but you may have other ideas</a:t>
            </a:r>
          </a:p>
          <a:p>
            <a:r>
              <a:rPr lang="en-GB" dirty="0" smtClean="0"/>
              <a:t>However, you should</a:t>
            </a:r>
          </a:p>
          <a:p>
            <a:pPr lvl="1"/>
            <a:r>
              <a:rPr lang="en-GB" dirty="0" smtClean="0"/>
              <a:t>ideally, know how to code all of these versions, if required</a:t>
            </a:r>
          </a:p>
          <a:p>
            <a:pPr lvl="1"/>
            <a:r>
              <a:rPr lang="en-GB" dirty="0" smtClean="0"/>
              <a:t>or, at the very least, understand how each of them works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13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248400" cy="1066800"/>
          </a:xfrm>
        </p:spPr>
        <p:txBody>
          <a:bodyPr/>
          <a:lstStyle/>
          <a:p>
            <a:r>
              <a:rPr lang="en-GB" dirty="0" smtClean="0"/>
              <a:t>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Finally, if you tried running 14RandomValues from last week, you may have noticed it gives an error if the maximum value input by the user is less than the minimum value</a:t>
            </a:r>
          </a:p>
          <a:p>
            <a:pPr lvl="1"/>
            <a:r>
              <a:rPr lang="en-GB" dirty="0" smtClean="0"/>
              <a:t>sounds like a good opportunity for a conditional!</a:t>
            </a:r>
          </a:p>
          <a:p>
            <a:r>
              <a:rPr lang="en-GB" dirty="0" smtClean="0"/>
              <a:t>We can now use a conditional statement to include some </a:t>
            </a:r>
            <a:r>
              <a:rPr lang="en-GB" b="1" dirty="0" smtClean="0"/>
              <a:t>validation</a:t>
            </a:r>
          </a:p>
          <a:p>
            <a:pPr lvl="1"/>
            <a:r>
              <a:rPr lang="en-GB" dirty="0" smtClean="0"/>
              <a:t>validation checks that the user’s input is sensible</a:t>
            </a:r>
          </a:p>
          <a:p>
            <a:pPr lvl="1"/>
            <a:r>
              <a:rPr lang="en-GB" dirty="0" smtClean="0"/>
              <a:t>you should always try to use validation for your programs!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8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We can ask the user which operation they want with the input() command</a:t>
            </a:r>
          </a:p>
          <a:p>
            <a:pPr lvl="1"/>
            <a:r>
              <a:rPr lang="en-GB" dirty="0" smtClean="0"/>
              <a:t>e.g. +, -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This gives us a string variable named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GB" dirty="0" smtClean="0"/>
              <a:t> to consider</a:t>
            </a:r>
          </a:p>
          <a:p>
            <a:r>
              <a:rPr lang="en-GB" dirty="0" smtClean="0"/>
              <a:t>If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GB" dirty="0" smtClean="0"/>
              <a:t> is “+”</a:t>
            </a:r>
          </a:p>
          <a:p>
            <a:pPr lvl="1"/>
            <a:r>
              <a:rPr lang="en-GB" dirty="0" smtClean="0"/>
              <a:t>then we add the two numbers</a:t>
            </a:r>
          </a:p>
          <a:p>
            <a:r>
              <a:rPr lang="en-GB" dirty="0" smtClean="0"/>
              <a:t>If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GB" dirty="0" smtClean="0"/>
              <a:t> </a:t>
            </a:r>
            <a:r>
              <a:rPr lang="en-GB" dirty="0"/>
              <a:t>is </a:t>
            </a:r>
            <a:r>
              <a:rPr lang="en-GB" dirty="0" smtClean="0"/>
              <a:t>“-”</a:t>
            </a:r>
          </a:p>
          <a:p>
            <a:pPr lvl="1"/>
            <a:r>
              <a:rPr lang="en-GB" dirty="0" smtClean="0"/>
              <a:t>then we subtract the two numbers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  <p:pic>
        <p:nvPicPr>
          <p:cNvPr id="5" name="Picture 4" descr="01Calculator_if.py - D:\chris\Home\Dropbox\COMP1753\TeachingMaterial\L03 Decisions\01Calculator_if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17778" r="51024" b="76666"/>
          <a:stretch/>
        </p:blipFill>
        <p:spPr>
          <a:xfrm>
            <a:off x="762000" y="2667000"/>
            <a:ext cx="658368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629400" cy="1066800"/>
          </a:xfrm>
        </p:spPr>
        <p:txBody>
          <a:bodyPr/>
          <a:lstStyle/>
          <a:p>
            <a:r>
              <a:rPr lang="en-GB" dirty="0"/>
              <a:t>17RandomValues_validation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code now becomes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40</a:t>
            </a:fld>
            <a:endParaRPr lang="es-ES"/>
          </a:p>
        </p:txBody>
      </p:sp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833" b="81772"/>
          <a:stretch/>
        </p:blipFill>
        <p:spPr>
          <a:xfrm>
            <a:off x="1315432" y="4668224"/>
            <a:ext cx="1884968" cy="1966265"/>
          </a:xfrm>
          <a:prstGeom prst="rect">
            <a:avLst/>
          </a:prstGeom>
        </p:spPr>
      </p:pic>
      <p:pic>
        <p:nvPicPr>
          <p:cNvPr id="7" name="Picture 6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00" b="81772"/>
          <a:stretch/>
        </p:blipFill>
        <p:spPr>
          <a:xfrm>
            <a:off x="3771899" y="4668224"/>
            <a:ext cx="3598575" cy="1966265"/>
          </a:xfrm>
          <a:prstGeom prst="rect">
            <a:avLst/>
          </a:prstGeom>
        </p:spPr>
      </p:pic>
      <p:pic>
        <p:nvPicPr>
          <p:cNvPr id="8" name="Picture 7" descr="17RandomValues_validation.py - D:\chris\Home\Dropbox\COMP1753\TeachingMaterial\L03 Decisions\17RandomValues_validation.py (3.7.0)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21096" r="28357" b="58918"/>
          <a:stretch/>
        </p:blipFill>
        <p:spPr>
          <a:xfrm>
            <a:off x="653592" y="2133600"/>
            <a:ext cx="8001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We have covered quite a lot today …</a:t>
            </a:r>
          </a:p>
          <a:p>
            <a:r>
              <a:rPr lang="en-GB" dirty="0" smtClean="0"/>
              <a:t>Conditional statements</a:t>
            </a:r>
          </a:p>
          <a:p>
            <a:pPr marL="381000" lvl="1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/>
              <a:t>,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boolean</a:t>
            </a:r>
            <a:r>
              <a:rPr lang="en-GB" dirty="0" smtClean="0"/>
              <a:t> data type</a:t>
            </a:r>
          </a:p>
          <a:p>
            <a:r>
              <a:rPr lang="en-GB" dirty="0" smtClean="0"/>
              <a:t>Logical operators</a:t>
            </a:r>
          </a:p>
          <a:p>
            <a:pPr marL="381000" lvl="1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b="1" dirty="0" smtClean="0">
                <a:cs typeface="Courier New" panose="02070309020205020404" pitchFamily="49" charset="0"/>
              </a:rPr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b="1" dirty="0" smtClean="0">
                <a:cs typeface="Courier New" panose="02070309020205020404" pitchFamily="49" charset="0"/>
              </a:rPr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</a:p>
          <a:p>
            <a:r>
              <a:rPr lang="en-GB" dirty="0" smtClean="0"/>
              <a:t>Comparison operators</a:t>
            </a:r>
          </a:p>
          <a:p>
            <a:pPr marL="381000" lvl="1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GB" b="1" dirty="0" smtClean="0">
                <a:cs typeface="Courier New" panose="02070309020205020404" pitchFamily="49" charset="0"/>
              </a:rPr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lvl="0"/>
            <a:r>
              <a:rPr lang="en-GB" dirty="0" smtClean="0">
                <a:solidFill>
                  <a:srgbClr val="000000"/>
                </a:solidFill>
              </a:rPr>
              <a:t>Other stuff</a:t>
            </a:r>
          </a:p>
          <a:p>
            <a:pPr marL="381000" lvl="1" indent="0"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GB" dirty="0" smtClean="0">
                <a:solidFill>
                  <a:srgbClr val="000000"/>
                </a:solidFill>
              </a:rPr>
              <a:t> for strings, 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 smtClean="0">
                <a:solidFill>
                  <a:srgbClr val="000000"/>
                </a:solidFill>
              </a:rPr>
              <a:t> operator, 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.lower()</a:t>
            </a:r>
            <a:r>
              <a:rPr lang="en-GB" dirty="0" smtClean="0">
                <a:solidFill>
                  <a:srgbClr val="000000"/>
                </a:solidFill>
              </a:rPr>
              <a:t> for strings, validation, …</a:t>
            </a:r>
            <a:endParaRPr lang="en-GB" dirty="0">
              <a:solidFill>
                <a:srgbClr val="000000"/>
              </a:solidFill>
            </a:endParaRPr>
          </a:p>
          <a:p>
            <a:pPr marL="381000" lvl="1" indent="0">
              <a:buNone/>
            </a:pP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1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Conditionals: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/>
              <a:t>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use </a:t>
            </a:r>
            <a:r>
              <a:rPr lang="en-GB" b="1" dirty="0" smtClean="0"/>
              <a:t>conditional</a:t>
            </a:r>
            <a:r>
              <a:rPr lang="en-GB" dirty="0" smtClean="0"/>
              <a:t> </a:t>
            </a:r>
            <a:r>
              <a:rPr lang="en-GB" b="1" dirty="0" smtClean="0"/>
              <a:t>statements</a:t>
            </a:r>
            <a:r>
              <a:rPr lang="en-GB" dirty="0" smtClean="0"/>
              <a:t> to make a decision whether to do something in a program or not</a:t>
            </a:r>
          </a:p>
          <a:p>
            <a:r>
              <a:rPr lang="en-GB" dirty="0" smtClean="0"/>
              <a:t>The general syntax of a conditional is</a:t>
            </a:r>
          </a:p>
          <a:p>
            <a:pPr marL="762000" lvl="2" indent="0">
              <a:buNone/>
            </a:pPr>
            <a:r>
              <a:rPr lang="en-GB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2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62000" lvl="2" indent="0">
              <a:buNone/>
            </a:pPr>
            <a:r>
              <a:rPr lang="en-GB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GB" sz="2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 1</a:t>
            </a:r>
          </a:p>
          <a:p>
            <a:pPr marL="762000" lvl="2" indent="0">
              <a:buNone/>
            </a:pPr>
            <a:r>
              <a:rPr lang="en-GB" sz="2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statement 2</a:t>
            </a:r>
          </a:p>
          <a:p>
            <a:pPr marL="762000" lvl="2" indent="0">
              <a:buNone/>
            </a:pPr>
            <a:r>
              <a:rPr lang="en-GB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GB" sz="2800" dirty="0" smtClean="0"/>
              <a:t>where </a:t>
            </a:r>
            <a:r>
              <a:rPr lang="en-GB" sz="2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 1</a:t>
            </a:r>
            <a:r>
              <a:rPr lang="en-GB" sz="2800" dirty="0" smtClean="0"/>
              <a:t>, </a:t>
            </a:r>
            <a:r>
              <a:rPr lang="en-GB" sz="2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 2</a:t>
            </a:r>
            <a:r>
              <a:rPr lang="en-GB" sz="2800" dirty="0" smtClean="0"/>
              <a:t>, </a:t>
            </a:r>
            <a:r>
              <a:rPr lang="en-GB" sz="2800" dirty="0" err="1" smtClean="0"/>
              <a:t>etc</a:t>
            </a:r>
            <a:r>
              <a:rPr lang="en-GB" sz="2800" dirty="0" smtClean="0"/>
              <a:t>, will only be executed, if the </a:t>
            </a:r>
            <a:r>
              <a:rPr lang="en-GB" sz="2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sz="2800" dirty="0" smtClean="0"/>
              <a:t> is true</a:t>
            </a:r>
            <a:endParaRPr lang="en-GB" sz="2800" dirty="0"/>
          </a:p>
          <a:p>
            <a:pPr marL="0" indent="0">
              <a:buNone/>
            </a:pPr>
            <a:endParaRPr lang="en-GB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6228347"/>
            <a:ext cx="7469545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https://www.w3schools.com/python/python_conditions.asp</a:t>
            </a:r>
          </a:p>
        </p:txBody>
      </p:sp>
    </p:spTree>
    <p:extLst>
      <p:ext uri="{BB962C8B-B14F-4D97-AF65-F5344CB8AC3E}">
        <p14:creationId xmlns:p14="http://schemas.microsoft.com/office/powerpoint/2010/main" val="108938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/>
              <a:t>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Returning to our example we need to decide whether “operation” contains “+” or “-”</a:t>
            </a:r>
          </a:p>
          <a:p>
            <a:r>
              <a:rPr lang="en-GB" dirty="0" smtClean="0"/>
              <a:t>In Python this is done with the “==” operator</a:t>
            </a:r>
          </a:p>
          <a:p>
            <a:pPr lvl="1"/>
            <a:r>
              <a:rPr lang="en-GB" dirty="0" smtClean="0"/>
              <a:t>this is known as a comparison operator</a:t>
            </a:r>
          </a:p>
          <a:p>
            <a:pPr lvl="1"/>
            <a:r>
              <a:rPr lang="en-GB" dirty="0" smtClean="0"/>
              <a:t>read “==” as “is equal to”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pic>
        <p:nvPicPr>
          <p:cNvPr id="6" name="Picture 5" descr="01Calculator_if.py - D:\chris\Home\Dropbox\COMP1753\TeachingMaterial\L03 Decisions\01Calculator_if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23333" r="54100" b="65556"/>
          <a:stretch/>
        </p:blipFill>
        <p:spPr>
          <a:xfrm>
            <a:off x="838200" y="3962400"/>
            <a:ext cx="78867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01Calculator_if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whole program 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  <p:pic>
        <p:nvPicPr>
          <p:cNvPr id="5" name="Picture 4" descr="01Calculator_if.py - D:\chris\Home\Dropbox\COMP1753\TeachingMaterial\L03 Decisions\01Calculator_if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4446" r="50000" b="58888"/>
          <a:stretch/>
        </p:blipFill>
        <p:spPr>
          <a:xfrm>
            <a:off x="533400" y="2092569"/>
            <a:ext cx="6562436" cy="44196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595689" y="2324100"/>
            <a:ext cx="3505200" cy="685800"/>
          </a:xfrm>
          <a:prstGeom prst="wedgeRectCallout">
            <a:avLst>
              <a:gd name="adj1" fmla="val -62110"/>
              <a:gd name="adj2" fmla="val -2582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read in the 1</a:t>
            </a:r>
            <a:r>
              <a:rPr lang="en-GB" baseline="30000" dirty="0" smtClean="0">
                <a:solidFill>
                  <a:schemeClr val="tx1"/>
                </a:solidFill>
              </a:rPr>
              <a:t>st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number and convert to integer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595689" y="3202968"/>
            <a:ext cx="3505200" cy="685800"/>
          </a:xfrm>
          <a:prstGeom prst="wedgeRectCallout">
            <a:avLst>
              <a:gd name="adj1" fmla="val -62110"/>
              <a:gd name="adj2" fmla="val -3132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read in the 2</a:t>
            </a:r>
            <a:r>
              <a:rPr lang="en-GB" baseline="30000" dirty="0" smtClean="0">
                <a:solidFill>
                  <a:schemeClr val="tx1"/>
                </a:solidFill>
              </a:rPr>
              <a:t>nd</a:t>
            </a:r>
            <a:r>
              <a:rPr lang="en-GB" dirty="0" smtClean="0">
                <a:solidFill>
                  <a:schemeClr val="tx1"/>
                </a:solidFill>
              </a:rPr>
              <a:t> number and convert to integer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595689" y="4105403"/>
            <a:ext cx="3505200" cy="342537"/>
          </a:xfrm>
          <a:prstGeom prst="wedgeRectCallout">
            <a:avLst>
              <a:gd name="adj1" fmla="val -62379"/>
              <a:gd name="adj2" fmla="val -4233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read in the operation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595689" y="4524140"/>
            <a:ext cx="3505200" cy="1038460"/>
          </a:xfrm>
          <a:prstGeom prst="wedgeRectCallout">
            <a:avLst>
              <a:gd name="adj1" fmla="val -66144"/>
              <a:gd name="adj2" fmla="val 29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do the calculation depending on which operation is chosen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595689" y="5729170"/>
            <a:ext cx="3505200" cy="712298"/>
          </a:xfrm>
          <a:prstGeom prst="wedgeRectCallout">
            <a:avLst>
              <a:gd name="adj1" fmla="val -59421"/>
              <a:gd name="adj2" fmla="val -1061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convert result to a string &amp; output the answer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064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of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all the previous examples the flow of control through the program has been a downward stream of steps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  <p:sp>
        <p:nvSpPr>
          <p:cNvPr id="5" name="Rectangle 4"/>
          <p:cNvSpPr/>
          <p:nvPr/>
        </p:nvSpPr>
        <p:spPr bwMode="auto">
          <a:xfrm>
            <a:off x="1028700" y="3276600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 1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38127" y="4073769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 2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5400000">
            <a:off x="2046009" y="3810000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038127" y="4870938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 3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046009" y="4607169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55409" y="5668107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 4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5400000">
            <a:off x="2063291" y="5404338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6" name="Picture 15" descr="08Turtle_square.py - D:\chris\Home\Dropbox\COMP1753\TeachingMaterial\L01 Introduction\08Turtle_squar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14445" r="81777" b="65555"/>
          <a:stretch/>
        </p:blipFill>
        <p:spPr>
          <a:xfrm>
            <a:off x="4185989" y="3273669"/>
            <a:ext cx="2819400" cy="2819400"/>
          </a:xfrm>
          <a:prstGeom prst="rect">
            <a:avLst/>
          </a:prstGeom>
        </p:spPr>
      </p:pic>
      <p:sp>
        <p:nvSpPr>
          <p:cNvPr id="19" name="Rectangular Callout 18"/>
          <p:cNvSpPr/>
          <p:nvPr/>
        </p:nvSpPr>
        <p:spPr bwMode="auto">
          <a:xfrm>
            <a:off x="7029682" y="4034098"/>
            <a:ext cx="1925187" cy="1204667"/>
          </a:xfrm>
          <a:prstGeom prst="wedgeRectCallout">
            <a:avLst>
              <a:gd name="adj1" fmla="val -62110"/>
              <a:gd name="adj2" fmla="val -2582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for example, to draw a square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759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flow of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Conditionals change the flow of control through the program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  <p:sp>
        <p:nvSpPr>
          <p:cNvPr id="5" name="Rectangle 4"/>
          <p:cNvSpPr/>
          <p:nvPr/>
        </p:nvSpPr>
        <p:spPr bwMode="auto">
          <a:xfrm>
            <a:off x="1028700" y="2667000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38126" y="3464169"/>
            <a:ext cx="2467073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condition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2046009" y="3200400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38126" y="6136501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5400000">
            <a:off x="1088931" y="4899371"/>
            <a:ext cx="2141865" cy="1800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17648" y="4276475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5970308" y="4771775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03508" y="5033837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732223">
            <a:off x="3687887" y="3800337"/>
            <a:ext cx="1676400" cy="18460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9576118">
            <a:off x="3655930" y="5772756"/>
            <a:ext cx="1676400" cy="18460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4774273" y="3592734"/>
            <a:ext cx="2620670" cy="309506"/>
          </a:xfrm>
          <a:prstGeom prst="wedgeRectCallout">
            <a:avLst>
              <a:gd name="adj1" fmla="val -49869"/>
              <a:gd name="adj2" fmla="val -2504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dirty="0" smtClean="0">
                <a:solidFill>
                  <a:schemeClr val="tx1"/>
                </a:solidFill>
              </a:rPr>
              <a:t> true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1090346" y="4717251"/>
            <a:ext cx="2620670" cy="309506"/>
          </a:xfrm>
          <a:prstGeom prst="wedgeRectCallout">
            <a:avLst>
              <a:gd name="adj1" fmla="val -49869"/>
              <a:gd name="adj2" fmla="val -2504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dirty="0" smtClean="0">
                <a:solidFill>
                  <a:schemeClr val="tx1"/>
                </a:solidFill>
              </a:rPr>
              <a:t> false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5560243" y="2151889"/>
            <a:ext cx="3619500" cy="1214563"/>
          </a:xfrm>
          <a:prstGeom prst="wedgeRectCallout">
            <a:avLst>
              <a:gd name="adj1" fmla="val 3262"/>
              <a:gd name="adj2" fmla="val 16976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if the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dirty="0" smtClean="0">
                <a:solidFill>
                  <a:schemeClr val="tx1"/>
                </a:solidFill>
              </a:rPr>
              <a:t> is not true, these statements are never executed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333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COMP1753</Template>
  <TotalTime>12833</TotalTime>
  <Words>1686</Words>
  <Application>Microsoft Office PowerPoint</Application>
  <PresentationFormat>On-screen Show (4:3)</PresentationFormat>
  <Paragraphs>358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ＭＳ Ｐゴシック</vt:lpstr>
      <vt:lpstr>Arial</vt:lpstr>
      <vt:lpstr>Courier New</vt:lpstr>
      <vt:lpstr>Times New Roman</vt:lpstr>
      <vt:lpstr>Term1Theme</vt:lpstr>
      <vt:lpstr>Decisions</vt:lpstr>
      <vt:lpstr>Lecture Objectives</vt:lpstr>
      <vt:lpstr>Motivation</vt:lpstr>
      <vt:lpstr>User input</vt:lpstr>
      <vt:lpstr>Conditionals: the if statement</vt:lpstr>
      <vt:lpstr>Using if statements</vt:lpstr>
      <vt:lpstr>01Calculator_if</vt:lpstr>
      <vt:lpstr>Flow of control</vt:lpstr>
      <vt:lpstr>Conditional flow of control</vt:lpstr>
      <vt:lpstr>Conditionals: the else statement</vt:lpstr>
      <vt:lpstr>Using else statements</vt:lpstr>
      <vt:lpstr>Defensive programming</vt:lpstr>
      <vt:lpstr>Conditionals: the elif statement</vt:lpstr>
      <vt:lpstr>03Calculator_ifElif</vt:lpstr>
      <vt:lpstr>Conditionals: the elif statement</vt:lpstr>
      <vt:lpstr>04Calculator_ifElifElif</vt:lpstr>
      <vt:lpstr>Defensive programming (2)</vt:lpstr>
      <vt:lpstr>Conditionals combined</vt:lpstr>
      <vt:lpstr>05Calculator_ifElifElse</vt:lpstr>
      <vt:lpstr>Concessions</vt:lpstr>
      <vt:lpstr>06Concessions</vt:lpstr>
      <vt:lpstr>The “+=” operator</vt:lpstr>
      <vt:lpstr>06Concessions</vt:lpstr>
      <vt:lpstr>Booleans</vt:lpstr>
      <vt:lpstr>07Concessions_booleans</vt:lpstr>
      <vt:lpstr>07Concessions_booleans</vt:lpstr>
      <vt:lpstr>08Concessions_inOperator</vt:lpstr>
      <vt:lpstr>09Concessions_elif</vt:lpstr>
      <vt:lpstr>08Concessions_elif</vt:lpstr>
      <vt:lpstr>10Concessions_orOperator</vt:lpstr>
      <vt:lpstr>11Concessions_orOperators</vt:lpstr>
      <vt:lpstr>12Concessions_nestedIfs</vt:lpstr>
      <vt:lpstr>13Concessions_andOperator</vt:lpstr>
      <vt:lpstr>14Concessions_orOperators</vt:lpstr>
      <vt:lpstr>15Concessions_booleans</vt:lpstr>
      <vt:lpstr>The not operator</vt:lpstr>
      <vt:lpstr>16Concessions_notOperator</vt:lpstr>
      <vt:lpstr>Choices, choices</vt:lpstr>
      <vt:lpstr>Validation</vt:lpstr>
      <vt:lpstr>17RandomValues_validation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 Walshaw</cp:lastModifiedBy>
  <cp:revision>299</cp:revision>
  <cp:lastPrinted>2017-10-04T10:54:26Z</cp:lastPrinted>
  <dcterms:created xsi:type="dcterms:W3CDTF">2002-08-02T19:17:07Z</dcterms:created>
  <dcterms:modified xsi:type="dcterms:W3CDTF">2018-10-10T18:11:56Z</dcterms:modified>
</cp:coreProperties>
</file>