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2"/>
  </p:notesMasterIdLst>
  <p:handoutMasterIdLst>
    <p:handoutMasterId r:id="rId53"/>
  </p:handoutMasterIdLst>
  <p:sldIdLst>
    <p:sldId id="545" r:id="rId2"/>
    <p:sldId id="562" r:id="rId3"/>
    <p:sldId id="563" r:id="rId4"/>
    <p:sldId id="564" r:id="rId5"/>
    <p:sldId id="565" r:id="rId6"/>
    <p:sldId id="566" r:id="rId7"/>
    <p:sldId id="567" r:id="rId8"/>
    <p:sldId id="568" r:id="rId9"/>
    <p:sldId id="569" r:id="rId10"/>
    <p:sldId id="256" r:id="rId11"/>
    <p:sldId id="506" r:id="rId12"/>
    <p:sldId id="425" r:id="rId13"/>
    <p:sldId id="507" r:id="rId14"/>
    <p:sldId id="509" r:id="rId15"/>
    <p:sldId id="556" r:id="rId16"/>
    <p:sldId id="558" r:id="rId17"/>
    <p:sldId id="510" r:id="rId18"/>
    <p:sldId id="511" r:id="rId19"/>
    <p:sldId id="559" r:id="rId20"/>
    <p:sldId id="548" r:id="rId21"/>
    <p:sldId id="512" r:id="rId22"/>
    <p:sldId id="561" r:id="rId23"/>
    <p:sldId id="513" r:id="rId24"/>
    <p:sldId id="514" r:id="rId25"/>
    <p:sldId id="515" r:id="rId26"/>
    <p:sldId id="549" r:id="rId27"/>
    <p:sldId id="516" r:id="rId28"/>
    <p:sldId id="520" r:id="rId29"/>
    <p:sldId id="517" r:id="rId30"/>
    <p:sldId id="519" r:id="rId31"/>
    <p:sldId id="518" r:id="rId32"/>
    <p:sldId id="522" r:id="rId33"/>
    <p:sldId id="523" r:id="rId34"/>
    <p:sldId id="524" r:id="rId35"/>
    <p:sldId id="550" r:id="rId36"/>
    <p:sldId id="551" r:id="rId37"/>
    <p:sldId id="530" r:id="rId38"/>
    <p:sldId id="560" r:id="rId39"/>
    <p:sldId id="521" r:id="rId40"/>
    <p:sldId id="531" r:id="rId41"/>
    <p:sldId id="532" r:id="rId42"/>
    <p:sldId id="533" r:id="rId43"/>
    <p:sldId id="534" r:id="rId44"/>
    <p:sldId id="552" r:id="rId45"/>
    <p:sldId id="535" r:id="rId46"/>
    <p:sldId id="553" r:id="rId47"/>
    <p:sldId id="554" r:id="rId48"/>
    <p:sldId id="555" r:id="rId49"/>
    <p:sldId id="536" r:id="rId50"/>
    <p:sldId id="544" r:id="rId51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1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46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0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06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74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16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94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1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6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14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of you are not making the most of the lecture notes</a:t>
            </a:r>
          </a:p>
          <a:p>
            <a:r>
              <a:rPr lang="en-GB" dirty="0" smtClean="0"/>
              <a:t>We (usually) won’t ask you to do things that haven’t already been discussed, so …</a:t>
            </a:r>
          </a:p>
          <a:p>
            <a:r>
              <a:rPr lang="en-GB" dirty="0" smtClean="0"/>
              <a:t>If you have a tutorial task that you are not sure how to do ... </a:t>
            </a:r>
            <a:r>
              <a:rPr lang="en-GB" b="1" i="1" dirty="0" smtClean="0"/>
              <a:t>try to find a similar example in the lecture notes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7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Functions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Computing &amp; Information Systems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10</a:t>
            </a:fld>
            <a:endParaRPr lang="es-ES" sz="10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week we shall look at functions</a:t>
            </a:r>
          </a:p>
          <a:p>
            <a:pPr lvl="1"/>
            <a:r>
              <a:rPr lang="en-GB" dirty="0" smtClean="0"/>
              <a:t>declaring</a:t>
            </a:r>
          </a:p>
          <a:p>
            <a:pPr lvl="1"/>
            <a:r>
              <a:rPr lang="en-GB" dirty="0" smtClean="0"/>
              <a:t>invoking</a:t>
            </a:r>
          </a:p>
          <a:p>
            <a:pPr lvl="1"/>
            <a:r>
              <a:rPr lang="en-GB" dirty="0" smtClean="0"/>
              <a:t>arguments</a:t>
            </a:r>
          </a:p>
          <a:p>
            <a:pPr lvl="1"/>
            <a:r>
              <a:rPr lang="en-GB" dirty="0" smtClean="0"/>
              <a:t>parameters</a:t>
            </a:r>
          </a:p>
          <a:p>
            <a:r>
              <a:rPr lang="en-GB" dirty="0" smtClean="0"/>
              <a:t>Things can sometimes go wrong when you implement functions </a:t>
            </a:r>
          </a:p>
          <a:p>
            <a:pPr lvl="1"/>
            <a:r>
              <a:rPr lang="en-GB" dirty="0" smtClean="0"/>
              <a:t>so we shall consider several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4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Looking back at previous examples our code can be a bit hard to read</a:t>
            </a:r>
          </a:p>
          <a:p>
            <a:pPr lvl="1"/>
            <a:r>
              <a:rPr lang="en-GB" dirty="0" smtClean="0"/>
              <a:t>too much detail</a:t>
            </a:r>
          </a:p>
          <a:p>
            <a:pPr lvl="1"/>
            <a:r>
              <a:rPr lang="en-GB" dirty="0" smtClean="0"/>
              <a:t>duplicated operations</a:t>
            </a:r>
          </a:p>
          <a:p>
            <a:r>
              <a:rPr lang="en-GB" dirty="0" smtClean="0"/>
              <a:t>Functions are a way of eliminating these issues</a:t>
            </a:r>
          </a:p>
          <a:p>
            <a:pPr lvl="1"/>
            <a:r>
              <a:rPr lang="en-GB" dirty="0" smtClean="0"/>
              <a:t>in other languages they are sometimes called methods or subroutines</a:t>
            </a:r>
          </a:p>
          <a:p>
            <a:pPr lvl="1"/>
            <a:endParaRPr lang="en-GB" dirty="0" smtClean="0"/>
          </a:p>
          <a:p>
            <a:pPr marL="381000" lvl="1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381000" lvl="1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4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</a:t>
            </a:r>
            <a:r>
              <a:rPr lang="en-GB" dirty="0" smtClean="0"/>
              <a:t>Python </a:t>
            </a:r>
            <a:r>
              <a:rPr lang="en-GB" b="1" dirty="0" smtClean="0"/>
              <a:t>function</a:t>
            </a:r>
            <a:r>
              <a:rPr lang="en-GB" dirty="0" smtClean="0"/>
              <a:t> </a:t>
            </a:r>
            <a:r>
              <a:rPr lang="en-GB" dirty="0"/>
              <a:t>is a block of code designed to perform a particular </a:t>
            </a:r>
            <a:r>
              <a:rPr lang="en-GB" dirty="0" smtClean="0"/>
              <a:t>task</a:t>
            </a:r>
            <a:endParaRPr lang="en-GB" dirty="0"/>
          </a:p>
          <a:p>
            <a:r>
              <a:rPr lang="en-GB" dirty="0"/>
              <a:t>A </a:t>
            </a:r>
            <a:r>
              <a:rPr lang="en-GB" dirty="0" smtClean="0"/>
              <a:t>Python function </a:t>
            </a:r>
            <a:r>
              <a:rPr lang="en-GB" dirty="0"/>
              <a:t>is executed when "something" </a:t>
            </a:r>
            <a:r>
              <a:rPr lang="en-GB" b="1" dirty="0"/>
              <a:t>invokes</a:t>
            </a:r>
            <a:r>
              <a:rPr lang="en-GB" dirty="0"/>
              <a:t> it </a:t>
            </a:r>
            <a:r>
              <a:rPr lang="en-GB" dirty="0" smtClean="0"/>
              <a:t>(calls </a:t>
            </a:r>
            <a:r>
              <a:rPr lang="en-GB" dirty="0"/>
              <a:t>it</a:t>
            </a:r>
            <a:r>
              <a:rPr lang="en-GB" dirty="0" smtClean="0"/>
              <a:t>)</a:t>
            </a:r>
          </a:p>
          <a:p>
            <a:r>
              <a:rPr lang="en-GB" dirty="0" smtClean="0"/>
              <a:t>Can you think of any examples from the previous lectures?</a:t>
            </a:r>
          </a:p>
          <a:p>
            <a:r>
              <a:rPr lang="en-GB" dirty="0" smtClean="0"/>
              <a:t>In fact we have used several functions:</a:t>
            </a:r>
          </a:p>
          <a:p>
            <a:pPr lvl="1"/>
            <a:r>
              <a:rPr lang="en-GB" dirty="0" smtClean="0"/>
              <a:t>print(), input(), </a:t>
            </a:r>
            <a:r>
              <a:rPr lang="en-GB" dirty="0" err="1" smtClean="0"/>
              <a:t>int</a:t>
            </a:r>
            <a:r>
              <a:rPr lang="en-GB" dirty="0" smtClean="0"/>
              <a:t>(), </a:t>
            </a:r>
            <a:r>
              <a:rPr lang="en-GB" dirty="0" err="1" smtClean="0"/>
              <a:t>str</a:t>
            </a:r>
            <a:r>
              <a:rPr lang="en-GB" dirty="0" smtClean="0"/>
              <a:t>(), </a:t>
            </a:r>
            <a:r>
              <a:rPr lang="en-GB" dirty="0" err="1" smtClean="0"/>
              <a:t>randint</a:t>
            </a:r>
            <a:r>
              <a:rPr lang="en-GB" dirty="0" smtClean="0"/>
              <a:t>(), all the turtle commands, …</a:t>
            </a:r>
          </a:p>
          <a:p>
            <a:r>
              <a:rPr lang="en-GB" dirty="0" smtClean="0"/>
              <a:t>What do they have in common?</a:t>
            </a:r>
          </a:p>
          <a:p>
            <a:pPr lvl="1"/>
            <a:r>
              <a:rPr lang="en-GB" dirty="0" smtClean="0"/>
              <a:t>answer: round brackets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905355" y="6017567"/>
            <a:ext cx="7333290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https://www.w3schools.com/python/python_functions.asp</a:t>
            </a:r>
          </a:p>
        </p:txBody>
      </p:sp>
    </p:spTree>
    <p:extLst>
      <p:ext uri="{BB962C8B-B14F-4D97-AF65-F5344CB8AC3E}">
        <p14:creationId xmlns:p14="http://schemas.microsoft.com/office/powerpoint/2010/main" val="154139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functions we have used so far are all provided as </a:t>
            </a:r>
            <a:r>
              <a:rPr lang="en-GB" dirty="0"/>
              <a:t>part </a:t>
            </a:r>
            <a:r>
              <a:rPr lang="en-GB" dirty="0" smtClean="0"/>
              <a:t>of the Python language</a:t>
            </a:r>
          </a:p>
          <a:p>
            <a:pPr lvl="1"/>
            <a:r>
              <a:rPr lang="en-GB" dirty="0"/>
              <a:t>print(), input(), </a:t>
            </a:r>
            <a:r>
              <a:rPr lang="en-GB" dirty="0" err="1"/>
              <a:t>int</a:t>
            </a:r>
            <a:r>
              <a:rPr lang="en-GB" dirty="0"/>
              <a:t>(), </a:t>
            </a:r>
            <a:r>
              <a:rPr lang="en-GB" dirty="0" err="1"/>
              <a:t>str</a:t>
            </a:r>
            <a:r>
              <a:rPr lang="en-GB" dirty="0"/>
              <a:t>(), </a:t>
            </a:r>
            <a:r>
              <a:rPr lang="en-GB" dirty="0" err="1"/>
              <a:t>randint</a:t>
            </a:r>
            <a:r>
              <a:rPr lang="en-GB" dirty="0"/>
              <a:t>(), …</a:t>
            </a:r>
            <a:endParaRPr lang="en-GB" dirty="0" smtClean="0"/>
          </a:p>
          <a:p>
            <a:pPr lvl="1"/>
            <a:r>
              <a:rPr lang="en-GB" dirty="0" smtClean="0"/>
              <a:t>sometimes know as </a:t>
            </a:r>
            <a:r>
              <a:rPr lang="en-GB" b="1" dirty="0" smtClean="0"/>
              <a:t>built-in</a:t>
            </a:r>
            <a:r>
              <a:rPr lang="en-GB" dirty="0" smtClean="0"/>
              <a:t> functions or </a:t>
            </a:r>
            <a:r>
              <a:rPr lang="en-GB" b="1" dirty="0" smtClean="0"/>
              <a:t>library</a:t>
            </a:r>
            <a:r>
              <a:rPr lang="en-GB" dirty="0" smtClean="0"/>
              <a:t> functions </a:t>
            </a:r>
          </a:p>
          <a:p>
            <a:r>
              <a:rPr lang="en-GB" dirty="0" smtClean="0"/>
              <a:t>However it is easy to write our own functions</a:t>
            </a:r>
          </a:p>
          <a:p>
            <a:r>
              <a:rPr lang="en-GB" dirty="0" smtClean="0"/>
              <a:t>We shall do this to simplify some of the previous examples </a:t>
            </a:r>
          </a:p>
          <a:p>
            <a:pPr lvl="1"/>
            <a:r>
              <a:rPr lang="en-GB" dirty="0" smtClean="0"/>
              <a:t>first we will look at a motivating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94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524000"/>
            <a:ext cx="5791201" cy="4724400"/>
          </a:xfrm>
        </p:spPr>
        <p:txBody>
          <a:bodyPr/>
          <a:lstStyle/>
          <a:p>
            <a:r>
              <a:rPr lang="en-GB" dirty="0" smtClean="0"/>
              <a:t>In the </a:t>
            </a:r>
            <a:r>
              <a:rPr lang="en-GB" dirty="0"/>
              <a:t>Tutorial 1 </a:t>
            </a:r>
            <a:r>
              <a:rPr lang="en-GB" dirty="0" smtClean="0"/>
              <a:t>solutions is a program which draws two squares using duplicated code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pic>
        <p:nvPicPr>
          <p:cNvPr id="5" name="Picture 4" descr="01Turtle_squares.py - D:\chris\Home\Dropbox\COMP1753\TeachingMaterial\L04 Functions\01Turtle_square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74602" b="30000"/>
          <a:stretch/>
        </p:blipFill>
        <p:spPr>
          <a:xfrm>
            <a:off x="6568681" y="1638300"/>
            <a:ext cx="1887948" cy="44958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1066800" y="3194824"/>
            <a:ext cx="4038600" cy="457200"/>
          </a:xfrm>
          <a:prstGeom prst="wedgeRectCallout">
            <a:avLst>
              <a:gd name="adj1" fmla="val 86348"/>
              <a:gd name="adj2" fmla="val -9576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this code draws a square …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524000" y="3865594"/>
            <a:ext cx="3276600" cy="457200"/>
          </a:xfrm>
          <a:prstGeom prst="wedgeRectCallout">
            <a:avLst>
              <a:gd name="adj1" fmla="val 104089"/>
              <a:gd name="adj2" fmla="val 13103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so does this code …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685799" y="4663228"/>
            <a:ext cx="4511281" cy="736258"/>
          </a:xfrm>
          <a:prstGeom prst="wedgeRectCallout">
            <a:avLst>
              <a:gd name="adj1" fmla="val 50025"/>
              <a:gd name="adj2" fmla="val -1947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they are exactly the same and each takes 8 lines of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81000" y="5751689"/>
            <a:ext cx="6781801" cy="764821"/>
          </a:xfrm>
          <a:prstGeom prst="wedgeRectCallout">
            <a:avLst>
              <a:gd name="adj1" fmla="val 50025"/>
              <a:gd name="adj2" fmla="val -1947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what if we want 100 squares (e.g. for a game)? does that mean we need 800 lines of code?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78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01Turtle_squares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Instead we can put the details of how to draw a square in a function called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draw_square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Now </a:t>
            </a:r>
            <a:r>
              <a:rPr lang="en-GB" dirty="0"/>
              <a:t>the main part of our program is just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the rest of the lecture we will write functions to improve the Calculator examples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pic>
        <p:nvPicPr>
          <p:cNvPr id="5" name="Picture 4" descr="*01Turtle_squares.py - D:\chris\Home\Dropbox\COMP1753\TeachingMaterial\L04 Functions\01Turtle_squares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6" r="79728" b="45556"/>
          <a:stretch/>
        </p:blipFill>
        <p:spPr>
          <a:xfrm>
            <a:off x="1714500" y="3276600"/>
            <a:ext cx="2438400" cy="1972794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181599" y="3657600"/>
            <a:ext cx="3276601" cy="764821"/>
          </a:xfrm>
          <a:prstGeom prst="wedgeRectCallout">
            <a:avLst>
              <a:gd name="adj1" fmla="val -90373"/>
              <a:gd name="adj2" fmla="val 2736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much simpler and easier to understand!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68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02Calculator_addSubtract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 02 is fairly straightforward …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… but not as simple as it could 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  <p:pic>
        <p:nvPicPr>
          <p:cNvPr id="5" name="Picture 4" descr="02Calculator_addSubract.py - D:\chris\Home\Dropbox\COMP1753\TeachingMaterial\L04 Functions\02Calculator_addSubrac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0" b="58893"/>
          <a:stretch/>
        </p:blipFill>
        <p:spPr>
          <a:xfrm>
            <a:off x="1295400" y="2095501"/>
            <a:ext cx="4800600" cy="379683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248400" y="4038600"/>
            <a:ext cx="2819400" cy="1295400"/>
          </a:xfrm>
          <a:prstGeom prst="wedgeRectCallout">
            <a:avLst>
              <a:gd name="adj1" fmla="val -85490"/>
              <a:gd name="adj2" fmla="val -4628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this version of the calculator just does add &amp; subtract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9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Declaring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can first hide away some of the output details by </a:t>
            </a:r>
            <a:r>
              <a:rPr lang="en-GB" b="1" dirty="0" smtClean="0"/>
              <a:t>declaring</a:t>
            </a:r>
            <a:r>
              <a:rPr lang="en-GB" dirty="0" smtClean="0"/>
              <a:t> (defining) a new function named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To declare a function you need</a:t>
            </a:r>
          </a:p>
          <a:p>
            <a:pPr lvl="1"/>
            <a:r>
              <a:rPr lang="en-GB" dirty="0" smtClean="0"/>
              <a:t>the keyword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the name of the function followed by a list of its </a:t>
            </a:r>
            <a:r>
              <a:rPr lang="en-GB" b="1" dirty="0" smtClean="0"/>
              <a:t>parameters</a:t>
            </a:r>
            <a:r>
              <a:rPr lang="en-GB" dirty="0" smtClean="0"/>
              <a:t> in round brackets</a:t>
            </a:r>
          </a:p>
          <a:p>
            <a:pPr lvl="1"/>
            <a:r>
              <a:rPr lang="en-GB" dirty="0" smtClean="0"/>
              <a:t>a colon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 smtClean="0"/>
              <a:t>the body of the function, indented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pic>
        <p:nvPicPr>
          <p:cNvPr id="7" name="Picture 6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 r="52050" b="86667"/>
          <a:stretch/>
        </p:blipFill>
        <p:spPr>
          <a:xfrm>
            <a:off x="381000" y="2819400"/>
            <a:ext cx="7406519" cy="12192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6096000" y="5216769"/>
            <a:ext cx="2362200" cy="879231"/>
          </a:xfrm>
          <a:prstGeom prst="wedgeRectCallout">
            <a:avLst>
              <a:gd name="adj1" fmla="val -181073"/>
              <a:gd name="adj2" fmla="val -285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we will discuss in a minute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85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03Calculator_output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Our new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  <a:r>
              <a:rPr lang="en-GB" dirty="0"/>
              <a:t> </a:t>
            </a:r>
            <a:r>
              <a:rPr lang="en-GB" dirty="0" smtClean="0"/>
              <a:t>function looks like this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It is given two variables to deal with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</a:p>
          <a:p>
            <a:r>
              <a:rPr lang="en-GB" dirty="0" smtClean="0"/>
              <a:t>It converts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 </a:t>
            </a:r>
            <a:r>
              <a:rPr lang="en-GB" dirty="0" smtClean="0"/>
              <a:t>into a string and then prints it out, appended to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7" name="Picture 6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 r="52050" b="86667"/>
          <a:stretch/>
        </p:blipFill>
        <p:spPr>
          <a:xfrm>
            <a:off x="381000" y="2590800"/>
            <a:ext cx="740651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the question carefully!!!!!! </a:t>
            </a:r>
          </a:p>
          <a:p>
            <a:pPr lvl="1"/>
            <a:r>
              <a:rPr lang="en-GB" dirty="0" smtClean="0"/>
              <a:t>make sure you are doing what you are being asked to do</a:t>
            </a:r>
          </a:p>
          <a:p>
            <a:r>
              <a:rPr lang="en-GB" dirty="0" smtClean="0"/>
              <a:t>Some </a:t>
            </a:r>
            <a:r>
              <a:rPr lang="en-GB" dirty="0"/>
              <a:t>problems are to do </a:t>
            </a:r>
            <a:r>
              <a:rPr lang="en-GB" dirty="0" smtClean="0"/>
              <a:t>with getting </a:t>
            </a:r>
            <a:r>
              <a:rPr lang="en-GB" dirty="0"/>
              <a:t>the syntax </a:t>
            </a:r>
            <a:r>
              <a:rPr lang="en-GB" b="1" dirty="0"/>
              <a:t>exactly</a:t>
            </a:r>
            <a:r>
              <a:rPr lang="en-GB" dirty="0"/>
              <a:t> </a:t>
            </a:r>
            <a:r>
              <a:rPr lang="en-GB" dirty="0" smtClean="0"/>
              <a:t>right</a:t>
            </a:r>
          </a:p>
          <a:p>
            <a:pPr lvl="1"/>
            <a:r>
              <a:rPr lang="en-GB" dirty="0" smtClean="0"/>
              <a:t>for example, don’t forget the colon “:” at the end of each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/>
              <a:t> /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 smtClean="0"/>
              <a:t> /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 smtClean="0"/>
              <a:t> statement</a:t>
            </a:r>
          </a:p>
          <a:p>
            <a:r>
              <a:rPr lang="en-GB" dirty="0" smtClean="0"/>
              <a:t>Also you need to start thinking like a programmer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03Calculator_output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to print the output we can just use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Or we could use</a:t>
            </a:r>
          </a:p>
          <a:p>
            <a:endParaRPr lang="en-GB" dirty="0"/>
          </a:p>
          <a:p>
            <a:pPr lvl="1"/>
            <a:r>
              <a:rPr lang="en-GB" dirty="0" smtClean="0"/>
              <a:t>the output function doesn’t care what text it is given, it just gets on with the job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6" name="Picture 5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 r="61276" b="52222"/>
          <a:stretch/>
        </p:blipFill>
        <p:spPr>
          <a:xfrm>
            <a:off x="685799" y="2362200"/>
            <a:ext cx="5486400" cy="580937"/>
          </a:xfrm>
          <a:prstGeom prst="rect">
            <a:avLst/>
          </a:prstGeom>
        </p:spPr>
      </p:pic>
      <p:pic>
        <p:nvPicPr>
          <p:cNvPr id="7" name="Picture 6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7778" r="45899" b="47778"/>
          <a:stretch/>
        </p:blipFill>
        <p:spPr>
          <a:xfrm>
            <a:off x="686585" y="3681368"/>
            <a:ext cx="804309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4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03Calculator_output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code as a whole now looks like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  <p:pic>
        <p:nvPicPr>
          <p:cNvPr id="8" name="Picture 7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445" r="44874" b="47778"/>
          <a:stretch/>
        </p:blipFill>
        <p:spPr>
          <a:xfrm>
            <a:off x="761999" y="2133600"/>
            <a:ext cx="5741581" cy="4572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6172200" y="2209800"/>
            <a:ext cx="2743200" cy="914400"/>
          </a:xfrm>
          <a:prstGeom prst="wedgeRectCallout">
            <a:avLst>
              <a:gd name="adj1" fmla="val -105039"/>
              <a:gd name="adj2" fmla="val -351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output is </a:t>
            </a:r>
            <a:r>
              <a:rPr lang="en-GB" b="1" dirty="0" smtClean="0">
                <a:solidFill>
                  <a:schemeClr val="tx1"/>
                </a:solidFill>
              </a:rPr>
              <a:t>declared</a:t>
            </a:r>
            <a:r>
              <a:rPr lang="en-GB" dirty="0" smtClean="0">
                <a:solidFill>
                  <a:schemeClr val="tx1"/>
                </a:solidFill>
              </a:rPr>
              <a:t> (defined) here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6172200" y="5103043"/>
            <a:ext cx="2743200" cy="685800"/>
          </a:xfrm>
          <a:prstGeom prst="wedgeRectCallout">
            <a:avLst>
              <a:gd name="adj1" fmla="val -210901"/>
              <a:gd name="adj2" fmla="val 6915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output is </a:t>
            </a:r>
            <a:r>
              <a:rPr lang="en-GB" b="1" dirty="0" smtClean="0">
                <a:solidFill>
                  <a:schemeClr val="tx1"/>
                </a:solidFill>
              </a:rPr>
              <a:t>invoked</a:t>
            </a:r>
            <a:r>
              <a:rPr lang="en-GB" dirty="0" smtClean="0">
                <a:solidFill>
                  <a:schemeClr val="tx1"/>
                </a:solidFill>
              </a:rPr>
              <a:t> (used) here …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72200" y="5943600"/>
            <a:ext cx="2743200" cy="457200"/>
          </a:xfrm>
          <a:prstGeom prst="wedgeRectCallout">
            <a:avLst>
              <a:gd name="adj1" fmla="val -210646"/>
              <a:gd name="adj2" fmla="val 4715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… and here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38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 flow of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 conditionals, functions change the flow of control through the program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sp>
        <p:nvSpPr>
          <p:cNvPr id="5" name="Rectangle 4"/>
          <p:cNvSpPr/>
          <p:nvPr/>
        </p:nvSpPr>
        <p:spPr bwMode="auto">
          <a:xfrm>
            <a:off x="1028700" y="2667000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126" y="3464169"/>
            <a:ext cx="2638192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call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2046009" y="32004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17648" y="4276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5970308" y="4771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03508" y="503383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34931" y="3514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5400000">
            <a:off x="5987591" y="4009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028700" y="4264269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2046009" y="4797669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2046009" y="40005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028700" y="5070530"/>
            <a:ext cx="2638192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call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038126" y="585860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rot="5400000">
            <a:off x="2047580" y="5594838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30" name="Curved Connector 29"/>
          <p:cNvCxnSpPr>
            <a:stCxn id="15" idx="2"/>
          </p:cNvCxnSpPr>
          <p:nvPr/>
        </p:nvCxnSpPr>
        <p:spPr bwMode="auto">
          <a:xfrm rot="5400000" flipH="1">
            <a:off x="4075260" y="3405489"/>
            <a:ext cx="1732696" cy="2286000"/>
          </a:xfrm>
          <a:prstGeom prst="curvedConnector4">
            <a:avLst>
              <a:gd name="adj1" fmla="val -26250"/>
              <a:gd name="adj2" fmla="val 7583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Curved Connector 31"/>
          <p:cNvCxnSpPr>
            <a:endCxn id="21" idx="0"/>
          </p:cNvCxnSpPr>
          <p:nvPr/>
        </p:nvCxnSpPr>
        <p:spPr bwMode="auto">
          <a:xfrm flipV="1">
            <a:off x="3808034" y="3514475"/>
            <a:ext cx="2307997" cy="45522"/>
          </a:xfrm>
          <a:prstGeom prst="curvedConnector4">
            <a:avLst>
              <a:gd name="adj1" fmla="val 39117"/>
              <a:gd name="adj2" fmla="val 134767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2" name="Curved Connector 41"/>
          <p:cNvCxnSpPr>
            <a:endCxn id="21" idx="0"/>
          </p:cNvCxnSpPr>
          <p:nvPr/>
        </p:nvCxnSpPr>
        <p:spPr bwMode="auto">
          <a:xfrm flipV="1">
            <a:off x="3808034" y="3514475"/>
            <a:ext cx="2307997" cy="1737463"/>
          </a:xfrm>
          <a:prstGeom prst="curvedConnector4">
            <a:avLst>
              <a:gd name="adj1" fmla="val 17878"/>
              <a:gd name="adj2" fmla="val 15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Curved Connector 45"/>
          <p:cNvCxnSpPr>
            <a:stCxn id="15" idx="2"/>
          </p:cNvCxnSpPr>
          <p:nvPr/>
        </p:nvCxnSpPr>
        <p:spPr bwMode="auto">
          <a:xfrm rot="5400000" flipH="1">
            <a:off x="4880175" y="4210405"/>
            <a:ext cx="80837" cy="2328029"/>
          </a:xfrm>
          <a:prstGeom prst="curvedConnector4">
            <a:avLst>
              <a:gd name="adj1" fmla="val -1367310"/>
              <a:gd name="adj2" fmla="val 65649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Rectangular Callout 19"/>
          <p:cNvSpPr/>
          <p:nvPr/>
        </p:nvSpPr>
        <p:spPr bwMode="auto">
          <a:xfrm>
            <a:off x="7048500" y="2720301"/>
            <a:ext cx="2057400" cy="2350348"/>
          </a:xfrm>
          <a:prstGeom prst="wedgeRectCallout">
            <a:avLst>
              <a:gd name="adj1" fmla="val -62367"/>
              <a:gd name="adj2" fmla="val -1637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statements in the function may be used many times as the program runs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898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following line </a:t>
            </a:r>
            <a:r>
              <a:rPr lang="en-GB" b="1" dirty="0" smtClean="0"/>
              <a:t>invokes</a:t>
            </a:r>
            <a:r>
              <a:rPr lang="en-GB" dirty="0" smtClean="0"/>
              <a:t> </a:t>
            </a:r>
            <a:r>
              <a:rPr lang="en-GB" dirty="0"/>
              <a:t>or </a:t>
            </a:r>
            <a:r>
              <a:rPr lang="en-GB" b="1" dirty="0" smtClean="0"/>
              <a:t>calls</a:t>
            </a:r>
            <a:r>
              <a:rPr lang="en-GB" dirty="0" smtClean="0"/>
              <a:t> the function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It also passes some </a:t>
            </a:r>
            <a:r>
              <a:rPr lang="en-GB" dirty="0"/>
              <a:t>information</a:t>
            </a:r>
            <a:r>
              <a:rPr lang="en-GB" dirty="0" smtClean="0"/>
              <a:t> to the function, namely</a:t>
            </a:r>
          </a:p>
          <a:p>
            <a:pPr lvl="1"/>
            <a:r>
              <a:rPr lang="en-GB" dirty="0" smtClean="0"/>
              <a:t>the string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"Answer: "</a:t>
            </a:r>
            <a:endParaRPr lang="en-GB" dirty="0" smtClean="0"/>
          </a:p>
          <a:p>
            <a:pPr lvl="1"/>
            <a:r>
              <a:rPr lang="en-GB" dirty="0" smtClean="0"/>
              <a:t>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</a:p>
          <a:p>
            <a:r>
              <a:rPr lang="en-GB" dirty="0" smtClean="0"/>
              <a:t>These are known as </a:t>
            </a:r>
            <a:r>
              <a:rPr lang="en-GB" b="1" dirty="0" smtClean="0"/>
              <a:t>arguments</a:t>
            </a:r>
          </a:p>
          <a:p>
            <a:pPr lvl="1"/>
            <a:r>
              <a:rPr lang="en-GB" dirty="0" smtClean="0"/>
              <a:t>nothing to do with a disagreement!</a:t>
            </a:r>
          </a:p>
          <a:p>
            <a:r>
              <a:rPr lang="en-GB" dirty="0" smtClean="0"/>
              <a:t>A function can have several arguments or sometimes none at all</a:t>
            </a:r>
          </a:p>
          <a:p>
            <a:pPr lvl="1"/>
            <a:r>
              <a:rPr lang="en-GB" dirty="0" smtClean="0"/>
              <a:t>see later examples</a:t>
            </a:r>
            <a:endParaRPr lang="en-GB" dirty="0"/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pic>
        <p:nvPicPr>
          <p:cNvPr id="6" name="Picture 5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 r="61276" b="52222"/>
          <a:stretch/>
        </p:blipFill>
        <p:spPr>
          <a:xfrm>
            <a:off x="685800" y="2286000"/>
            <a:ext cx="5486400" cy="5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 information passed to a function is known as its </a:t>
            </a:r>
            <a:r>
              <a:rPr lang="en-GB" b="1" dirty="0" smtClean="0"/>
              <a:t>parameters</a:t>
            </a:r>
          </a:p>
          <a:p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 this case there are 2 parameters, one named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 smtClean="0"/>
              <a:t> and one named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en-GB" dirty="0" smtClean="0"/>
              <a:t>, like the previous slide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but the names don’t need to match – see later</a:t>
            </a:r>
          </a:p>
          <a:p>
            <a:r>
              <a:rPr lang="en-GB" dirty="0" smtClean="0"/>
              <a:t>A function can have several parameters or sometimes none at all</a:t>
            </a:r>
          </a:p>
          <a:p>
            <a:r>
              <a:rPr lang="en-GB" dirty="0"/>
              <a:t>T</a:t>
            </a:r>
            <a:r>
              <a:rPr lang="en-GB" dirty="0" smtClean="0"/>
              <a:t>he words “argument” and “parameter” are often used interchangeably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381000" lvl="1" indent="0">
              <a:buNone/>
            </a:pPr>
            <a:endParaRPr lang="en-GB" b="1" dirty="0"/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6" name="Picture 5" descr="*03Calculator_output.py - D:\chris\Home\Dropbox\COMP1753\TeachingMaterial\L04 Functions\03Calculator_output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" r="52050" b="86667"/>
          <a:stretch/>
        </p:blipFill>
        <p:spPr>
          <a:xfrm>
            <a:off x="381000" y="2209800"/>
            <a:ext cx="740651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04Calculator_outputBetter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first version of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  <a:r>
              <a:rPr lang="en-GB" dirty="0" smtClean="0"/>
              <a:t> isn’t ideal as the programmer has to remember that the first variable is a string and the second is a number</a:t>
            </a:r>
          </a:p>
          <a:p>
            <a:r>
              <a:rPr lang="en-GB" dirty="0" smtClean="0"/>
              <a:t>We can improve on this with a better version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Now the output function converts both parameters to strings</a:t>
            </a:r>
          </a:p>
          <a:p>
            <a:pPr lvl="1"/>
            <a:r>
              <a:rPr lang="en-GB" dirty="0" smtClean="0"/>
              <a:t>even if they are already a string!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  <p:pic>
        <p:nvPicPr>
          <p:cNvPr id="6" name="Picture 5" descr="04Calculator_outputBetter.py - D:\chris\Home\Dropbox\COMP1753\TeachingMaterial\L04 Functions\04Calculator_outputBet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" r="47950" b="84445"/>
          <a:stretch/>
        </p:blipFill>
        <p:spPr>
          <a:xfrm>
            <a:off x="685800" y="3048000"/>
            <a:ext cx="735138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04Calculator_outputBetter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makes our output function much more flexible</a:t>
            </a:r>
          </a:p>
          <a:p>
            <a:pPr lvl="1"/>
            <a:r>
              <a:rPr lang="en-GB" dirty="0" smtClean="0"/>
              <a:t>now it works with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5" name="Picture 4" descr="04Calculator_outputBetter.py - D:\chris\Home\Dropbox\COMP1753\TeachingMaterial\L04 Functions\04Calculator_outputBet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5556" r="33598" b="42222"/>
          <a:stretch/>
        </p:blipFill>
        <p:spPr>
          <a:xfrm>
            <a:off x="309136" y="3276600"/>
            <a:ext cx="8525728" cy="14478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029200" y="2212730"/>
            <a:ext cx="3401505" cy="551891"/>
          </a:xfrm>
          <a:prstGeom prst="wedgeRectCallout">
            <a:avLst>
              <a:gd name="adj1" fmla="val -43959"/>
              <a:gd name="adj2" fmla="val 19302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 string and an integer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181600" y="2365130"/>
            <a:ext cx="3401505" cy="551891"/>
          </a:xfrm>
          <a:prstGeom prst="wedgeRectCallout">
            <a:avLst>
              <a:gd name="adj1" fmla="val -29548"/>
              <a:gd name="adj2" fmla="val 1913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an integer and a string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334000" y="2517530"/>
            <a:ext cx="3401505" cy="551891"/>
          </a:xfrm>
          <a:prstGeom prst="wedgeRectCallout">
            <a:avLst>
              <a:gd name="adj1" fmla="val -22620"/>
              <a:gd name="adj2" fmla="val 22376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two strings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486400" y="2669930"/>
            <a:ext cx="3401505" cy="551891"/>
          </a:xfrm>
          <a:prstGeom prst="wedgeRectCallout">
            <a:avLst>
              <a:gd name="adj1" fmla="val -42020"/>
              <a:gd name="adj2" fmla="val 24255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 string and a </a:t>
            </a:r>
            <a:r>
              <a:rPr lang="en-GB" dirty="0" err="1" smtClean="0">
                <a:solidFill>
                  <a:schemeClr val="tx1"/>
                </a:solidFill>
              </a:rPr>
              <a:t>boolean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6" r="66667" b="69063"/>
          <a:stretch/>
        </p:blipFill>
        <p:spPr>
          <a:xfrm>
            <a:off x="1600200" y="4914297"/>
            <a:ext cx="5008774" cy="12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6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05Calculator_input12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</a:t>
            </a:r>
            <a:r>
              <a:rPr lang="en-GB" dirty="0" smtClean="0"/>
              <a:t>e can also hide away details of the input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input_first_int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is a function which</a:t>
            </a:r>
          </a:p>
          <a:p>
            <a:pPr lvl="1"/>
            <a:r>
              <a:rPr lang="en-GB" b="1" i="1" dirty="0" smtClean="0"/>
              <a:t>prompts</a:t>
            </a:r>
            <a:r>
              <a:rPr lang="en-GB" b="1" dirty="0" smtClean="0"/>
              <a:t> </a:t>
            </a:r>
            <a:r>
              <a:rPr lang="en-GB" dirty="0" smtClean="0"/>
              <a:t>the user for the first number</a:t>
            </a:r>
          </a:p>
          <a:p>
            <a:pPr lvl="1"/>
            <a:r>
              <a:rPr lang="en-GB" b="1" i="1" dirty="0" smtClean="0"/>
              <a:t>converts</a:t>
            </a:r>
            <a:r>
              <a:rPr lang="en-GB" b="1" dirty="0" smtClean="0"/>
              <a:t> </a:t>
            </a:r>
            <a:r>
              <a:rPr lang="en-GB" dirty="0" smtClean="0"/>
              <a:t>it from a string into an integer</a:t>
            </a:r>
          </a:p>
          <a:p>
            <a:pPr lvl="1"/>
            <a:r>
              <a:rPr lang="en-GB" b="1" i="1" dirty="0" smtClean="0"/>
              <a:t>returns</a:t>
            </a:r>
            <a:r>
              <a:rPr lang="en-GB" dirty="0" smtClean="0"/>
              <a:t> the </a:t>
            </a:r>
            <a:r>
              <a:rPr lang="en-GB" dirty="0"/>
              <a:t>integer back </a:t>
            </a:r>
            <a:r>
              <a:rPr lang="en-GB" dirty="0" smtClean="0"/>
              <a:t>to the invoking code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input_second_int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does the same for the second number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6" name="Picture 5" descr="05Calculator_input12.py - D:\chris\Home\Dropbox\COMP1753\TeachingMaterial\L04 Functions\05Calculator_input12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r="46925" b="84445"/>
          <a:stretch/>
        </p:blipFill>
        <p:spPr>
          <a:xfrm>
            <a:off x="685800" y="2133600"/>
            <a:ext cx="631255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2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Invoking a function which returns a 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the invoking code just looks like this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Since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input_first_int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and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input_second_int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are both returning a value we need to store it somewhere</a:t>
            </a:r>
          </a:p>
          <a:p>
            <a:pPr lvl="1"/>
            <a:r>
              <a:rPr lang="en-GB" dirty="0" smtClean="0"/>
              <a:t>i.e. in the variables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number1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/>
          </a:p>
        </p:txBody>
      </p:sp>
      <p:pic>
        <p:nvPicPr>
          <p:cNvPr id="5" name="Picture 4" descr="05Calculator_input12.py - D:\chris\Home\Dropbox\COMP1753\TeachingMaterial\L04 Functions\05Calculator_input12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38889" r="62300" b="52222"/>
          <a:stretch/>
        </p:blipFill>
        <p:spPr>
          <a:xfrm>
            <a:off x="685800" y="2209800"/>
            <a:ext cx="7048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output() vs input_*_</a:t>
            </a:r>
            <a:r>
              <a:rPr lang="en-GB" dirty="0" err="1" smtClean="0"/>
              <a:t>int</a:t>
            </a:r>
            <a:r>
              <a:rPr lang="en-GB" dirty="0" smtClean="0"/>
              <a:t>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output()</a:t>
            </a:r>
          </a:p>
          <a:p>
            <a:pPr lvl="1"/>
            <a:r>
              <a:rPr lang="en-GB" dirty="0" smtClean="0"/>
              <a:t>has two parameters </a:t>
            </a:r>
          </a:p>
          <a:p>
            <a:pPr lvl="1"/>
            <a:r>
              <a:rPr lang="en-GB" dirty="0" smtClean="0"/>
              <a:t>doesn’t return a value to the code it is invoked from</a:t>
            </a:r>
          </a:p>
          <a:p>
            <a:pPr lvl="1"/>
            <a:r>
              <a:rPr lang="en-GB" dirty="0" smtClean="0"/>
              <a:t>so information is passed </a:t>
            </a:r>
            <a:r>
              <a:rPr lang="en-GB" b="1" i="1" dirty="0" smtClean="0"/>
              <a:t>in</a:t>
            </a:r>
            <a:r>
              <a:rPr lang="en-GB" dirty="0" smtClean="0"/>
              <a:t>, but not out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input_first_int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&amp;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input_second_int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have no parameters</a:t>
            </a:r>
          </a:p>
          <a:p>
            <a:pPr lvl="1"/>
            <a:r>
              <a:rPr lang="en-GB" dirty="0" smtClean="0"/>
              <a:t>return a value to the invoking code</a:t>
            </a:r>
          </a:p>
          <a:p>
            <a:pPr lvl="1"/>
            <a:r>
              <a:rPr lang="en-GB" dirty="0" smtClean="0"/>
              <a:t>so information is passed </a:t>
            </a:r>
            <a:r>
              <a:rPr lang="en-GB" b="1" i="1" dirty="0" smtClean="0"/>
              <a:t>out</a:t>
            </a:r>
            <a:r>
              <a:rPr lang="en-GB" dirty="0" smtClean="0"/>
              <a:t>, but not in</a:t>
            </a:r>
          </a:p>
          <a:p>
            <a:r>
              <a:rPr lang="en-GB" dirty="0" smtClean="0"/>
              <a:t>Because of what is passed back to the invoking code, in some languages,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 would be known as a </a:t>
            </a:r>
            <a:r>
              <a:rPr lang="en-GB" b="1" dirty="0" smtClean="0"/>
              <a:t>subroutine</a:t>
            </a:r>
            <a:r>
              <a:rPr lang="en-GB" dirty="0" smtClean="0"/>
              <a:t> and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input_*_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/>
              <a:t>would be known as </a:t>
            </a:r>
            <a:r>
              <a:rPr lang="en-GB" b="1" dirty="0" smtClean="0"/>
              <a:t>functions</a:t>
            </a:r>
          </a:p>
          <a:p>
            <a:pPr lvl="1"/>
            <a:r>
              <a:rPr lang="en-GB" dirty="0" smtClean="0"/>
              <a:t>or they might be referred to as </a:t>
            </a:r>
            <a:r>
              <a:rPr lang="en-GB" b="1" dirty="0" smtClean="0"/>
              <a:t>methods</a:t>
            </a:r>
          </a:p>
          <a:p>
            <a:pPr lvl="1"/>
            <a:r>
              <a:rPr lang="en-GB" dirty="0" smtClean="0"/>
              <a:t>but in Python everything is a </a:t>
            </a:r>
            <a:r>
              <a:rPr lang="en-GB" b="1" dirty="0" smtClean="0"/>
              <a:t>function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0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Thinking like a programmer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your solution concise &amp; readable</a:t>
            </a:r>
          </a:p>
          <a:p>
            <a:pPr lvl="1"/>
            <a:r>
              <a:rPr lang="en-GB" dirty="0" smtClean="0"/>
              <a:t>how do you tell?</a:t>
            </a:r>
          </a:p>
          <a:p>
            <a:r>
              <a:rPr lang="en-GB" dirty="0" smtClean="0"/>
              <a:t>Conciseness: </a:t>
            </a:r>
          </a:p>
          <a:p>
            <a:pPr lvl="1"/>
            <a:r>
              <a:rPr lang="en-GB" dirty="0" smtClean="0"/>
              <a:t>is there any duplication in your program?</a:t>
            </a:r>
          </a:p>
          <a:p>
            <a:r>
              <a:rPr lang="en-GB" dirty="0" smtClean="0"/>
              <a:t>Readability:</a:t>
            </a:r>
          </a:p>
          <a:p>
            <a:pPr lvl="1"/>
            <a:r>
              <a:rPr lang="en-GB" dirty="0" smtClean="0"/>
              <a:t>can you easily tell from the variable names what is going on?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84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In fact </a:t>
            </a:r>
            <a:r>
              <a:rPr lang="en-GB" dirty="0"/>
              <a:t>05Calculator_input12 </a:t>
            </a:r>
            <a:r>
              <a:rPr lang="en-GB" dirty="0" smtClean="0"/>
              <a:t>is over complicated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input_first_int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input_second_int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do </a:t>
            </a:r>
            <a:r>
              <a:rPr lang="en-GB" b="1" i="1" dirty="0" smtClean="0"/>
              <a:t>exactly</a:t>
            </a:r>
            <a:r>
              <a:rPr lang="en-GB" dirty="0" smtClean="0"/>
              <a:t> the same thing … but with a different prompt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If we pass in the prompt text in as a parameter we only need one function!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6" name="Picture 5" descr="05Calculator_input12.py - D:\chris\Home\Dropbox\COMP1753\TeachingMaterial\L04 Functions\05Calculator_input12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444" r="47950" b="73333"/>
          <a:stretch/>
        </p:blipFill>
        <p:spPr>
          <a:xfrm>
            <a:off x="685800" y="3124199"/>
            <a:ext cx="5829302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06Calculator_input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input_int</a:t>
            </a:r>
            <a:r>
              <a:rPr lang="en-GB" dirty="0" smtClean="0"/>
              <a:t>() function just prompts the user for a value which is converted to an integer and returned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invoking code is now nice and simple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  <p:pic>
        <p:nvPicPr>
          <p:cNvPr id="7" name="Picture 6" descr="06Calculator_input.py - D:\chris\Home\Dropbox\COMP1753\TeachingMaterial\L04 Functions\06Calculator_inpu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5075" r="66401" b="84444"/>
          <a:stretch/>
        </p:blipFill>
        <p:spPr>
          <a:xfrm>
            <a:off x="685800" y="3200400"/>
            <a:ext cx="5105400" cy="1459345"/>
          </a:xfrm>
          <a:prstGeom prst="rect">
            <a:avLst/>
          </a:prstGeom>
        </p:spPr>
      </p:pic>
      <p:pic>
        <p:nvPicPr>
          <p:cNvPr id="8" name="Picture 7" descr="06Calculator_input.py - D:\chris\Home\Dropbox\COMP1753\TeachingMaterial\L04 Functions\06Calculator_input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r="51025" b="63333"/>
          <a:stretch/>
        </p:blipFill>
        <p:spPr>
          <a:xfrm>
            <a:off x="761999" y="5257800"/>
            <a:ext cx="5663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07Calculator_calculate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even hide away the details of the calculation in a function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invoking line 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  <p:pic>
        <p:nvPicPr>
          <p:cNvPr id="7" name="Picture 6" descr="07Calculator_calculate.py - D:\chris\Home\Dropbox\COMP1753\TeachingMaterial\L04 Functions\07Calculator_calculat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6667" r="46924" b="68889"/>
          <a:stretch/>
        </p:blipFill>
        <p:spPr>
          <a:xfrm>
            <a:off x="600173" y="2667000"/>
            <a:ext cx="7620000" cy="1905000"/>
          </a:xfrm>
          <a:prstGeom prst="rect">
            <a:avLst/>
          </a:prstGeom>
        </p:spPr>
      </p:pic>
      <p:pic>
        <p:nvPicPr>
          <p:cNvPr id="8" name="Picture 7" descr="07Calculator_calculate.py - D:\chris\Home\Dropbox\COMP1753\TeachingMaterial\L04 Functions\07Calculator_calculat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52222" r="50000" b="42222"/>
          <a:stretch/>
        </p:blipFill>
        <p:spPr>
          <a:xfrm>
            <a:off x="685800" y="5410200"/>
            <a:ext cx="67208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Check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3733800" cy="47244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On which line is calculate() invoked?</a:t>
            </a:r>
          </a:p>
          <a:p>
            <a:pPr lvl="1"/>
            <a:r>
              <a:rPr lang="en-GB" dirty="0" smtClean="0"/>
              <a:t>answer: line 24</a:t>
            </a:r>
          </a:p>
          <a:p>
            <a:r>
              <a:rPr lang="en-GB" dirty="0" smtClean="0"/>
              <a:t>On which lines is calculate()  declared?</a:t>
            </a:r>
          </a:p>
          <a:p>
            <a:pPr lvl="1"/>
            <a:r>
              <a:rPr lang="en-GB" dirty="0" smtClean="0"/>
              <a:t>answer: lines 6-11</a:t>
            </a:r>
          </a:p>
          <a:p>
            <a:r>
              <a:rPr lang="en-GB" dirty="0" smtClean="0"/>
              <a:t>How many parameters does calculate()  have?</a:t>
            </a:r>
          </a:p>
          <a:p>
            <a:pPr lvl="1"/>
            <a:r>
              <a:rPr lang="en-GB" dirty="0" smtClean="0"/>
              <a:t>answer: 3 (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number1</a:t>
            </a:r>
            <a:r>
              <a:rPr lang="en-GB" dirty="0" smtClean="0"/>
              <a:t>,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r>
              <a:rPr lang="en-GB" dirty="0"/>
              <a:t> &amp;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What does calculate()  return?</a:t>
            </a:r>
          </a:p>
          <a:p>
            <a:pPr lvl="1"/>
            <a:r>
              <a:rPr lang="en-GB" dirty="0" smtClean="0"/>
              <a:t>answer: the value stored in 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en-GB" dirty="0" smtClean="0"/>
              <a:t> (and not the variable itself)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  <p:pic>
        <p:nvPicPr>
          <p:cNvPr id="7" name="Picture 6" descr="D:\chris\Home\Dropbox\COMP1753\TeachingMaterial\L04 Functions\07Calculator_calculate.py - Notepad++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t="20325" r="11157" b="8184"/>
          <a:stretch/>
        </p:blipFill>
        <p:spPr>
          <a:xfrm>
            <a:off x="4495800" y="1532640"/>
            <a:ext cx="4477120" cy="47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react()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invoking code for our functions now looks relatively simple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  <p:pic>
        <p:nvPicPr>
          <p:cNvPr id="6" name="Picture 5" descr="07Calculator_calculate.py - D:\chris\Home\Dropbox\COMP1753\TeachingMaterial\L04 Functions\07Calculator_calculat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3333" r="34623" b="33333"/>
          <a:stretch/>
        </p:blipFill>
        <p:spPr>
          <a:xfrm>
            <a:off x="685799" y="2667000"/>
            <a:ext cx="83602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a function as a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There is one further change we can make</a:t>
            </a:r>
          </a:p>
          <a:p>
            <a:r>
              <a:rPr lang="en-GB" dirty="0" smtClean="0"/>
              <a:t>Unlike some programming languages, Python allows us to use a function as a </a:t>
            </a:r>
            <a:r>
              <a:rPr lang="en-GB" b="1" i="1" dirty="0" smtClean="0"/>
              <a:t>parameter</a:t>
            </a:r>
            <a:r>
              <a:rPr lang="en-GB" dirty="0" smtClean="0"/>
              <a:t> for another function</a:t>
            </a:r>
          </a:p>
          <a:p>
            <a:r>
              <a:rPr lang="en-GB" dirty="0" smtClean="0"/>
              <a:t>So currently we have an </a:t>
            </a:r>
            <a:r>
              <a:rPr lang="en-GB" dirty="0" err="1" smtClean="0"/>
              <a:t>input_int</a:t>
            </a:r>
            <a:r>
              <a:rPr lang="en-GB" dirty="0" smtClean="0"/>
              <a:t>() function which returns an integer </a:t>
            </a:r>
          </a:p>
          <a:p>
            <a:r>
              <a:rPr lang="en-GB" dirty="0" smtClean="0"/>
              <a:t>But instead we can just have an input() function where … </a:t>
            </a:r>
          </a:p>
          <a:p>
            <a:pPr lvl="1"/>
            <a:r>
              <a:rPr lang="en-GB" dirty="0" smtClean="0"/>
              <a:t>we give it the conversion function </a:t>
            </a:r>
          </a:p>
          <a:p>
            <a:pPr lvl="1"/>
            <a:r>
              <a:rPr lang="en-GB" dirty="0" smtClean="0"/>
              <a:t>we get back </a:t>
            </a:r>
            <a:r>
              <a:rPr lang="en-GB" smtClean="0"/>
              <a:t>whatever data-type </a:t>
            </a:r>
            <a:r>
              <a:rPr lang="en-GB" dirty="0" smtClean="0"/>
              <a:t>we want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1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08Calculator_inputAll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new function looks like this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Now we can invoke it to get different things back (e.g. integers and strings)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  <p:pic>
        <p:nvPicPr>
          <p:cNvPr id="5" name="Picture 4" descr="08Calculator_functionParameter.py - D:\chris\Home\Dropbox\COMP1753\TeachingMaterial\L04 Functions\08Calculator_functionParame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r="43849" b="84445"/>
          <a:stretch/>
        </p:blipFill>
        <p:spPr>
          <a:xfrm>
            <a:off x="685800" y="2286000"/>
            <a:ext cx="7513106" cy="1371600"/>
          </a:xfrm>
          <a:prstGeom prst="rect">
            <a:avLst/>
          </a:prstGeom>
        </p:spPr>
      </p:pic>
      <p:pic>
        <p:nvPicPr>
          <p:cNvPr id="6" name="Picture 5" descr="08Calculator_functionParameter.py - D:\chris\Home\Dropbox\COMP1753\TeachingMaterial\L04 Functions\08Calculator_functionParamete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43333" r="30523" b="42222"/>
          <a:stretch/>
        </p:blipFill>
        <p:spPr>
          <a:xfrm>
            <a:off x="685800" y="4800600"/>
            <a:ext cx="757310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Beginner programmers often have problems when implementing functions</a:t>
            </a:r>
          </a:p>
          <a:p>
            <a:r>
              <a:rPr lang="en-GB" dirty="0"/>
              <a:t>This can result </a:t>
            </a:r>
            <a:r>
              <a:rPr lang="en-GB" dirty="0" smtClean="0"/>
              <a:t>in</a:t>
            </a:r>
          </a:p>
          <a:p>
            <a:pPr lvl="1"/>
            <a:r>
              <a:rPr lang="en-GB" b="1" dirty="0" smtClean="0"/>
              <a:t>syntax errors </a:t>
            </a:r>
            <a:r>
              <a:rPr lang="en-GB" dirty="0" smtClean="0"/>
              <a:t>– the program doesn’t run</a:t>
            </a:r>
            <a:endParaRPr lang="en-GB" dirty="0"/>
          </a:p>
          <a:p>
            <a:pPr lvl="1"/>
            <a:r>
              <a:rPr lang="en-GB" b="1" dirty="0"/>
              <a:t>run-time </a:t>
            </a:r>
            <a:r>
              <a:rPr lang="en-GB" b="1" dirty="0" smtClean="0"/>
              <a:t>errors</a:t>
            </a:r>
            <a:r>
              <a:rPr lang="en-GB" dirty="0" smtClean="0"/>
              <a:t> – the program starts running but crashes halfway through</a:t>
            </a:r>
            <a:endParaRPr lang="en-GB" dirty="0"/>
          </a:p>
          <a:p>
            <a:pPr lvl="1"/>
            <a:r>
              <a:rPr lang="en-GB" b="1" dirty="0" smtClean="0"/>
              <a:t>bugs</a:t>
            </a:r>
            <a:r>
              <a:rPr lang="en-GB" dirty="0" smtClean="0"/>
              <a:t> </a:t>
            </a:r>
            <a:r>
              <a:rPr lang="en-GB" dirty="0"/>
              <a:t>– the code </a:t>
            </a:r>
            <a:r>
              <a:rPr lang="en-GB" dirty="0" smtClean="0"/>
              <a:t>doesn’t </a:t>
            </a:r>
            <a:r>
              <a:rPr lang="en-GB" dirty="0"/>
              <a:t>run as </a:t>
            </a:r>
            <a:r>
              <a:rPr lang="en-GB" dirty="0" smtClean="0"/>
              <a:t>expected or gives the wrong output</a:t>
            </a:r>
            <a:endParaRPr lang="en-GB" dirty="0"/>
          </a:p>
          <a:p>
            <a:pPr lvl="1"/>
            <a:r>
              <a:rPr lang="en-GB" b="1" dirty="0" smtClean="0"/>
              <a:t>anomalies</a:t>
            </a:r>
            <a:r>
              <a:rPr lang="en-GB" dirty="0" smtClean="0"/>
              <a:t> – the code works fine, but doesn’t make sense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80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syntax errors include</a:t>
            </a:r>
          </a:p>
          <a:p>
            <a:pPr lvl="1"/>
            <a:r>
              <a:rPr lang="en-GB" dirty="0" smtClean="0"/>
              <a:t>forgetting the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/>
              <a:t>keyword</a:t>
            </a:r>
          </a:p>
          <a:p>
            <a:pPr lvl="1"/>
            <a:r>
              <a:rPr lang="en-GB" dirty="0" smtClean="0"/>
              <a:t>forgetting the round brackets</a:t>
            </a:r>
          </a:p>
          <a:p>
            <a:pPr lvl="1"/>
            <a:r>
              <a:rPr lang="en-GB" dirty="0" smtClean="0"/>
              <a:t>forgetting the colon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 smtClean="0"/>
              <a:t>not indenting the body of the function</a:t>
            </a:r>
          </a:p>
          <a:p>
            <a:r>
              <a:rPr lang="en-GB" dirty="0" smtClean="0"/>
              <a:t>Any of these will prevent the program from running at all</a:t>
            </a:r>
          </a:p>
          <a:p>
            <a:r>
              <a:rPr lang="en-GB" dirty="0" smtClean="0"/>
              <a:t>We will now look at several examples illustrating other things </a:t>
            </a:r>
            <a:r>
              <a:rPr lang="en-GB" dirty="0"/>
              <a:t>that can go wrong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85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Firstly, the variable names in the invoking code (i.e. the names of the arguments) </a:t>
            </a:r>
            <a:r>
              <a:rPr lang="en-GB" b="1" i="1" dirty="0" smtClean="0"/>
              <a:t>don’t</a:t>
            </a:r>
            <a:r>
              <a:rPr lang="en-GB" dirty="0" smtClean="0"/>
              <a:t> need to match those in the function (i.e. the names of the parameters)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But they should </a:t>
            </a:r>
            <a:r>
              <a:rPr lang="en-GB" b="1" i="1" dirty="0" smtClean="0"/>
              <a:t>make sense!</a:t>
            </a:r>
          </a:p>
          <a:p>
            <a:endParaRPr lang="en-GB" dirty="0"/>
          </a:p>
        </p:txBody>
      </p:sp>
      <p:pic>
        <p:nvPicPr>
          <p:cNvPr id="5" name="Picture 4" descr="09Calculator_naming.py - D:\chris\Home\Dropbox\COMP1753\TeachingMaterial\L04 Functions\09Calculator_naming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6667" r="50000" b="67778"/>
          <a:stretch/>
        </p:blipFill>
        <p:spPr>
          <a:xfrm>
            <a:off x="653873" y="3162565"/>
            <a:ext cx="5670727" cy="1620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09Calculator_naming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  <p:pic>
        <p:nvPicPr>
          <p:cNvPr id="8" name="Picture 7" descr="09Calculator_naming.py - D:\chris\Home\Dropbox\COMP1753\TeachingMaterial\L04 Functions\09Calculator_naming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56667" r="35648" b="37778"/>
          <a:stretch/>
        </p:blipFill>
        <p:spPr>
          <a:xfrm>
            <a:off x="653873" y="5034694"/>
            <a:ext cx="7287487" cy="578372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 bwMode="auto">
          <a:xfrm>
            <a:off x="6695372" y="2921033"/>
            <a:ext cx="2319148" cy="1955767"/>
          </a:xfrm>
          <a:prstGeom prst="wedgeRectCallout">
            <a:avLst>
              <a:gd name="adj1" fmla="val -91198"/>
              <a:gd name="adj2" fmla="val -2395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this is not a bug or an error … but it makes the code really hard to read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103163" y="3403266"/>
            <a:ext cx="1310077" cy="17783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297616" y="3474505"/>
            <a:ext cx="1383440" cy="16308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486400" y="3429000"/>
            <a:ext cx="1676400" cy="1752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133601" y="4649429"/>
            <a:ext cx="685799" cy="5321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16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question 2 the program:</a:t>
            </a:r>
          </a:p>
          <a:p>
            <a:pPr lvl="1"/>
            <a:r>
              <a:rPr lang="en-GB" dirty="0" smtClean="0"/>
              <a:t>asks the user for some input (their name)</a:t>
            </a:r>
          </a:p>
          <a:p>
            <a:pPr lvl="1"/>
            <a:r>
              <a:rPr lang="en-GB" dirty="0" smtClean="0"/>
              <a:t>uses the input to construct the output (“Hello [name]”)</a:t>
            </a:r>
          </a:p>
          <a:p>
            <a:pPr lvl="1"/>
            <a:r>
              <a:rPr lang="en-GB" dirty="0" smtClean="0"/>
              <a:t>adds an additional piece of output in one particular case (for one particular name)</a:t>
            </a:r>
          </a:p>
          <a:p>
            <a:r>
              <a:rPr lang="en-GB" dirty="0" smtClean="0"/>
              <a:t>There are lots of ways to do even a very short program like this</a:t>
            </a:r>
          </a:p>
          <a:p>
            <a:pPr lvl="1"/>
            <a:r>
              <a:rPr lang="en-GB" dirty="0" smtClean="0"/>
              <a:t>there are 3 examples in the solutions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2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fact the variables used inside the function are </a:t>
            </a:r>
            <a:r>
              <a:rPr lang="en-GB" b="1" i="1" dirty="0" smtClean="0"/>
              <a:t>completely different </a:t>
            </a:r>
            <a:r>
              <a:rPr lang="en-GB" dirty="0" smtClean="0"/>
              <a:t>variables to the variables used in the invoking code</a:t>
            </a:r>
          </a:p>
          <a:p>
            <a:pPr lvl="1"/>
            <a:r>
              <a:rPr lang="en-GB" dirty="0" smtClean="0"/>
              <a:t>they just store a </a:t>
            </a:r>
            <a:r>
              <a:rPr lang="en-GB" b="1" i="1" dirty="0" smtClean="0"/>
              <a:t>copy</a:t>
            </a:r>
            <a:r>
              <a:rPr lang="en-GB" dirty="0" smtClean="0"/>
              <a:t> of the value in the invoking code</a:t>
            </a:r>
          </a:p>
          <a:p>
            <a:r>
              <a:rPr lang="en-GB" dirty="0" smtClean="0"/>
              <a:t>For this reason you can’t get a function to change a variable you pass in</a:t>
            </a:r>
          </a:p>
          <a:p>
            <a:pPr lvl="1"/>
            <a:r>
              <a:rPr lang="en-GB" dirty="0" smtClean="0"/>
              <a:t>it just changes a copy of the variable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3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10Calculator_bug_scope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Example 10 illustrates this – 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en-GB" dirty="0" smtClean="0"/>
              <a:t> is passed to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calculate()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calculate()</a:t>
            </a:r>
            <a:r>
              <a:rPr lang="en-GB" dirty="0"/>
              <a:t> </a:t>
            </a:r>
            <a:r>
              <a:rPr lang="en-GB" dirty="0" smtClean="0"/>
              <a:t>modifies a variable called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combination</a:t>
            </a:r>
            <a:r>
              <a:rPr lang="en-GB" dirty="0" smtClean="0"/>
              <a:t> but it is a </a:t>
            </a:r>
            <a:r>
              <a:rPr lang="en-GB" b="1" i="1" dirty="0" smtClean="0"/>
              <a:t>different</a:t>
            </a:r>
            <a:r>
              <a:rPr lang="en-GB" dirty="0" smtClean="0"/>
              <a:t> variable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  <p:pic>
        <p:nvPicPr>
          <p:cNvPr id="7" name="Picture 6" descr="*10Calculator_bug_scope.py - D:\chris\Home\Dropbox\COMP1753\TeachingMaterial\L04 Functions\10Calculator_bug_scop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7" r="36674" b="35555"/>
          <a:stretch/>
        </p:blipFill>
        <p:spPr>
          <a:xfrm>
            <a:off x="685800" y="2438400"/>
            <a:ext cx="8069740" cy="914400"/>
          </a:xfrm>
          <a:prstGeom prst="rect">
            <a:avLst/>
          </a:prstGeom>
        </p:spPr>
      </p:pic>
      <p:pic>
        <p:nvPicPr>
          <p:cNvPr id="8" name="Picture 7" descr="*10Calculator_bug_scope.py - D:\chris\Home\Dropbox\COMP1753\TeachingMaterial\L04 Functions\10Calculator_bug_scop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r="30524" b="68889"/>
          <a:stretch/>
        </p:blipFill>
        <p:spPr>
          <a:xfrm>
            <a:off x="685799" y="4537254"/>
            <a:ext cx="8126609" cy="15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8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So the variable in the invoking </a:t>
            </a:r>
            <a:r>
              <a:rPr lang="en-GB" dirty="0" smtClean="0"/>
              <a:t>code is unchanged and the output is wrong – a bug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remaining examples are simpler …</a:t>
            </a:r>
          </a:p>
          <a:p>
            <a:pPr lvl="1"/>
            <a:r>
              <a:rPr lang="en-GB" dirty="0" smtClean="0"/>
              <a:t>e.g. mismatched parameters &amp; arguments</a:t>
            </a:r>
          </a:p>
          <a:p>
            <a:pPr lvl="1"/>
            <a:r>
              <a:rPr lang="en-GB" dirty="0" smtClean="0"/>
              <a:t>usually result in a run-time error – the program will run but crashes halfway through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42</a:t>
            </a:fld>
            <a:endParaRPr lang="es-ES"/>
          </a:p>
        </p:txBody>
      </p:sp>
      <p:pic>
        <p:nvPicPr>
          <p:cNvPr id="8" name="Picture 7" descr="*10Calculator_bug_scope.py - D:\chris\Home\Dropbox\COMP1753\TeachingMaterial\L04 Functions\10Calculator_bug_scop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43333" r="31548" b="31111"/>
          <a:stretch/>
        </p:blipFill>
        <p:spPr>
          <a:xfrm>
            <a:off x="685800" y="2286000"/>
            <a:ext cx="6437243" cy="2209800"/>
          </a:xfrm>
          <a:prstGeom prst="rect">
            <a:avLst/>
          </a:prstGeom>
        </p:spPr>
      </p:pic>
      <p:pic>
        <p:nvPicPr>
          <p:cNvPr id="9" name="Picture 8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83333" b="78595"/>
          <a:stretch/>
        </p:blipFill>
        <p:spPr>
          <a:xfrm>
            <a:off x="5181600" y="2667000"/>
            <a:ext cx="3352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4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11Calculator_parameters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example 11 the programmer has only declared two parameters for the function but the function needs three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This program will run but will crash when trying to do the calculation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43</a:t>
            </a:fld>
            <a:endParaRPr lang="es-ES"/>
          </a:p>
        </p:txBody>
      </p:sp>
      <p:pic>
        <p:nvPicPr>
          <p:cNvPr id="8" name="Picture 7" descr="11Calculator_error_parameters.py - D:\chris\Home\Dropbox\COMP1753\TeachingMaterial\L04 Functions\11Calculator_error_parameter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r="48975" b="67777"/>
          <a:stretch/>
        </p:blipFill>
        <p:spPr>
          <a:xfrm>
            <a:off x="655162" y="2770346"/>
            <a:ext cx="6484363" cy="1954054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 bwMode="auto">
          <a:xfrm>
            <a:off x="6934200" y="4270436"/>
            <a:ext cx="2011943" cy="907927"/>
          </a:xfrm>
          <a:prstGeom prst="wedgeRectCallout">
            <a:avLst>
              <a:gd name="adj1" fmla="val -67556"/>
              <a:gd name="adj2" fmla="val -1122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number2</a:t>
            </a:r>
            <a:r>
              <a:rPr lang="en-GB" dirty="0" smtClean="0">
                <a:solidFill>
                  <a:schemeClr val="tx1"/>
                </a:solidFill>
              </a:rPr>
              <a:t> is not defined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72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12Calculator_arguments1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example 12 the programmer has declared three parameters (as required) but is trying to pass in four arguments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This program will run but will crash when trying to do the calculation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44</a:t>
            </a:fld>
            <a:endParaRPr lang="es-ES"/>
          </a:p>
        </p:txBody>
      </p:sp>
      <p:pic>
        <p:nvPicPr>
          <p:cNvPr id="5" name="Picture 4" descr="12Calculator_arguments1.py - D:\chris\Home\Dropbox\COMP1753\TeachingMaterial\L04 Functions\12Calculator_arguments1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6667" r="45900" b="67778"/>
          <a:stretch/>
        </p:blipFill>
        <p:spPr>
          <a:xfrm>
            <a:off x="685800" y="2860430"/>
            <a:ext cx="5723788" cy="1511944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 bwMode="auto">
          <a:xfrm>
            <a:off x="5205263" y="2707483"/>
            <a:ext cx="3688343" cy="391235"/>
          </a:xfrm>
          <a:prstGeom prst="wedgeRectCallout">
            <a:avLst>
              <a:gd name="adj1" fmla="val -49282"/>
              <a:gd name="adj2" fmla="val -94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 matching parameter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12Calculator_arguments1.py - D:\chris\Home\Dropbox\COMP1753\TeachingMaterial\L04 Functions\12Calculator_arguments1.py (3.7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1" r="24373" b="33333"/>
          <a:stretch/>
        </p:blipFill>
        <p:spPr>
          <a:xfrm>
            <a:off x="685800" y="4727512"/>
            <a:ext cx="7924800" cy="53708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3200401" y="3124202"/>
            <a:ext cx="1180728" cy="16763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4191002" y="3124200"/>
            <a:ext cx="1142998" cy="16953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6200000" flipV="1">
            <a:off x="6372193" y="3476593"/>
            <a:ext cx="1625436" cy="1022578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5232885" y="3124200"/>
            <a:ext cx="1142998" cy="16953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090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13Calculator_arguments2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example 13 the programmer has declared three parameters </a:t>
            </a:r>
            <a:r>
              <a:rPr lang="en-GB" dirty="0" smtClean="0"/>
              <a:t>but </a:t>
            </a:r>
            <a:r>
              <a:rPr lang="en-GB" dirty="0"/>
              <a:t>is trying to pass in </a:t>
            </a:r>
            <a:r>
              <a:rPr lang="en-GB" dirty="0" smtClean="0"/>
              <a:t>two arguments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This program will run but will crash when trying to do the calculation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45</a:t>
            </a:fld>
            <a:endParaRPr lang="es-ES"/>
          </a:p>
        </p:txBody>
      </p:sp>
      <p:pic>
        <p:nvPicPr>
          <p:cNvPr id="8" name="Picture 7" descr="13Calculator_arguments2.py - D:\chris\Home\Dropbox\COMP1753\TeachingMaterial\L04 Functions\13Calculator_arguments2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6667" r="45899" b="67778"/>
          <a:stretch/>
        </p:blipFill>
        <p:spPr>
          <a:xfrm>
            <a:off x="685799" y="2667000"/>
            <a:ext cx="6654741" cy="1757856"/>
          </a:xfrm>
          <a:prstGeom prst="rect">
            <a:avLst/>
          </a:prstGeom>
        </p:spPr>
      </p:pic>
      <p:pic>
        <p:nvPicPr>
          <p:cNvPr id="13" name="Picture 12" descr="13Calculator_arguments2.py - D:\chris\Home\Dropbox\COMP1753\TeachingMaterial\L04 Functions\13Calculator_arguments2.py (3.7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7" r="47950" b="37778"/>
          <a:stretch/>
        </p:blipFill>
        <p:spPr>
          <a:xfrm>
            <a:off x="685799" y="4708308"/>
            <a:ext cx="6654741" cy="6553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3505200" y="2971800"/>
            <a:ext cx="1658778" cy="1885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4800600" y="2971800"/>
            <a:ext cx="1582578" cy="18721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8" name="Rectangular Callout 17"/>
          <p:cNvSpPr/>
          <p:nvPr/>
        </p:nvSpPr>
        <p:spPr bwMode="auto">
          <a:xfrm>
            <a:off x="5801350" y="4444103"/>
            <a:ext cx="3338882" cy="391235"/>
          </a:xfrm>
          <a:prstGeom prst="wedgeRectCallout">
            <a:avLst>
              <a:gd name="adj1" fmla="val -49282"/>
              <a:gd name="adj2" fmla="val -94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 matching argument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16200000" flipV="1">
            <a:off x="6098008" y="3048055"/>
            <a:ext cx="1418182" cy="122718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82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Defaults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fact it is possible to create functions that can be invoked with different numbers of arguments</a:t>
            </a:r>
          </a:p>
          <a:p>
            <a:r>
              <a:rPr lang="en-GB" dirty="0" smtClean="0"/>
              <a:t>To do this we just need to define a default value for when an parameter is not passed 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9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14Calculator_defaults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version, if the operation parameter is not passed in to the function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calculate()</a:t>
            </a:r>
            <a:r>
              <a:rPr lang="en-GB" dirty="0" smtClean="0"/>
              <a:t>, it defaults to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47</a:t>
            </a:fld>
            <a:endParaRPr lang="es-ES"/>
          </a:p>
        </p:txBody>
      </p:sp>
      <p:pic>
        <p:nvPicPr>
          <p:cNvPr id="5" name="Picture 4" descr="14Calculator_defaults.py - D:\chris\Home\Dropbox\COMP1753\TeachingMaterial\L04 Functions\14Calculator_default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5556" r="41799" b="67777"/>
          <a:stretch/>
        </p:blipFill>
        <p:spPr>
          <a:xfrm>
            <a:off x="662940" y="3200400"/>
            <a:ext cx="781812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14Calculator_defaults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we can call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calculate()</a:t>
            </a:r>
            <a:r>
              <a:rPr lang="en-GB" dirty="0" smtClean="0"/>
              <a:t>in two different ways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48</a:t>
            </a:fld>
            <a:endParaRPr lang="es-ES"/>
          </a:p>
        </p:txBody>
      </p:sp>
      <p:pic>
        <p:nvPicPr>
          <p:cNvPr id="5" name="Picture 4" descr="14Calculator_defaults.py - D:\chris\Home\Dropbox\COMP1753\TeachingMaterial\L04 Functions\14Calculator_default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56667" r="34623" b="23333"/>
          <a:stretch/>
        </p:blipFill>
        <p:spPr>
          <a:xfrm>
            <a:off x="685800" y="2856714"/>
            <a:ext cx="8128000" cy="2286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963259" y="3486705"/>
            <a:ext cx="2576882" cy="391235"/>
          </a:xfrm>
          <a:prstGeom prst="wedgeRectCallout">
            <a:avLst>
              <a:gd name="adj1" fmla="val -114080"/>
              <a:gd name="adj2" fmla="val -10587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three arguments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963258" y="4593962"/>
            <a:ext cx="2576883" cy="391235"/>
          </a:xfrm>
          <a:prstGeom prst="wedgeRectCallout">
            <a:avLst>
              <a:gd name="adj1" fmla="val -132737"/>
              <a:gd name="adj2" fmla="val -10587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two arguments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81667" b="77006"/>
          <a:stretch/>
        </p:blipFill>
        <p:spPr>
          <a:xfrm>
            <a:off x="2971800" y="5178669"/>
            <a:ext cx="2667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return statement (Example 15)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Finally, in example 15 the programmer has forgotten the return statement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will run without crashing but will not give you the answer you expect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49</a:t>
            </a:fld>
            <a:endParaRPr lang="es-ES"/>
          </a:p>
        </p:txBody>
      </p:sp>
      <p:pic>
        <p:nvPicPr>
          <p:cNvPr id="7" name="Picture 6" descr="15Calculator_bug_return.py - D:\chris\Home\Dropbox\COMP1753\TeachingMaterial\L04 Functions\15Calculator_bug_return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555" r="40773" b="70000"/>
          <a:stretch/>
        </p:blipFill>
        <p:spPr>
          <a:xfrm>
            <a:off x="685799" y="2514600"/>
            <a:ext cx="7789123" cy="17526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6172200" y="2935496"/>
            <a:ext cx="2895600" cy="974271"/>
          </a:xfrm>
          <a:prstGeom prst="wedgeRectCallout">
            <a:avLst>
              <a:gd name="adj1" fmla="val -198370"/>
              <a:gd name="adj2" fmla="val 7260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nothing returned to the invoking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82500" b="78595"/>
          <a:stretch/>
        </p:blipFill>
        <p:spPr>
          <a:xfrm>
            <a:off x="2666999" y="5333999"/>
            <a:ext cx="2474155" cy="11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2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02aHelloName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What are the problems?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duplication is only minor, but try to avoid</a:t>
            </a:r>
          </a:p>
          <a:p>
            <a:r>
              <a:rPr lang="en-GB" dirty="0" smtClean="0"/>
              <a:t>Also there is no real need for an else statement</a:t>
            </a:r>
          </a:p>
          <a:p>
            <a:pPr lvl="1"/>
            <a:r>
              <a:rPr lang="en-GB" dirty="0" smtClean="0"/>
              <a:t>because in all cases we print “Hello [name]”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pic>
        <p:nvPicPr>
          <p:cNvPr id="7" name="Picture 6" descr="*02aHelloName.py - D:\chris\Home\Dropbox\COMP1753\TeachingMaterial\L03 Decisions solutions\02aHelloNam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r="30524" b="77778"/>
          <a:stretch/>
        </p:blipFill>
        <p:spPr>
          <a:xfrm>
            <a:off x="685799" y="1981200"/>
            <a:ext cx="8177201" cy="144780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4558645" y="3733800"/>
            <a:ext cx="4038600" cy="457200"/>
          </a:xfrm>
          <a:prstGeom prst="wedgeRectCallout">
            <a:avLst>
              <a:gd name="adj1" fmla="val -68641"/>
              <a:gd name="adj2" fmla="val -29988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duplication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4572000" y="3733800"/>
            <a:ext cx="4038600" cy="457200"/>
          </a:xfrm>
          <a:prstGeom prst="wedgeRectCallout">
            <a:avLst>
              <a:gd name="adj1" fmla="val -47633"/>
              <a:gd name="adj2" fmla="val -24628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duplication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11404" y="4038600"/>
            <a:ext cx="4038600" cy="457200"/>
          </a:xfrm>
          <a:prstGeom prst="wedgeRectCallout">
            <a:avLst>
              <a:gd name="adj1" fmla="val -3984"/>
              <a:gd name="adj2" fmla="val -31638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duplication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11404" y="4038600"/>
            <a:ext cx="4038600" cy="457200"/>
          </a:xfrm>
          <a:prstGeom prst="wedgeRectCallout">
            <a:avLst>
              <a:gd name="adj1" fmla="val -3751"/>
              <a:gd name="adj2" fmla="val -20710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duplication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77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week we have covered functions</a:t>
            </a:r>
          </a:p>
          <a:p>
            <a:pPr lvl="1"/>
            <a:r>
              <a:rPr lang="en-GB" dirty="0" smtClean="0"/>
              <a:t>declaring</a:t>
            </a:r>
          </a:p>
          <a:p>
            <a:pPr lvl="1"/>
            <a:r>
              <a:rPr lang="en-GB" dirty="0" smtClean="0"/>
              <a:t>invoking</a:t>
            </a:r>
          </a:p>
          <a:p>
            <a:pPr lvl="1"/>
            <a:r>
              <a:rPr lang="en-GB" dirty="0" smtClean="0"/>
              <a:t>arguments</a:t>
            </a:r>
          </a:p>
          <a:p>
            <a:pPr lvl="1"/>
            <a:r>
              <a:rPr lang="en-GB" dirty="0" smtClean="0"/>
              <a:t>parameters</a:t>
            </a:r>
          </a:p>
          <a:p>
            <a:r>
              <a:rPr lang="en-GB" dirty="0" smtClean="0"/>
              <a:t>Things sometimes (often) go wrong when you implement functions </a:t>
            </a:r>
          </a:p>
          <a:p>
            <a:pPr lvl="1"/>
            <a:r>
              <a:rPr lang="en-GB" dirty="0" smtClean="0"/>
              <a:t>looked at several examples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50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3657600" y="2057400"/>
            <a:ext cx="2209800" cy="376647"/>
          </a:xfrm>
          <a:prstGeom prst="wedgeRectCallout">
            <a:avLst>
              <a:gd name="adj1" fmla="val -78626"/>
              <a:gd name="adj2" fmla="val 2492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keyword: </a:t>
            </a:r>
            <a:r>
              <a:rPr lang="en-GB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3657600" y="2571206"/>
            <a:ext cx="2514600" cy="376647"/>
          </a:xfrm>
          <a:prstGeom prst="wedgeRectCallout">
            <a:avLst>
              <a:gd name="adj1" fmla="val -78626"/>
              <a:gd name="adj2" fmla="val 2492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function_name</a:t>
            </a:r>
            <a:r>
              <a:rPr lang="en-GB" dirty="0" smtClean="0">
                <a:solidFill>
                  <a:schemeClr val="tx1"/>
                </a:solidFill>
              </a:rPr>
              <a:t>()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657600" y="3085012"/>
            <a:ext cx="4419600" cy="376647"/>
          </a:xfrm>
          <a:prstGeom prst="wedgeRectCallout">
            <a:avLst>
              <a:gd name="adj1" fmla="val -65616"/>
              <a:gd name="adj2" fmla="val 642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passed from the invoking code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657600" y="3598818"/>
            <a:ext cx="3581400" cy="376647"/>
          </a:xfrm>
          <a:prstGeom prst="wedgeRectCallout">
            <a:avLst>
              <a:gd name="adj1" fmla="val -62606"/>
              <a:gd name="adj2" fmla="val 180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passed into the function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83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02bHelloName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next version is better (no duplication, no else statement) …</a:t>
            </a:r>
          </a:p>
          <a:p>
            <a:r>
              <a:rPr lang="en-GB" dirty="0" smtClean="0"/>
              <a:t>... but the variable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/>
              <a:t> is misleading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pic>
        <p:nvPicPr>
          <p:cNvPr id="5" name="Picture 4" descr="*02bHelloName.py - D:\chris\Home\Dropbox\COMP1753\TeachingMaterial\L03 Decisions solutions\02bHelloNam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52050" b="76667"/>
          <a:stretch/>
        </p:blipFill>
        <p:spPr>
          <a:xfrm>
            <a:off x="688156" y="3200400"/>
            <a:ext cx="6480633" cy="1524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4724400" y="5257800"/>
            <a:ext cx="4038600" cy="762000"/>
          </a:xfrm>
          <a:prstGeom prst="wedgeRectCallout">
            <a:avLst>
              <a:gd name="adj1" fmla="val -105055"/>
              <a:gd name="adj2" fmla="val -19885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now </a:t>
            </a:r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 smtClean="0">
                <a:solidFill>
                  <a:schemeClr val="tx1"/>
                </a:solidFill>
              </a:rPr>
              <a:t> contains both a name and a job description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5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02cHelloName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final version is both concise and readable</a:t>
            </a:r>
          </a:p>
          <a:p>
            <a:pPr lvl="1"/>
            <a:r>
              <a:rPr lang="en-GB" dirty="0" smtClean="0"/>
              <a:t>not as concise as version (b), but clearer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pic>
        <p:nvPicPr>
          <p:cNvPr id="5" name="Picture 4" descr="*02cHelloName.py - D:\chris\Home\Dropbox\COMP1753\TeachingMaterial\L03 Decisions solutions\02cHelloNam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r="47950" b="74445"/>
          <a:stretch/>
        </p:blipFill>
        <p:spPr>
          <a:xfrm>
            <a:off x="685800" y="3200400"/>
            <a:ext cx="803592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in Python, not in English</a:t>
            </a:r>
          </a:p>
          <a:p>
            <a:r>
              <a:rPr lang="en-GB" dirty="0" smtClean="0"/>
              <a:t>In English we say “if age is below 18 or above 65”</a:t>
            </a:r>
          </a:p>
          <a:p>
            <a:r>
              <a:rPr lang="en-GB" dirty="0" smtClean="0"/>
              <a:t>But in Python we can’t say</a:t>
            </a:r>
          </a:p>
          <a:p>
            <a:pPr marL="381000" lvl="1" indent="0">
              <a:buNone/>
            </a:pPr>
            <a:r>
              <a:rPr lang="en-GB" dirty="0" smtClean="0"/>
              <a:t>	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18 or &gt; 65</a:t>
            </a:r>
          </a:p>
          <a:p>
            <a:pPr lvl="1"/>
            <a:r>
              <a:rPr lang="en-GB" dirty="0" smtClean="0"/>
              <a:t>because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 smtClean="0"/>
              <a:t>” is an operator which combines two conditions and “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65</a:t>
            </a:r>
            <a:r>
              <a:rPr lang="en-GB" dirty="0" smtClean="0"/>
              <a:t>” is not a condition</a:t>
            </a:r>
          </a:p>
          <a:p>
            <a:r>
              <a:rPr lang="en-GB" dirty="0" smtClean="0"/>
              <a:t>Have to say</a:t>
            </a:r>
          </a:p>
          <a:p>
            <a:pPr marL="381000" lvl="1" indent="0">
              <a:buNone/>
            </a:pPr>
            <a:r>
              <a:rPr lang="en-GB" dirty="0" smtClean="0"/>
              <a:t>	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&lt; 18 or 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lvl="1"/>
            <a:endParaRPr lang="en-GB" dirty="0" smtClean="0"/>
          </a:p>
          <a:p>
            <a:pPr marL="3810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0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Hints (4)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Even if you do question 7 (triangle / square) correctly, it won’t work in IDLE</a:t>
            </a:r>
          </a:p>
          <a:p>
            <a:pPr lvl="1"/>
            <a:r>
              <a:rPr lang="en-GB" dirty="0" smtClean="0"/>
              <a:t>IDLE grabs the focus when you type in what shape you want</a:t>
            </a:r>
          </a:p>
          <a:p>
            <a:pPr lvl="1"/>
            <a:r>
              <a:rPr lang="en-GB" dirty="0" smtClean="0"/>
              <a:t>so the Turtle window pops up </a:t>
            </a:r>
            <a:r>
              <a:rPr lang="en-GB" b="1" i="1" dirty="0" smtClean="0"/>
              <a:t>behind</a:t>
            </a:r>
            <a:r>
              <a:rPr lang="en-GB" dirty="0" smtClean="0"/>
              <a:t> the IDLE window</a:t>
            </a:r>
          </a:p>
          <a:p>
            <a:r>
              <a:rPr lang="en-GB" dirty="0" smtClean="0"/>
              <a:t>I don’t know of a work around for this</a:t>
            </a:r>
          </a:p>
          <a:p>
            <a:pPr lvl="1"/>
            <a:r>
              <a:rPr lang="en-GB" dirty="0" smtClean="0"/>
              <a:t>but it works fine if you double-click the .</a:t>
            </a:r>
            <a:r>
              <a:rPr lang="en-GB" dirty="0" err="1" smtClean="0"/>
              <a:t>py</a:t>
            </a:r>
            <a:r>
              <a:rPr lang="en-GB" dirty="0" smtClean="0"/>
              <a:t>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00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12668</TotalTime>
  <Words>2234</Words>
  <Application>Microsoft Office PowerPoint</Application>
  <PresentationFormat>On-screen Show (4:3)</PresentationFormat>
  <Paragraphs>453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ＭＳ Ｐゴシック</vt:lpstr>
      <vt:lpstr>Arial</vt:lpstr>
      <vt:lpstr>Courier New</vt:lpstr>
      <vt:lpstr>Times New Roman</vt:lpstr>
      <vt:lpstr>Term1Theme</vt:lpstr>
      <vt:lpstr>Tutorial hints</vt:lpstr>
      <vt:lpstr>Tutorial hints (2)</vt:lpstr>
      <vt:lpstr>Thinking like a programmer</vt:lpstr>
      <vt:lpstr>Question 2</vt:lpstr>
      <vt:lpstr>02aHelloName</vt:lpstr>
      <vt:lpstr>02bHelloName</vt:lpstr>
      <vt:lpstr>02cHelloName</vt:lpstr>
      <vt:lpstr>Tutorial Hints (3)</vt:lpstr>
      <vt:lpstr>Tutorial Hints (4)</vt:lpstr>
      <vt:lpstr>Functions</vt:lpstr>
      <vt:lpstr>Lecture Objectives</vt:lpstr>
      <vt:lpstr>Motivation</vt:lpstr>
      <vt:lpstr>Functions</vt:lpstr>
      <vt:lpstr>Writing functions</vt:lpstr>
      <vt:lpstr>Motivating example</vt:lpstr>
      <vt:lpstr>01Turtle_squares</vt:lpstr>
      <vt:lpstr>02Calculator_addSubtract</vt:lpstr>
      <vt:lpstr>Declaring functions</vt:lpstr>
      <vt:lpstr>03Calculator_output</vt:lpstr>
      <vt:lpstr>03Calculator_output</vt:lpstr>
      <vt:lpstr>03Calculator_output</vt:lpstr>
      <vt:lpstr>Functions flow of control</vt:lpstr>
      <vt:lpstr>Arguments</vt:lpstr>
      <vt:lpstr>Parameters</vt:lpstr>
      <vt:lpstr>04Calculator_outputBetter</vt:lpstr>
      <vt:lpstr>04Calculator_outputBetter</vt:lpstr>
      <vt:lpstr>05Calculator_input12</vt:lpstr>
      <vt:lpstr>Invoking a function which returns a value</vt:lpstr>
      <vt:lpstr>output() vs input_*_int()</vt:lpstr>
      <vt:lpstr>Duplication</vt:lpstr>
      <vt:lpstr>06Calculator_input</vt:lpstr>
      <vt:lpstr>07Calculator_calculate</vt:lpstr>
      <vt:lpstr>Quick Check</vt:lpstr>
      <vt:lpstr>The react() function</vt:lpstr>
      <vt:lpstr>Using a function as a parameter</vt:lpstr>
      <vt:lpstr>08Calculator_inputAll</vt:lpstr>
      <vt:lpstr>Problems with functions</vt:lpstr>
      <vt:lpstr>Syntax errors</vt:lpstr>
      <vt:lpstr>09Calculator_naming</vt:lpstr>
      <vt:lpstr>Scope</vt:lpstr>
      <vt:lpstr>10Calculator_bug_scope</vt:lpstr>
      <vt:lpstr>Scope</vt:lpstr>
      <vt:lpstr>11Calculator_parameters</vt:lpstr>
      <vt:lpstr>12Calculator_arguments1</vt:lpstr>
      <vt:lpstr>13Calculator_arguments2</vt:lpstr>
      <vt:lpstr>Defaults</vt:lpstr>
      <vt:lpstr>14Calculator_defaults</vt:lpstr>
      <vt:lpstr>14Calculator_defaults</vt:lpstr>
      <vt:lpstr>No return statement (Example 15)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 Walshaw</cp:lastModifiedBy>
  <cp:revision>339</cp:revision>
  <cp:lastPrinted>2013-01-03T16:16:02Z</cp:lastPrinted>
  <dcterms:created xsi:type="dcterms:W3CDTF">2002-08-02T19:17:07Z</dcterms:created>
  <dcterms:modified xsi:type="dcterms:W3CDTF">2018-10-17T14:21:01Z</dcterms:modified>
</cp:coreProperties>
</file>