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6"/>
  </p:notesMasterIdLst>
  <p:handoutMasterIdLst>
    <p:handoutMasterId r:id="rId47"/>
  </p:handoutMasterIdLst>
  <p:sldIdLst>
    <p:sldId id="738" r:id="rId2"/>
    <p:sldId id="256" r:id="rId3"/>
    <p:sldId id="628" r:id="rId4"/>
    <p:sldId id="546" r:id="rId5"/>
    <p:sldId id="700" r:id="rId6"/>
    <p:sldId id="701" r:id="rId7"/>
    <p:sldId id="739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715" r:id="rId22"/>
    <p:sldId id="716" r:id="rId23"/>
    <p:sldId id="717" r:id="rId24"/>
    <p:sldId id="718" r:id="rId25"/>
    <p:sldId id="719" r:id="rId26"/>
    <p:sldId id="720" r:id="rId27"/>
    <p:sldId id="721" r:id="rId28"/>
    <p:sldId id="722" r:id="rId29"/>
    <p:sldId id="723" r:id="rId30"/>
    <p:sldId id="725" r:id="rId31"/>
    <p:sldId id="726" r:id="rId32"/>
    <p:sldId id="727" r:id="rId33"/>
    <p:sldId id="728" r:id="rId34"/>
    <p:sldId id="733" r:id="rId35"/>
    <p:sldId id="734" r:id="rId36"/>
    <p:sldId id="735" r:id="rId37"/>
    <p:sldId id="724" r:id="rId38"/>
    <p:sldId id="729" r:id="rId39"/>
    <p:sldId id="730" r:id="rId40"/>
    <p:sldId id="731" r:id="rId41"/>
    <p:sldId id="732" r:id="rId42"/>
    <p:sldId id="736" r:id="rId43"/>
    <p:sldId id="737" r:id="rId44"/>
    <p:sldId id="592" r:id="rId4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70" d="100"/>
          <a:sy n="70" d="100"/>
        </p:scale>
        <p:origin x="13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9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8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5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8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0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7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icepython.org/" TargetMode="External"/><Relationship Id="rId2" Type="http://schemas.openxmlformats.org/officeDocument/2006/relationships/hyperlink" Target="https://codeclubprojects.org/en-GB/pytho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hyperlink" Target="https://www.lipsum.com/feed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smtClean="0"/>
              <a:t>the experts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if you are already a Python expert and you are finding COMP1753 really easy?</a:t>
            </a:r>
          </a:p>
          <a:p>
            <a:r>
              <a:rPr lang="en-GB" dirty="0" smtClean="0"/>
              <a:t>What if you want to challenge yourself …</a:t>
            </a:r>
          </a:p>
          <a:p>
            <a:pPr lvl="1"/>
            <a:r>
              <a:rPr lang="en-GB" dirty="0" smtClean="0"/>
              <a:t>try some of the projects in Johnson: A Concise Introduction to Programming (see lecture 1)</a:t>
            </a:r>
          </a:p>
          <a:p>
            <a:pPr lvl="1"/>
            <a:r>
              <a:rPr lang="en-GB" dirty="0" smtClean="0"/>
              <a:t>try some Python exercises from a website, e.g.</a:t>
            </a:r>
          </a:p>
          <a:p>
            <a:pPr lvl="2"/>
            <a:r>
              <a:rPr lang="en-GB" dirty="0">
                <a:hlinkClick r:id="rId2"/>
              </a:rPr>
              <a:t>https://codeclubprojects.org/en-GB/python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(fairly easy)	</a:t>
            </a:r>
          </a:p>
          <a:p>
            <a:pPr lvl="2"/>
            <a:r>
              <a:rPr lang="en-GB" dirty="0">
                <a:hlinkClick r:id="rId3"/>
              </a:rPr>
              <a:t>https://www.practicepython.org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(more challenging)</a:t>
            </a:r>
          </a:p>
          <a:p>
            <a:pPr lvl="1"/>
            <a:r>
              <a:rPr lang="en-GB" dirty="0" smtClean="0"/>
              <a:t>or if you want to really stretch yourself, try teaching yourself about deep learning/machine learning</a:t>
            </a:r>
          </a:p>
          <a:p>
            <a:pPr lvl="2"/>
            <a:r>
              <a:rPr lang="en-GB" dirty="0" smtClean="0"/>
              <a:t>e.g. Deep Learning with Python by Francois </a:t>
            </a:r>
            <a:r>
              <a:rPr lang="en-GB" dirty="0" err="1" smtClean="0"/>
              <a:t>Chollet</a:t>
            </a:r>
            <a:r>
              <a:rPr lang="en-GB" dirty="0" smtClean="0"/>
              <a:t> is excellent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02Formatting_justification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01 demonstrates some sample </a:t>
            </a:r>
            <a:r>
              <a:rPr lang="en-GB" dirty="0" smtClean="0"/>
              <a:t>justification for both numbers and strings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pic>
        <p:nvPicPr>
          <p:cNvPr id="5" name="Picture 4" descr="02Formatting_justification.py - D:\chris\Home\Dropbox\COMP1753\TeachingMaterial\L08 Strings\02Formatting_justificati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39749" b="60000"/>
          <a:stretch/>
        </p:blipFill>
        <p:spPr>
          <a:xfrm>
            <a:off x="304800" y="2514600"/>
            <a:ext cx="6298239" cy="34290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 r="80833" b="48412"/>
          <a:stretch/>
        </p:blipFill>
        <p:spPr>
          <a:xfrm>
            <a:off x="6477000" y="2590800"/>
            <a:ext cx="25938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Strings have a lot of built in methods that can be used to manipulate them</a:t>
            </a:r>
          </a:p>
          <a:p>
            <a:r>
              <a:rPr lang="en-GB" dirty="0" smtClean="0"/>
              <a:t>We have already seen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.lower()</a:t>
            </a:r>
            <a:r>
              <a:rPr lang="en-GB" dirty="0" smtClean="0"/>
              <a:t> to change a string to lower case</a:t>
            </a:r>
          </a:p>
          <a:p>
            <a:pPr lvl="1"/>
            <a:r>
              <a:rPr lang="en-GB" dirty="0" smtClean="0"/>
              <a:t>there are other related methods including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.upper()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.title()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/>
              <a:t>There are also methods to strip whitespace from the start and/or end of a string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.strip()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/>
              <a:t>Plus alternative methods for justifying a string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And finally a method for replacing one string with another </a:t>
            </a:r>
          </a:p>
          <a:p>
            <a:pPr lvl="1"/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.replace()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7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03String_methods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Example 01 demonstrates some </a:t>
            </a:r>
            <a:r>
              <a:rPr lang="en-GB" dirty="0" smtClean="0"/>
              <a:t>string methods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pic>
        <p:nvPicPr>
          <p:cNvPr id="5" name="Picture 4" descr="03String_methods.py - D:\chris\Home\Dropbox\COMP1753\TeachingMaterial\L08 Strings\03String_method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32574" b="47777"/>
          <a:stretch/>
        </p:blipFill>
        <p:spPr>
          <a:xfrm>
            <a:off x="685800" y="1981199"/>
            <a:ext cx="6629400" cy="4333849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50833" b="38880"/>
          <a:stretch/>
        </p:blipFill>
        <p:spPr>
          <a:xfrm>
            <a:off x="2806337" y="2362200"/>
            <a:ext cx="565186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used on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List functions we saw last week,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 &amp;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 smtClean="0"/>
              <a:t>, can also be used on strings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string is </a:t>
            </a:r>
            <a:r>
              <a:rPr lang="en-GB" dirty="0" smtClean="0"/>
              <a:t>like </a:t>
            </a:r>
            <a:r>
              <a:rPr lang="en-GB" dirty="0"/>
              <a:t>a </a:t>
            </a:r>
            <a:r>
              <a:rPr lang="en-GB" dirty="0" smtClean="0"/>
              <a:t>list </a:t>
            </a:r>
            <a:r>
              <a:rPr lang="en-GB" dirty="0"/>
              <a:t>of letters (characters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 smtClean="0"/>
              <a:t> functions do an alphabetic comparison</a:t>
            </a:r>
          </a:p>
          <a:p>
            <a:pPr lvl="1"/>
            <a:r>
              <a:rPr lang="en-GB" dirty="0" smtClean="0"/>
              <a:t>so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/>
              <a:t> comes before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en-GB" dirty="0" smtClean="0"/>
              <a:t>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/>
              <a:t> comes before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GB" dirty="0" smtClean="0"/>
              <a:t>However, it’s case sensitive so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/>
              <a:t> is before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punctuation is before all letters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04String_functions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4 demonstrates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5" name="Picture 4" descr="04String_functions.py - D:\chris\Home\Dropbox\COMP1753\TeachingMaterial\L08 Strings\04String_funct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21327" b="64444"/>
          <a:stretch/>
        </p:blipFill>
        <p:spPr>
          <a:xfrm>
            <a:off x="533400" y="2133600"/>
            <a:ext cx="7944803" cy="28956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" r="60634" b="50000"/>
          <a:stretch/>
        </p:blipFill>
        <p:spPr>
          <a:xfrm>
            <a:off x="3048000" y="2209800"/>
            <a:ext cx="4936678" cy="26670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74023" y="5068380"/>
            <a:ext cx="5715000" cy="812080"/>
          </a:xfrm>
          <a:prstGeom prst="wedgeRectCallout">
            <a:avLst>
              <a:gd name="adj1" fmla="val -3"/>
              <a:gd name="adj2" fmla="val -2306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min is “ ” (the space character) since punctuation comes before all letters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52400" y="5197917"/>
            <a:ext cx="7010400" cy="812080"/>
          </a:xfrm>
          <a:prstGeom prst="wedgeRectCallout">
            <a:avLst>
              <a:gd name="adj1" fmla="val -6691"/>
              <a:gd name="adj2" fmla="val -1405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after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solidFill>
                  <a:schemeClr val="tx1"/>
                </a:solidFill>
              </a:rPr>
              <a:t> the string is “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WORLD!</a:t>
            </a:r>
            <a:r>
              <a:rPr lang="en-GB" dirty="0" smtClean="0">
                <a:solidFill>
                  <a:schemeClr val="tx1"/>
                </a:solidFill>
              </a:rPr>
              <a:t>” so the max is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dirty="0" smtClean="0">
                <a:solidFill>
                  <a:schemeClr val="tx1"/>
                </a:solidFill>
              </a:rPr>
              <a:t> (since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>
                <a:solidFill>
                  <a:schemeClr val="tx1"/>
                </a:solidFill>
              </a:rPr>
              <a:t> comes after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67937" y="5317119"/>
            <a:ext cx="6858000" cy="812080"/>
          </a:xfrm>
          <a:prstGeom prst="wedgeRectCallout">
            <a:avLst>
              <a:gd name="adj1" fmla="val -8803"/>
              <a:gd name="adj2" fmla="val -13197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after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.title()</a:t>
            </a:r>
            <a:r>
              <a:rPr lang="en-GB" dirty="0" smtClean="0">
                <a:solidFill>
                  <a:schemeClr val="tx1"/>
                </a:solidFill>
              </a:rPr>
              <a:t> the string is “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en-GB" dirty="0" smtClean="0">
                <a:solidFill>
                  <a:schemeClr val="tx1"/>
                </a:solidFill>
              </a:rPr>
              <a:t>” so the max is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 (since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>
                <a:solidFill>
                  <a:schemeClr val="tx1"/>
                </a:solidFill>
              </a:rPr>
              <a:t> comes after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19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 &amp; slicing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already seen that operators work with strings</a:t>
            </a:r>
          </a:p>
          <a:p>
            <a:pPr lvl="1"/>
            <a:r>
              <a:rPr lang="en-GB" dirty="0" smtClean="0"/>
              <a:t>use the + operator to glue two strings together</a:t>
            </a:r>
          </a:p>
          <a:p>
            <a:pPr lvl="2"/>
            <a:r>
              <a:rPr lang="en-GB" dirty="0" smtClean="0"/>
              <a:t>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print("Hello " + name)</a:t>
            </a:r>
          </a:p>
          <a:p>
            <a:pPr lvl="1"/>
            <a:r>
              <a:rPr lang="en-GB" dirty="0" smtClean="0"/>
              <a:t>use the += operator to glue the string on the right onto the end of the variable on the left</a:t>
            </a:r>
          </a:p>
          <a:p>
            <a:pPr lvl="2"/>
            <a:r>
              <a:rPr lang="en-GB" dirty="0" smtClean="0"/>
              <a:t>e.g.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 += " your lucky colour is green"</a:t>
            </a:r>
          </a:p>
          <a:p>
            <a:r>
              <a:rPr lang="en-GB" dirty="0" smtClean="0"/>
              <a:t>In fact, you can also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/>
              <a:t> operator to “multiply” and assign strings</a:t>
            </a:r>
          </a:p>
          <a:p>
            <a:r>
              <a:rPr lang="en-GB" dirty="0" smtClean="0"/>
              <a:t>You can also use slicing, just like lists</a:t>
            </a:r>
          </a:p>
          <a:p>
            <a:pPr marL="762000" lvl="2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8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05String_operators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5 demonstrates this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7" name="Picture 6" descr="05String_operators.py - D:\chris\Home\Dropbox\COMP1753\TeachingMaterial\L08 Strings\05String_operato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57168" b="46666"/>
          <a:stretch/>
        </p:blipFill>
        <p:spPr>
          <a:xfrm>
            <a:off x="685800" y="2057400"/>
            <a:ext cx="4056265" cy="4267200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1" r="62997" b="35967"/>
          <a:stretch/>
        </p:blipFill>
        <p:spPr>
          <a:xfrm>
            <a:off x="4310313" y="2600597"/>
            <a:ext cx="4150741" cy="31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have seen how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 can check if an item is in a list</a:t>
            </a:r>
          </a:p>
          <a:p>
            <a:pPr lvl="1"/>
            <a:r>
              <a:rPr lang="en-GB" dirty="0" smtClean="0"/>
              <a:t>similarly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 can check if a letter is in a string</a:t>
            </a:r>
          </a:p>
          <a:p>
            <a:r>
              <a:rPr lang="en-GB" dirty="0" smtClean="0"/>
              <a:t>However, the string version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 is more powerful than that</a:t>
            </a:r>
          </a:p>
          <a:p>
            <a:pPr lvl="1"/>
            <a:r>
              <a:rPr lang="en-GB" dirty="0" smtClean="0"/>
              <a:t>it can check if one string is a substring of (is found in) another string</a:t>
            </a:r>
          </a:p>
          <a:p>
            <a:r>
              <a:rPr lang="en-GB" dirty="0" smtClean="0"/>
              <a:t>For example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lang="en-GB" dirty="0" smtClean="0"/>
              <a:t> is a substring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dirty="0" smtClean="0"/>
              <a:t> is not a substring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  <a:p>
            <a:pPr lvl="2"/>
            <a:r>
              <a:rPr lang="en-GB" dirty="0" smtClean="0"/>
              <a:t>because the letters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dirty="0" smtClean="0"/>
              <a:t> are not adjacent to each other in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  <a:p>
            <a:r>
              <a:rPr lang="en-GB" dirty="0" smtClean="0"/>
              <a:t>This is very useful for searching</a:t>
            </a:r>
            <a:endParaRPr lang="en-GB" dirty="0"/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9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06String_inNotIn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6 demonstrates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5" name="Picture 4" descr="06String_inNotIn.py - D:\chris\Home\Dropbox\COMP1753\TeachingMaterial\L08 Strings\06String_inNotI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33615" b="47777"/>
          <a:stretch/>
        </p:blipFill>
        <p:spPr>
          <a:xfrm>
            <a:off x="685800" y="2057400"/>
            <a:ext cx="5943600" cy="3942535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1" r="54726" b="66372"/>
          <a:stretch/>
        </p:blipFill>
        <p:spPr>
          <a:xfrm>
            <a:off x="1631648" y="3076167"/>
            <a:ext cx="663605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loops with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other way of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 is with loops</a:t>
            </a:r>
          </a:p>
          <a:p>
            <a:r>
              <a:rPr lang="en-GB" dirty="0" smtClean="0"/>
              <a:t>In the following loop construction, each iteration will give you the next character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/>
              <a:t>, stored in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string:</a:t>
            </a:r>
          </a:p>
          <a:p>
            <a:pPr marL="0" indent="0">
              <a:buNone/>
            </a:pP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So to print the string out with each character on a new line, just use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c in string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1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Strings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2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So far we have just used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 smtClean="0"/>
              <a:t> function with one argument (or no arguments)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 smtClean="0"/>
              <a:t> automatically prints a newline character at the end of the string it is given</a:t>
            </a:r>
          </a:p>
          <a:p>
            <a:r>
              <a:rPr lang="en-GB" dirty="0" smtClean="0"/>
              <a:t>However, we can change the newline into any other string/character of our choice (including the empty string), by using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end="[x]"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where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</a:t>
            </a:r>
            <a:r>
              <a:rPr lang="en-GB" dirty="0" smtClean="0"/>
              <a:t> is the string/character we want at the end</a:t>
            </a:r>
          </a:p>
          <a:p>
            <a:r>
              <a:rPr lang="en-GB" dirty="0" smtClean="0"/>
              <a:t>For example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print(string, end="*")</a:t>
            </a:r>
            <a:r>
              <a:rPr lang="en-GB" dirty="0" smtClean="0"/>
              <a:t> prints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/>
              <a:t> at the end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print(string, end="")</a:t>
            </a:r>
            <a:r>
              <a:rPr lang="en-GB" dirty="0" smtClean="0"/>
              <a:t> </a:t>
            </a:r>
            <a:r>
              <a:rPr lang="en-GB" dirty="0"/>
              <a:t>prints </a:t>
            </a:r>
            <a:r>
              <a:rPr lang="en-GB" dirty="0" smtClean="0"/>
              <a:t>nothing at the end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7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07String_loops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7 combines loops and the print() function to print the string in different ways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5" name="Picture 4" descr="07String_loops.py - D:\chris\Home\Dropbox\COMP1753\TeachingMaterial\L08 Strings\07String_loop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42832" b="18889"/>
          <a:stretch/>
        </p:blipFill>
        <p:spPr>
          <a:xfrm>
            <a:off x="685800" y="2514600"/>
            <a:ext cx="3320143" cy="4103715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" r="67723" b="10240"/>
          <a:stretch/>
        </p:blipFill>
        <p:spPr>
          <a:xfrm>
            <a:off x="4495800" y="2508069"/>
            <a:ext cx="3164792" cy="405469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1752600" y="2667000"/>
            <a:ext cx="25908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923505" y="3048000"/>
            <a:ext cx="2419895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39834" y="3201489"/>
            <a:ext cx="2403566" cy="16753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905000" y="3848100"/>
            <a:ext cx="2438400" cy="1409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939834" y="4724400"/>
            <a:ext cx="2403566" cy="7971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939834" y="5448133"/>
            <a:ext cx="2403566" cy="533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315391" y="6178104"/>
            <a:ext cx="2028009" cy="146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16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have already used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dirty="0" smtClean="0"/>
              <a:t> to see if two strings are the same</a:t>
            </a:r>
          </a:p>
          <a:p>
            <a:r>
              <a:rPr lang="en-GB" dirty="0" smtClean="0"/>
              <a:t>However, we can also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smtClean="0"/>
              <a:t> to do alphabetic comparisons</a:t>
            </a:r>
          </a:p>
          <a:p>
            <a:r>
              <a:rPr lang="en-GB" dirty="0" smtClean="0"/>
              <a:t>These comparison operators obey the same case sensitive rules as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/>
              <a:t> </a:t>
            </a:r>
            <a:r>
              <a:rPr lang="en-GB" dirty="0"/>
              <a:t>comes before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/>
              <a:t> </a:t>
            </a:r>
            <a:r>
              <a:rPr lang="en-GB" dirty="0"/>
              <a:t>comes before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 smtClean="0"/>
              <a:t> come before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punctuation </a:t>
            </a:r>
            <a:r>
              <a:rPr lang="en-GB" dirty="0" smtClean="0"/>
              <a:t>comes before </a:t>
            </a:r>
            <a:r>
              <a:rPr lang="en-GB" dirty="0"/>
              <a:t>all letters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1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08String_comparisons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 8 demonstrates comparison operators</a:t>
            </a:r>
          </a:p>
          <a:p>
            <a:pPr lvl="1"/>
            <a:r>
              <a:rPr lang="en-GB" dirty="0" smtClean="0"/>
              <a:t>can you guess the output?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5" name="Picture 4" descr="08String_comparisons.py - D:\chris\Home\Dropbox\COMP1753\TeachingMaterial\L08 Strings\08String_comparis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36687" b="25555"/>
          <a:stretch/>
        </p:blipFill>
        <p:spPr>
          <a:xfrm>
            <a:off x="685800" y="2209800"/>
            <a:ext cx="4222126" cy="4302369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1" r="51181" b="59355"/>
          <a:stretch/>
        </p:blipFill>
        <p:spPr>
          <a:xfrm>
            <a:off x="3581400" y="2362200"/>
            <a:ext cx="539736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classification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Strings have a number of built-in methods which can classify whether a string is:</a:t>
            </a:r>
          </a:p>
          <a:p>
            <a:pPr lvl="1"/>
            <a:r>
              <a:rPr lang="en-GB" dirty="0" smtClean="0"/>
              <a:t>alpha-numeric (i.e. just letters and numbers) –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alphabetic (i.e. just letters) –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whitespace –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upper case –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/>
              <a:t>lower case –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4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09String_classification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9 demonstrates these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7" name="Picture 6" descr="09String_characterTypes.py - D:\chris\Home\Dropbox\COMP1753\TeachingMaterial\L08 Strings\09String_characterType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21787" b="4000"/>
          <a:stretch/>
        </p:blipFill>
        <p:spPr>
          <a:xfrm>
            <a:off x="685800" y="2025920"/>
            <a:ext cx="4191000" cy="4679679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1" r="42911" b="61694"/>
          <a:stretch/>
        </p:blipFill>
        <p:spPr>
          <a:xfrm>
            <a:off x="4329256" y="2819400"/>
            <a:ext cx="481474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search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 an alternative to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operator, strings have built-in methods to support searching</a:t>
            </a:r>
          </a:p>
          <a:p>
            <a:pPr lvl="1"/>
            <a:r>
              <a:rPr lang="en-GB" dirty="0" smtClean="0"/>
              <a:t>generally more useful / specific than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 operator</a:t>
            </a:r>
          </a:p>
          <a:p>
            <a:r>
              <a:rPr lang="en-GB" dirty="0" smtClean="0"/>
              <a:t>The methods include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.find()</a:t>
            </a:r>
            <a:r>
              <a:rPr lang="en-GB" dirty="0" smtClean="0"/>
              <a:t> </a:t>
            </a:r>
            <a:r>
              <a:rPr lang="en-GB" dirty="0"/>
              <a:t>– determines whether a string </a:t>
            </a:r>
            <a:r>
              <a:rPr lang="en-GB" dirty="0" smtClean="0"/>
              <a:t>contains the given string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– determines whether a string starts with the given string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  <a:r>
              <a:rPr lang="en-GB" dirty="0" smtClean="0"/>
              <a:t>– determines </a:t>
            </a:r>
            <a:r>
              <a:rPr lang="en-GB" dirty="0"/>
              <a:t>whether a string </a:t>
            </a:r>
            <a:r>
              <a:rPr lang="en-GB" dirty="0" smtClean="0"/>
              <a:t>ends with the given string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  <a:r>
              <a:rPr lang="en-GB" dirty="0" smtClean="0"/>
              <a:t> – determines how many times a string contains the given string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9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10String_searching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10 demonstrates these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7" name="Picture 6" descr="10String_searching.py - D:\chris\Home\Dropbox\COMP1753\TeachingMaterial\L08 Strings\10String_search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2846" b="50000"/>
          <a:stretch/>
        </p:blipFill>
        <p:spPr>
          <a:xfrm>
            <a:off x="685800" y="2133600"/>
            <a:ext cx="8278818" cy="35814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" r="45274" b="68711"/>
          <a:stretch/>
        </p:blipFill>
        <p:spPr>
          <a:xfrm>
            <a:off x="1044151" y="2895600"/>
            <a:ext cx="741187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Aside: Chaining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Built-in methods can be chained together</a:t>
            </a:r>
          </a:p>
          <a:p>
            <a:pPr lvl="1"/>
            <a:r>
              <a:rPr lang="en-GB" dirty="0" smtClean="0"/>
              <a:t>can make the code very concise</a:t>
            </a:r>
          </a:p>
          <a:p>
            <a:pPr lvl="1"/>
            <a:r>
              <a:rPr lang="en-GB" dirty="0" smtClean="0"/>
              <a:t>can save having to write temporary variables</a:t>
            </a:r>
          </a:p>
          <a:p>
            <a:r>
              <a:rPr lang="en-GB" dirty="0" smtClean="0"/>
              <a:t>For example</a:t>
            </a:r>
          </a:p>
          <a:p>
            <a:pPr marL="381000" lvl="1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string.strip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().title().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(30)</a:t>
            </a:r>
          </a:p>
          <a:p>
            <a:r>
              <a:rPr lang="en-GB" dirty="0" smtClean="0"/>
              <a:t>This is not specific to strings – in fact all built-in methods can be chained together</a:t>
            </a:r>
          </a:p>
          <a:p>
            <a:pPr lvl="1"/>
            <a:r>
              <a:rPr lang="en-GB" dirty="0" smtClean="0"/>
              <a:t>find out more next term when you start using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3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11String_chaining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For example suppose </a:t>
            </a:r>
            <a:r>
              <a:rPr lang="en-GB" dirty="0" smtClean="0"/>
              <a:t>we want </a:t>
            </a:r>
            <a:r>
              <a:rPr lang="en-GB" dirty="0"/>
              <a:t>to see if a user’s response starts with “yes” (case-insensitive), ignoring any initial whitespace</a:t>
            </a:r>
          </a:p>
          <a:p>
            <a:r>
              <a:rPr lang="en-GB" dirty="0"/>
              <a:t>Without chaining you </a:t>
            </a:r>
            <a:r>
              <a:rPr lang="en-GB" dirty="0" smtClean="0"/>
              <a:t>need something like</a:t>
            </a:r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note that this will also modify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GB" dirty="0" smtClean="0"/>
              <a:t> string (or you need to copy it to a temporary variable)</a:t>
            </a:r>
            <a:endParaRPr lang="en-GB" dirty="0"/>
          </a:p>
          <a:p>
            <a:r>
              <a:rPr lang="en-GB" dirty="0" smtClean="0"/>
              <a:t>With chaining, this can all be done as part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 statement, without modifying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5" name="Picture 4" descr="11String_chaining.py - D:\chris\Home\Dropbox\COMP1753\TeachingMaterial\L08 Strings\11String_chain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21" r="42652" b="85858"/>
          <a:stretch/>
        </p:blipFill>
        <p:spPr>
          <a:xfrm>
            <a:off x="685800" y="5486400"/>
            <a:ext cx="6705600" cy="228600"/>
          </a:xfrm>
          <a:prstGeom prst="rect">
            <a:avLst/>
          </a:prstGeom>
        </p:spPr>
      </p:pic>
      <p:pic>
        <p:nvPicPr>
          <p:cNvPr id="6" name="Picture 5" descr="11String_chaining.py - D:\chris\Home\Dropbox\COMP1753\TeachingMaterial\L08 Strings\11String_chain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61265" b="71818"/>
          <a:stretch/>
        </p:blipFill>
        <p:spPr>
          <a:xfrm>
            <a:off x="711926" y="3124200"/>
            <a:ext cx="452927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Today </a:t>
            </a:r>
            <a:r>
              <a:rPr lang="en-GB" dirty="0"/>
              <a:t>we </a:t>
            </a:r>
            <a:r>
              <a:rPr lang="en-GB" dirty="0" smtClean="0"/>
              <a:t>will look at a variety of techniques for examining</a:t>
            </a:r>
            <a:r>
              <a:rPr lang="en-GB" dirty="0"/>
              <a:t>, classifying, modifying and analysing strings and text</a:t>
            </a:r>
          </a:p>
          <a:p>
            <a:pPr lvl="1"/>
            <a:r>
              <a:rPr lang="en-GB" dirty="0"/>
              <a:t>formatting &amp; </a:t>
            </a:r>
            <a:r>
              <a:rPr lang="en-GB" dirty="0" smtClean="0"/>
              <a:t>justification</a:t>
            </a:r>
          </a:p>
          <a:p>
            <a:pPr lvl="1"/>
            <a:r>
              <a:rPr lang="en-GB" dirty="0" smtClean="0"/>
              <a:t>string formatting methods</a:t>
            </a:r>
          </a:p>
          <a:p>
            <a:pPr lvl="1"/>
            <a:r>
              <a:rPr lang="en-GB" dirty="0" smtClean="0"/>
              <a:t>string functions &amp; operators</a:t>
            </a:r>
          </a:p>
          <a:p>
            <a:pPr lvl="1"/>
            <a:r>
              <a:rPr lang="en-GB" dirty="0" smtClean="0"/>
              <a:t>string loops &amp; slices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string </a:t>
            </a:r>
            <a:r>
              <a:rPr lang="en-GB" dirty="0"/>
              <a:t>classification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string </a:t>
            </a:r>
            <a:r>
              <a:rPr lang="en-GB" dirty="0"/>
              <a:t>search </a:t>
            </a:r>
            <a:r>
              <a:rPr lang="en-GB" dirty="0" smtClean="0"/>
              <a:t>methods</a:t>
            </a:r>
          </a:p>
          <a:p>
            <a:r>
              <a:rPr lang="en-GB" dirty="0" smtClean="0"/>
              <a:t>At the end we will put </a:t>
            </a:r>
            <a:r>
              <a:rPr lang="en-GB" dirty="0"/>
              <a:t>some of these techniques together </a:t>
            </a:r>
            <a:r>
              <a:rPr lang="en-GB" dirty="0" smtClean="0"/>
              <a:t>to build some text analysis tools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4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most of the examples we have seen use built-in methods to examine, classify</a:t>
            </a:r>
            <a:r>
              <a:rPr lang="en-GB" dirty="0"/>
              <a:t> </a:t>
            </a:r>
            <a:r>
              <a:rPr lang="en-GB" dirty="0" smtClean="0"/>
              <a:t>or modify strings</a:t>
            </a:r>
          </a:p>
          <a:p>
            <a:r>
              <a:rPr lang="en-GB" dirty="0" smtClean="0"/>
              <a:t>However, putting some of these together we can build some very powerful functions of our own to process strings</a:t>
            </a:r>
          </a:p>
          <a:p>
            <a:r>
              <a:rPr lang="en-GB" dirty="0" smtClean="0"/>
              <a:t>The next example shows show to remove punctuation and/or whitespace from a string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1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punctuation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Trying to identify all possible punctuation marks would be difficult </a:t>
            </a:r>
          </a:p>
          <a:p>
            <a:r>
              <a:rPr lang="en-GB" dirty="0" smtClean="0"/>
              <a:t>Fortunately Python provides a string containing all of them in the string class</a:t>
            </a:r>
          </a:p>
          <a:p>
            <a:endParaRPr lang="en-GB" dirty="0" smtClean="0"/>
          </a:p>
          <a:p>
            <a:r>
              <a:rPr lang="en-GB" dirty="0" smtClean="0"/>
              <a:t>So to remove all punctuation we just need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 dirty="0"/>
          </a:p>
        </p:txBody>
      </p:sp>
      <p:pic>
        <p:nvPicPr>
          <p:cNvPr id="5" name="Picture 4" descr="12String_removeFunctions.py - D:\chris\Home\Dropbox\COMP1753\TeachingMaterial\L08 Strings\12String_removeFunct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r="35663" b="71110"/>
          <a:stretch/>
        </p:blipFill>
        <p:spPr>
          <a:xfrm>
            <a:off x="685799" y="4648200"/>
            <a:ext cx="7772401" cy="1608296"/>
          </a:xfrm>
          <a:prstGeom prst="rect">
            <a:avLst/>
          </a:prstGeom>
        </p:spPr>
      </p:pic>
      <p:pic>
        <p:nvPicPr>
          <p:cNvPr id="6" name="Picture 5" descr="12String_removeFunctions.py - D:\chris\Home\Dropbox\COMP1753\TeachingMaterial\L08 Strings\12String_removeFunct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r="35663" b="92353"/>
          <a:stretch/>
        </p:blipFill>
        <p:spPr>
          <a:xfrm>
            <a:off x="685799" y="3581402"/>
            <a:ext cx="7772401" cy="283816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5638800" y="5257800"/>
            <a:ext cx="3263537" cy="812080"/>
          </a:xfrm>
          <a:prstGeom prst="wedgeRectCallout">
            <a:avLst>
              <a:gd name="adj1" fmla="val -82185"/>
              <a:gd name="adj2" fmla="val -440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loop over all possible punctuation marks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676106" y="5977816"/>
            <a:ext cx="3987437" cy="812080"/>
          </a:xfrm>
          <a:prstGeom prst="wedgeRectCallout">
            <a:avLst>
              <a:gd name="adj1" fmla="val -35885"/>
              <a:gd name="adj2" fmla="val -6119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smtClean="0">
                <a:solidFill>
                  <a:schemeClr val="tx1"/>
                </a:solidFill>
              </a:rPr>
              <a:t> contains this punctuation mark, remove it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4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whitespace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same approach works for whitespace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NB whitespace is spaces, tabs, and potentially other special characters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5" name="Picture 4" descr="12String_removeFunctions.py - D:\chris\Home\Dropbox\COMP1753\TeachingMaterial\L08 Strings\12String_removeFunct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36687" b="47778"/>
          <a:stretch/>
        </p:blipFill>
        <p:spPr>
          <a:xfrm>
            <a:off x="533400" y="2209800"/>
            <a:ext cx="800881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12String_removeFunctions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we can use the functions separately or together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6" name="Picture 5" descr="12String_removeFunctions.py - D:\chris\Home\Dropbox\COMP1753\TeachingMaterial\L08 Strings\12String_removeFunct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6" r="34639" b="30000"/>
          <a:stretch/>
        </p:blipFill>
        <p:spPr>
          <a:xfrm>
            <a:off x="477066" y="2590800"/>
            <a:ext cx="7828734" cy="1594572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" r="51181" b="73389"/>
          <a:stretch/>
        </p:blipFill>
        <p:spPr>
          <a:xfrm>
            <a:off x="1303045" y="4449141"/>
            <a:ext cx="6537910" cy="12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We can easily get a count of the number of characters in a string using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function</a:t>
            </a:r>
          </a:p>
          <a:p>
            <a:r>
              <a:rPr lang="en-GB" dirty="0" smtClean="0"/>
              <a:t>With our new functions we can also easily get a count of the number of letters</a:t>
            </a:r>
          </a:p>
          <a:p>
            <a:pPr lvl="1"/>
            <a:r>
              <a:rPr lang="en-GB" dirty="0" smtClean="0"/>
              <a:t>by removing all the punctuation and whitespace</a:t>
            </a:r>
          </a:p>
          <a:p>
            <a:r>
              <a:rPr lang="en-GB" dirty="0" smtClean="0"/>
              <a:t>To get a count of the number of words we can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splits a string into a list</a:t>
            </a:r>
          </a:p>
          <a:p>
            <a:r>
              <a:rPr lang="en-GB" dirty="0" smtClean="0"/>
              <a:t>With no argument,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GB" dirty="0" smtClean="0"/>
              <a:t> splits the string at every whitespace character (space, newline, </a:t>
            </a:r>
            <a:r>
              <a:rPr lang="en-GB" dirty="0" err="1" smtClean="0"/>
              <a:t>etc</a:t>
            </a:r>
            <a:r>
              <a:rPr lang="en-GB" smtClean="0"/>
              <a:t>) and </a:t>
            </a:r>
            <a:r>
              <a:rPr lang="en-GB" dirty="0" smtClean="0"/>
              <a:t>returns a list of all the individual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4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13Lorem_counts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Example 13 uses the “Lorem ipsum …” </a:t>
            </a:r>
            <a:r>
              <a:rPr lang="en-GB" dirty="0"/>
              <a:t>sample text 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www.lipsum.com/feed/html</a:t>
            </a:r>
            <a:endParaRPr lang="en-GB" dirty="0" smtClean="0"/>
          </a:p>
          <a:p>
            <a:pPr lvl="1"/>
            <a:r>
              <a:rPr lang="en-GB" dirty="0" smtClean="0"/>
              <a:t>“Lorem ipsum …” is often used as dummy text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  <p:pic>
        <p:nvPicPr>
          <p:cNvPr id="8" name="Picture 7" descr="13Lorem_counts.py - D:\chris\Home\Dropbox\COMP1753\TeachingMaterial\L08 Strings\13Lorem_counts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4" r="4564" b="11111"/>
          <a:stretch/>
        </p:blipFill>
        <p:spPr>
          <a:xfrm>
            <a:off x="495299" y="2743200"/>
            <a:ext cx="8066783" cy="32004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1" b="40644"/>
          <a:stretch/>
        </p:blipFill>
        <p:spPr>
          <a:xfrm>
            <a:off x="228600" y="2895600"/>
            <a:ext cx="879453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do some more advanced processing we need one more data structure – the </a:t>
            </a:r>
            <a:r>
              <a:rPr lang="en-GB" b="1" dirty="0" smtClean="0"/>
              <a:t>dictionary</a:t>
            </a:r>
          </a:p>
          <a:p>
            <a:r>
              <a:rPr lang="en-GB" dirty="0" smtClean="0"/>
              <a:t>Dictionaries (like the lists and sets that we met last week) are provided as part of the Python language</a:t>
            </a:r>
          </a:p>
          <a:p>
            <a:r>
              <a:rPr lang="en-GB" dirty="0" smtClean="0"/>
              <a:t>A Python dictionary allows you to look up one value, associated with another value</a:t>
            </a:r>
          </a:p>
          <a:p>
            <a:pPr lvl="1"/>
            <a:r>
              <a:rPr lang="en-GB" dirty="0" smtClean="0"/>
              <a:t>just like a real dictionary, we can look up a </a:t>
            </a:r>
            <a:r>
              <a:rPr lang="en-GB" i="1" dirty="0" smtClean="0"/>
              <a:t>definition</a:t>
            </a:r>
            <a:r>
              <a:rPr lang="en-GB" dirty="0" smtClean="0"/>
              <a:t> associated with a </a:t>
            </a:r>
            <a:r>
              <a:rPr lang="en-GB" i="1" dirty="0" smtClean="0"/>
              <a:t>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Dictionaries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 Python these values can be anything (often stored as strings but don’t have to be), e.g.</a:t>
            </a:r>
          </a:p>
          <a:p>
            <a:pPr lvl="1"/>
            <a:r>
              <a:rPr lang="en-GB" dirty="0" smtClean="0"/>
              <a:t>a phone number associated with a name (a phone directory)</a:t>
            </a:r>
          </a:p>
          <a:p>
            <a:pPr lvl="1"/>
            <a:r>
              <a:rPr lang="en-GB" dirty="0" smtClean="0"/>
              <a:t>a name associated with a phone number (a reverse phone directory)</a:t>
            </a:r>
          </a:p>
          <a:p>
            <a:pPr lvl="1"/>
            <a:r>
              <a:rPr lang="en-GB" dirty="0" smtClean="0"/>
              <a:t>a counter associated with a string</a:t>
            </a:r>
          </a:p>
          <a:p>
            <a:r>
              <a:rPr lang="en-GB" dirty="0" smtClean="0"/>
              <a:t>We shall use the last idea (counter associated with a string) to do some text analysis programs</a:t>
            </a:r>
          </a:p>
          <a:p>
            <a:r>
              <a:rPr lang="en-GB" dirty="0" smtClean="0"/>
              <a:t>You don’t need to understand Python dictionaries for the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55370" y="6248400"/>
            <a:ext cx="7621830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https://www.w3schools.com/python/python_dictionaries.asp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211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next example contains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given a list of items, it calculates the frequency of each item in the list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 returns the frequency of each item in the list, as a Python dictionary</a:t>
            </a:r>
          </a:p>
          <a:p>
            <a:pPr lvl="1"/>
            <a:r>
              <a:rPr lang="en-GB" dirty="0" smtClean="0"/>
              <a:t>so if we look up an item in the dictionary, we are given the number of times it occurs in the list</a:t>
            </a:r>
          </a:p>
          <a:p>
            <a:r>
              <a:rPr lang="en-GB" dirty="0" smtClean="0"/>
              <a:t>We can use this for text analysis</a:t>
            </a:r>
          </a:p>
          <a:p>
            <a:pPr lvl="1"/>
            <a:r>
              <a:rPr lang="en-GB" dirty="0" smtClean="0"/>
              <a:t>frequency of characters in a string</a:t>
            </a:r>
          </a:p>
          <a:p>
            <a:pPr lvl="1"/>
            <a:r>
              <a:rPr lang="en-GB" dirty="0" smtClean="0"/>
              <a:t>frequency of words in some text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0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You don’t need to understand how it works</a:t>
            </a:r>
          </a:p>
          <a:p>
            <a:pPr lvl="1"/>
            <a:r>
              <a:rPr lang="en-GB" dirty="0" smtClean="0"/>
              <a:t>but it’s pretty straightforward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  <p:pic>
        <p:nvPicPr>
          <p:cNvPr id="5" name="Picture 4" descr="13String_characterFrequency.py - D:\chris\Home\Dropbox\COMP1753\TeachingMaterial\L08 Strings\13String_characterFrequenc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r="34639" b="62222"/>
          <a:stretch/>
        </p:blipFill>
        <p:spPr>
          <a:xfrm>
            <a:off x="685800" y="2819400"/>
            <a:ext cx="7935127" cy="23622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562600" y="3657600"/>
            <a:ext cx="3263537" cy="381000"/>
          </a:xfrm>
          <a:prstGeom prst="wedgeRectCallout">
            <a:avLst>
              <a:gd name="adj1" fmla="val -82185"/>
              <a:gd name="adj2" fmla="val -440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loop over the list items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551714" y="4191000"/>
            <a:ext cx="3263537" cy="1066800"/>
          </a:xfrm>
          <a:prstGeom prst="wedgeRectCallout">
            <a:avLst>
              <a:gd name="adj1" fmla="val -69643"/>
              <a:gd name="adj2" fmla="val -4485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the item is already in the dictionary, increment the count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550229" y="5544094"/>
            <a:ext cx="3263537" cy="742406"/>
          </a:xfrm>
          <a:prstGeom prst="wedgeRectCallout">
            <a:avLst>
              <a:gd name="adj1" fmla="val -43226"/>
              <a:gd name="adj2" fmla="val -13787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if not, set the count equal to 1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12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Strings are widely used in many types of program</a:t>
            </a:r>
          </a:p>
          <a:p>
            <a:pPr lvl="1"/>
            <a:r>
              <a:rPr lang="en-GB" dirty="0"/>
              <a:t>a string is a bit like a </a:t>
            </a:r>
            <a:r>
              <a:rPr lang="en-GB" dirty="0" smtClean="0"/>
              <a:t>list </a:t>
            </a:r>
            <a:r>
              <a:rPr lang="en-GB" dirty="0"/>
              <a:t>of letters (characters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Most programming languages have extensive support for manipulating strings</a:t>
            </a:r>
          </a:p>
          <a:p>
            <a:pPr lvl="1"/>
            <a:r>
              <a:rPr lang="en-GB" dirty="0" smtClean="0"/>
              <a:t>much more support than the list data-type</a:t>
            </a:r>
          </a:p>
          <a:p>
            <a:r>
              <a:rPr lang="en-GB" dirty="0" smtClean="0"/>
              <a:t>In this lecture we will look at some of the possibilities available in Python </a:t>
            </a:r>
          </a:p>
          <a:p>
            <a:r>
              <a:rPr lang="en-GB" dirty="0" smtClean="0"/>
              <a:t>In addition there are plenty of external libraries for doing much more complex tasks, e.g.</a:t>
            </a:r>
          </a:p>
          <a:p>
            <a:pPr lvl="1"/>
            <a:r>
              <a:rPr lang="en-GB" dirty="0" smtClean="0"/>
              <a:t>natural language processing, automatic tagging, sentiment analysis</a:t>
            </a:r>
          </a:p>
          <a:p>
            <a:pPr lvl="1"/>
            <a:r>
              <a:rPr lang="en-GB" dirty="0" smtClean="0"/>
              <a:t>these are very important applications … but too advanced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to get a count of each character in a string</a:t>
            </a:r>
          </a:p>
          <a:p>
            <a:pPr lvl="1"/>
            <a:r>
              <a:rPr lang="en-GB" dirty="0" smtClean="0"/>
              <a:t>turn the string into a list</a:t>
            </a:r>
          </a:p>
          <a:p>
            <a:pPr lvl="1"/>
            <a:r>
              <a:rPr lang="en-GB" dirty="0" smtClean="0"/>
              <a:t>count the frequencies,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print out the count for each letter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5" name="Picture 4" descr="13String_characterFrequency.py - D:\chris\Home\Dropbox\COMP1753\TeachingMaterial\L08 Strings\13String_characterFrequenc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 r="46928" b="41111"/>
          <a:stretch/>
        </p:blipFill>
        <p:spPr>
          <a:xfrm>
            <a:off x="685800" y="4509333"/>
            <a:ext cx="5257800" cy="1826153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0" r="60634" b="59356"/>
          <a:stretch/>
        </p:blipFill>
        <p:spPr>
          <a:xfrm>
            <a:off x="5733546" y="4343399"/>
            <a:ext cx="3410454" cy="14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858000" cy="1066800"/>
          </a:xfrm>
        </p:spPr>
        <p:txBody>
          <a:bodyPr/>
          <a:lstStyle/>
          <a:p>
            <a:r>
              <a:rPr lang="en-GB" dirty="0" smtClean="0"/>
              <a:t>14String_characterFrequency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Like sets, dictionaries are unordered, so we have to do a bit more work to get a sorted list</a:t>
            </a:r>
          </a:p>
          <a:p>
            <a:pPr lvl="1"/>
            <a:r>
              <a:rPr lang="en-GB" smtClean="0"/>
              <a:t>example 14 </a:t>
            </a:r>
            <a:r>
              <a:rPr lang="en-GB" dirty="0" smtClean="0"/>
              <a:t>demonstrates this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  <p:pic>
        <p:nvPicPr>
          <p:cNvPr id="5" name="Picture 4" descr="13String_characterFrequency.py - D:\chris\Home\Dropbox\COMP1753\TeachingMaterial\L08 Strings\13String_characterFrequenc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0" r="24398" b="11111"/>
          <a:stretch/>
        </p:blipFill>
        <p:spPr>
          <a:xfrm>
            <a:off x="685800" y="2895600"/>
            <a:ext cx="7789105" cy="27432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8" r="35822" b="20780"/>
          <a:stretch/>
        </p:blipFill>
        <p:spPr>
          <a:xfrm>
            <a:off x="1981200" y="3393831"/>
            <a:ext cx="5406497" cy="25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Word 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Example 15 uses exactly the same code, but does a word analysis of the Lorem ipsum text</a:t>
            </a:r>
          </a:p>
          <a:p>
            <a:pPr lvl="1"/>
            <a:r>
              <a:rPr lang="en-GB" dirty="0" smtClean="0"/>
              <a:t>rather than a letter analysis of the Hello world string</a:t>
            </a:r>
          </a:p>
          <a:p>
            <a:r>
              <a:rPr lang="en-GB" dirty="0" smtClean="0"/>
              <a:t>To do this we just need to pass a list of words into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frequency()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smtClean="0"/>
              <a:t>rather than a list of letters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  <p:pic>
        <p:nvPicPr>
          <p:cNvPr id="5" name="Picture 4" descr="15Lorem_wordFrequency.py - D:\chris\Home\Dropbox\COMP1753\TeachingMaterial\L08 Strings\15Lorem_wordFrequenc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r="53075" b="58889"/>
          <a:stretch/>
        </p:blipFill>
        <p:spPr>
          <a:xfrm>
            <a:off x="914400" y="4104370"/>
            <a:ext cx="7010400" cy="21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15Lorem_wordFrequency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Example 15 also uses a counter to show just the top 10 words</a:t>
            </a:r>
          </a:p>
          <a:p>
            <a:pPr lvl="1"/>
            <a:r>
              <a:rPr lang="en-GB" dirty="0" smtClean="0"/>
              <a:t>it will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 smtClean="0"/>
              <a:t> out of the loop when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GB" dirty="0" smtClean="0"/>
              <a:t> reaches 10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43</a:t>
            </a:fld>
            <a:endParaRPr lang="es-ES"/>
          </a:p>
        </p:txBody>
      </p:sp>
      <p:pic>
        <p:nvPicPr>
          <p:cNvPr id="5" name="Picture 4" descr="15Lorem_wordFrequency.py - D:\chris\Home\Dropbox\COMP1753\TeachingMaterial\L08 Strings\15Lorem_wordFrequenc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821" r="44913" b="9016"/>
          <a:stretch/>
        </p:blipFill>
        <p:spPr>
          <a:xfrm>
            <a:off x="685800" y="3070454"/>
            <a:ext cx="8229600" cy="3330345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60834" b="54766"/>
          <a:stretch/>
        </p:blipFill>
        <p:spPr>
          <a:xfrm>
            <a:off x="2438400" y="3260953"/>
            <a:ext cx="5544768" cy="29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Today we have looked at plenty of ways of examining, classifying, modifying and analysing strings and text</a:t>
            </a:r>
          </a:p>
          <a:p>
            <a:pPr lvl="1"/>
            <a:r>
              <a:rPr lang="en-GB" dirty="0" smtClean="0"/>
              <a:t>formatting &amp; justification: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</a:p>
          <a:p>
            <a:pPr lvl="1"/>
            <a:r>
              <a:rPr lang="en-GB" dirty="0" smtClean="0"/>
              <a:t>string methods: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.lower()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.upper()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.title()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.strip()</a:t>
            </a:r>
            <a:r>
              <a:rPr lang="en-GB" dirty="0" smtClean="0"/>
              <a:t>, …</a:t>
            </a:r>
          </a:p>
          <a:p>
            <a:pPr lvl="1"/>
            <a:r>
              <a:rPr lang="en-GB" dirty="0" smtClean="0"/>
              <a:t>string functions: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en-GB" dirty="0" smtClean="0"/>
          </a:p>
          <a:p>
            <a:pPr lvl="1"/>
            <a:r>
              <a:rPr lang="en-GB" dirty="0" smtClean="0"/>
              <a:t>string operators: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</a:p>
          <a:p>
            <a:pPr lvl="1"/>
            <a:r>
              <a:rPr lang="en-GB" dirty="0"/>
              <a:t>string comparison </a:t>
            </a:r>
            <a:r>
              <a:rPr lang="en-GB" dirty="0" smtClean="0"/>
              <a:t>operators: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string loops &amp; slices: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</a:p>
          <a:p>
            <a:pPr lvl="1"/>
            <a:r>
              <a:rPr lang="en-GB" dirty="0" smtClean="0"/>
              <a:t>string classification methods: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…</a:t>
            </a:r>
          </a:p>
          <a:p>
            <a:pPr lvl="1"/>
            <a:r>
              <a:rPr lang="en-GB" dirty="0" smtClean="0"/>
              <a:t>string search methods: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.find()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.count()</a:t>
            </a:r>
          </a:p>
          <a:p>
            <a:r>
              <a:rPr lang="en-GB" dirty="0" smtClean="0"/>
              <a:t>We have also looked at how methods can be chained together</a:t>
            </a:r>
          </a:p>
          <a:p>
            <a:r>
              <a:rPr lang="en-GB" dirty="0" smtClean="0"/>
              <a:t>Finally we put some of these techniques together and used a Python dictionary for text analysis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2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far, when we print numbers out we have just converted directly them to strings</a:t>
            </a:r>
          </a:p>
          <a:p>
            <a:r>
              <a:rPr lang="en-GB" dirty="0" smtClean="0"/>
              <a:t>However, it’s possible to 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GB" dirty="0" smtClean="0"/>
              <a:t> function to format numbers appropriately – e.g.</a:t>
            </a:r>
          </a:p>
          <a:p>
            <a:pPr lvl="1"/>
            <a:r>
              <a:rPr lang="en-GB" dirty="0" smtClean="0"/>
              <a:t>currencies: £1.50 rather than £1.5</a:t>
            </a:r>
          </a:p>
          <a:p>
            <a:pPr lvl="1"/>
            <a:r>
              <a:rPr lang="en-GB" dirty="0" smtClean="0"/>
              <a:t>scientific notation:1.23e-05 rather than 0.00123</a:t>
            </a:r>
          </a:p>
          <a:p>
            <a:pPr lvl="1"/>
            <a:r>
              <a:rPr lang="en-GB" dirty="0" smtClean="0"/>
              <a:t>percentages:12.35% rather than 0.12345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format specifier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 format a number,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GB" dirty="0" smtClean="0"/>
              <a:t> function typically takes two arguments</a:t>
            </a:r>
          </a:p>
          <a:p>
            <a:pPr lvl="1"/>
            <a:r>
              <a:rPr lang="en-GB" dirty="0" smtClean="0"/>
              <a:t>the number to be formatted</a:t>
            </a:r>
          </a:p>
          <a:p>
            <a:pPr lvl="1"/>
            <a:r>
              <a:rPr lang="en-GB" dirty="0" smtClean="0"/>
              <a:t>the format </a:t>
            </a:r>
            <a:r>
              <a:rPr lang="en-GB" dirty="0" err="1" smtClean="0"/>
              <a:t>specifier</a:t>
            </a:r>
            <a:r>
              <a:rPr lang="en-GB" dirty="0" smtClean="0"/>
              <a:t>, e.g.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8.2f</a:t>
            </a:r>
            <a:r>
              <a:rPr lang="en-GB" dirty="0" smtClean="0"/>
              <a:t>”,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8.2e</a:t>
            </a:r>
            <a:r>
              <a:rPr lang="en-GB" dirty="0" smtClean="0"/>
              <a:t>”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9.2%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The format </a:t>
            </a:r>
            <a:r>
              <a:rPr lang="en-GB" dirty="0" err="1" smtClean="0"/>
              <a:t>specifier</a:t>
            </a:r>
            <a:r>
              <a:rPr lang="en-GB" dirty="0" smtClean="0"/>
              <a:t> can be quite complex but typically consists of</a:t>
            </a:r>
          </a:p>
          <a:p>
            <a:pPr lvl="1"/>
            <a:r>
              <a:rPr lang="en-GB" dirty="0" smtClean="0"/>
              <a:t>the width – i.e. the total width in characters of the formatted string</a:t>
            </a:r>
          </a:p>
          <a:p>
            <a:pPr lvl="1"/>
            <a:r>
              <a:rPr lang="en-GB" dirty="0" smtClean="0"/>
              <a:t>the precision – i.e. the number of digits after the decimal point</a:t>
            </a:r>
          </a:p>
          <a:p>
            <a:pPr lvl="1"/>
            <a:r>
              <a:rPr lang="en-GB" dirty="0" smtClean="0"/>
              <a:t>the type – e.g. </a:t>
            </a:r>
          </a:p>
          <a:p>
            <a:pPr lvl="2"/>
            <a:r>
              <a:rPr lang="en-GB" dirty="0" smtClean="0"/>
              <a:t>f denotes a decimal (floating point) number</a:t>
            </a:r>
          </a:p>
          <a:p>
            <a:pPr lvl="2"/>
            <a:r>
              <a:rPr lang="en-GB" dirty="0" smtClean="0"/>
              <a:t>e denotes scientific (exponent) notation</a:t>
            </a:r>
          </a:p>
          <a:p>
            <a:pPr lvl="2"/>
            <a:r>
              <a:rPr lang="en-GB" dirty="0" smtClean="0"/>
              <a:t>% denotes a percentage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74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format specifier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For example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8.2f</a:t>
            </a:r>
            <a:r>
              <a:rPr lang="en-GB" dirty="0" smtClean="0"/>
              <a:t>” formats the number in a string 8 characters wide and as a decimal with 2 digits after the decimal point, so</a:t>
            </a:r>
          </a:p>
          <a:p>
            <a:pPr lvl="1"/>
            <a:r>
              <a:rPr lang="en-GB" dirty="0" smtClean="0"/>
              <a:t>16.349 would be formatted as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16.35</a:t>
            </a:r>
            <a:r>
              <a:rPr lang="en-GB" dirty="0" smtClean="0"/>
              <a:t>” (rounded up) with 3 spaces at the beginning to make a total width of 8</a:t>
            </a:r>
          </a:p>
          <a:p>
            <a:pPr lvl="1"/>
            <a:r>
              <a:rPr lang="en-GB" dirty="0" smtClean="0"/>
              <a:t>100 would be formatted as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100.00</a:t>
            </a:r>
            <a:r>
              <a:rPr lang="en-GB" dirty="0" smtClean="0"/>
              <a:t>” </a:t>
            </a:r>
            <a:r>
              <a:rPr lang="en-GB" dirty="0"/>
              <a:t>with </a:t>
            </a:r>
            <a:r>
              <a:rPr lang="en-GB" dirty="0" smtClean="0"/>
              <a:t>2 </a:t>
            </a:r>
            <a:r>
              <a:rPr lang="en-GB" dirty="0"/>
              <a:t>spaces at the beginning to make a total width of </a:t>
            </a:r>
            <a:r>
              <a:rPr lang="en-GB" dirty="0" smtClean="0"/>
              <a:t>8</a:t>
            </a:r>
          </a:p>
          <a:p>
            <a:r>
              <a:rPr lang="en-GB" dirty="0" smtClean="0"/>
              <a:t>You don’t need to specify width so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GB" dirty="0"/>
              <a:t>” </a:t>
            </a:r>
            <a:r>
              <a:rPr lang="en-GB" dirty="0" smtClean="0"/>
              <a:t>just gives 2 digits after the decimal point</a:t>
            </a:r>
          </a:p>
          <a:p>
            <a:pPr lvl="1"/>
            <a:r>
              <a:rPr lang="en-GB" dirty="0" smtClean="0"/>
              <a:t>e.g. you can use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"£" + format(19.99, ".2f")</a:t>
            </a:r>
            <a:r>
              <a:rPr lang="en-GB" dirty="0" smtClean="0"/>
              <a:t> to format currency as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£19.99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there are more advanced ways of doing this (to separate thousands and millions with commas), but we won’t bother with them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01Formatting_numbers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Example 01 demonstrates some sample formatting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pic>
        <p:nvPicPr>
          <p:cNvPr id="9" name="Picture 8" descr="*01Formatting_numbers.py - D:\chris\Home\Dropbox\COMP1753\TeachingMaterial\L08 Strings\01Formatting_number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49167" b="25657"/>
          <a:stretch/>
        </p:blipFill>
        <p:spPr>
          <a:xfrm>
            <a:off x="560895" y="1828800"/>
            <a:ext cx="4648200" cy="4495800"/>
          </a:xfrm>
          <a:prstGeom prst="rect">
            <a:avLst/>
          </a:prstGeom>
        </p:spPr>
      </p:pic>
      <p:pic>
        <p:nvPicPr>
          <p:cNvPr id="11" name="Picture 10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" r="59452" b="10355"/>
          <a:stretch/>
        </p:blipFill>
        <p:spPr>
          <a:xfrm>
            <a:off x="5082664" y="1828800"/>
            <a:ext cx="3961878" cy="404056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560895" y="6255637"/>
            <a:ext cx="7010400" cy="455236"/>
          </a:xfrm>
          <a:prstGeom prst="wedgeRectCallout">
            <a:avLst>
              <a:gd name="adj1" fmla="val 30036"/>
              <a:gd name="adj2" fmla="val -1565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notice percentages – 1.0 is 100%, 0.1 is 10%,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7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Formatting – justification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the context of formatting, justification refers to whether a string is aligned to the left or right hand side of the output</a:t>
            </a:r>
          </a:p>
          <a:p>
            <a:r>
              <a:rPr lang="en-GB" dirty="0" smtClean="0"/>
              <a:t>If a formatted string does not fill up the whole width allowed, then additional spaces are added</a:t>
            </a:r>
          </a:p>
          <a:p>
            <a:pPr lvl="1"/>
            <a:r>
              <a:rPr lang="en-GB" dirty="0" smtClean="0"/>
              <a:t>by default, numbers are </a:t>
            </a:r>
            <a:r>
              <a:rPr lang="en-GB" b="1" dirty="0" smtClean="0"/>
              <a:t>right-justified </a:t>
            </a:r>
          </a:p>
          <a:p>
            <a:pPr lvl="2"/>
            <a:r>
              <a:rPr lang="en-GB" dirty="0" smtClean="0"/>
              <a:t>spaces are added </a:t>
            </a:r>
            <a:r>
              <a:rPr lang="en-GB" b="1" dirty="0" smtClean="0"/>
              <a:t>before</a:t>
            </a:r>
            <a:r>
              <a:rPr lang="en-GB" dirty="0" smtClean="0"/>
              <a:t> the number to fill up any available width</a:t>
            </a:r>
          </a:p>
          <a:p>
            <a:pPr lvl="1"/>
            <a:r>
              <a:rPr lang="en-GB" dirty="0" smtClean="0"/>
              <a:t>by default, strings are </a:t>
            </a:r>
            <a:r>
              <a:rPr lang="en-GB" b="1" dirty="0" smtClean="0"/>
              <a:t>left-justified</a:t>
            </a:r>
          </a:p>
          <a:p>
            <a:pPr lvl="2"/>
            <a:r>
              <a:rPr lang="en-GB" dirty="0" smtClean="0"/>
              <a:t>spaces are added </a:t>
            </a:r>
            <a:r>
              <a:rPr lang="en-GB" b="1" dirty="0" smtClean="0"/>
              <a:t>after</a:t>
            </a:r>
            <a:r>
              <a:rPr lang="en-GB" dirty="0" smtClean="0"/>
              <a:t> the string to fill up any available width</a:t>
            </a:r>
          </a:p>
          <a:p>
            <a:r>
              <a:rPr lang="en-GB" dirty="0" smtClean="0"/>
              <a:t>However, you can change the justification by using a &lt; or &gt; symbol in the format </a:t>
            </a:r>
            <a:r>
              <a:rPr lang="en-GB" dirty="0" err="1" smtClean="0"/>
              <a:t>specifier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7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18864</TotalTime>
  <Words>2509</Words>
  <Application>Microsoft Office PowerPoint</Application>
  <PresentationFormat>On-screen Show (4:3)</PresentationFormat>
  <Paragraphs>371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Courier New</vt:lpstr>
      <vt:lpstr>Times New Roman</vt:lpstr>
      <vt:lpstr>Term1Theme</vt:lpstr>
      <vt:lpstr>For the experts …</vt:lpstr>
      <vt:lpstr>Strings</vt:lpstr>
      <vt:lpstr>Lecture Objectives</vt:lpstr>
      <vt:lpstr>Motivation</vt:lpstr>
      <vt:lpstr>Formatting</vt:lpstr>
      <vt:lpstr>The format specifier</vt:lpstr>
      <vt:lpstr>The format specifier - examples</vt:lpstr>
      <vt:lpstr>01Formatting_numbers</vt:lpstr>
      <vt:lpstr>Formatting – justification</vt:lpstr>
      <vt:lpstr>02Formatting_justification</vt:lpstr>
      <vt:lpstr>String methods</vt:lpstr>
      <vt:lpstr>03String_methods</vt:lpstr>
      <vt:lpstr>Functions used on strings</vt:lpstr>
      <vt:lpstr>04String_functions</vt:lpstr>
      <vt:lpstr>Operators &amp; slicing</vt:lpstr>
      <vt:lpstr>05String_operators</vt:lpstr>
      <vt:lpstr>The in operator</vt:lpstr>
      <vt:lpstr>06String_inNotIn</vt:lpstr>
      <vt:lpstr>Using loops with strings</vt:lpstr>
      <vt:lpstr>The print() function</vt:lpstr>
      <vt:lpstr>07String_loops</vt:lpstr>
      <vt:lpstr>String comparisons</vt:lpstr>
      <vt:lpstr>08String_comparisons</vt:lpstr>
      <vt:lpstr>String classification methods</vt:lpstr>
      <vt:lpstr>09String_classification</vt:lpstr>
      <vt:lpstr>String search methods</vt:lpstr>
      <vt:lpstr>10String_searching</vt:lpstr>
      <vt:lpstr>Aside: Chaining methods</vt:lpstr>
      <vt:lpstr>11String_chaining</vt:lpstr>
      <vt:lpstr>String processing</vt:lpstr>
      <vt:lpstr>Removing punctuation</vt:lpstr>
      <vt:lpstr>Removing whitespace</vt:lpstr>
      <vt:lpstr>12String_removeFunctions</vt:lpstr>
      <vt:lpstr>Counts example</vt:lpstr>
      <vt:lpstr>13Lorem_counts</vt:lpstr>
      <vt:lpstr>Dictionaries (1)</vt:lpstr>
      <vt:lpstr>Dictionaries (2)</vt:lpstr>
      <vt:lpstr>The frequency() function</vt:lpstr>
      <vt:lpstr>The frequency() function</vt:lpstr>
      <vt:lpstr>Counting characters</vt:lpstr>
      <vt:lpstr>14String_characterFrequency</vt:lpstr>
      <vt:lpstr>Word frequency</vt:lpstr>
      <vt:lpstr>15Lorem_wordFrequency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512</cp:revision>
  <cp:lastPrinted>2013-01-03T16:16:02Z</cp:lastPrinted>
  <dcterms:created xsi:type="dcterms:W3CDTF">2002-08-02T19:17:07Z</dcterms:created>
  <dcterms:modified xsi:type="dcterms:W3CDTF">2018-11-14T16:22:08Z</dcterms:modified>
</cp:coreProperties>
</file>