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4"/>
  </p:notesMasterIdLst>
  <p:handoutMasterIdLst>
    <p:handoutMasterId r:id="rId45"/>
  </p:handoutMasterIdLst>
  <p:sldIdLst>
    <p:sldId id="256" r:id="rId2"/>
    <p:sldId id="628" r:id="rId3"/>
    <p:sldId id="546" r:id="rId4"/>
    <p:sldId id="635" r:id="rId5"/>
    <p:sldId id="636" r:id="rId6"/>
    <p:sldId id="637" r:id="rId7"/>
    <p:sldId id="640" r:id="rId8"/>
    <p:sldId id="639" r:id="rId9"/>
    <p:sldId id="641" r:id="rId10"/>
    <p:sldId id="642" r:id="rId11"/>
    <p:sldId id="643" r:id="rId12"/>
    <p:sldId id="677" r:id="rId13"/>
    <p:sldId id="678" r:id="rId14"/>
    <p:sldId id="638" r:id="rId15"/>
    <p:sldId id="679" r:id="rId16"/>
    <p:sldId id="680" r:id="rId17"/>
    <p:sldId id="644" r:id="rId18"/>
    <p:sldId id="645" r:id="rId19"/>
    <p:sldId id="681" r:id="rId20"/>
    <p:sldId id="683" r:id="rId21"/>
    <p:sldId id="649" r:id="rId22"/>
    <p:sldId id="654" r:id="rId23"/>
    <p:sldId id="655" r:id="rId24"/>
    <p:sldId id="656" r:id="rId25"/>
    <p:sldId id="657" r:id="rId26"/>
    <p:sldId id="684" r:id="rId27"/>
    <p:sldId id="685" r:id="rId28"/>
    <p:sldId id="686" r:id="rId29"/>
    <p:sldId id="687" r:id="rId30"/>
    <p:sldId id="688" r:id="rId31"/>
    <p:sldId id="696" r:id="rId32"/>
    <p:sldId id="689" r:id="rId33"/>
    <p:sldId id="690" r:id="rId34"/>
    <p:sldId id="693" r:id="rId35"/>
    <p:sldId id="691" r:id="rId36"/>
    <p:sldId id="694" r:id="rId37"/>
    <p:sldId id="692" r:id="rId38"/>
    <p:sldId id="695" r:id="rId39"/>
    <p:sldId id="697" r:id="rId40"/>
    <p:sldId id="698" r:id="rId41"/>
    <p:sldId id="699" r:id="rId42"/>
    <p:sldId id="592" r:id="rId43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FFCD0"/>
    <a:srgbClr val="FF0066"/>
    <a:srgbClr val="FFFF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>
      <p:cViewPr varScale="1">
        <p:scale>
          <a:sx n="70" d="100"/>
          <a:sy n="70" d="100"/>
        </p:scale>
        <p:origin x="7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64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47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93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84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57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82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00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675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20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84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s-ES" dirty="0" smtClean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5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Lists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Computing &amp; Information Systems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1</a:t>
            </a:fld>
            <a:endParaRPr lang="es-ES" sz="1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>
                <a:cs typeface="Courier New" panose="02070309020205020404" pitchFamily="49" charset="0"/>
              </a:rPr>
              <a:t> </a:t>
            </a:r>
            <a:r>
              <a:rPr lang="en-GB" dirty="0" smtClean="0"/>
              <a:t>function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fix the second problem we can use the list’s actual length rather than the fixed value 4</a:t>
            </a:r>
          </a:p>
          <a:p>
            <a:r>
              <a:rPr lang="en-GB" dirty="0" smtClean="0"/>
              <a:t>Python provides a built-in function called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which returns the length of a list</a:t>
            </a:r>
          </a:p>
          <a:p>
            <a:r>
              <a:rPr lang="en-GB" dirty="0" smtClean="0"/>
              <a:t>So if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fruits</a:t>
            </a:r>
            <a:r>
              <a:rPr lang="en-GB" dirty="0" smtClean="0"/>
              <a:t> has 4 </a:t>
            </a:r>
            <a:r>
              <a:rPr lang="en-GB" dirty="0" smtClean="0"/>
              <a:t>items the </a:t>
            </a:r>
            <a:r>
              <a:rPr lang="en-GB" dirty="0" smtClean="0"/>
              <a:t>value of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(fruits)</a:t>
            </a:r>
            <a:r>
              <a:rPr lang="en-GB" dirty="0" smtClean="0"/>
              <a:t> will be 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63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02Fruits_better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Example 02 fixes both of the previous problems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Here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(fruits)</a:t>
            </a:r>
            <a:r>
              <a:rPr lang="en-GB" dirty="0" smtClean="0"/>
              <a:t> </a:t>
            </a:r>
            <a:r>
              <a:rPr lang="en-GB" dirty="0" smtClean="0"/>
              <a:t>returns 4 and then we use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GB" dirty="0" smtClean="0"/>
              <a:t> to get the indices, 0, 1, 2, 3</a:t>
            </a:r>
          </a:p>
          <a:p>
            <a:r>
              <a:rPr lang="en-GB" dirty="0" smtClean="0"/>
              <a:t>Now if the programmer </a:t>
            </a:r>
            <a:r>
              <a:rPr lang="en-GB" dirty="0"/>
              <a:t>adds another </a:t>
            </a:r>
            <a:r>
              <a:rPr lang="en-GB" dirty="0" smtClean="0"/>
              <a:t>fruit to </a:t>
            </a:r>
            <a:r>
              <a:rPr lang="en-GB" dirty="0"/>
              <a:t>the </a:t>
            </a:r>
            <a:r>
              <a:rPr lang="en-GB" dirty="0" smtClean="0"/>
              <a:t>list</a:t>
            </a:r>
            <a:r>
              <a:rPr lang="en-GB" dirty="0" smtClean="0"/>
              <a:t>, </a:t>
            </a:r>
            <a:r>
              <a:rPr lang="en-GB" dirty="0" smtClean="0"/>
              <a:t>or deletes one of them, the code will still work fine - 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  <p:pic>
        <p:nvPicPr>
          <p:cNvPr id="7" name="Picture 6" descr="02Fruits_better.py - D:\chris\Home\Dropbox\COMP1753\TeachingMaterial\L07 Lists\02Fruits_better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0" r="65000" b="68547"/>
          <a:stretch/>
        </p:blipFill>
        <p:spPr>
          <a:xfrm>
            <a:off x="685800" y="1981200"/>
            <a:ext cx="5410200" cy="27051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715000" y="2057400"/>
            <a:ext cx="3429000" cy="1143000"/>
          </a:xfrm>
          <a:prstGeom prst="wedgeRectCallout">
            <a:avLst>
              <a:gd name="adj1" fmla="val -88034"/>
              <a:gd name="adj2" fmla="val 10738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the loop will run the same number of times as the </a:t>
            </a:r>
            <a:r>
              <a:rPr lang="en-GB" dirty="0" smtClean="0">
                <a:solidFill>
                  <a:schemeClr val="tx1"/>
                </a:solidFill>
              </a:rPr>
              <a:t>list length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175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In fact, if the list is relatively short and we know what the items are, we can declare and initialise </a:t>
            </a:r>
            <a:r>
              <a:rPr lang="en-GB" dirty="0" smtClean="0"/>
              <a:t>in </a:t>
            </a:r>
            <a:r>
              <a:rPr lang="en-GB" dirty="0" smtClean="0"/>
              <a:t>one </a:t>
            </a:r>
            <a:r>
              <a:rPr lang="en-GB" dirty="0" smtClean="0"/>
              <a:t>line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the_list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["item1", "item2", "item3", …]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We can also used an enhanced version of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 smtClean="0"/>
              <a:t> loop to process it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item in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the_list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</a:p>
          <a:p>
            <a:endParaRPr lang="en-GB" dirty="0" smtClean="0"/>
          </a:p>
          <a:p>
            <a:r>
              <a:rPr lang="en-GB" dirty="0" smtClean="0"/>
              <a:t>This is a </a:t>
            </a:r>
            <a:r>
              <a:rPr lang="en-GB" b="1" i="1" dirty="0" smtClean="0"/>
              <a:t>really</a:t>
            </a:r>
            <a:r>
              <a:rPr lang="en-GB" dirty="0" smtClean="0"/>
              <a:t> </a:t>
            </a:r>
            <a:r>
              <a:rPr lang="en-GB" dirty="0"/>
              <a:t>common </a:t>
            </a:r>
            <a:r>
              <a:rPr lang="en-GB" dirty="0" smtClean="0"/>
              <a:t>way of processing lists</a:t>
            </a:r>
            <a:r>
              <a:rPr lang="en-GB" dirty="0" smtClean="0"/>
              <a:t>!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9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03Fruits_best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03 demonstrates these ideas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  <p:pic>
        <p:nvPicPr>
          <p:cNvPr id="5" name="Picture 4" descr="03Fruits_best.py - D:\chris\Home\Dropbox\COMP1753\TeachingMaterial\L07 Lists\03Fruits_best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7" r="45000" b="80139"/>
          <a:stretch/>
        </p:blipFill>
        <p:spPr>
          <a:xfrm>
            <a:off x="685800" y="2514600"/>
            <a:ext cx="8382000" cy="1447800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3" r="86627" b="75653"/>
          <a:stretch/>
        </p:blipFill>
        <p:spPr>
          <a:xfrm>
            <a:off x="5175539" y="4226169"/>
            <a:ext cx="2391641" cy="135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3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check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Given the following declaration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What value does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fruits[2]</a:t>
            </a:r>
            <a:r>
              <a:rPr lang="en-GB" dirty="0" smtClean="0"/>
              <a:t> have?</a:t>
            </a:r>
          </a:p>
          <a:p>
            <a:pPr lvl="1"/>
            <a:r>
              <a:rPr lang="en-GB" dirty="0" smtClean="0"/>
              <a:t>answer: Apple</a:t>
            </a:r>
          </a:p>
          <a:p>
            <a:r>
              <a:rPr lang="en-GB" dirty="0" smtClean="0"/>
              <a:t>What is the list index of Orange?</a:t>
            </a:r>
          </a:p>
          <a:p>
            <a:pPr lvl="1"/>
            <a:r>
              <a:rPr lang="en-GB" dirty="0" smtClean="0"/>
              <a:t>answer: 1</a:t>
            </a:r>
          </a:p>
          <a:p>
            <a:r>
              <a:rPr lang="en-GB" dirty="0" smtClean="0"/>
              <a:t>What value does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fruits[4]</a:t>
            </a:r>
            <a:r>
              <a:rPr lang="en-GB" dirty="0" smtClean="0"/>
              <a:t> have?</a:t>
            </a:r>
          </a:p>
          <a:p>
            <a:pPr lvl="1"/>
            <a:r>
              <a:rPr lang="en-GB" dirty="0" smtClean="0"/>
              <a:t>answer: there is no </a:t>
            </a:r>
            <a:r>
              <a:rPr lang="en-GB" dirty="0" smtClean="0"/>
              <a:t>item with </a:t>
            </a:r>
            <a:r>
              <a:rPr lang="en-GB" dirty="0" smtClean="0"/>
              <a:t>the index 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  <p:pic>
        <p:nvPicPr>
          <p:cNvPr id="6" name="Picture 5" descr="03Fruits_best.py - D:\chris\Home\Dropbox\COMP1753\TeachingMaterial\L07 Lists\03Fruits_best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7" r="45000" b="89180"/>
          <a:stretch/>
        </p:blipFill>
        <p:spPr>
          <a:xfrm>
            <a:off x="685800" y="2133600"/>
            <a:ext cx="838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print_list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next e</a:t>
            </a:r>
            <a:r>
              <a:rPr lang="en-GB" dirty="0" smtClean="0"/>
              <a:t>xample </a:t>
            </a:r>
            <a:r>
              <a:rPr lang="en-GB" dirty="0" smtClean="0"/>
              <a:t>wraps the list-printing loop in a </a:t>
            </a:r>
            <a:r>
              <a:rPr lang="en-GB" dirty="0"/>
              <a:t>function </a:t>
            </a:r>
            <a:r>
              <a:rPr lang="en-GB" dirty="0" smtClean="0"/>
              <a:t>called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print_list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, with some </a:t>
            </a:r>
            <a:r>
              <a:rPr lang="en-GB" dirty="0" smtClean="0"/>
              <a:t>enhancements …</a:t>
            </a:r>
            <a:endParaRPr lang="en-GB" dirty="0" smtClean="0"/>
          </a:p>
          <a:p>
            <a:r>
              <a:rPr lang="en-GB" dirty="0" smtClean="0"/>
              <a:t>An optional header printed above the list </a:t>
            </a:r>
          </a:p>
          <a:p>
            <a:pPr lvl="1"/>
            <a:r>
              <a:rPr lang="en-GB" dirty="0" smtClean="0"/>
              <a:t>if no header is passed into the function, nothing is printed</a:t>
            </a:r>
          </a:p>
          <a:p>
            <a:r>
              <a:rPr lang="en-GB" dirty="0"/>
              <a:t>C</a:t>
            </a:r>
            <a:r>
              <a:rPr lang="en-GB" dirty="0" smtClean="0"/>
              <a:t>onverts all list items to strings using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smtClean="0"/>
              <a:t>so the function can handle lists of numbers &amp; </a:t>
            </a:r>
            <a:r>
              <a:rPr lang="en-GB" dirty="0" err="1" smtClean="0"/>
              <a:t>booleans</a:t>
            </a:r>
            <a:r>
              <a:rPr lang="en-GB" dirty="0" smtClean="0"/>
              <a:t> too</a:t>
            </a:r>
          </a:p>
          <a:p>
            <a:r>
              <a:rPr lang="en-GB" dirty="0" smtClean="0"/>
              <a:t>An extra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GB" dirty="0" smtClean="0"/>
              <a:t> call at the end to separate out the list from other output			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72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04Fruits_printFunction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Here is the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print_list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  <p:pic>
        <p:nvPicPr>
          <p:cNvPr id="5" name="Picture 4" descr="04Fruits_printFunction.py - D:\chris\Home\Dropbox\COMP1753\TeachingMaterial\L07 Lists\04Fruits_printFunction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2" r="56667" b="74342"/>
          <a:stretch/>
        </p:blipFill>
        <p:spPr>
          <a:xfrm>
            <a:off x="685800" y="2362200"/>
            <a:ext cx="8157882" cy="256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methods (functions)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As well as using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to find out the length of an list, there are a number of functions that you can use to manipulate a list, e.g.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.sort()</a:t>
            </a:r>
            <a:r>
              <a:rPr lang="en-GB" dirty="0" smtClean="0"/>
              <a:t> – to sort a list</a:t>
            </a: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.reverse()</a:t>
            </a:r>
            <a:r>
              <a:rPr lang="en-GB" dirty="0"/>
              <a:t> – to reverse the order of a list</a:t>
            </a:r>
          </a:p>
          <a:p>
            <a:pPr lvl="1"/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.clear()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– </a:t>
            </a:r>
            <a:r>
              <a:rPr lang="en-GB" dirty="0" smtClean="0">
                <a:solidFill>
                  <a:srgbClr val="000000"/>
                </a:solidFill>
              </a:rPr>
              <a:t>to clear (empty) a </a:t>
            </a:r>
            <a:r>
              <a:rPr lang="en-GB" dirty="0">
                <a:solidFill>
                  <a:srgbClr val="000000"/>
                </a:solidFill>
              </a:rPr>
              <a:t>list</a:t>
            </a:r>
          </a:p>
          <a:p>
            <a:r>
              <a:rPr lang="en-GB" dirty="0" smtClean="0"/>
              <a:t>So the following code sorts and then reverses the order of the </a:t>
            </a:r>
            <a:r>
              <a:rPr lang="en-GB" dirty="0" smtClean="0"/>
              <a:t>items in </a:t>
            </a:r>
            <a:r>
              <a:rPr lang="en-GB" dirty="0" smtClean="0"/>
              <a:t>the </a:t>
            </a:r>
            <a:r>
              <a:rPr lang="en-GB" dirty="0" smtClean="0"/>
              <a:t>list of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fruits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1000" lvl="1" indent="0">
              <a:buNone/>
            </a:pP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fruits.sort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81000" lvl="1" indent="0">
              <a:buNone/>
            </a:pP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fruits.reverse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/>
            <a:r>
              <a:rPr lang="en-GB" dirty="0" smtClean="0">
                <a:solidFill>
                  <a:srgbClr val="000000"/>
                </a:solidFill>
              </a:rPr>
              <a:t>Because these functions are a part of the list data structure they </a:t>
            </a:r>
            <a:r>
              <a:rPr lang="en-GB" dirty="0" smtClean="0">
                <a:solidFill>
                  <a:srgbClr val="000000"/>
                </a:solidFill>
              </a:rPr>
              <a:t>are invoked using the . (dot) notation and </a:t>
            </a:r>
            <a:r>
              <a:rPr lang="en-GB" dirty="0" smtClean="0">
                <a:solidFill>
                  <a:srgbClr val="000000"/>
                </a:solidFill>
              </a:rPr>
              <a:t>are </a:t>
            </a:r>
            <a:r>
              <a:rPr lang="en-GB" dirty="0" smtClean="0">
                <a:solidFill>
                  <a:srgbClr val="000000"/>
                </a:solidFill>
              </a:rPr>
              <a:t>often known as list </a:t>
            </a:r>
            <a:r>
              <a:rPr lang="en-GB" b="1" dirty="0" smtClean="0">
                <a:solidFill>
                  <a:srgbClr val="000000"/>
                </a:solidFill>
              </a:rPr>
              <a:t>methods</a:t>
            </a:r>
            <a:endParaRPr lang="en-GB" b="1" dirty="0">
              <a:solidFill>
                <a:srgbClr val="000000"/>
              </a:solidFill>
            </a:endParaRPr>
          </a:p>
          <a:p>
            <a:pPr marL="381000" lvl="1" indent="0">
              <a:buNone/>
            </a:pP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1000" lvl="1" indent="0">
              <a:buNone/>
            </a:pP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3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05Fruits_listMethods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05 demonstrates </a:t>
            </a:r>
            <a:r>
              <a:rPr lang="en-GB" dirty="0" smtClean="0"/>
              <a:t>list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  <p:pic>
        <p:nvPicPr>
          <p:cNvPr id="5" name="Picture 4" descr="05Fruits_listMethods.py - D:\chris\Home\Dropbox\COMP1753\TeachingMaterial\L07 Lists\05Fruits_listMethod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90" r="54167" b="23339"/>
          <a:stretch/>
        </p:blipFill>
        <p:spPr>
          <a:xfrm>
            <a:off x="685800" y="2305049"/>
            <a:ext cx="5687785" cy="3619501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3" r="79538" b="22015"/>
          <a:stretch/>
        </p:blipFill>
        <p:spPr>
          <a:xfrm>
            <a:off x="6757860" y="2199891"/>
            <a:ext cx="2099618" cy="36370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 flipV="1">
            <a:off x="5003623" y="2428509"/>
            <a:ext cx="1625777" cy="329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6096000" y="3429000"/>
            <a:ext cx="533400" cy="76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6373585" y="4572000"/>
            <a:ext cx="25581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943600" y="5638801"/>
            <a:ext cx="685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8262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item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list date structure also allows you to manipulate individual list items, e.g.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.append()</a:t>
            </a:r>
            <a:r>
              <a:rPr lang="en-GB" dirty="0" smtClean="0"/>
              <a:t> – adds an extra item to the end of a list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.insert()</a:t>
            </a:r>
            <a:r>
              <a:rPr lang="en-GB" dirty="0" smtClean="0"/>
              <a:t> – inserts an </a:t>
            </a:r>
            <a:r>
              <a:rPr lang="en-GB" dirty="0"/>
              <a:t>extra item </a:t>
            </a:r>
            <a:r>
              <a:rPr lang="en-GB" dirty="0" smtClean="0"/>
              <a:t>at the specified position in a list</a:t>
            </a:r>
            <a:endParaRPr lang="en-GB" dirty="0"/>
          </a:p>
          <a:p>
            <a:pPr lvl="1"/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.count()</a:t>
            </a:r>
            <a:r>
              <a:rPr lang="en-GB" dirty="0">
                <a:solidFill>
                  <a:srgbClr val="000000"/>
                </a:solidFill>
              </a:rPr>
              <a:t> – counts the number of items in the list with the specified value</a:t>
            </a:r>
          </a:p>
          <a:p>
            <a:pPr lvl="1"/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.remove()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– </a:t>
            </a:r>
            <a:r>
              <a:rPr lang="en-GB" dirty="0" smtClean="0">
                <a:solidFill>
                  <a:srgbClr val="000000"/>
                </a:solidFill>
              </a:rPr>
              <a:t>removes the first item with </a:t>
            </a:r>
            <a:r>
              <a:rPr lang="en-GB" dirty="0">
                <a:solidFill>
                  <a:srgbClr val="000000"/>
                </a:solidFill>
              </a:rPr>
              <a:t>the specified value</a:t>
            </a:r>
          </a:p>
          <a:p>
            <a:r>
              <a:rPr lang="en-GB" dirty="0" smtClean="0"/>
              <a:t>Example 06 demonstrates the use of these methods</a:t>
            </a:r>
            <a:endParaRPr lang="en-GB" b="1" dirty="0">
              <a:solidFill>
                <a:srgbClr val="000000"/>
              </a:solidFill>
            </a:endParaRPr>
          </a:p>
          <a:p>
            <a:pPr marL="381000" lvl="1" indent="0">
              <a:buNone/>
            </a:pP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1000" lvl="1" indent="0">
              <a:buNone/>
            </a:pP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32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Lecture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concept of lists</a:t>
            </a:r>
            <a:endParaRPr lang="en-GB" dirty="0"/>
          </a:p>
          <a:p>
            <a:r>
              <a:rPr lang="en-GB" dirty="0" smtClean="0"/>
              <a:t>List methods, including</a:t>
            </a:r>
            <a:endParaRPr lang="en-GB" dirty="0" smtClean="0"/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.sort()</a:t>
            </a:r>
            <a:r>
              <a:rPr lang="en-GB" dirty="0"/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.reverse()</a:t>
            </a:r>
            <a:r>
              <a:rPr lang="en-GB" dirty="0"/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.clear()</a:t>
            </a:r>
            <a:r>
              <a:rPr lang="en-GB" dirty="0"/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.append()</a:t>
            </a:r>
            <a:r>
              <a:rPr lang="en-GB" dirty="0"/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.insert()</a:t>
            </a:r>
            <a:r>
              <a:rPr lang="en-GB" dirty="0"/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.count()</a:t>
            </a:r>
            <a:r>
              <a:rPr lang="en-GB" dirty="0"/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.remove()</a:t>
            </a:r>
          </a:p>
          <a:p>
            <a:r>
              <a:rPr lang="en-GB" dirty="0"/>
              <a:t>L</a:t>
            </a:r>
            <a:r>
              <a:rPr lang="en-GB" dirty="0" smtClean="0"/>
              <a:t>ibrary </a:t>
            </a:r>
            <a:r>
              <a:rPr lang="en-GB" dirty="0"/>
              <a:t>methods which can work with lists</a:t>
            </a:r>
          </a:p>
          <a:p>
            <a:pPr lvl="1"/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GB" dirty="0"/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GB" dirty="0"/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</a:p>
          <a:p>
            <a:r>
              <a:rPr lang="en-GB" dirty="0" smtClean="0"/>
              <a:t>Indexing </a:t>
            </a:r>
            <a:r>
              <a:rPr lang="en-GB" dirty="0"/>
              <a:t>and slices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946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06Fruits_listItemMethods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Example 05 demonstrates </a:t>
            </a:r>
            <a:r>
              <a:rPr lang="en-GB" dirty="0" smtClean="0"/>
              <a:t>item-based </a:t>
            </a:r>
            <a:r>
              <a:rPr lang="en-GB" dirty="0"/>
              <a:t>list </a:t>
            </a:r>
            <a:r>
              <a:rPr lang="en-GB" dirty="0" smtClean="0"/>
              <a:t>methods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  <p:pic>
        <p:nvPicPr>
          <p:cNvPr id="5" name="Picture 4" descr="06Fruits_listItemMethods.py - D:\chris\Home\Dropbox\COMP1753\TeachingMaterial\L07 Lists\06Fruits_listItemMethod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76" r="14166" b="14065"/>
          <a:stretch/>
        </p:blipFill>
        <p:spPr>
          <a:xfrm>
            <a:off x="333756" y="2050007"/>
            <a:ext cx="847648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6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 of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Of course we sometimes (often) want to work with numbers</a:t>
            </a:r>
          </a:p>
          <a:p>
            <a:r>
              <a:rPr lang="en-GB" dirty="0" smtClean="0"/>
              <a:t>And there may be additional requirements for the list, e.g.</a:t>
            </a:r>
          </a:p>
          <a:p>
            <a:pPr lvl="1"/>
            <a:r>
              <a:rPr lang="en-GB" dirty="0" smtClean="0"/>
              <a:t>sorted numerically</a:t>
            </a:r>
          </a:p>
          <a:p>
            <a:pPr lvl="1"/>
            <a:r>
              <a:rPr lang="en-GB" dirty="0" smtClean="0"/>
              <a:t>no duplicates (unique values only)</a:t>
            </a:r>
          </a:p>
          <a:p>
            <a:pPr lvl="1"/>
            <a:r>
              <a:rPr lang="en-GB" dirty="0" smtClean="0"/>
              <a:t>statistics (maximum value, minimum value, sum of all values, average value,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r>
              <a:rPr lang="en-GB" dirty="0" smtClean="0"/>
              <a:t>The following </a:t>
            </a:r>
            <a:r>
              <a:rPr lang="en-GB" dirty="0"/>
              <a:t>random number examples </a:t>
            </a:r>
            <a:r>
              <a:rPr lang="en-GB" dirty="0" smtClean="0"/>
              <a:t>demonstrate how to achieve </a:t>
            </a:r>
            <a:r>
              <a:rPr lang="en-GB" dirty="0" smtClean="0"/>
              <a:t>these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07Randoms_sorted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Example 07 is an updated version of the random values example with sorting</a:t>
            </a:r>
          </a:p>
          <a:p>
            <a:pPr lvl="1"/>
            <a:r>
              <a:rPr lang="en-GB" dirty="0" smtClean="0"/>
              <a:t>the random values are </a:t>
            </a:r>
            <a:r>
              <a:rPr lang="en-GB" dirty="0" smtClean="0"/>
              <a:t>appended onto </a:t>
            </a:r>
            <a:r>
              <a:rPr lang="en-GB" dirty="0" smtClean="0"/>
              <a:t>a list which is then sorted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  <p:pic>
        <p:nvPicPr>
          <p:cNvPr id="6" name="Picture 5" descr="07Randoms_sorted.py - D:\chris\Home\Dropbox\COMP1753\TeachingMaterial\L07 Lists\07Randoms_sorted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49" r="35833" b="26817"/>
          <a:stretch/>
        </p:blipFill>
        <p:spPr>
          <a:xfrm>
            <a:off x="685799" y="3048000"/>
            <a:ext cx="794938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Unique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Suppose we want to make sure that random values are not duplicated (i.e. unique)</a:t>
            </a:r>
          </a:p>
          <a:p>
            <a:r>
              <a:rPr lang="en-GB" dirty="0" smtClean="0"/>
              <a:t>When we generate each value we need to check whether it has already been generated</a:t>
            </a:r>
          </a:p>
          <a:p>
            <a:r>
              <a:rPr lang="en-GB" dirty="0" smtClean="0"/>
              <a:t>We can do this easily using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 smtClean="0"/>
              <a:t> operator to check whether the list already contains the new value</a:t>
            </a:r>
          </a:p>
          <a:p>
            <a:pPr lvl="1"/>
            <a:r>
              <a:rPr lang="en-GB" dirty="0" smtClean="0"/>
              <a:t>only append the new value to the list if it’s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GB" dirty="0" smtClean="0"/>
              <a:t>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14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08Randoms_sortedUnique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08 uses this idea to generate sorted unique random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  <p:pic>
        <p:nvPicPr>
          <p:cNvPr id="5" name="Picture 4" descr="08Randoms_sortedUnique.py - D:\chris\Home\Dropbox\COMP1753\TeachingMaterial\L07 Lists\08Randoms_sortedUniqu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18" r="57500" b="30294"/>
          <a:stretch/>
        </p:blipFill>
        <p:spPr>
          <a:xfrm>
            <a:off x="685800" y="2590800"/>
            <a:ext cx="829056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Sorted unique random </a:t>
            </a:r>
            <a:r>
              <a:rPr lang="en-GB" dirty="0" smtClean="0"/>
              <a:t>values –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Notice the use of a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dirty="0" smtClean="0"/>
              <a:t> loop rather than a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 smtClean="0"/>
              <a:t> loop</a:t>
            </a:r>
          </a:p>
          <a:p>
            <a:pPr lvl="1"/>
            <a:r>
              <a:rPr lang="en-GB" dirty="0" smtClean="0"/>
              <a:t>we don’t know how many times the loop will need to run</a:t>
            </a:r>
          </a:p>
          <a:p>
            <a:pPr lvl="1"/>
            <a:r>
              <a:rPr lang="en-GB" dirty="0" smtClean="0"/>
              <a:t>for example, if the user wants 6 random values but the code generates 3 duplicates in the process, the loop will run 9 times</a:t>
            </a:r>
          </a:p>
          <a:p>
            <a:r>
              <a:rPr lang="en-GB" dirty="0" smtClean="0"/>
              <a:t>If you get the settings wrong there could be problems</a:t>
            </a:r>
          </a:p>
          <a:p>
            <a:pPr lvl="1"/>
            <a:r>
              <a:rPr lang="en-GB" dirty="0" smtClean="0"/>
              <a:t>e.g. if min is set to 1 and max is set to 3, the only unique values are 1, 2 &amp; 3, so if you ask for 4 random numbers the </a:t>
            </a:r>
            <a:r>
              <a:rPr lang="en-GB" dirty="0"/>
              <a:t>loop will never </a:t>
            </a:r>
            <a:r>
              <a:rPr lang="en-GB" dirty="0" smtClean="0"/>
              <a:t>finish</a:t>
            </a:r>
          </a:p>
          <a:p>
            <a:r>
              <a:rPr lang="en-GB" dirty="0" smtClean="0"/>
              <a:t>This simple bit of code could be used to generate lottery numbers</a:t>
            </a:r>
          </a:p>
          <a:p>
            <a:pPr lvl="1"/>
            <a:r>
              <a:rPr lang="en-GB" dirty="0" smtClean="0"/>
              <a:t>7 unique numbers </a:t>
            </a:r>
            <a:r>
              <a:rPr lang="en-GB" dirty="0"/>
              <a:t>between 1 and 50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16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 computer science terms, a collection of unique values (i.e. with no duplicates) is usually called a </a:t>
            </a:r>
            <a:r>
              <a:rPr lang="en-GB" b="1" dirty="0" smtClean="0"/>
              <a:t>set</a:t>
            </a:r>
          </a:p>
          <a:p>
            <a:r>
              <a:rPr lang="en-GB" dirty="0" smtClean="0"/>
              <a:t>In fact, Python also provides sets as a data structure</a:t>
            </a:r>
          </a:p>
          <a:p>
            <a:pPr lvl="1"/>
            <a:r>
              <a:rPr lang="en-GB" dirty="0" smtClean="0"/>
              <a:t>very similar to lists, in terms of usage, but use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.add()</a:t>
            </a:r>
            <a:r>
              <a:rPr lang="en-GB" dirty="0" smtClean="0"/>
              <a:t> rather than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.append()</a:t>
            </a:r>
          </a:p>
          <a:p>
            <a:r>
              <a:rPr lang="en-GB" dirty="0" smtClean="0"/>
              <a:t>However … sets are unordered and there is no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.sort()</a:t>
            </a:r>
            <a:r>
              <a:rPr lang="en-GB" dirty="0" smtClean="0"/>
              <a:t> method available for sets</a:t>
            </a:r>
          </a:p>
          <a:p>
            <a:pPr lvl="1"/>
            <a:r>
              <a:rPr lang="en-GB" dirty="0" smtClean="0"/>
              <a:t>to sort the values in a set you have to copy them into a list first and sort that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26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1229963" y="6243935"/>
            <a:ext cx="6684074" cy="461665"/>
          </a:xfrm>
          <a:prstGeom prst="rect">
            <a:avLst/>
          </a:prstGeom>
          <a:gradFill>
            <a:gsLst>
              <a:gs pos="50000">
                <a:srgbClr val="DFFCD0"/>
              </a:gs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92D05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https://www.w3schools.com/python/python_sets.asp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2902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09 demonstrates this, but notice</a:t>
            </a:r>
          </a:p>
          <a:p>
            <a:pPr lvl="1"/>
            <a:r>
              <a:rPr lang="en-GB" dirty="0" smtClean="0"/>
              <a:t>we don’t need to check if the value already exists in the set – if it’s already there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.add()</a:t>
            </a:r>
            <a:r>
              <a:rPr lang="en-GB" dirty="0" smtClean="0"/>
              <a:t> method does nothing</a:t>
            </a:r>
          </a:p>
          <a:p>
            <a:pPr lvl="1"/>
            <a:r>
              <a:rPr lang="en-GB" dirty="0" smtClean="0"/>
              <a:t>the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print_list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function still works for a </a:t>
            </a:r>
            <a:r>
              <a:rPr lang="en-GB" b="1" dirty="0" smtClean="0"/>
              <a:t>set</a:t>
            </a:r>
            <a:r>
              <a:rPr lang="en-GB" dirty="0" smtClean="0"/>
              <a:t>, with no modifications!</a:t>
            </a:r>
          </a:p>
          <a:p>
            <a:pPr lvl="1"/>
            <a:r>
              <a:rPr lang="en-GB" dirty="0" smtClean="0"/>
              <a:t>for sorting, the values must be copied into a new list using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GB" dirty="0" smtClean="0"/>
              <a:t> function </a:t>
            </a:r>
            <a:r>
              <a:rPr lang="en-GB" dirty="0" smtClean="0">
                <a:sym typeface="Wingdings" panose="05000000000000000000" pitchFamily="2" charset="2"/>
              </a:rPr>
              <a:t> - so we might as well use a list in the first place</a:t>
            </a:r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11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09Randoms_set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Here is the new version using sets, plus the code to convert back to a list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28</a:t>
            </a:fld>
            <a:endParaRPr lang="es-ES"/>
          </a:p>
        </p:txBody>
      </p:sp>
      <p:pic>
        <p:nvPicPr>
          <p:cNvPr id="5" name="Picture 4" descr="09Randoms_set.py - D:\chris\Home\Dropbox\COMP1753\TeachingMaterial\L07 Lists\09Randoms_set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78" r="49167" b="15224"/>
          <a:stretch/>
        </p:blipFill>
        <p:spPr>
          <a:xfrm>
            <a:off x="685799" y="2590800"/>
            <a:ext cx="826346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list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various built-in functions we can apply to a list of numbers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GB" dirty="0" smtClean="0"/>
              <a:t> – to find the maximum value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GB" dirty="0" smtClean="0"/>
              <a:t> – to find the minimum value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GB" dirty="0" smtClean="0"/>
              <a:t> – to find the sum of all the values</a:t>
            </a:r>
          </a:p>
          <a:p>
            <a:pPr lvl="1"/>
            <a:r>
              <a:rPr lang="en-GB" dirty="0" smtClean="0"/>
              <a:t>there is no average function, but we can simply divide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GB" dirty="0" smtClean="0"/>
              <a:t> of the list by its length, given by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41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As we saw last week many, many programs use loops to repeat the same operation over and over again, e.g.</a:t>
            </a:r>
          </a:p>
          <a:p>
            <a:pPr lvl="1"/>
            <a:r>
              <a:rPr lang="en-GB" dirty="0" smtClean="0"/>
              <a:t>a game updates the positions of all the characters many times per second</a:t>
            </a:r>
          </a:p>
          <a:p>
            <a:pPr lvl="1"/>
            <a:r>
              <a:rPr lang="en-GB" dirty="0" smtClean="0"/>
              <a:t>a cash point repeatedly takes customers through the same sequence of operations</a:t>
            </a:r>
          </a:p>
          <a:p>
            <a:r>
              <a:rPr lang="en-GB" dirty="0" smtClean="0"/>
              <a:t>Each </a:t>
            </a:r>
            <a:r>
              <a:rPr lang="en-GB" dirty="0" smtClean="0"/>
              <a:t>time around the loop is likely to be working with different data</a:t>
            </a:r>
          </a:p>
          <a:p>
            <a:r>
              <a:rPr lang="en-GB" b="1" dirty="0" smtClean="0"/>
              <a:t>Lists </a:t>
            </a:r>
            <a:r>
              <a:rPr lang="en-GB" dirty="0" smtClean="0"/>
              <a:t>are a way to store multiple </a:t>
            </a:r>
            <a:r>
              <a:rPr lang="en-GB" dirty="0" smtClean="0"/>
              <a:t>values </a:t>
            </a:r>
            <a:r>
              <a:rPr lang="en-GB" dirty="0" smtClean="0"/>
              <a:t>in a single variable</a:t>
            </a:r>
          </a:p>
          <a:p>
            <a:pPr lvl="1"/>
            <a:r>
              <a:rPr lang="en-GB" dirty="0" smtClean="0"/>
              <a:t>in other languages they are often called </a:t>
            </a:r>
            <a:r>
              <a:rPr lang="en-GB" b="1" dirty="0" smtClean="0"/>
              <a:t>arrays</a:t>
            </a:r>
          </a:p>
          <a:p>
            <a:pPr lvl="1"/>
            <a:r>
              <a:rPr lang="en-GB" dirty="0" smtClean="0"/>
              <a:t>(Python does provide arrays too but they are not so </a:t>
            </a:r>
            <a:r>
              <a:rPr lang="en-GB" dirty="0" smtClean="0"/>
              <a:t>common as </a:t>
            </a:r>
            <a:r>
              <a:rPr lang="en-GB" dirty="0" smtClean="0"/>
              <a:t>lists</a:t>
            </a:r>
            <a:r>
              <a:rPr lang="en-GB" dirty="0" smtClean="0"/>
              <a:t>)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82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781800" cy="1066800"/>
          </a:xfrm>
        </p:spPr>
        <p:txBody>
          <a:bodyPr/>
          <a:lstStyle/>
          <a:p>
            <a:r>
              <a:rPr lang="en-GB" dirty="0"/>
              <a:t>10Randoms_builtInFunctions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Example 10 demonstrates these using a list of non-unique </a:t>
            </a:r>
            <a:r>
              <a:rPr lang="en-GB" dirty="0" err="1"/>
              <a:t>randoms</a:t>
            </a:r>
            <a:r>
              <a:rPr lang="en-GB" dirty="0"/>
              <a:t> </a:t>
            </a:r>
            <a:r>
              <a:rPr lang="en-GB" dirty="0" smtClean="0"/>
              <a:t>(like exa</a:t>
            </a:r>
            <a:r>
              <a:rPr lang="en-GB" dirty="0" smtClean="0"/>
              <a:t>mple </a:t>
            </a:r>
            <a:r>
              <a:rPr lang="en-GB" dirty="0" smtClean="0"/>
              <a:t>07)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30</a:t>
            </a:fld>
            <a:endParaRPr lang="es-ES"/>
          </a:p>
        </p:txBody>
      </p:sp>
      <p:pic>
        <p:nvPicPr>
          <p:cNvPr id="5" name="Picture 4" descr="10Randoms_builtInFunctions.py - D:\chris\Home\Dropbox\COMP1753\TeachingMaterial\L07 Lists\10Randoms_builtInFunction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78" r="40833" b="15224"/>
          <a:stretch/>
        </p:blipFill>
        <p:spPr>
          <a:xfrm>
            <a:off x="685799" y="2590800"/>
            <a:ext cx="841586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vs methods?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Notice the difference between the list methods and built-in functions</a:t>
            </a:r>
          </a:p>
          <a:p>
            <a:r>
              <a:rPr lang="en-GB" dirty="0" smtClean="0"/>
              <a:t>Methods, such as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r>
              <a:rPr lang="en-GB" dirty="0" smtClean="0"/>
              <a:t> and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reverse()</a:t>
            </a:r>
            <a:r>
              <a:rPr lang="en-GB" dirty="0" smtClean="0"/>
              <a:t>, are provided as part of the </a:t>
            </a:r>
            <a:r>
              <a:rPr lang="en-GB" b="1" dirty="0" smtClean="0"/>
              <a:t>list</a:t>
            </a:r>
            <a:r>
              <a:rPr lang="en-GB" dirty="0" smtClean="0"/>
              <a:t> data structure</a:t>
            </a:r>
          </a:p>
          <a:p>
            <a:pPr lvl="1"/>
            <a:r>
              <a:rPr lang="en-GB" dirty="0" smtClean="0"/>
              <a:t>they are invoked (called) using the . syntax on the list – e.g.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randoms.sort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randoms.reverse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, …</a:t>
            </a:r>
          </a:p>
          <a:p>
            <a:r>
              <a:rPr lang="en-GB" dirty="0" smtClean="0"/>
              <a:t>Built-in functions, such as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GB" dirty="0" smtClean="0"/>
              <a:t> and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GB" dirty="0" smtClean="0"/>
              <a:t>, are provided as part of the Python library</a:t>
            </a:r>
          </a:p>
          <a:p>
            <a:pPr lvl="1"/>
            <a:r>
              <a:rPr lang="en-GB" dirty="0" smtClean="0"/>
              <a:t>they are invoked by passing the list in as a parameter – e.g.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randoms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/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Strictly speaking, in Python all of them are functions, however the data structure functions are often referred methods</a:t>
            </a:r>
          </a:p>
          <a:p>
            <a:pPr lvl="1"/>
            <a:r>
              <a:rPr lang="en-GB" dirty="0" smtClean="0"/>
              <a:t>you will hear much more about methods next term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08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indexing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 far we have seen that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list[n]</a:t>
            </a:r>
            <a:r>
              <a:rPr lang="en-GB" dirty="0"/>
              <a:t> gives us the item of the list with index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en-GB" dirty="0" smtClean="0"/>
              <a:t>Sometimes we want to get </a:t>
            </a:r>
            <a:r>
              <a:rPr lang="en-GB" dirty="0" smtClean="0"/>
              <a:t>items from </a:t>
            </a:r>
            <a:r>
              <a:rPr lang="en-GB" dirty="0" smtClean="0"/>
              <a:t>the end of the list</a:t>
            </a:r>
          </a:p>
          <a:p>
            <a:pPr lvl="1"/>
            <a:r>
              <a:rPr lang="en-GB" dirty="0" smtClean="0"/>
              <a:t>we can do this using a negative list index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list[-1]</a:t>
            </a:r>
            <a:r>
              <a:rPr lang="en-GB" dirty="0" smtClean="0"/>
              <a:t> returns the last item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list[-2]</a:t>
            </a:r>
            <a:r>
              <a:rPr lang="en-GB" dirty="0" smtClean="0"/>
              <a:t> returns the next last item, </a:t>
            </a:r>
            <a:r>
              <a:rPr lang="en-GB" dirty="0" err="1" smtClean="0"/>
              <a:t>etc</a:t>
            </a:r>
            <a:r>
              <a:rPr lang="en-GB" dirty="0" smtClean="0"/>
              <a:t> </a:t>
            </a:r>
          </a:p>
          <a:p>
            <a:r>
              <a:rPr lang="en-GB" dirty="0" smtClean="0"/>
              <a:t>Sometimes we wish to use a portion of the list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e can do this by using the slicing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27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Slicing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To get a portion of the list, use the format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start:end:increment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 smtClean="0"/>
              <a:t>, where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GB" dirty="0" smtClean="0"/>
              <a:t> is the index of the first value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 smtClean="0"/>
              <a:t> is the index of the last value, plus 1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en-GB" dirty="0" smtClean="0"/>
              <a:t> is the gap between each value</a:t>
            </a:r>
          </a:p>
          <a:p>
            <a:r>
              <a:rPr lang="en-GB" dirty="0" smtClean="0"/>
              <a:t>For </a:t>
            </a:r>
            <a:r>
              <a:rPr lang="en-GB" dirty="0" smtClean="0"/>
              <a:t>example, if  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numbers = [0, 1, 2, 3, 4, 5]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Then</a:t>
            </a:r>
            <a:endParaRPr lang="en-GB" dirty="0"/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[1:3:1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 smtClean="0"/>
              <a:t> returns a list containing the values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[0:5:2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GB" dirty="0" smtClean="0"/>
              <a:t>returns a list containing the values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4]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64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Slicing - defaults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The start, end and increment values can be left unspecified or even left out altogether</a:t>
            </a:r>
          </a:p>
          <a:p>
            <a:pPr lvl="1"/>
            <a:r>
              <a:rPr lang="en-GB" dirty="0"/>
              <a:t>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:increment</a:t>
            </a:r>
            <a:r>
              <a:rPr lang="en-GB" dirty="0"/>
              <a:t> is left out, it defaults to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lvl="2"/>
            <a:r>
              <a:rPr lang="en-GB" dirty="0"/>
              <a:t>so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start:end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/>
              <a:t> is the same as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list[start:end:1]</a:t>
            </a:r>
          </a:p>
          <a:p>
            <a:pPr lvl="1"/>
            <a:r>
              <a:rPr lang="en-GB" dirty="0"/>
              <a:t>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en-GB" dirty="0"/>
              <a:t> is not specified, it defaults to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lvl="2"/>
            <a:r>
              <a:rPr lang="en-GB" dirty="0"/>
              <a:t>so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start:end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:]</a:t>
            </a:r>
            <a:r>
              <a:rPr lang="en-GB" dirty="0"/>
              <a:t> is the same as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list[start:end:1</a:t>
            </a:r>
            <a:r>
              <a:rPr lang="en-GB" dirty="0"/>
              <a:t>]</a:t>
            </a:r>
          </a:p>
          <a:p>
            <a:pPr lvl="1"/>
            <a:r>
              <a:rPr lang="en-GB" dirty="0"/>
              <a:t>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end:increment</a:t>
            </a:r>
            <a:r>
              <a:rPr lang="en-GB" dirty="0"/>
              <a:t> is missing, they default to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start+1</a:t>
            </a:r>
            <a:r>
              <a:rPr lang="en-GB" dirty="0"/>
              <a:t> and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/>
              <a:t> respectively</a:t>
            </a:r>
          </a:p>
          <a:p>
            <a:pPr lvl="2"/>
            <a:r>
              <a:rPr lang="en-GB" dirty="0"/>
              <a:t>so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list[start]</a:t>
            </a:r>
            <a:r>
              <a:rPr lang="en-GB" dirty="0"/>
              <a:t> is the same as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list[start:start+1]</a:t>
            </a:r>
            <a:r>
              <a:rPr lang="en-GB" dirty="0"/>
              <a:t> which is the same as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list[start:start+1:1]</a:t>
            </a:r>
          </a:p>
          <a:p>
            <a:pPr lvl="1"/>
            <a:r>
              <a:rPr lang="en-GB" dirty="0"/>
              <a:t>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/>
              <a:t> is not specified, it defaults to the length of the list</a:t>
            </a:r>
          </a:p>
          <a:p>
            <a:pPr lvl="2"/>
            <a:r>
              <a:rPr lang="en-GB" dirty="0"/>
              <a:t>so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list[start::increment]</a:t>
            </a:r>
            <a:r>
              <a:rPr lang="en-GB" dirty="0"/>
              <a:t> is the same as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start:len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(list):increment]</a:t>
            </a:r>
          </a:p>
          <a:p>
            <a:pPr lvl="1"/>
            <a:r>
              <a:rPr lang="en-GB" dirty="0"/>
              <a:t>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GB" dirty="0"/>
              <a:t> is not specified, it defaults to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2"/>
            <a:r>
              <a:rPr lang="en-GB" dirty="0"/>
              <a:t>so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list[: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end:increment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/>
              <a:t> is the same as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list[0:end:increment]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00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– single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Can you predict the following when</a:t>
            </a:r>
          </a:p>
          <a:p>
            <a:pPr marL="0" indent="0">
              <a:buNone/>
            </a:pPr>
            <a:r>
              <a:rPr lang="it-IT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letters = ["a", "b", "c", "d", "e", "f", "g</a:t>
            </a:r>
            <a:r>
              <a:rPr lang="it-IT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letters[1</a:t>
            </a:r>
            <a:r>
              <a:rPr lang="it-IT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it-IT" sz="2800" dirty="0" smtClean="0"/>
              <a:t>	Answer: </a:t>
            </a:r>
            <a:r>
              <a:rPr lang="it-IT" sz="2800" dirty="0" smtClean="0">
                <a:cs typeface="Courier New" panose="02070309020205020404" pitchFamily="49" charset="0"/>
              </a:rPr>
              <a:t>b</a:t>
            </a:r>
          </a:p>
          <a:p>
            <a:pPr marL="0" indent="0">
              <a:buNone/>
            </a:pPr>
            <a:endParaRPr lang="it-IT" sz="2800" dirty="0"/>
          </a:p>
          <a:p>
            <a:pPr marL="0" indent="0">
              <a:buNone/>
            </a:pPr>
            <a:r>
              <a:rPr lang="it-IT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letters[-1]</a:t>
            </a:r>
          </a:p>
          <a:p>
            <a:pPr marL="0" indent="0">
              <a:buNone/>
            </a:pPr>
            <a:r>
              <a:rPr lang="it-IT" sz="2800" dirty="0"/>
              <a:t>	</a:t>
            </a:r>
            <a:r>
              <a:rPr lang="it-IT" sz="2800" dirty="0" smtClean="0"/>
              <a:t>Answer: </a:t>
            </a:r>
            <a:r>
              <a:rPr lang="it-IT" sz="2800" dirty="0" smtClean="0">
                <a:cs typeface="Courier New" panose="02070309020205020404" pitchFamily="49" charset="0"/>
              </a:rPr>
              <a:t>g</a:t>
            </a:r>
          </a:p>
          <a:p>
            <a:pPr marL="0" indent="0">
              <a:buNone/>
            </a:pPr>
            <a:endParaRPr lang="it-IT" sz="2800" dirty="0"/>
          </a:p>
          <a:p>
            <a:pPr marL="0" indent="0">
              <a:buNone/>
            </a:pPr>
            <a:r>
              <a:rPr lang="it-IT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letters[-3]</a:t>
            </a:r>
          </a:p>
          <a:p>
            <a:pPr marL="0" indent="0">
              <a:buNone/>
            </a:pPr>
            <a:r>
              <a:rPr lang="it-IT" sz="2800" dirty="0"/>
              <a:t>	</a:t>
            </a:r>
            <a:r>
              <a:rPr lang="it-IT" sz="2800" dirty="0" smtClean="0"/>
              <a:t>Answer: </a:t>
            </a:r>
            <a:r>
              <a:rPr lang="it-IT" sz="2800" dirty="0" smtClean="0">
                <a:cs typeface="Courier New" panose="02070309020205020404" pitchFamily="49" charset="0"/>
              </a:rPr>
              <a:t>e</a:t>
            </a:r>
          </a:p>
          <a:p>
            <a:pPr marL="0" indent="0">
              <a:buNone/>
            </a:pPr>
            <a:endParaRPr lang="it-IT" sz="2800" dirty="0"/>
          </a:p>
          <a:p>
            <a:pPr marL="0" indent="0">
              <a:buNone/>
            </a:pPr>
            <a:r>
              <a:rPr lang="it-IT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letters[-10]</a:t>
            </a:r>
          </a:p>
          <a:p>
            <a:pPr marL="0" indent="0">
              <a:buNone/>
            </a:pPr>
            <a:r>
              <a:rPr lang="it-IT" sz="2800" dirty="0"/>
              <a:t>	</a:t>
            </a:r>
            <a:r>
              <a:rPr lang="it-IT" sz="2800" dirty="0" smtClean="0"/>
              <a:t>Answer: an error</a:t>
            </a:r>
            <a:endParaRPr lang="it-IT" sz="28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683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– slices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Can you predict the following when</a:t>
            </a:r>
          </a:p>
          <a:p>
            <a:pPr marL="0" indent="0">
              <a:buNone/>
            </a:pP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letters = ["a", "b", "c", "d", "e", "f", "g"]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letters</a:t>
            </a:r>
            <a:r>
              <a:rPr lang="it-IT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[:1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it-IT" sz="3200" dirty="0"/>
              <a:t>	Answer: </a:t>
            </a:r>
            <a:r>
              <a:rPr lang="it-IT" sz="3200" dirty="0" smtClean="0">
                <a:cs typeface="Courier New" panose="02070309020205020404" pitchFamily="49" charset="0"/>
              </a:rPr>
              <a:t>a (from 0, up to but not including 1)</a:t>
            </a:r>
            <a:endParaRPr lang="it-IT" sz="3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3200" dirty="0"/>
          </a:p>
          <a:p>
            <a:pPr marL="0" indent="0">
              <a:buNone/>
            </a:pPr>
            <a:r>
              <a:rPr lang="it-IT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letters[1:]</a:t>
            </a:r>
            <a:endParaRPr lang="it-IT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dirty="0"/>
              <a:t>	Answer: </a:t>
            </a:r>
            <a:r>
              <a:rPr lang="it-IT" sz="3200" dirty="0" smtClean="0">
                <a:cs typeface="Courier New" panose="02070309020205020404" pitchFamily="49" charset="0"/>
              </a:rPr>
              <a:t>b, c, d, e, f, g (from 1, up to the end)</a:t>
            </a:r>
            <a:endParaRPr lang="it-IT" sz="3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3200" dirty="0"/>
          </a:p>
          <a:p>
            <a:pPr marL="0" indent="0">
              <a:buNone/>
            </a:pP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letters</a:t>
            </a:r>
            <a:r>
              <a:rPr lang="it-IT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[:-1]</a:t>
            </a:r>
            <a:endParaRPr lang="it-IT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dirty="0"/>
              <a:t>	Answer: </a:t>
            </a:r>
            <a:r>
              <a:rPr lang="it-IT" sz="3200" dirty="0" smtClean="0">
                <a:cs typeface="Courier New" panose="02070309020205020404" pitchFamily="49" charset="0"/>
              </a:rPr>
              <a:t>a, b, c, d, e, f (from 0, up to but not including last)</a:t>
            </a:r>
            <a:endParaRPr lang="it-IT" sz="3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3200" dirty="0"/>
          </a:p>
          <a:p>
            <a:pPr marL="0" indent="0">
              <a:buNone/>
            </a:pP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letters[-</a:t>
            </a:r>
            <a:r>
              <a:rPr lang="it-IT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1:]</a:t>
            </a:r>
            <a:endParaRPr lang="it-IT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dirty="0"/>
              <a:t>	Answer: </a:t>
            </a:r>
            <a:r>
              <a:rPr lang="it-IT" sz="3200" dirty="0" smtClean="0"/>
              <a:t>g (from last, up to the end)</a:t>
            </a:r>
            <a:endParaRPr lang="it-IT" sz="3200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25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– more slices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letters[2:4]</a:t>
            </a:r>
            <a:endParaRPr lang="it-IT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dirty="0"/>
              <a:t>	Answer: </a:t>
            </a:r>
            <a:r>
              <a:rPr lang="it-IT" sz="3200" dirty="0" smtClean="0">
                <a:cs typeface="Courier New" panose="02070309020205020404" pitchFamily="49" charset="0"/>
              </a:rPr>
              <a:t>c, d (from 2, up to but not including 4)</a:t>
            </a:r>
            <a:endParaRPr lang="it-IT" sz="3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3200" dirty="0"/>
          </a:p>
          <a:p>
            <a:pPr marL="0" indent="0">
              <a:buNone/>
            </a:pPr>
            <a:r>
              <a:rPr lang="it-IT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letters[5:100]</a:t>
            </a:r>
            <a:endParaRPr lang="it-IT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dirty="0"/>
              <a:t>	Answer: </a:t>
            </a:r>
            <a:r>
              <a:rPr lang="it-IT" sz="3200" dirty="0" smtClean="0">
                <a:cs typeface="Courier New" panose="02070309020205020404" pitchFamily="49" charset="0"/>
              </a:rPr>
              <a:t>f, g (from 5, to beyond end of list – not an error)</a:t>
            </a:r>
            <a:endParaRPr lang="it-IT" sz="3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3200" dirty="0"/>
          </a:p>
          <a:p>
            <a:pPr marL="0" indent="0">
              <a:buNone/>
            </a:pP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letters</a:t>
            </a:r>
            <a:r>
              <a:rPr lang="it-IT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[::2]</a:t>
            </a:r>
            <a:endParaRPr lang="it-IT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dirty="0"/>
              <a:t>	Answer: </a:t>
            </a:r>
            <a:r>
              <a:rPr lang="it-IT" sz="3200" dirty="0" smtClean="0">
                <a:cs typeface="Courier New" panose="02070309020205020404" pitchFamily="49" charset="0"/>
              </a:rPr>
              <a:t>a, c, e, g (the whole list, with a gap of 2)</a:t>
            </a:r>
            <a:endParaRPr lang="it-IT" sz="3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3200" dirty="0"/>
          </a:p>
          <a:p>
            <a:pPr marL="0" indent="0">
              <a:buNone/>
            </a:pPr>
            <a:r>
              <a:rPr lang="it-IT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letters[1::2]</a:t>
            </a:r>
            <a:endParaRPr lang="it-IT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dirty="0"/>
              <a:t>	Answer: </a:t>
            </a:r>
            <a:r>
              <a:rPr lang="it-IT" sz="3200" dirty="0" smtClean="0"/>
              <a:t>b, d, f (the whole list from 1, with a gap of 2)</a:t>
            </a:r>
          </a:p>
          <a:p>
            <a:pPr marL="0" indent="0">
              <a:buNone/>
            </a:pPr>
            <a:endParaRPr lang="it-IT" sz="3200" dirty="0"/>
          </a:p>
          <a:p>
            <a:pPr marL="0" indent="0">
              <a:buNone/>
            </a:pP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letters</a:t>
            </a:r>
            <a:r>
              <a:rPr lang="it-IT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[::-1]</a:t>
            </a:r>
            <a:endParaRPr lang="it-IT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dirty="0"/>
              <a:t>	Answer: </a:t>
            </a:r>
            <a:r>
              <a:rPr lang="it-IT" sz="3200" dirty="0" smtClean="0"/>
              <a:t>g, f, e, d, c, b, a (the whole list going backwards)</a:t>
            </a:r>
            <a:endParaRPr lang="it-IT" sz="3200" dirty="0"/>
          </a:p>
          <a:p>
            <a:pPr marL="0" indent="0">
              <a:buNone/>
            </a:pPr>
            <a:endParaRPr lang="it-IT" sz="3200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4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are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GB" dirty="0" smtClean="0"/>
              <a:t> &amp;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GB" dirty="0" smtClean="0"/>
              <a:t> coded?</a:t>
            </a:r>
          </a:p>
          <a:p>
            <a:r>
              <a:rPr lang="en-GB" dirty="0" smtClean="0"/>
              <a:t>We will build our own versions to see how they work</a:t>
            </a:r>
          </a:p>
          <a:p>
            <a:r>
              <a:rPr lang="en-GB" dirty="0" smtClean="0"/>
              <a:t>A naïve version of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GB" dirty="0" smtClean="0"/>
              <a:t> might just sort the list and return the first entry, but there are problems with this approach – what?</a:t>
            </a:r>
          </a:p>
          <a:p>
            <a:pPr lvl="1"/>
            <a:r>
              <a:rPr lang="en-GB" dirty="0" smtClean="0"/>
              <a:t>the user might not want the list to be sorted!</a:t>
            </a:r>
          </a:p>
          <a:p>
            <a:pPr lvl="1"/>
            <a:r>
              <a:rPr lang="en-GB" dirty="0" smtClean="0"/>
              <a:t>sorting is a relatively slow operation (especially if the list contains millions of items)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47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Minimum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 better way is to record the smallest value encountered so far in a variable </a:t>
            </a:r>
          </a:p>
          <a:p>
            <a:pPr lvl="1"/>
            <a:r>
              <a:rPr lang="en-GB" dirty="0" smtClean="0"/>
              <a:t>then scan the list, updating the variable if something smaller is found</a:t>
            </a:r>
          </a:p>
          <a:p>
            <a:r>
              <a:rPr lang="en-GB" dirty="0" smtClean="0"/>
              <a:t>To start with, we can initialise the smallest value encountered as the first item in the list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smallest = items[0]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Then we can work through the rest of the list using a slice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item in items[1:]: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4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Python uses square brackets, [ ], to denote lists</a:t>
            </a:r>
          </a:p>
          <a:p>
            <a:r>
              <a:rPr lang="en-GB" dirty="0" smtClean="0"/>
              <a:t>Lists can store Numbers, Booleans, Strings and other data types, e.g.</a:t>
            </a:r>
          </a:p>
          <a:p>
            <a:pPr marL="381000" lvl="1" indent="0">
              <a:buNone/>
            </a:pPr>
            <a:r>
              <a:rPr lang="en-GB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 = [0, 1, 2, 3]</a:t>
            </a:r>
          </a:p>
          <a:p>
            <a:pPr marL="381000" lvl="1" indent="0">
              <a:buNone/>
            </a:pPr>
            <a:r>
              <a:rPr lang="en-GB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truths = [False, True, False, True]</a:t>
            </a:r>
          </a:p>
          <a:p>
            <a:pPr marL="381000" lvl="1" indent="0">
              <a:buNone/>
            </a:pPr>
            <a:r>
              <a:rPr lang="en-GB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fruits 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["Banana", "</a:t>
            </a:r>
            <a:r>
              <a:rPr lang="en-GB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Orange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Mango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endParaRPr lang="en-GB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In Python you can even mix different data types in the same list</a:t>
            </a:r>
          </a:p>
          <a:p>
            <a:pPr lvl="1"/>
            <a:r>
              <a:rPr lang="en-GB" dirty="0" smtClean="0"/>
              <a:t>but not in most programming languages</a:t>
            </a:r>
          </a:p>
          <a:p>
            <a:pPr lvl="1"/>
            <a:r>
              <a:rPr lang="en-GB" dirty="0" smtClean="0"/>
              <a:t>and not recommended!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1229963" y="6243935"/>
            <a:ext cx="6684074" cy="461665"/>
          </a:xfrm>
          <a:prstGeom prst="rect">
            <a:avLst/>
          </a:prstGeom>
          <a:gradFill>
            <a:gsLst>
              <a:gs pos="50000">
                <a:srgbClr val="DFFCD0"/>
              </a:gs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92D05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https://www.w3schools.com/python/python_lists.asp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266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Writing our own version of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GB" dirty="0" smtClean="0"/>
              <a:t> is even easier</a:t>
            </a:r>
          </a:p>
          <a:p>
            <a:r>
              <a:rPr lang="en-GB" dirty="0" smtClean="0"/>
              <a:t>Set a variable,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GB" dirty="0" smtClean="0"/>
              <a:t>, equal to zero</a:t>
            </a:r>
          </a:p>
          <a:p>
            <a:r>
              <a:rPr lang="en-GB" dirty="0" smtClean="0"/>
              <a:t>Run through the whole list, adding the value of each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GB" dirty="0" smtClean="0"/>
              <a:t> in to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10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477000" cy="1066800"/>
          </a:xfrm>
        </p:spPr>
        <p:txBody>
          <a:bodyPr/>
          <a:lstStyle/>
          <a:p>
            <a:r>
              <a:rPr lang="en-GB" dirty="0"/>
              <a:t>12Randoms_localFunctions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12 shows the new functions, including the </a:t>
            </a:r>
            <a:r>
              <a:rPr lang="en-GB" dirty="0" smtClean="0"/>
              <a:t>both versions </a:t>
            </a:r>
            <a:r>
              <a:rPr lang="en-GB" dirty="0" smtClean="0"/>
              <a:t>of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get_min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41</a:t>
            </a:fld>
            <a:endParaRPr lang="es-ES"/>
          </a:p>
        </p:txBody>
      </p:sp>
      <p:pic>
        <p:nvPicPr>
          <p:cNvPr id="7" name="Picture 6" descr="C:\Windows\py.ex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4" r="78357" b="40671"/>
          <a:stretch/>
        </p:blipFill>
        <p:spPr>
          <a:xfrm>
            <a:off x="5043036" y="2585112"/>
            <a:ext cx="3050255" cy="3663287"/>
          </a:xfrm>
          <a:prstGeom prst="rect">
            <a:avLst/>
          </a:prstGeom>
        </p:spPr>
      </p:pic>
      <p:pic>
        <p:nvPicPr>
          <p:cNvPr id="8" name="Picture 7" descr="12Randoms_localFunctions.py - D:\chris\Home\Dropbox\COMP1753\TeachingMaterial\L07 Lists\12Randoms_localFunctions.py (3.7.0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7" r="64167" b="19861"/>
          <a:stretch/>
        </p:blipFill>
        <p:spPr>
          <a:xfrm>
            <a:off x="838200" y="2585112"/>
            <a:ext cx="3652044" cy="40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2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Lists are </a:t>
            </a:r>
            <a:r>
              <a:rPr lang="en-GB" dirty="0"/>
              <a:t>a way to store multiple data values in a single variable</a:t>
            </a:r>
          </a:p>
          <a:p>
            <a:pPr lvl="1"/>
            <a:r>
              <a:rPr lang="en-GB" dirty="0" smtClean="0"/>
              <a:t>a fundamental data structure (the </a:t>
            </a:r>
            <a:r>
              <a:rPr lang="en-GB" dirty="0"/>
              <a:t>data counterpart to </a:t>
            </a:r>
            <a:r>
              <a:rPr lang="en-GB" dirty="0" smtClean="0"/>
              <a:t>loops)</a:t>
            </a:r>
            <a:endParaRPr lang="en-GB" dirty="0"/>
          </a:p>
          <a:p>
            <a:pPr lvl="1"/>
            <a:r>
              <a:rPr lang="en-GB" dirty="0"/>
              <a:t>loops and </a:t>
            </a:r>
            <a:r>
              <a:rPr lang="en-GB" dirty="0" smtClean="0"/>
              <a:t>lists are </a:t>
            </a:r>
            <a:r>
              <a:rPr lang="en-GB" dirty="0"/>
              <a:t>very often used together </a:t>
            </a:r>
            <a:endParaRPr lang="en-GB" dirty="0" smtClean="0"/>
          </a:p>
          <a:p>
            <a:r>
              <a:rPr lang="en-GB" dirty="0" smtClean="0"/>
              <a:t>List indices, e.g.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 smtClean="0"/>
              <a:t>, are used for accessing lists </a:t>
            </a:r>
            <a:r>
              <a:rPr lang="en-GB" dirty="0" smtClean="0"/>
              <a:t>data</a:t>
            </a:r>
          </a:p>
          <a:p>
            <a:pPr lvl="1"/>
            <a:r>
              <a:rPr lang="en-GB" dirty="0" smtClean="0"/>
              <a:t>can use negative values,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b="1" dirty="0" smtClean="0"/>
          </a:p>
          <a:p>
            <a:pPr lvl="1"/>
            <a:r>
              <a:rPr lang="en-GB" dirty="0" smtClean="0"/>
              <a:t>can also use </a:t>
            </a:r>
            <a:r>
              <a:rPr lang="en-GB" dirty="0" smtClean="0"/>
              <a:t>slices,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start:end:increment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Looked </a:t>
            </a:r>
            <a:r>
              <a:rPr lang="en-GB" dirty="0" smtClean="0"/>
              <a:t>at a number of </a:t>
            </a:r>
            <a:r>
              <a:rPr lang="en-GB" dirty="0" smtClean="0"/>
              <a:t>list-based methods </a:t>
            </a:r>
            <a:r>
              <a:rPr lang="en-GB" dirty="0" smtClean="0"/>
              <a:t>(there are others)</a:t>
            </a: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.sort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.clear()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.append()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.insert()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.count()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.remove()</a:t>
            </a:r>
          </a:p>
          <a:p>
            <a:r>
              <a:rPr lang="en-GB" dirty="0" smtClean="0"/>
              <a:t>Also looked at library methods which can work with lists</a:t>
            </a:r>
          </a:p>
          <a:p>
            <a:pPr lvl="1"/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27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To access the value of a list item (either to read the value or update the value) we use the </a:t>
            </a:r>
            <a:r>
              <a:rPr lang="en-GB" dirty="0"/>
              <a:t>list </a:t>
            </a:r>
            <a:r>
              <a:rPr lang="en-GB" b="1" dirty="0" smtClean="0"/>
              <a:t>index</a:t>
            </a:r>
          </a:p>
          <a:p>
            <a:pPr lvl="1"/>
            <a:r>
              <a:rPr lang="en-GB" dirty="0" smtClean="0"/>
              <a:t>the plural of index is </a:t>
            </a:r>
            <a:r>
              <a:rPr lang="en-GB" b="1" dirty="0" smtClean="0"/>
              <a:t>indices</a:t>
            </a:r>
          </a:p>
          <a:p>
            <a:r>
              <a:rPr lang="en-GB" dirty="0" smtClean="0"/>
              <a:t>So, if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fruits</a:t>
            </a:r>
            <a:r>
              <a:rPr lang="en-GB" dirty="0" smtClean="0"/>
              <a:t> is a list, then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fruits[2]</a:t>
            </a:r>
            <a:r>
              <a:rPr lang="en-GB" dirty="0" smtClean="0"/>
              <a:t> is the </a:t>
            </a:r>
            <a:r>
              <a:rPr lang="en-GB" dirty="0" smtClean="0"/>
              <a:t>item of </a:t>
            </a:r>
            <a:r>
              <a:rPr lang="en-GB" dirty="0" smtClean="0"/>
              <a:t>the </a:t>
            </a:r>
            <a:r>
              <a:rPr lang="en-GB" dirty="0"/>
              <a:t>list with </a:t>
            </a:r>
            <a:r>
              <a:rPr lang="en-GB" dirty="0" smtClean="0"/>
              <a:t>index 2</a:t>
            </a:r>
          </a:p>
          <a:p>
            <a:r>
              <a:rPr lang="en-GB" dirty="0" smtClean="0"/>
              <a:t>BUT … </a:t>
            </a:r>
            <a:r>
              <a:rPr lang="en-GB" dirty="0"/>
              <a:t>list indices </a:t>
            </a:r>
            <a:r>
              <a:rPr lang="en-GB" dirty="0" smtClean="0"/>
              <a:t>are numbered from 0!!</a:t>
            </a:r>
          </a:p>
          <a:p>
            <a:pPr lvl="1"/>
            <a:r>
              <a:rPr lang="en-GB" dirty="0" smtClean="0"/>
              <a:t>so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fruits[2]</a:t>
            </a:r>
            <a:r>
              <a:rPr lang="en-GB" dirty="0" smtClean="0"/>
              <a:t> is actually the third </a:t>
            </a:r>
            <a:r>
              <a:rPr lang="en-GB" dirty="0" smtClean="0"/>
              <a:t>item in </a:t>
            </a:r>
            <a:r>
              <a:rPr lang="en-GB" dirty="0" smtClean="0"/>
              <a:t>the </a:t>
            </a:r>
            <a:r>
              <a:rPr lang="en-GB" dirty="0"/>
              <a:t>list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fruits</a:t>
            </a:r>
            <a:r>
              <a:rPr lang="en-GB" dirty="0" smtClean="0"/>
              <a:t>!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fruits[0]</a:t>
            </a:r>
            <a:r>
              <a:rPr lang="en-GB" dirty="0" smtClean="0"/>
              <a:t> is the first </a:t>
            </a:r>
            <a:r>
              <a:rPr lang="en-GB" dirty="0" smtClean="0"/>
              <a:t>item and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fruits[1]</a:t>
            </a:r>
            <a:r>
              <a:rPr lang="en-GB" dirty="0" smtClean="0"/>
              <a:t> is the second</a:t>
            </a:r>
          </a:p>
          <a:p>
            <a:r>
              <a:rPr lang="en-GB" dirty="0" smtClean="0"/>
              <a:t>This is not designed to be confusing – you will get used to it very quickly</a:t>
            </a:r>
          </a:p>
          <a:p>
            <a:pPr lvl="1"/>
            <a:r>
              <a:rPr lang="en-GB" dirty="0" smtClean="0"/>
              <a:t>in fact almost all programming languages number lists (arrays) </a:t>
            </a:r>
            <a:r>
              <a:rPr lang="en-GB" dirty="0"/>
              <a:t>from </a:t>
            </a:r>
            <a:r>
              <a:rPr lang="en-GB" dirty="0" smtClean="0"/>
              <a:t>0</a:t>
            </a:r>
          </a:p>
          <a:p>
            <a:pPr lvl="1"/>
            <a:r>
              <a:rPr lang="en-GB" dirty="0" smtClean="0"/>
              <a:t>Corresponds with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GB" dirty="0" smtClean="0"/>
              <a:t> function giving us values starting at 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29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Initialising a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following line </a:t>
            </a:r>
            <a:r>
              <a:rPr lang="en-GB" b="1" dirty="0" smtClean="0"/>
              <a:t>declares</a:t>
            </a:r>
            <a:r>
              <a:rPr lang="en-GB" dirty="0" smtClean="0"/>
              <a:t> the list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fruits</a:t>
            </a:r>
            <a:r>
              <a:rPr lang="en-GB" dirty="0" smtClean="0"/>
              <a:t> and </a:t>
            </a:r>
            <a:r>
              <a:rPr lang="en-GB" b="1" dirty="0" smtClean="0"/>
              <a:t>initialises</a:t>
            </a:r>
            <a:r>
              <a:rPr lang="en-GB" dirty="0" smtClean="0"/>
              <a:t> it to have 4 values</a:t>
            </a:r>
          </a:p>
          <a:p>
            <a:pPr marL="0" indent="0">
              <a:buNone/>
            </a:pPr>
            <a:endParaRPr lang="en-GB" sz="1800" dirty="0" smtClean="0"/>
          </a:p>
          <a:p>
            <a:endParaRPr lang="en-GB" dirty="0" smtClean="0"/>
          </a:p>
          <a:p>
            <a:r>
              <a:rPr lang="en-GB" dirty="0" smtClean="0"/>
              <a:t>We can fill in the values as follows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  <p:pic>
        <p:nvPicPr>
          <p:cNvPr id="5" name="Picture 4" descr="*01Fruits_initial.py - D:\chris\Home\Dropbox\COMP1753\TeachingMaterial\L07 Lists\01Fruits_initial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1" r="74167" b="89412"/>
          <a:stretch/>
        </p:blipFill>
        <p:spPr>
          <a:xfrm>
            <a:off x="685799" y="2590800"/>
            <a:ext cx="6496071" cy="838200"/>
          </a:xfrm>
          <a:prstGeom prst="rect">
            <a:avLst/>
          </a:prstGeom>
        </p:spPr>
      </p:pic>
      <p:pic>
        <p:nvPicPr>
          <p:cNvPr id="6" name="Picture 5" descr="*01Fruits_initial.py - D:\chris\Home\Dropbox\COMP1753\TeachingMaterial\L07 Lists\01Fruits_initial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7" r="74167" b="75549"/>
          <a:stretch/>
        </p:blipFill>
        <p:spPr>
          <a:xfrm>
            <a:off x="685798" y="4076700"/>
            <a:ext cx="6496071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3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01Fruits_initial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3733800" cy="472440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Example 01 initialises the list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fruits </a:t>
            </a:r>
            <a:r>
              <a:rPr lang="en-GB" dirty="0" smtClean="0"/>
              <a:t>and prints out the contents in three different ways</a:t>
            </a:r>
          </a:p>
          <a:p>
            <a:pPr lvl="1"/>
            <a:r>
              <a:rPr lang="en-GB" dirty="0" smtClean="0"/>
              <a:t>by printing each </a:t>
            </a:r>
            <a:r>
              <a:rPr lang="en-GB" dirty="0" smtClean="0"/>
              <a:t>item </a:t>
            </a:r>
            <a:endParaRPr lang="en-GB" dirty="0" smtClean="0"/>
          </a:p>
          <a:p>
            <a:pPr lvl="1"/>
            <a:r>
              <a:rPr lang="en-GB" dirty="0" smtClean="0"/>
              <a:t>using a loop which runs 4 times</a:t>
            </a:r>
          </a:p>
          <a:p>
            <a:pPr lvl="1"/>
            <a:r>
              <a:rPr lang="en-GB" dirty="0" smtClean="0"/>
              <a:t>by printing the </a:t>
            </a:r>
            <a:r>
              <a:rPr lang="en-GB" dirty="0" smtClean="0"/>
              <a:t>list directly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  <p:pic>
        <p:nvPicPr>
          <p:cNvPr id="5" name="Picture 4" descr="*01Fruits_initial.py - D:\chris\Home\Dropbox\COMP1753\TeachingMaterial\L07 Lists\01Fruits_initial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10" r="74335" b="40108"/>
          <a:stretch/>
        </p:blipFill>
        <p:spPr>
          <a:xfrm>
            <a:off x="4419600" y="1676400"/>
            <a:ext cx="4495799" cy="4191000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4" r="51181" b="50000"/>
          <a:stretch/>
        </p:blipFill>
        <p:spPr>
          <a:xfrm>
            <a:off x="250152" y="4572000"/>
            <a:ext cx="4074482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0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loops and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list usually has many </a:t>
            </a:r>
            <a:r>
              <a:rPr lang="en-GB" dirty="0" smtClean="0"/>
              <a:t>items (possibly </a:t>
            </a:r>
            <a:r>
              <a:rPr lang="en-GB" dirty="0" smtClean="0"/>
              <a:t>even thousands or millions)</a:t>
            </a:r>
          </a:p>
          <a:p>
            <a:r>
              <a:rPr lang="en-GB" dirty="0" smtClean="0"/>
              <a:t>A loop can repeatedly apply the same operation many times</a:t>
            </a:r>
          </a:p>
          <a:p>
            <a:r>
              <a:rPr lang="en-GB" dirty="0" smtClean="0"/>
              <a:t>So it makes sense to use loops </a:t>
            </a:r>
            <a:r>
              <a:rPr lang="en-GB" dirty="0" smtClean="0"/>
              <a:t>(as in Example 01) to </a:t>
            </a:r>
            <a:r>
              <a:rPr lang="en-GB" dirty="0" smtClean="0"/>
              <a:t>process lists</a:t>
            </a:r>
          </a:p>
          <a:p>
            <a:pPr lvl="1"/>
            <a:r>
              <a:rPr lang="en-GB" dirty="0" smtClean="0"/>
              <a:t>lists are the data counterpart of loops</a:t>
            </a:r>
          </a:p>
          <a:p>
            <a:pPr lvl="1"/>
            <a:r>
              <a:rPr lang="en-GB" dirty="0" smtClean="0"/>
              <a:t>almost all lists (or arrays in other languages) are processed using a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65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There are </a:t>
            </a:r>
            <a:r>
              <a:rPr lang="en-GB" dirty="0" smtClean="0"/>
              <a:t>still two </a:t>
            </a:r>
            <a:r>
              <a:rPr lang="en-GB" dirty="0" smtClean="0"/>
              <a:t>problems with Example 01</a:t>
            </a:r>
          </a:p>
          <a:p>
            <a:r>
              <a:rPr lang="en-GB" dirty="0" smtClean="0"/>
              <a:t>Firstly, the list </a:t>
            </a:r>
            <a:r>
              <a:rPr lang="en-GB" dirty="0" smtClean="0"/>
              <a:t>items are </a:t>
            </a:r>
            <a:r>
              <a:rPr lang="en-GB" dirty="0" smtClean="0"/>
              <a:t>inserted line by line</a:t>
            </a:r>
          </a:p>
          <a:p>
            <a:pPr lvl="1"/>
            <a:r>
              <a:rPr lang="en-GB" dirty="0" smtClean="0"/>
              <a:t>what happens if the programmer makes a mistake and types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fruits[2]</a:t>
            </a:r>
            <a:r>
              <a:rPr lang="en-GB" dirty="0" smtClean="0"/>
              <a:t> instead of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fruits[3]</a:t>
            </a:r>
            <a:r>
              <a:rPr lang="en-GB" dirty="0" smtClean="0"/>
              <a:t> – demo</a:t>
            </a:r>
          </a:p>
          <a:p>
            <a:r>
              <a:rPr lang="en-GB" dirty="0" smtClean="0"/>
              <a:t>Secondly, the loop always repeats 4 times regardless of how many </a:t>
            </a:r>
            <a:r>
              <a:rPr lang="en-GB" dirty="0" smtClean="0"/>
              <a:t>items are </a:t>
            </a:r>
            <a:r>
              <a:rPr lang="en-GB" dirty="0" smtClean="0"/>
              <a:t>in the </a:t>
            </a:r>
            <a:r>
              <a:rPr lang="en-GB" dirty="0" smtClean="0"/>
              <a:t>list</a:t>
            </a:r>
            <a:endParaRPr lang="en-GB" dirty="0" smtClean="0"/>
          </a:p>
          <a:p>
            <a:pPr lvl="1"/>
            <a:r>
              <a:rPr lang="en-GB" dirty="0" smtClean="0"/>
              <a:t>what happens if the programmer deletes one or adds an extra one on the end – 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3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_COMP1753 Powerpoint Theme</Template>
  <TotalTime>17581</TotalTime>
  <Words>2485</Words>
  <Application>Microsoft Office PowerPoint</Application>
  <PresentationFormat>On-screen Show (4:3)</PresentationFormat>
  <Paragraphs>366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ＭＳ Ｐゴシック</vt:lpstr>
      <vt:lpstr>Arial</vt:lpstr>
      <vt:lpstr>Courier New</vt:lpstr>
      <vt:lpstr>Times New Roman</vt:lpstr>
      <vt:lpstr>Wingdings</vt:lpstr>
      <vt:lpstr>Term1Theme</vt:lpstr>
      <vt:lpstr>Lists</vt:lpstr>
      <vt:lpstr>Lecture Objectives</vt:lpstr>
      <vt:lpstr>Motivation</vt:lpstr>
      <vt:lpstr>Lists</vt:lpstr>
      <vt:lpstr>Accessing Lists</vt:lpstr>
      <vt:lpstr>Initialising a list</vt:lpstr>
      <vt:lpstr>01Fruits_initial</vt:lpstr>
      <vt:lpstr>Using loops and lists</vt:lpstr>
      <vt:lpstr>Problems</vt:lpstr>
      <vt:lpstr>The len() function</vt:lpstr>
      <vt:lpstr>02Fruits_better</vt:lpstr>
      <vt:lpstr>A better approach</vt:lpstr>
      <vt:lpstr>03Fruits_best</vt:lpstr>
      <vt:lpstr>Quick check</vt:lpstr>
      <vt:lpstr>The print_list() function</vt:lpstr>
      <vt:lpstr>04Fruits_printFunction</vt:lpstr>
      <vt:lpstr>List methods (functions)</vt:lpstr>
      <vt:lpstr>05Fruits_listMethods</vt:lpstr>
      <vt:lpstr>List item methods</vt:lpstr>
      <vt:lpstr>06Fruits_listItemMethods</vt:lpstr>
      <vt:lpstr>Lists of numbers</vt:lpstr>
      <vt:lpstr>07Randoms_sorted</vt:lpstr>
      <vt:lpstr>Unique values</vt:lpstr>
      <vt:lpstr>08Randoms_sortedUnique</vt:lpstr>
      <vt:lpstr>Sorted unique random values – notes</vt:lpstr>
      <vt:lpstr>Sets</vt:lpstr>
      <vt:lpstr>Using sets</vt:lpstr>
      <vt:lpstr>09Randoms_set</vt:lpstr>
      <vt:lpstr>More list functions</vt:lpstr>
      <vt:lpstr>10Randoms_builtInFunctions</vt:lpstr>
      <vt:lpstr>Functions vs methods?</vt:lpstr>
      <vt:lpstr>List indexing</vt:lpstr>
      <vt:lpstr>Slicing</vt:lpstr>
      <vt:lpstr>Slicing - defaults</vt:lpstr>
      <vt:lpstr>Examples – single values</vt:lpstr>
      <vt:lpstr>Examples – slices</vt:lpstr>
      <vt:lpstr>Examples – more slices</vt:lpstr>
      <vt:lpstr>List functions</vt:lpstr>
      <vt:lpstr>Minimum</vt:lpstr>
      <vt:lpstr>Sum</vt:lpstr>
      <vt:lpstr>12Randoms_localFunctions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 Walshaw</cp:lastModifiedBy>
  <cp:revision>455</cp:revision>
  <cp:lastPrinted>2013-01-03T16:16:02Z</cp:lastPrinted>
  <dcterms:created xsi:type="dcterms:W3CDTF">2002-08-02T19:17:07Z</dcterms:created>
  <dcterms:modified xsi:type="dcterms:W3CDTF">2018-10-26T14:22:35Z</dcterms:modified>
</cp:coreProperties>
</file>