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9"/>
  </p:notesMasterIdLst>
  <p:handoutMasterIdLst>
    <p:handoutMasterId r:id="rId50"/>
  </p:handoutMasterIdLst>
  <p:sldIdLst>
    <p:sldId id="595" r:id="rId2"/>
    <p:sldId id="256" r:id="rId3"/>
    <p:sldId id="628" r:id="rId4"/>
    <p:sldId id="546" r:id="rId5"/>
    <p:sldId id="596" r:id="rId6"/>
    <p:sldId id="597" r:id="rId7"/>
    <p:sldId id="598" r:id="rId8"/>
    <p:sldId id="599" r:id="rId9"/>
    <p:sldId id="600" r:id="rId10"/>
    <p:sldId id="602" r:id="rId11"/>
    <p:sldId id="603" r:id="rId12"/>
    <p:sldId id="635" r:id="rId13"/>
    <p:sldId id="638" r:id="rId14"/>
    <p:sldId id="639" r:id="rId15"/>
    <p:sldId id="640" r:id="rId16"/>
    <p:sldId id="601" r:id="rId17"/>
    <p:sldId id="604" r:id="rId18"/>
    <p:sldId id="636" r:id="rId19"/>
    <p:sldId id="645" r:id="rId20"/>
    <p:sldId id="641" r:id="rId21"/>
    <p:sldId id="642" r:id="rId22"/>
    <p:sldId id="643" r:id="rId23"/>
    <p:sldId id="644" r:id="rId24"/>
    <p:sldId id="607" r:id="rId25"/>
    <p:sldId id="608" r:id="rId26"/>
    <p:sldId id="609" r:id="rId27"/>
    <p:sldId id="646" r:id="rId28"/>
    <p:sldId id="647" r:id="rId29"/>
    <p:sldId id="648" r:id="rId30"/>
    <p:sldId id="649" r:id="rId31"/>
    <p:sldId id="650" r:id="rId32"/>
    <p:sldId id="629" r:id="rId33"/>
    <p:sldId id="630" r:id="rId34"/>
    <p:sldId id="631" r:id="rId35"/>
    <p:sldId id="632" r:id="rId36"/>
    <p:sldId id="633" r:id="rId37"/>
    <p:sldId id="615" r:id="rId38"/>
    <p:sldId id="616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627" r:id="rId47"/>
    <p:sldId id="592" r:id="rId4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02" d="100"/>
          <a:sy n="102" d="100"/>
        </p:scale>
        <p:origin x="18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2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9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13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5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88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86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79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Past 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 number of students have asked about past papers</a:t>
            </a:r>
          </a:p>
          <a:p>
            <a:r>
              <a:rPr lang="en-GB" dirty="0" smtClean="0"/>
              <a:t>This is the first year that COMP1753 has taught Python</a:t>
            </a:r>
          </a:p>
          <a:p>
            <a:pPr lvl="1"/>
            <a:r>
              <a:rPr lang="en-GB" dirty="0" smtClean="0"/>
              <a:t>last year (17/18) COMP1753</a:t>
            </a:r>
            <a:r>
              <a:rPr lang="en-GB" dirty="0"/>
              <a:t> taught JavaScript</a:t>
            </a:r>
            <a:endParaRPr lang="en-GB" dirty="0" smtClean="0"/>
          </a:p>
          <a:p>
            <a:pPr lvl="1"/>
            <a:r>
              <a:rPr lang="en-GB" dirty="0" smtClean="0"/>
              <a:t>the previous year (16/17) there was a 30-credit course COMP1148 which </a:t>
            </a:r>
            <a:r>
              <a:rPr lang="en-GB" dirty="0"/>
              <a:t>also taught </a:t>
            </a:r>
            <a:r>
              <a:rPr lang="en-GB" dirty="0" smtClean="0"/>
              <a:t>JavaScript and previously Java</a:t>
            </a:r>
          </a:p>
          <a:p>
            <a:r>
              <a:rPr lang="en-GB" dirty="0" smtClean="0"/>
              <a:t>You can get past papers for COMP1148 from the portal</a:t>
            </a:r>
          </a:p>
          <a:p>
            <a:pPr lvl="1"/>
            <a:r>
              <a:rPr lang="en-GB" dirty="0" smtClean="0"/>
              <a:t>but they are all in JavaScript or Java</a:t>
            </a:r>
          </a:p>
          <a:p>
            <a:r>
              <a:rPr lang="en-GB" dirty="0" smtClean="0"/>
              <a:t>Instead, we will give you some mock exam papers in the last two weeks of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9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 is almost as straightforward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sequence of values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executed in the loop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The indented code is </a:t>
            </a:r>
            <a:r>
              <a:rPr lang="en-GB" dirty="0"/>
              <a:t>executed repeatedly </a:t>
            </a:r>
            <a:r>
              <a:rPr lang="en-GB" dirty="0" smtClean="0"/>
              <a:t>for each value in the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11724" y="6243935"/>
            <a:ext cx="7368556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https://www.w3schools.com/python/python_for_loops.asp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871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02Stars_forLoopFixed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example produces exactly the same output as before – 4 stars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code is a little shorter and neater than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7" name="Picture 6" descr="02Stars_forLoopFixed.py - D:\chris\Home\Dropbox\COMP1753\TeachingMaterial\L06 Loops\02Stars_forLoopFix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r="68452" b="84445"/>
          <a:stretch/>
        </p:blipFill>
        <p:spPr>
          <a:xfrm>
            <a:off x="533400" y="2666999"/>
            <a:ext cx="6097385" cy="18181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029200" y="3962400"/>
            <a:ext cx="3476064" cy="827595"/>
          </a:xfrm>
          <a:prstGeom prst="wedgeRectCallout">
            <a:avLst>
              <a:gd name="adj1" fmla="val -28675"/>
              <a:gd name="adj2" fmla="val -10424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number determines the number of stars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50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Many (most) Python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loops that you encounter will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function to determine the sequence of values used in the loop</a:t>
            </a:r>
          </a:p>
          <a:p>
            <a:r>
              <a:rPr lang="en-GB" dirty="0" smtClean="0"/>
              <a:t>By default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range(n)</a:t>
            </a:r>
            <a:r>
              <a:rPr lang="en-GB" dirty="0" smtClean="0"/>
              <a:t> </a:t>
            </a:r>
            <a:r>
              <a:rPr lang="en-GB" dirty="0"/>
              <a:t>returns </a:t>
            </a:r>
            <a:r>
              <a:rPr lang="en-GB" dirty="0" smtClean="0"/>
              <a:t>the sequence</a:t>
            </a:r>
          </a:p>
          <a:p>
            <a:pPr lvl="1"/>
            <a:r>
              <a:rPr lang="en-GB" dirty="0" smtClean="0"/>
              <a:t>starting </a:t>
            </a:r>
            <a:r>
              <a:rPr lang="en-GB" dirty="0"/>
              <a:t>from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GB" dirty="0" smtClean="0"/>
              <a:t>ending </a:t>
            </a:r>
            <a:r>
              <a:rPr lang="en-GB" dirty="0"/>
              <a:t>at </a:t>
            </a:r>
            <a:r>
              <a:rPr lang="en-GB" dirty="0" smtClean="0"/>
              <a:t>(just before) the specified number,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GB" dirty="0" smtClean="0"/>
              <a:t>incremented by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/>
              <a:t> each time</a:t>
            </a:r>
          </a:p>
          <a:p>
            <a:r>
              <a:rPr lang="en-GB" dirty="0" smtClean="0"/>
              <a:t>So, for example: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range(4)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 smtClean="0"/>
              <a:t> …but not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range(6)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range(2)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03Range_printCounter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want to check what values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is producing, just print them out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NB you don’t have to use the variable name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dirty="0" smtClean="0"/>
              <a:t> – here we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7" name="Picture 6" descr="*03Range_printCounter.py - D:\chris\Home\Dropbox\COMP1753\TeachingMaterial\L06 Loops\03Range_printCounter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74602" b="86667"/>
          <a:stretch/>
        </p:blipFill>
        <p:spPr>
          <a:xfrm>
            <a:off x="684228" y="2667000"/>
            <a:ext cx="647296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04Stars_whileLoop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Returning to the Stars examples, it is easy to let the user decide how many they want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7" name="Picture 6" descr="03Stars_whileLoop.py - D:\chris\Home\Dropbox\COMP1753\TeachingMaterial\L06 Loops\03Stars_whileLoop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50000" b="77778"/>
          <a:stretch/>
        </p:blipFill>
        <p:spPr>
          <a:xfrm>
            <a:off x="685799" y="2769124"/>
            <a:ext cx="8092547" cy="24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05Stars_forLoop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same example using a for loop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6" name="Picture 5" descr="04Stars_forLoop.py - D:\chris\Home\Dropbox\COMP1753\TeachingMaterial\L06 Loops\04Stars_forLoop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50000" b="82222"/>
          <a:stretch/>
        </p:blipFill>
        <p:spPr>
          <a:xfrm>
            <a:off x="609600" y="2362200"/>
            <a:ext cx="777138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Notice the similarities in the use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en-GB" dirty="0" smtClean="0"/>
          </a:p>
          <a:p>
            <a:pPr marL="0" indent="0">
              <a:buNone/>
            </a:pP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counter &lt;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n_stars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code </a:t>
            </a:r>
            <a:r>
              <a:rPr lang="en-GB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GB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lang="en-GB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+= 1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/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counter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range(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n_stars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GB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 executed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In both cases,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dirty="0" smtClean="0">
                <a:solidFill>
                  <a:srgbClr val="000000"/>
                </a:solidFill>
              </a:rPr>
              <a:t> takes the values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GB" dirty="0" smtClean="0"/>
              <a:t>So which loop type should we use …</a:t>
            </a:r>
            <a:endParaRPr lang="en-GB" dirty="0"/>
          </a:p>
          <a:p>
            <a:pPr lvl="0"/>
            <a:endParaRPr lang="en-GB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vs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When writing loops with a counter it doesn’t really matter which you use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is neater and keeps all of the loop controls in one place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tends to be used when there is a fixed number of times to repeat the loop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tends to be used when the number of repeats of the loop execution is uncertain</a:t>
            </a:r>
          </a:p>
          <a:p>
            <a:r>
              <a:rPr lang="en-GB" dirty="0" smtClean="0"/>
              <a:t>Some loops are not controlled by a counter, e.g. “while the arrow key is held down”, “while a game character is still alive”</a:t>
            </a:r>
          </a:p>
          <a:p>
            <a:pPr lvl="1"/>
            <a:r>
              <a:rPr lang="en-GB" dirty="0" smtClean="0"/>
              <a:t>for these it would make more sense to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GB" dirty="0" smtClean="0"/>
              <a:t>You need to be familiar with both types of loop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7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You don’t have to start from 0, e.g.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range(2,</a:t>
            </a:r>
            <a:r>
              <a:rPr lang="en-GB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 don’t have increment by 1, e.g.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range(0,</a:t>
            </a:r>
            <a:r>
              <a:rPr lang="en-GB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10,</a:t>
            </a:r>
            <a:r>
              <a:rPr lang="en-GB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 don’t have to count upwards, e.g.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range(5,</a:t>
            </a:r>
            <a:r>
              <a:rPr lang="en-GB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GB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  <a:r>
              <a:rPr lang="en-GB" dirty="0" smtClean="0"/>
              <a:t> produces the sequence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1524000" y="2514600"/>
            <a:ext cx="961464" cy="304800"/>
          </a:xfrm>
          <a:prstGeom prst="wedgeRectCallout">
            <a:avLst>
              <a:gd name="adj1" fmla="val 42899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590800" y="2514600"/>
            <a:ext cx="732864" cy="304800"/>
          </a:xfrm>
          <a:prstGeom prst="wedgeRectCallout">
            <a:avLst>
              <a:gd name="adj1" fmla="val -11008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524000" y="4076700"/>
            <a:ext cx="961464" cy="304800"/>
          </a:xfrm>
          <a:prstGeom prst="wedgeRectCallout">
            <a:avLst>
              <a:gd name="adj1" fmla="val 42899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590800" y="4076700"/>
            <a:ext cx="732864" cy="304800"/>
          </a:xfrm>
          <a:prstGeom prst="wedgeRectCallout">
            <a:avLst>
              <a:gd name="adj1" fmla="val -11008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429000" y="4076700"/>
            <a:ext cx="1524000" cy="304800"/>
          </a:xfrm>
          <a:prstGeom prst="wedgeRectCallout">
            <a:avLst>
              <a:gd name="adj1" fmla="val -49359"/>
              <a:gd name="adj2" fmla="val -1568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increment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1524000" y="5562600"/>
            <a:ext cx="961464" cy="304800"/>
          </a:xfrm>
          <a:prstGeom prst="wedgeRectCallout">
            <a:avLst>
              <a:gd name="adj1" fmla="val 42899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590800" y="5562600"/>
            <a:ext cx="732864" cy="304800"/>
          </a:xfrm>
          <a:prstGeom prst="wedgeRectCallout">
            <a:avLst>
              <a:gd name="adj1" fmla="val -11008"/>
              <a:gd name="adj2" fmla="val -1537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3429000" y="5562600"/>
            <a:ext cx="1524000" cy="304800"/>
          </a:xfrm>
          <a:prstGeom prst="wedgeRectCallout">
            <a:avLst>
              <a:gd name="adj1" fmla="val -49359"/>
              <a:gd name="adj2" fmla="val -1568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increment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2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06Range_printCounters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are the above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5" name="Picture 4" descr="06Range_printCounters.py - D:\chris\Home\Dropbox\COMP1753\TeachingMaterial\L06 Loops\06Range_printCounte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66401" b="68889"/>
          <a:stretch/>
        </p:blipFill>
        <p:spPr>
          <a:xfrm>
            <a:off x="684228" y="2133600"/>
            <a:ext cx="5320863" cy="37338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90000" b="42057"/>
          <a:stretch/>
        </p:blipFill>
        <p:spPr>
          <a:xfrm>
            <a:off x="6770516" y="1905000"/>
            <a:ext cx="1459083" cy="40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Loops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2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counters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Very often loop counters start at 0 and run up to, </a:t>
            </a:r>
            <a:r>
              <a:rPr lang="en-GB" b="1" i="1" dirty="0" smtClean="0"/>
              <a:t>but not including</a:t>
            </a:r>
            <a:r>
              <a:rPr lang="en-GB" dirty="0" smtClean="0"/>
              <a:t>, the loop limit, e.g.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</a:t>
            </a:r>
          </a:p>
          <a:p>
            <a:pPr lvl="1"/>
            <a:r>
              <a:rPr lang="en-GB" dirty="0" smtClean="0"/>
              <a:t>the loop limit is 4, specified as an argument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  <a:p>
            <a:pPr lvl="1"/>
            <a:r>
              <a:rPr lang="en-GB" dirty="0"/>
              <a:t>the values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dirty="0"/>
              <a:t> are 0, 1, 2, 3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loop runs 4 times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 descr="02Stars_forLoopFixed.py - D:\chris\Home\Dropbox\COMP1753\TeachingMaterial\L06 Loops\02Stars_forLoopFix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" r="68452" b="89942"/>
          <a:stretch/>
        </p:blipFill>
        <p:spPr>
          <a:xfrm>
            <a:off x="685801" y="3124200"/>
            <a:ext cx="7391400" cy="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counters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However (provided the loop counter is not used inside the loop), this is no different to starting the counter at 1, e.g.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/>
              <a:t>So</a:t>
            </a:r>
          </a:p>
          <a:p>
            <a:pPr lvl="1"/>
            <a:r>
              <a:rPr lang="en-GB" dirty="0"/>
              <a:t>the values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dirty="0"/>
              <a:t> are 1, 2, 3, 4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loop </a:t>
            </a:r>
            <a:r>
              <a:rPr lang="en-GB" dirty="0" smtClean="0"/>
              <a:t>still runs </a:t>
            </a:r>
            <a:r>
              <a:rPr lang="en-GB" dirty="0"/>
              <a:t>4 </a:t>
            </a:r>
            <a:r>
              <a:rPr lang="en-GB" dirty="0" smtClean="0"/>
              <a:t>times (up to, but not including, the loop limit 5)</a:t>
            </a:r>
            <a:endParaRPr lang="en-GB" dirty="0"/>
          </a:p>
          <a:p>
            <a:r>
              <a:rPr lang="en-GB" dirty="0" smtClean="0"/>
              <a:t>Beginners sometimes prefer this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tmp.py - D:\chris\Home\Dropbox\COMP1753\TeachingMaterial\L06 Loops\tmp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r="65376" b="82222"/>
          <a:stretch/>
        </p:blipFill>
        <p:spPr>
          <a:xfrm>
            <a:off x="685800" y="2895600"/>
            <a:ext cx="77212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counters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as we will see (next week) loop counters almost always start from 0 when working with arrays</a:t>
            </a:r>
          </a:p>
          <a:p>
            <a:r>
              <a:rPr lang="en-GB" dirty="0" smtClean="0"/>
              <a:t>You should get used to both forms and be able to interpret what they mean</a:t>
            </a:r>
          </a:p>
          <a:p>
            <a:pPr lvl="1"/>
            <a:r>
              <a:rPr lang="en-GB" dirty="0" smtClean="0"/>
              <a:t>the simplest way is to work out which values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GB" dirty="0" smtClean="0"/>
              <a:t>function provides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6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How many times will the following loops run?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4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4, 2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3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range(4, 3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range(40, 0, -1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964880" y="1905000"/>
            <a:ext cx="3171264" cy="391605"/>
          </a:xfrm>
          <a:prstGeom prst="wedgeRectCallout">
            <a:avLst>
              <a:gd name="adj1" fmla="val -93042"/>
              <a:gd name="adj2" fmla="val 3032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3 times: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0, 1,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964880" y="2449005"/>
            <a:ext cx="3171264" cy="370395"/>
          </a:xfrm>
          <a:prstGeom prst="wedgeRectCallout">
            <a:avLst>
              <a:gd name="adj1" fmla="val -95398"/>
              <a:gd name="adj2" fmla="val 2903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4 times: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0, 1, 2,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64880" y="2982405"/>
            <a:ext cx="3171264" cy="370395"/>
          </a:xfrm>
          <a:prstGeom prst="wedgeRectCallout">
            <a:avLst>
              <a:gd name="adj1" fmla="val -75602"/>
              <a:gd name="adj2" fmla="val 324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3 times: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1, 2,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964880" y="3505200"/>
            <a:ext cx="3171264" cy="370395"/>
          </a:xfrm>
          <a:prstGeom prst="wedgeRectCallout">
            <a:avLst>
              <a:gd name="adj1" fmla="val -55234"/>
              <a:gd name="adj2" fmla="val 900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2 times: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0,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64880" y="3962400"/>
            <a:ext cx="3171264" cy="370395"/>
          </a:xfrm>
          <a:prstGeom prst="wedgeRectCallout">
            <a:avLst>
              <a:gd name="adj1" fmla="val -74865"/>
              <a:gd name="adj2" fmla="val 739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1 time: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972736" y="4424902"/>
            <a:ext cx="3171264" cy="446595"/>
          </a:xfrm>
          <a:prstGeom prst="wedgeRectCallout">
            <a:avLst>
              <a:gd name="adj1" fmla="val -74741"/>
              <a:gd name="adj2" fmla="val 81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0 times: 4 is &gt;=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972736" y="4968122"/>
            <a:ext cx="3171264" cy="446595"/>
          </a:xfrm>
          <a:prstGeom prst="wedgeRectCallout">
            <a:avLst>
              <a:gd name="adj1" fmla="val -73880"/>
              <a:gd name="adj2" fmla="val -70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0 times: 4 is &gt;= 4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964880" y="5799942"/>
            <a:ext cx="3171264" cy="492550"/>
          </a:xfrm>
          <a:prstGeom prst="wedgeRectCallout">
            <a:avLst>
              <a:gd name="adj1" fmla="val -58600"/>
              <a:gd name="adj2" fmla="val -433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40 times: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40, …,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31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Some of our previous examples are natural candidates for loops</a:t>
            </a:r>
          </a:p>
          <a:p>
            <a:r>
              <a:rPr lang="en-GB" dirty="0" smtClean="0"/>
              <a:t>The random number generator uses 4 identical lines of code to generate 4 random numbers</a:t>
            </a:r>
          </a:p>
          <a:p>
            <a:pPr lvl="1"/>
            <a:r>
              <a:rPr lang="en-GB" dirty="0" smtClean="0"/>
              <a:t>should be done with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Some of our programs which determine some response based on the user’s input could be used repeatedly</a:t>
            </a:r>
          </a:p>
          <a:p>
            <a:pPr lvl="1"/>
            <a:r>
              <a:rPr lang="en-GB" dirty="0" smtClean="0"/>
              <a:t>e.g. Concessions, Lucky numbers</a:t>
            </a:r>
          </a:p>
          <a:p>
            <a:pPr lvl="1"/>
            <a:r>
              <a:rPr lang="en-GB" dirty="0" smtClean="0"/>
              <a:t>could be done with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Lecture 02 we saw a program for calculating random values using the following code</a:t>
            </a:r>
          </a:p>
          <a:p>
            <a:pPr lvl="1"/>
            <a:r>
              <a:rPr lang="en-GB" dirty="0" smtClean="0"/>
              <a:t>14RandomValues.py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problem is that this will only ever produce 4 random values</a:t>
            </a:r>
          </a:p>
          <a:p>
            <a:r>
              <a:rPr lang="en-GB" dirty="0" smtClean="0"/>
              <a:t>What if the user wants 20 random values?</a:t>
            </a:r>
          </a:p>
          <a:p>
            <a:pPr lvl="1"/>
            <a:r>
              <a:rPr lang="en-GB" dirty="0" smtClean="0"/>
              <a:t>we would need to add another 16 lines of code and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5" name="Picture 4" descr="14RandomValues.py - D:\chris\Home\Dropbox\COMP1753\TeachingMaterial\L02 Variables\14RandomValu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6323" b="66667"/>
          <a:stretch/>
        </p:blipFill>
        <p:spPr>
          <a:xfrm>
            <a:off x="685800" y="2819400"/>
            <a:ext cx="822960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07Randoms_forLoop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smtClean="0"/>
              <a:t>loop, 20 values is easy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07Randoms_forLoop.py - D:\chris\Home\Dropbox\COMP1753\TeachingMaterial\L06 Loops\07Randoms_forLoop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r="36674" b="68889"/>
          <a:stretch/>
        </p:blipFill>
        <p:spPr>
          <a:xfrm>
            <a:off x="685800" y="2133600"/>
            <a:ext cx="823785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In Lecture 03 we saw some code for calculating concessions</a:t>
            </a:r>
            <a:endParaRPr lang="en-GB" dirty="0"/>
          </a:p>
          <a:p>
            <a:pPr lvl="1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14Concessions_orOperators.py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problem is that for each new user we need to run the program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 descr="14Concessions_orOperators.py - D:\chris\Home\Dropbox\COMP1753\TeachingMaterial\L03 Decisions\14Concessions_or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13097" b="52222"/>
          <a:stretch/>
        </p:blipFill>
        <p:spPr>
          <a:xfrm>
            <a:off x="990600" y="2438400"/>
            <a:ext cx="6781800" cy="31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Concessions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alternative is to put the main part of the program in a while loop</a:t>
            </a:r>
          </a:p>
          <a:p>
            <a:r>
              <a:rPr lang="en-GB" dirty="0" smtClean="0"/>
              <a:t>We could run the while loop indefinitely but it would be better to provide a way for the user to exit the loop without having to kill the program</a:t>
            </a:r>
          </a:p>
          <a:p>
            <a:r>
              <a:rPr lang="en-GB" dirty="0" smtClean="0"/>
              <a:t>A good way to do this is if the loop ends when no input is provided at the “What is your name?” prompt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Concessions </a:t>
            </a:r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logic of the program is now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prompt the user for their name</a:t>
            </a:r>
          </a:p>
          <a:p>
            <a:pPr marL="0" indent="0">
              <a:buNone/>
            </a:pPr>
            <a:r>
              <a:rPr lang="en-GB" dirty="0" smtClean="0"/>
              <a:t>while name contains some input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prompt the user for their status &amp; age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calculate the concession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prompt the user for their name</a:t>
            </a:r>
          </a:p>
          <a:p>
            <a:pPr marL="0" indent="0">
              <a:buNone/>
            </a:pPr>
            <a:endParaRPr lang="en-GB" dirty="0" smtClean="0"/>
          </a:p>
          <a:p>
            <a:pPr lvl="0"/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 smtClean="0">
                <a:solidFill>
                  <a:srgbClr val="000000"/>
                </a:solidFill>
              </a:rPr>
              <a:t>above is known is </a:t>
            </a:r>
            <a:r>
              <a:rPr lang="en-GB" b="1" dirty="0" smtClean="0">
                <a:solidFill>
                  <a:srgbClr val="000000"/>
                </a:solidFill>
              </a:rPr>
              <a:t>pseudo-code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it’s a bit like code, to help us understand the logic 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but a computer would not understand it</a:t>
            </a: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4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look at two different types of loop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loops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loops</a:t>
            </a:r>
          </a:p>
          <a:p>
            <a:r>
              <a:rPr lang="en-GB" dirty="0" smtClean="0"/>
              <a:t>We will also consider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loop counters and how they work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 smtClean="0"/>
              <a:t> keywords</a:t>
            </a:r>
          </a:p>
          <a:p>
            <a:pPr lvl="1"/>
            <a:r>
              <a:rPr lang="en-GB" dirty="0" smtClean="0"/>
              <a:t>nested loops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08Concessions_whileLoop</a:t>
            </a:r>
          </a:p>
        </p:txBody>
      </p:sp>
      <p:pic>
        <p:nvPicPr>
          <p:cNvPr id="5" name="Content Placeholder 4" descr="*08Concessions_whileLoop.py - D:\chris\Home\Dropbox\COMP1753\TeachingMaterial\L06 Loops\08Concessions_whileLoop.py (3.7.0)*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" r="55951" b="83871"/>
          <a:stretch/>
        </p:blipFill>
        <p:spPr>
          <a:xfrm>
            <a:off x="609600" y="1828800"/>
            <a:ext cx="5639065" cy="114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6" name="Content Placeholder 4" descr="*08Concessions_whileLoop.py - D:\chris\Home\Dropbox\COMP1753\TeachingMaterial\L06 Loops\08Concessions_whileLoop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6" r="49599" b="38333"/>
          <a:stretch/>
        </p:blipFill>
        <p:spPr bwMode="auto">
          <a:xfrm>
            <a:off x="609600" y="3657600"/>
            <a:ext cx="700518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 bwMode="auto">
          <a:xfrm>
            <a:off x="4724400" y="2442116"/>
            <a:ext cx="4183144" cy="1901283"/>
          </a:xfrm>
          <a:prstGeom prst="wedgeRectCallout">
            <a:avLst>
              <a:gd name="adj1" fmla="val -96423"/>
              <a:gd name="adj2" fmla="val -643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work out the concession message here</a:t>
            </a:r>
          </a:p>
          <a:p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apart from being indented the code is unchanged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8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loop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other loop controls we need to know about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 smtClean="0"/>
              <a:t> – to jump out of a loop before it’s finished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 smtClean="0"/>
              <a:t> – to jump to the next time around a loop (ignoring the rest of the loop statements)</a:t>
            </a:r>
          </a:p>
          <a:p>
            <a:r>
              <a:rPr lang="en-GB" dirty="0" smtClean="0"/>
              <a:t>They are not used often, but they can be very useful!!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7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09LineNumbers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09 just prints out the number of lines required by the user and shows it knows which is which</a:t>
            </a:r>
          </a:p>
          <a:p>
            <a:pPr lvl="1"/>
            <a:r>
              <a:rPr lang="en-GB" dirty="0" smtClean="0"/>
              <a:t>in this case the loop runs from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09LineNumbers.py - D:\chris\Home\Dropbox\COMP1753\TeachingMaterial\L06 Loops\09LineNumbe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" r="48975" b="86666"/>
          <a:stretch/>
        </p:blipFill>
        <p:spPr>
          <a:xfrm>
            <a:off x="681804" y="3696929"/>
            <a:ext cx="7585896" cy="11430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3333" b="77006"/>
          <a:stretch/>
        </p:blipFill>
        <p:spPr>
          <a:xfrm>
            <a:off x="2874390" y="4971813"/>
            <a:ext cx="2459610" cy="13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the keyword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 smtClean="0"/>
              <a:t> if you need to jump out of a loop</a:t>
            </a:r>
          </a:p>
          <a:p>
            <a:r>
              <a:rPr lang="en-GB" dirty="0" smtClean="0"/>
              <a:t>Typically this might be used in a search</a:t>
            </a:r>
          </a:p>
          <a:p>
            <a:pPr lvl="1"/>
            <a:r>
              <a:rPr lang="en-GB" dirty="0" smtClean="0"/>
              <a:t>if the code is using a loop to search through some data (e.g. to find a particular customer) and locates the item it is looking for, there is no point continuing through the rest of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10LineNumbers_break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example the code will only ever draw a maximum of 2 lines regardless of how many the user has requested</a:t>
            </a:r>
          </a:p>
          <a:p>
            <a:pPr lvl="1"/>
            <a:r>
              <a:rPr lang="en-GB" dirty="0" smtClean="0"/>
              <a:t>before it has printed line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5" name="Picture 4" descr="10LineNumbers_break.py - D:\chris\Home\Dropbox\COMP1753\TeachingMaterial\L06 Loops\10LineNumbers_break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8975" b="82221"/>
          <a:stretch/>
        </p:blipFill>
        <p:spPr>
          <a:xfrm>
            <a:off x="685800" y="3631185"/>
            <a:ext cx="6321580" cy="1524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934200" y="4062756"/>
            <a:ext cx="2125744" cy="1092429"/>
          </a:xfrm>
          <a:prstGeom prst="wedgeRectCallout">
            <a:avLst>
              <a:gd name="adj1" fmla="val -185879"/>
              <a:gd name="adj2" fmla="val -2193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breaks out of the loop when counter is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83333" b="81771"/>
          <a:stretch/>
        </p:blipFill>
        <p:spPr>
          <a:xfrm>
            <a:off x="2655965" y="5290400"/>
            <a:ext cx="2381249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the keyword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 smtClean="0"/>
              <a:t> to move on to the next execution of the loop</a:t>
            </a:r>
          </a:p>
          <a:p>
            <a:pPr lvl="1"/>
            <a:r>
              <a:rPr lang="en-GB" dirty="0" smtClean="0"/>
              <a:t>it jumps to the start of the loop again, ignoring any statements further on in the loop</a:t>
            </a:r>
          </a:p>
          <a:p>
            <a:r>
              <a:rPr lang="en-GB" dirty="0" smtClean="0"/>
              <a:t>Typically this might be used to skip over some data</a:t>
            </a:r>
          </a:p>
          <a:p>
            <a:pPr lvl="1"/>
            <a:r>
              <a:rPr lang="en-GB" dirty="0" smtClean="0"/>
              <a:t>if the loop is processing some data (e.g. a list of bank accounts) it may want to ignore some of them (e.g. accounts that are closed)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1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11LineNumbers_continue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Example </a:t>
            </a:r>
            <a:r>
              <a:rPr lang="en-GB" dirty="0" smtClean="0"/>
              <a:t>11 </a:t>
            </a:r>
            <a:r>
              <a:rPr lang="en-GB" dirty="0"/>
              <a:t>the code will </a:t>
            </a:r>
            <a:r>
              <a:rPr lang="en-GB" dirty="0" smtClean="0"/>
              <a:t>never print out “This is line 3” – it jumps straight to line 4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pic>
        <p:nvPicPr>
          <p:cNvPr id="5" name="Picture 4" descr="11LineNumbers_continue.py - D:\chris\Home\Dropbox\COMP1753\TeachingMaterial\L06 Loops\11LineNumbers_continu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8975" b="82221"/>
          <a:stretch/>
        </p:blipFill>
        <p:spPr>
          <a:xfrm>
            <a:off x="685800" y="3199614"/>
            <a:ext cx="5692682" cy="1372386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6573311" y="3199614"/>
            <a:ext cx="2520644" cy="1143785"/>
          </a:xfrm>
          <a:prstGeom prst="wedgeRectCallout">
            <a:avLst>
              <a:gd name="adj1" fmla="val -180996"/>
              <a:gd name="adj2" fmla="val 2794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ignores the rest of the loop when counter is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3333" b="77006"/>
          <a:stretch/>
        </p:blipFill>
        <p:spPr>
          <a:xfrm>
            <a:off x="3276600" y="4991099"/>
            <a:ext cx="2743200" cy="15087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7116557" y="4876799"/>
            <a:ext cx="1341643" cy="457200"/>
          </a:xfrm>
          <a:prstGeom prst="wedgeRectCallout">
            <a:avLst>
              <a:gd name="adj1" fmla="val -180236"/>
              <a:gd name="adj2" fmla="val 16423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 line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0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quite common to nest one loop inside another, e.g.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 is running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8100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character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character position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We shall look at some simple examples which generate text-based shapes (squares, rectangles, triangles, …)</a:t>
            </a:r>
          </a:p>
          <a:p>
            <a:pPr lvl="1"/>
            <a:r>
              <a:rPr lang="en-GB" dirty="0" smtClean="0"/>
              <a:t>but the principle is to understand nesting of loops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553200" cy="1066800"/>
          </a:xfrm>
        </p:spPr>
        <p:txBody>
          <a:bodyPr/>
          <a:lstStyle/>
          <a:p>
            <a:r>
              <a:rPr lang="en-GB" dirty="0"/>
              <a:t>12StarSquare_forLoopFixed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12 </a:t>
            </a:r>
            <a:r>
              <a:rPr lang="en-GB" b="1" i="1" dirty="0" smtClean="0"/>
              <a:t>doesn’t</a:t>
            </a:r>
            <a:r>
              <a:rPr lang="en-GB" dirty="0" smtClean="0"/>
              <a:t> use nested loops</a:t>
            </a:r>
          </a:p>
          <a:p>
            <a:r>
              <a:rPr lang="en-GB" dirty="0" smtClean="0"/>
              <a:t>Imagine we want to draw a rectangle (of stars)</a:t>
            </a:r>
          </a:p>
          <a:p>
            <a:pPr lvl="1"/>
            <a:r>
              <a:rPr lang="en-GB" dirty="0" smtClean="0"/>
              <a:t>the user controls how many rows there are</a:t>
            </a:r>
          </a:p>
          <a:p>
            <a:pPr lvl="1"/>
            <a:r>
              <a:rPr lang="en-GB" dirty="0" smtClean="0"/>
              <a:t>the number of columns is fixed at 5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17171" y="5791200"/>
            <a:ext cx="2714064" cy="457200"/>
          </a:xfrm>
          <a:prstGeom prst="wedgeRectCallout">
            <a:avLst>
              <a:gd name="adj1" fmla="val -21961"/>
              <a:gd name="adj2" fmla="val -15741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3 rows, 5 columns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008792" y="6096000"/>
            <a:ext cx="2714064" cy="457200"/>
          </a:xfrm>
          <a:prstGeom prst="wedgeRectCallout">
            <a:avLst>
              <a:gd name="adj1" fmla="val -22308"/>
              <a:gd name="adj2" fmla="val -11411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5 rows, 5 columns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2500" b="80183"/>
          <a:stretch/>
        </p:blipFill>
        <p:spPr>
          <a:xfrm>
            <a:off x="417171" y="4189429"/>
            <a:ext cx="2315062" cy="992171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2500" b="73829"/>
          <a:stretch/>
        </p:blipFill>
        <p:spPr>
          <a:xfrm>
            <a:off x="3146945" y="4191000"/>
            <a:ext cx="2461847" cy="15240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82500" b="69063"/>
          <a:stretch/>
        </p:blipFill>
        <p:spPr>
          <a:xfrm>
            <a:off x="5943600" y="4189429"/>
            <a:ext cx="2402360" cy="183037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5485579" y="6324600"/>
            <a:ext cx="2714064" cy="457200"/>
          </a:xfrm>
          <a:prstGeom prst="wedgeRectCallout">
            <a:avLst>
              <a:gd name="adj1" fmla="val -5983"/>
              <a:gd name="adj2" fmla="val -13473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7 rows, 5 columns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29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xample 12 just uses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 to print ‘rows’ of 5 stars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799" y="193431"/>
            <a:ext cx="6553199" cy="1066800"/>
          </a:xfrm>
        </p:spPr>
        <p:txBody>
          <a:bodyPr/>
          <a:lstStyle/>
          <a:p>
            <a:r>
              <a:rPr lang="en-GB" dirty="0" smtClean="0"/>
              <a:t>12StarRows_forLoopFixed</a:t>
            </a:r>
            <a:endParaRPr lang="en-GB" dirty="0"/>
          </a:p>
        </p:txBody>
      </p:sp>
      <p:pic>
        <p:nvPicPr>
          <p:cNvPr id="2" name="Picture 1" descr="12StarRows_forLoopFixed.py - D:\chris\Home\Dropbox\COMP1753\TeachingMaterial\L06 Loops\12StarRows_forLoopFix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53075" b="84444"/>
          <a:stretch/>
        </p:blipFill>
        <p:spPr>
          <a:xfrm>
            <a:off x="685800" y="2971799"/>
            <a:ext cx="7155268" cy="156309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048934" y="4534897"/>
            <a:ext cx="2714064" cy="765142"/>
          </a:xfrm>
          <a:prstGeom prst="wedgeRectCallout">
            <a:avLst>
              <a:gd name="adj1" fmla="val -82744"/>
              <a:gd name="adj2" fmla="val -11154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 controls the number of rows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867741" y="4937893"/>
            <a:ext cx="2791386" cy="1066800"/>
          </a:xfrm>
          <a:prstGeom prst="wedgeRectCallout">
            <a:avLst>
              <a:gd name="adj1" fmla="val -32543"/>
              <a:gd name="adj2" fmla="val -1077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but the number of columns is fixed (</a:t>
            </a:r>
            <a:r>
              <a:rPr lang="en-GB" b="1" dirty="0" smtClean="0">
                <a:solidFill>
                  <a:schemeClr val="tx1"/>
                </a:solidFill>
              </a:rPr>
              <a:t>hardcoded</a:t>
            </a:r>
            <a:r>
              <a:rPr lang="en-GB" dirty="0" smtClean="0">
                <a:solidFill>
                  <a:schemeClr val="tx1"/>
                </a:solidFill>
              </a:rPr>
              <a:t>) at 5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4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Many, many programs need to repeat the same operation over and over again, e.g.</a:t>
            </a:r>
          </a:p>
          <a:p>
            <a:pPr lvl="1"/>
            <a:r>
              <a:rPr lang="en-GB" dirty="0" smtClean="0"/>
              <a:t>a game updates the positions of all the characters / objects many times per second</a:t>
            </a:r>
          </a:p>
          <a:p>
            <a:pPr lvl="1"/>
            <a:r>
              <a:rPr lang="en-GB" dirty="0" smtClean="0"/>
              <a:t>a cash point repeatedly takes customers through the same sequence of operations</a:t>
            </a:r>
          </a:p>
          <a:p>
            <a:pPr lvl="1"/>
            <a:r>
              <a:rPr lang="en-GB" dirty="0" smtClean="0"/>
              <a:t>an mp3 player works its way through a playlist, playing each track in turn</a:t>
            </a:r>
          </a:p>
          <a:p>
            <a:r>
              <a:rPr lang="en-GB" dirty="0" smtClean="0"/>
              <a:t>These are achieved by </a:t>
            </a:r>
            <a:r>
              <a:rPr lang="en-GB" b="1" dirty="0" smtClean="0"/>
              <a:t>loops</a:t>
            </a:r>
            <a:r>
              <a:rPr lang="en-GB" dirty="0" smtClean="0"/>
              <a:t> in the program</a:t>
            </a:r>
          </a:p>
          <a:p>
            <a:r>
              <a:rPr lang="en-GB" dirty="0" smtClean="0"/>
              <a:t>Loops are a fundamental control structure in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size square (Example 13)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Suppose we want the number of rows and columns to match (to get a ‘square’ of stars)</a:t>
            </a:r>
          </a:p>
          <a:p>
            <a:r>
              <a:rPr lang="en-GB" dirty="0" smtClean="0"/>
              <a:t>We know how to produce a row of stars whose length is dependent on what the user has typed in</a:t>
            </a:r>
          </a:p>
          <a:p>
            <a:pPr lvl="1"/>
            <a:r>
              <a:rPr lang="en-GB" dirty="0" smtClean="0"/>
              <a:t>see 05Stars_forLoop.py</a:t>
            </a:r>
          </a:p>
          <a:p>
            <a:r>
              <a:rPr lang="en-GB" dirty="0" smtClean="0"/>
              <a:t>So we just have to replace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with something like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 descr="12StarRows_forLoopFixed.py - D:\chris\Home\Dropbox\COMP1753\TeachingMaterial\L06 Loops\12StarRows_forLoopFix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r="77013" b="84444"/>
          <a:stretch/>
        </p:blipFill>
        <p:spPr>
          <a:xfrm>
            <a:off x="685800" y="4267200"/>
            <a:ext cx="3505200" cy="496296"/>
          </a:xfrm>
          <a:prstGeom prst="rect">
            <a:avLst/>
          </a:prstGeom>
        </p:spPr>
      </p:pic>
      <p:pic>
        <p:nvPicPr>
          <p:cNvPr id="6" name="Picture 5" descr="05Stars_forLoop.py - D:\chris\Home\Dropbox\COMP1753\TeachingMaterial\L06 Loops\05Stars_forLoop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7778" r="62301" b="82222"/>
          <a:stretch/>
        </p:blipFill>
        <p:spPr>
          <a:xfrm>
            <a:off x="1600200" y="5175013"/>
            <a:ext cx="4856468" cy="12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77000" cy="1066800"/>
          </a:xfrm>
        </p:spPr>
        <p:txBody>
          <a:bodyPr/>
          <a:lstStyle/>
          <a:p>
            <a:r>
              <a:rPr lang="en-GB" dirty="0"/>
              <a:t>13StarSquare_nestedLoops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resulting code is one loop nested inside another 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5" name="Picture 4" descr="13StarSquare_nestedLoops.py - D:\chris\Home\Dropbox\COMP1753\TeachingMaterial\L06 Loops\13StarSquare_nestedLoop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52050" b="79999"/>
          <a:stretch/>
        </p:blipFill>
        <p:spPr>
          <a:xfrm>
            <a:off x="685799" y="2819400"/>
            <a:ext cx="6375405" cy="190814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700074" y="3628141"/>
            <a:ext cx="3429000" cy="765142"/>
          </a:xfrm>
          <a:prstGeom prst="wedgeRectCallout">
            <a:avLst>
              <a:gd name="adj1" fmla="val -83716"/>
              <a:gd name="adj2" fmla="val -8321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original </a:t>
            </a:r>
            <a:r>
              <a:rPr lang="en-GB" b="1" dirty="0" smtClean="0">
                <a:solidFill>
                  <a:schemeClr val="tx1"/>
                </a:solidFill>
              </a:rPr>
              <a:t>outer</a:t>
            </a:r>
            <a:r>
              <a:rPr lang="en-GB" dirty="0" smtClean="0">
                <a:solidFill>
                  <a:schemeClr val="tx1"/>
                </a:solidFill>
              </a:rPr>
              <a:t> loop controlling the rows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7629" y="4889958"/>
            <a:ext cx="3430571" cy="765142"/>
          </a:xfrm>
          <a:prstGeom prst="wedgeRectCallout">
            <a:avLst>
              <a:gd name="adj1" fmla="val -63653"/>
              <a:gd name="adj2" fmla="val -1571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new </a:t>
            </a:r>
            <a:r>
              <a:rPr lang="en-GB" b="1" dirty="0" smtClean="0">
                <a:solidFill>
                  <a:schemeClr val="tx1"/>
                </a:solidFill>
              </a:rPr>
              <a:t>inner</a:t>
            </a:r>
            <a:r>
              <a:rPr lang="en-GB" dirty="0" smtClean="0">
                <a:solidFill>
                  <a:schemeClr val="tx1"/>
                </a:solidFill>
              </a:rPr>
              <a:t> loop controlling the columns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0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93431"/>
            <a:ext cx="7086600" cy="1066800"/>
          </a:xfrm>
        </p:spPr>
        <p:txBody>
          <a:bodyPr/>
          <a:lstStyle/>
          <a:p>
            <a:r>
              <a:rPr lang="en-GB" dirty="0"/>
              <a:t>14StarRectangle_nestedLoops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 course, we don’t need to make a ‘square’ we could ask the user</a:t>
            </a:r>
          </a:p>
          <a:p>
            <a:pPr lvl="1"/>
            <a:r>
              <a:rPr lang="en-GB" dirty="0" smtClean="0"/>
              <a:t>how many rows do they want?</a:t>
            </a:r>
          </a:p>
          <a:p>
            <a:pPr lvl="1"/>
            <a:r>
              <a:rPr lang="en-GB" dirty="0" smtClean="0"/>
              <a:t>how many columns do they want?</a:t>
            </a:r>
          </a:p>
          <a:p>
            <a:r>
              <a:rPr lang="en-GB" dirty="0" smtClean="0"/>
              <a:t>14StarRectangle_nestedLoops.py does just this</a:t>
            </a:r>
          </a:p>
          <a:p>
            <a:pPr lvl="1"/>
            <a:r>
              <a:rPr lang="en-GB" dirty="0" smtClean="0"/>
              <a:t>the rest of the code doesn’t change much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93431"/>
            <a:ext cx="7086600" cy="1066800"/>
          </a:xfrm>
        </p:spPr>
        <p:txBody>
          <a:bodyPr/>
          <a:lstStyle/>
          <a:p>
            <a:r>
              <a:rPr lang="en-GB" dirty="0"/>
              <a:t>14StarRectangle_nestedLoops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Nested loops with different controls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  <p:pic>
        <p:nvPicPr>
          <p:cNvPr id="5" name="Picture 4" descr="14StarRectangle_nestedLoops.py - D:\chris\Home\Dropbox\COMP1753\TeachingMaterial\L06 Loops\14StarRectangle_nestedLoop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52050" b="77778"/>
          <a:stretch/>
        </p:blipFill>
        <p:spPr>
          <a:xfrm>
            <a:off x="685800" y="2133600"/>
            <a:ext cx="75742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(Example 15)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is a simple modification to convert the output to triangles</a:t>
            </a:r>
          </a:p>
          <a:p>
            <a:r>
              <a:rPr lang="en-GB" dirty="0" smtClean="0"/>
              <a:t>To produce a triangle we need a different number of stars in each row</a:t>
            </a:r>
          </a:p>
          <a:p>
            <a:pPr lvl="1"/>
            <a:r>
              <a:rPr lang="en-GB" dirty="0" smtClean="0"/>
              <a:t>one star in the first row</a:t>
            </a:r>
          </a:p>
          <a:p>
            <a:pPr lvl="1"/>
            <a:r>
              <a:rPr lang="en-GB" dirty="0" smtClean="0"/>
              <a:t>two stars in the second row</a:t>
            </a:r>
          </a:p>
          <a:p>
            <a:pPr lvl="1"/>
            <a:r>
              <a:rPr lang="en-GB" dirty="0" smtClean="0"/>
              <a:t>three stars in the third row</a:t>
            </a:r>
          </a:p>
          <a:p>
            <a:r>
              <a:rPr lang="en-GB" dirty="0" smtClean="0"/>
              <a:t>So if we know which row we are producing (e.g. third row) we know how many stars are needed (e.g. three)</a:t>
            </a:r>
          </a:p>
          <a:p>
            <a:pPr lvl="1"/>
            <a:r>
              <a:rPr lang="en-GB" dirty="0" smtClean="0"/>
              <a:t>but don’t forget that the counter runs from zero so for the third row,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dirty="0" smtClean="0"/>
              <a:t> is set to 2</a:t>
            </a:r>
          </a:p>
          <a:p>
            <a:pPr lvl="1"/>
            <a:r>
              <a:rPr lang="en-GB" dirty="0" smtClean="0"/>
              <a:t>so the number of stars we want is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row+1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5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way to code this is to make the loop limit for the inner loop to be the </a:t>
            </a:r>
            <a:r>
              <a:rPr lang="en-GB" b="1" i="1" dirty="0" smtClean="0"/>
              <a:t>row</a:t>
            </a:r>
            <a:r>
              <a:rPr lang="en-GB" dirty="0" smtClean="0"/>
              <a:t> number</a:t>
            </a:r>
            <a:r>
              <a:rPr lang="en-GB" dirty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example, for the third row</a:t>
            </a:r>
          </a:p>
          <a:p>
            <a:pPr lvl="1"/>
            <a:r>
              <a:rPr lang="en-GB" dirty="0" smtClean="0"/>
              <a:t>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dirty="0" smtClean="0"/>
              <a:t> is set to 2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smtClean="0"/>
              <a:t>inner loop runs 3 (= 2+1) </a:t>
            </a:r>
            <a:r>
              <a:rPr lang="en-GB" dirty="0"/>
              <a:t>times</a:t>
            </a:r>
          </a:p>
          <a:p>
            <a:pPr lvl="1"/>
            <a:r>
              <a:rPr lang="en-GB" dirty="0"/>
              <a:t>the values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GB" dirty="0" smtClean="0"/>
              <a:t> are 0, 1, 2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45</a:t>
            </a:fld>
            <a:endParaRPr lang="es-ES"/>
          </a:p>
        </p:txBody>
      </p:sp>
      <p:pic>
        <p:nvPicPr>
          <p:cNvPr id="7" name="Picture 6" descr="*15StarTriangle_nestedLoops.py - D:\chris\Home\Dropbox\COMP1753\TeachingMaterial\L06 Loops\15StarTriangle_nestedLoop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3" r="65147" b="83333"/>
          <a:stretch/>
        </p:blipFill>
        <p:spPr>
          <a:xfrm>
            <a:off x="685800" y="3124200"/>
            <a:ext cx="5829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15 –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Nested loops with variable loop limits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46</a:t>
            </a:fld>
            <a:endParaRPr lang="es-ES"/>
          </a:p>
        </p:txBody>
      </p:sp>
      <p:pic>
        <p:nvPicPr>
          <p:cNvPr id="9" name="Picture 8" descr="*15StarTriangle_nestedLoops.py - D:\chris\Home\Dropbox\COMP1753\TeachingMaterial\L06 Loops\15StarTriangle_nestedLoop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8975" b="79999"/>
          <a:stretch/>
        </p:blipFill>
        <p:spPr>
          <a:xfrm>
            <a:off x="685800" y="2142240"/>
            <a:ext cx="7013324" cy="197255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381000" y="4802170"/>
            <a:ext cx="6113282" cy="758858"/>
          </a:xfrm>
          <a:prstGeom prst="wedgeRectCallout">
            <a:avLst>
              <a:gd name="adj1" fmla="val 23882"/>
              <a:gd name="adj2" fmla="val -22107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change from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 to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row+1</a:t>
            </a:r>
            <a:r>
              <a:rPr lang="en-GB" dirty="0" smtClean="0">
                <a:solidFill>
                  <a:schemeClr val="tx1"/>
                </a:solidFill>
              </a:rPr>
              <a:t> is the only difference between this examples 14 &amp; 15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80833" b="75417"/>
          <a:stretch/>
        </p:blipFill>
        <p:spPr>
          <a:xfrm>
            <a:off x="5867400" y="2705884"/>
            <a:ext cx="2992520" cy="15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Loops are used when the code needs to repeat the same operation over &amp; over again</a:t>
            </a:r>
          </a:p>
          <a:p>
            <a:r>
              <a:rPr lang="en-GB" dirty="0" smtClean="0"/>
              <a:t>We have looked at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loops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loops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 smtClean="0"/>
              <a:t> keywords</a:t>
            </a:r>
          </a:p>
          <a:p>
            <a:r>
              <a:rPr lang="en-GB" dirty="0" smtClean="0"/>
              <a:t>For the exam (and your career in programming) you will need to understand</a:t>
            </a:r>
          </a:p>
          <a:p>
            <a:pPr lvl="1"/>
            <a:r>
              <a:rPr lang="en-GB" dirty="0" smtClean="0"/>
              <a:t>both types of loop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 smtClean="0"/>
              <a:t>, loop counters and how they work</a:t>
            </a:r>
          </a:p>
          <a:p>
            <a:pPr lvl="1"/>
            <a:r>
              <a:rPr lang="en-GB" dirty="0" smtClean="0"/>
              <a:t>nested loops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(and most modern programming languages) have at least 2 types of loop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 – the simplest to understand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 – straightforward and the most commonly used</a:t>
            </a:r>
          </a:p>
          <a:p>
            <a:pPr lvl="1"/>
            <a:r>
              <a:rPr lang="en-GB" dirty="0" smtClean="0"/>
              <a:t>unlike </a:t>
            </a:r>
            <a:r>
              <a:rPr lang="en-GB" dirty="0"/>
              <a:t>other languages Python doesn’t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GB" dirty="0"/>
              <a:t> </a:t>
            </a:r>
            <a:r>
              <a:rPr lang="en-GB" dirty="0" smtClean="0"/>
              <a:t>loops</a:t>
            </a:r>
            <a:endParaRPr lang="en-GB" dirty="0"/>
          </a:p>
          <a:p>
            <a:r>
              <a:rPr lang="en-GB" dirty="0" smtClean="0"/>
              <a:t>We shall start with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3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syntax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 smtClean="0"/>
              <a:t> loop is simple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code to be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 in the loop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 indented code is executed repeatedly whilst the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/>
              <a:t> is true</a:t>
            </a:r>
          </a:p>
          <a:p>
            <a:pPr lvl="1"/>
            <a:r>
              <a:rPr lang="en-GB" dirty="0" smtClean="0"/>
              <a:t>when the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/>
              <a:t> becomes false, the loop terminates and the code execution moves on to the statement after the loop</a:t>
            </a:r>
          </a:p>
          <a:p>
            <a:pPr lvl="1"/>
            <a:r>
              <a:rPr lang="en-GB" dirty="0" smtClean="0"/>
              <a:t>if the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/>
              <a:t> is not true initially, the loop contents are never executed</a:t>
            </a:r>
          </a:p>
          <a:p>
            <a:pPr lvl="1"/>
            <a:r>
              <a:rPr lang="en-GB" dirty="0" smtClean="0"/>
              <a:t>if the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/>
              <a:t> never becomes false, the loop will execute forever (or until the program is stopped externally) – this is known as an </a:t>
            </a:r>
            <a:r>
              <a:rPr lang="en-GB" b="1" dirty="0" smtClean="0"/>
              <a:t>infinite loop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57200" y="6243935"/>
            <a:ext cx="7692362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https://www.w3schools.com/python/python_while_loops.asp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577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01Stars_whileLoopFixed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example just prints 4 stars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8" name="Picture 7" descr="01Stars_whileLoopFixed.py - D:\chris\Home\Dropbox\COMP1753\TeachingMaterial\L06 Loops\01Stars_whileLoopFix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56" r="54062" b="73480"/>
          <a:stretch/>
        </p:blipFill>
        <p:spPr>
          <a:xfrm>
            <a:off x="685800" y="2286000"/>
            <a:ext cx="7239000" cy="3048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3781004" y="4649771"/>
            <a:ext cx="4677196" cy="1674829"/>
          </a:xfrm>
          <a:prstGeom prst="wedgeRectCallout">
            <a:avLst>
              <a:gd name="adj1" fmla="val -42783"/>
              <a:gd name="adj2" fmla="val -13636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number determines the number of stars: change it to 6 and you will get six; change it to 600 and you will get six hundred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75000" b="83361"/>
          <a:stretch/>
        </p:blipFill>
        <p:spPr>
          <a:xfrm>
            <a:off x="5029200" y="2438400"/>
            <a:ext cx="3918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output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Notice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 smtClean="0"/>
              <a:t> variable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""</a:t>
            </a:r>
          </a:p>
          <a:p>
            <a:pPr marL="0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+= "*"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 smtClean="0"/>
              <a:t>so after the first time around the loop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 smtClean="0"/>
              <a:t> contains one star</a:t>
            </a:r>
          </a:p>
          <a:p>
            <a:pPr lvl="1"/>
            <a:r>
              <a:rPr lang="en-GB" dirty="0" smtClean="0"/>
              <a:t>after the second time round the loop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 smtClean="0"/>
              <a:t> contains two stars,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We can follow this in the debugger: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2333204" y="2438400"/>
            <a:ext cx="5743996" cy="381000"/>
          </a:xfrm>
          <a:prstGeom prst="wedgeRectCallout">
            <a:avLst>
              <a:gd name="adj1" fmla="val -37392"/>
              <a:gd name="adj2" fmla="val -10178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initial value is just an empty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676400" y="3296435"/>
            <a:ext cx="5791200" cy="874729"/>
          </a:xfrm>
          <a:prstGeom prst="wedgeRectCallout">
            <a:avLst>
              <a:gd name="adj1" fmla="val -19957"/>
              <a:gd name="adj2" fmla="val -712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each time the loop contents are executed another star is added on the 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52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+=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have seen how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 smtClean="0"/>
              <a:t> glues a string (on the right-hand side) onto the end of string stored in a variable (on the left-hand side), e.g.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+= " you have 10% discount"</a:t>
            </a:r>
          </a:p>
          <a:p>
            <a:r>
              <a:rPr lang="en-GB" dirty="0" smtClean="0"/>
              <a:t>In the context of numbers, += adds the number on the right-hand side into the number stored in the variable on the left-hand side, e.g.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name == "Chris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Walshaw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pay += 10000</a:t>
            </a:r>
          </a:p>
          <a:p>
            <a:r>
              <a:rPr lang="en-GB" dirty="0" smtClean="0"/>
              <a:t>So the following are equivalent and add 1 into the current value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pPr marL="381000" lvl="1" indent="0">
              <a:buNone/>
            </a:pP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+= 1</a:t>
            </a:r>
          </a:p>
          <a:p>
            <a:pPr marL="381000" lvl="1" indent="0">
              <a:buNone/>
            </a:pP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3657600"/>
            <a:ext cx="2971800" cy="1143000"/>
          </a:xfrm>
          <a:prstGeom prst="wedgeRectCallout">
            <a:avLst>
              <a:gd name="adj1" fmla="val -113851"/>
              <a:gd name="adj2" fmla="val 26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Chris </a:t>
            </a:r>
            <a:r>
              <a:rPr lang="en-GB" dirty="0" err="1" smtClean="0">
                <a:solidFill>
                  <a:schemeClr val="tx1"/>
                </a:solidFill>
              </a:rPr>
              <a:t>Walshaw</a:t>
            </a:r>
            <a:r>
              <a:rPr lang="en-GB" dirty="0" smtClean="0">
                <a:solidFill>
                  <a:schemeClr val="tx1"/>
                </a:solidFill>
              </a:rPr>
              <a:t> is getting an extra £10,000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33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14815</TotalTime>
  <Words>2359</Words>
  <Application>Microsoft Office PowerPoint</Application>
  <PresentationFormat>On-screen Show (4:3)</PresentationFormat>
  <Paragraphs>381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Courier New</vt:lpstr>
      <vt:lpstr>Times New Roman</vt:lpstr>
      <vt:lpstr>Term1Theme</vt:lpstr>
      <vt:lpstr>Past papers</vt:lpstr>
      <vt:lpstr>Loops</vt:lpstr>
      <vt:lpstr>Lecture Objectives</vt:lpstr>
      <vt:lpstr>Motivation</vt:lpstr>
      <vt:lpstr>Loops</vt:lpstr>
      <vt:lpstr>The while loop</vt:lpstr>
      <vt:lpstr>01Stars_whileLoopFixed</vt:lpstr>
      <vt:lpstr>The output string</vt:lpstr>
      <vt:lpstr>The += operator</vt:lpstr>
      <vt:lpstr>The for loop</vt:lpstr>
      <vt:lpstr>02Stars_forLoopFixed</vt:lpstr>
      <vt:lpstr>The range() function</vt:lpstr>
      <vt:lpstr>03Range_printCounter</vt:lpstr>
      <vt:lpstr>04Stars_whileLoop</vt:lpstr>
      <vt:lpstr>05Stars_forLoop</vt:lpstr>
      <vt:lpstr>for vs while</vt:lpstr>
      <vt:lpstr>Which to use?</vt:lpstr>
      <vt:lpstr>range() continued</vt:lpstr>
      <vt:lpstr>06Range_printCounters</vt:lpstr>
      <vt:lpstr>Loop counters (1)</vt:lpstr>
      <vt:lpstr>Loop counters (2)</vt:lpstr>
      <vt:lpstr>Loop counters (3)</vt:lpstr>
      <vt:lpstr>Quick check</vt:lpstr>
      <vt:lpstr>More loops</vt:lpstr>
      <vt:lpstr>Random Values</vt:lpstr>
      <vt:lpstr>07Randoms_forLoop</vt:lpstr>
      <vt:lpstr>Concessions</vt:lpstr>
      <vt:lpstr>Concessions (2)</vt:lpstr>
      <vt:lpstr>Concessions (3)</vt:lpstr>
      <vt:lpstr>08Concessions_whileLoop</vt:lpstr>
      <vt:lpstr>Other loop controls</vt:lpstr>
      <vt:lpstr>09LineNumbers</vt:lpstr>
      <vt:lpstr>The break statement</vt:lpstr>
      <vt:lpstr>10LineNumbers_break</vt:lpstr>
      <vt:lpstr>The continue statement</vt:lpstr>
      <vt:lpstr>11LineNumbers_continue</vt:lpstr>
      <vt:lpstr>Nesting loops</vt:lpstr>
      <vt:lpstr>12StarSquare_forLoopFixed</vt:lpstr>
      <vt:lpstr>12StarRows_forLoopFixed</vt:lpstr>
      <vt:lpstr>Variable size square (Example 13)</vt:lpstr>
      <vt:lpstr>13StarSquare_nestedLoops</vt:lpstr>
      <vt:lpstr>14StarRectangle_nestedLoops</vt:lpstr>
      <vt:lpstr>14StarRectangle_nestedLoops</vt:lpstr>
      <vt:lpstr>Triangles (Example 15)</vt:lpstr>
      <vt:lpstr>Triangles (continued)</vt:lpstr>
      <vt:lpstr>Example 15 – code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415</cp:revision>
  <cp:lastPrinted>2016-10-31T10:48:13Z</cp:lastPrinted>
  <dcterms:created xsi:type="dcterms:W3CDTF">2002-08-02T19:17:07Z</dcterms:created>
  <dcterms:modified xsi:type="dcterms:W3CDTF">2018-10-19T16:13:21Z</dcterms:modified>
</cp:coreProperties>
</file>