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4"/>
  </p:notesMasterIdLst>
  <p:handoutMasterIdLst>
    <p:handoutMasterId r:id="rId15"/>
  </p:handoutMasterIdLst>
  <p:sldIdLst>
    <p:sldId id="808" r:id="rId2"/>
    <p:sldId id="256" r:id="rId3"/>
    <p:sldId id="795" r:id="rId4"/>
    <p:sldId id="809" r:id="rId5"/>
    <p:sldId id="804" r:id="rId6"/>
    <p:sldId id="806" r:id="rId7"/>
    <p:sldId id="799" r:id="rId8"/>
    <p:sldId id="800" r:id="rId9"/>
    <p:sldId id="801" r:id="rId10"/>
    <p:sldId id="811" r:id="rId11"/>
    <p:sldId id="802" r:id="rId12"/>
    <p:sldId id="803" r:id="rId13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 Walshaw" initials="CW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FFCD0"/>
    <a:srgbClr val="FF0066"/>
    <a:srgbClr val="FFFFCC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94660"/>
  </p:normalViewPr>
  <p:slideViewPr>
    <p:cSldViewPr>
      <p:cViewPr varScale="1">
        <p:scale>
          <a:sx n="102" d="100"/>
          <a:sy n="102" d="100"/>
        </p:scale>
        <p:origin x="181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03484F-B4F6-4E59-A68F-89D0FA2F2BD0}" type="datetime1">
              <a:rPr lang="en-US"/>
              <a:pPr>
                <a:defRPr/>
              </a:pPr>
              <a:t>12/8/2018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259AB21-8E60-4259-A7E8-618F430DB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C4E028-8218-4E8C-9276-E0EB2FDDF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53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6C6FAE4-D501-4807-B9D0-74AD71C8410E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Adapted from Angel: Interactive Computer Graphics, Addison-Wesley 2009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7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DE4D64D-38A7-47D5-A355-05C11CD462E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81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BEC9081-50A4-4510-B900-83D901DC21C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728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55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BA5564D-3C7D-4859-BD45-84E199454FE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071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F6C2558-893D-4DD4-AB7C-16DE0354FE7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59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DD07E73-72BD-4DA1-B1DA-B44AC0ED1BE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403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B99FC67-CEF4-4D9B-A859-4253902D3093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68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B1EE893-736A-4BE7-B2CB-68E58ED9E83F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141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087E21F-B648-4865-B19A-3BAB8CB9ACB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399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A0C8F0-435C-47C1-B328-FCDAFF45FA30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564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s-ES" dirty="0" smtClean="0"/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</p:txBody>
      </p:sp>
      <p:sp>
        <p:nvSpPr>
          <p:cNvPr id="31748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charset="0"/>
                <a:ea typeface="ＭＳ Ｐゴシック" charset="-128"/>
                <a:cs typeface="+mn-cs"/>
              </a:defRPr>
            </a:lvl2pPr>
          </a:lstStyle>
          <a:p>
            <a:pPr lvl="1">
              <a:defRPr/>
            </a:pPr>
            <a:fld id="{9356C5D1-825A-4D98-9CF9-E8C9DDCE9D7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1029" name="Line 1029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51" name="Rectangle 10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Adapted from Angel: Interactive Computer Graphics, Addison-Wesley 2009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8213"/>
            <a:ext cx="1851288" cy="46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5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00" b="1" baseline="0">
          <a:solidFill>
            <a:schemeClr val="accent2"/>
          </a:solidFill>
          <a:latin typeface="+mj-lt"/>
          <a:ea typeface="ＭＳ Ｐゴシック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hangingPunct="1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1pPr>
      <a:lvl2pPr marL="571500" indent="-190500" algn="l" rtl="0" eaLnBrk="1" fontAlgn="base" hangingPunct="1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952500" indent="-1905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e.ac.uk/student-services/exams/faqs" TargetMode="External"/><Relationship Id="rId2" Type="http://schemas.openxmlformats.org/officeDocument/2006/relationships/hyperlink" Target="https://www.gre.ac.uk/student-services/exam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Evaluation Survey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Please fill in the COMP1753 Course Evaluation Survey</a:t>
            </a:r>
          </a:p>
          <a:p>
            <a:r>
              <a:rPr lang="en-GB" dirty="0" smtClean="0"/>
              <a:t>You can do this either </a:t>
            </a:r>
          </a:p>
          <a:p>
            <a:pPr lvl="1"/>
            <a:r>
              <a:rPr lang="en-GB" dirty="0" smtClean="0"/>
              <a:t>from emails sent to you</a:t>
            </a:r>
          </a:p>
          <a:p>
            <a:pPr lvl="1"/>
            <a:r>
              <a:rPr lang="en-GB" dirty="0" smtClean="0"/>
              <a:t>via Moodle: click </a:t>
            </a:r>
            <a:r>
              <a:rPr lang="en-GB" b="1" dirty="0" smtClean="0"/>
              <a:t>Site Home </a:t>
            </a:r>
            <a:r>
              <a:rPr lang="en-GB" dirty="0" smtClean="0"/>
              <a:t>and then go to the </a:t>
            </a:r>
            <a:r>
              <a:rPr lang="en-GB" b="1" dirty="0" smtClean="0"/>
              <a:t>Evaluations</a:t>
            </a:r>
            <a:r>
              <a:rPr lang="en-GB" dirty="0" smtClean="0"/>
              <a:t> block on the right hand side</a:t>
            </a:r>
          </a:p>
          <a:p>
            <a:r>
              <a:rPr lang="en-GB" dirty="0" smtClean="0"/>
              <a:t>We are very keen to hear your feedback and we do try to take your views into account when reviewing the courses each year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780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be time consuming </a:t>
            </a:r>
          </a:p>
          <a:p>
            <a:r>
              <a:rPr lang="en-GB" dirty="0"/>
              <a:t>It is easy to introduce typing errors</a:t>
            </a:r>
          </a:p>
          <a:p>
            <a:r>
              <a:rPr lang="en-GB" dirty="0"/>
              <a:t>The exam paper may not show all the code you need …</a:t>
            </a:r>
          </a:p>
          <a:p>
            <a:pPr lvl="1"/>
            <a:r>
              <a:rPr lang="en-GB" dirty="0"/>
              <a:t>e.g. </a:t>
            </a:r>
            <a:r>
              <a:rPr lang="en-GB" dirty="0" smtClean="0"/>
              <a:t>Mock exam 2, Question </a:t>
            </a:r>
            <a:r>
              <a:rPr lang="en-GB" dirty="0"/>
              <a:t>7 – </a:t>
            </a:r>
            <a:r>
              <a:rPr lang="en-GB" dirty="0" smtClean="0"/>
              <a:t>“what </a:t>
            </a:r>
            <a:r>
              <a:rPr lang="en-GB" dirty="0"/>
              <a:t>happens when </a:t>
            </a:r>
            <a:r>
              <a:rPr lang="en-GB" dirty="0" smtClean="0"/>
              <a:t>the following function </a:t>
            </a:r>
            <a:r>
              <a:rPr lang="en-GB" b="1" dirty="0" smtClean="0"/>
              <a:t>is called</a:t>
            </a:r>
            <a:r>
              <a:rPr lang="en-GB" dirty="0" smtClean="0"/>
              <a:t>”</a:t>
            </a:r>
          </a:p>
          <a:p>
            <a:pPr lvl="1"/>
            <a:r>
              <a:rPr lang="en-GB" dirty="0" smtClean="0"/>
              <a:t>e.g. Mock exam 2, Questions 15 &amp; 16 – “the following code </a:t>
            </a:r>
            <a:r>
              <a:rPr lang="en-GB" b="1" dirty="0" smtClean="0"/>
              <a:t>is part of </a:t>
            </a:r>
            <a:r>
              <a:rPr lang="en-GB" dirty="0" smtClean="0"/>
              <a:t>a program”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59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PyCharm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Since you can use </a:t>
            </a:r>
            <a:r>
              <a:rPr lang="en-GB" dirty="0" err="1" smtClean="0"/>
              <a:t>PyCharm</a:t>
            </a:r>
            <a:r>
              <a:rPr lang="en-GB" dirty="0" smtClean="0"/>
              <a:t> and </a:t>
            </a:r>
            <a:r>
              <a:rPr lang="en-GB" dirty="0"/>
              <a:t>look at the examples </a:t>
            </a:r>
            <a:r>
              <a:rPr lang="en-GB" dirty="0" smtClean="0"/>
              <a:t>&amp; solutions we </a:t>
            </a:r>
            <a:r>
              <a:rPr lang="en-GB" dirty="0"/>
              <a:t>have given you it makes sense to:</a:t>
            </a:r>
          </a:p>
          <a:p>
            <a:pPr lvl="1"/>
            <a:r>
              <a:rPr lang="en-GB" dirty="0"/>
              <a:t>download &amp; unzip all the weekly zip files from Moodle</a:t>
            </a:r>
          </a:p>
          <a:p>
            <a:pPr lvl="1"/>
            <a:r>
              <a:rPr lang="en-GB" dirty="0"/>
              <a:t>put the projects </a:t>
            </a:r>
            <a:r>
              <a:rPr lang="en-GB" dirty="0" smtClean="0"/>
              <a:t>in a COMP1753 folder </a:t>
            </a:r>
            <a:r>
              <a:rPr lang="en-GB" dirty="0"/>
              <a:t>on your </a:t>
            </a:r>
            <a:r>
              <a:rPr lang="en-GB" b="1" dirty="0" smtClean="0"/>
              <a:t>G:</a:t>
            </a:r>
            <a:r>
              <a:rPr lang="en-GB" dirty="0" smtClean="0"/>
              <a:t> </a:t>
            </a:r>
            <a:r>
              <a:rPr lang="en-GB" dirty="0"/>
              <a:t>drive (you will not have access to your </a:t>
            </a:r>
            <a:r>
              <a:rPr lang="en-GB" dirty="0" smtClean="0"/>
              <a:t>laptop or a flash </a:t>
            </a:r>
            <a:r>
              <a:rPr lang="en-GB" dirty="0"/>
              <a:t>drive in the exam)</a:t>
            </a:r>
          </a:p>
          <a:p>
            <a:r>
              <a:rPr lang="en-GB" dirty="0"/>
              <a:t>Then you can </a:t>
            </a:r>
            <a:r>
              <a:rPr lang="en-GB" dirty="0" smtClean="0"/>
              <a:t>open the COMP1753 folder in </a:t>
            </a:r>
            <a:r>
              <a:rPr lang="en-GB" dirty="0" err="1" smtClean="0"/>
              <a:t>PyCharm</a:t>
            </a:r>
            <a:r>
              <a:rPr lang="en-GB" dirty="0" smtClean="0"/>
              <a:t> to get access to all </a:t>
            </a:r>
            <a:r>
              <a:rPr lang="en-GB" dirty="0"/>
              <a:t>the examples (see Lecture 05)</a:t>
            </a:r>
            <a:endParaRPr lang="en-GB" dirty="0" smtClean="0"/>
          </a:p>
          <a:p>
            <a:r>
              <a:rPr lang="en-GB" dirty="0" smtClean="0"/>
              <a:t>You can also use </a:t>
            </a:r>
            <a:r>
              <a:rPr lang="en-GB" dirty="0" err="1" smtClean="0"/>
              <a:t>PyCharm</a:t>
            </a:r>
            <a:r>
              <a:rPr lang="en-GB" dirty="0" smtClean="0"/>
              <a:t> search </a:t>
            </a:r>
            <a:r>
              <a:rPr lang="en-GB" dirty="0"/>
              <a:t>through all the examples with </a:t>
            </a:r>
            <a:r>
              <a:rPr lang="en-GB" dirty="0" err="1" smtClean="0"/>
              <a:t>Ctrl+Shift+F</a:t>
            </a:r>
            <a:endParaRPr lang="en-GB" dirty="0" smtClean="0"/>
          </a:p>
          <a:p>
            <a:pPr lvl="1"/>
            <a:r>
              <a:rPr lang="en-GB" dirty="0" smtClean="0"/>
              <a:t>make sure you have practised this!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697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Workshop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should have attempted mock exam 1 in the tutorial last week</a:t>
            </a:r>
          </a:p>
          <a:p>
            <a:r>
              <a:rPr lang="en-GB" dirty="0" smtClean="0"/>
              <a:t>We will spend the rest of this lecture / workshop going through mock exam 2</a:t>
            </a:r>
          </a:p>
          <a:p>
            <a:pPr lvl="1"/>
            <a:r>
              <a:rPr lang="en-GB" dirty="0" smtClean="0"/>
              <a:t>you should then try it again in this afternoon’s tutorial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598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52600"/>
            <a:ext cx="84582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Revision workshop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Chris Walshaw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Computing &amp; Information Systems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University of Greenwich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D8F76D19-DA16-425B-A3CD-2589F56276CF}" type="slidenum">
              <a:rPr lang="es-ES" sz="1000" smtClean="0">
                <a:latin typeface="Arial" charset="0"/>
              </a:rPr>
              <a:pPr lvl="1"/>
              <a:t>2</a:t>
            </a:fld>
            <a:endParaRPr lang="es-ES" sz="10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Year’s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 smtClean="0"/>
              <a:t>The </a:t>
            </a:r>
            <a:r>
              <a:rPr lang="en-US" sz="3200" dirty="0"/>
              <a:t>exam is on:</a:t>
            </a:r>
          </a:p>
          <a:p>
            <a:pPr marL="0" indent="0"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Monday </a:t>
            </a:r>
            <a:r>
              <a:rPr lang="en-US" sz="3200" b="1" dirty="0">
                <a:solidFill>
                  <a:srgbClr val="FF0000"/>
                </a:solidFill>
              </a:rPr>
              <a:t>7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th</a:t>
            </a:r>
            <a:r>
              <a:rPr lang="en-US" sz="3200" b="1" dirty="0" smtClean="0">
                <a:solidFill>
                  <a:srgbClr val="FF0000"/>
                </a:solidFill>
              </a:rPr>
              <a:t> January 2019 at 2pm</a:t>
            </a:r>
          </a:p>
          <a:p>
            <a:pPr marL="0" indent="0"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in the KW </a:t>
            </a:r>
            <a:r>
              <a:rPr lang="en-US" sz="3200" b="1" dirty="0">
                <a:solidFill>
                  <a:srgbClr val="FF0000"/>
                </a:solidFill>
              </a:rPr>
              <a:t>Labs</a:t>
            </a:r>
          </a:p>
          <a:p>
            <a:pPr marL="0" indent="0" algn="ctr">
              <a:buNone/>
            </a:pPr>
            <a:r>
              <a:rPr lang="en-US" sz="3200" b="1" dirty="0">
                <a:solidFill>
                  <a:srgbClr val="FF0000"/>
                </a:solidFill>
              </a:rPr>
              <a:t>Make sure you arrive by </a:t>
            </a:r>
            <a:r>
              <a:rPr lang="en-US" sz="3200" b="1" dirty="0" smtClean="0">
                <a:solidFill>
                  <a:srgbClr val="FF0000"/>
                </a:solidFill>
              </a:rPr>
              <a:t>1.45pm</a:t>
            </a:r>
            <a:endParaRPr lang="en-US" sz="32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GB" sz="3200" b="1" dirty="0" smtClean="0"/>
          </a:p>
          <a:p>
            <a:pPr marL="0" indent="0" algn="ctr">
              <a:buNone/>
            </a:pPr>
            <a:r>
              <a:rPr lang="en-GB" sz="3200" b="1" dirty="0" smtClean="0"/>
              <a:t>In early January you </a:t>
            </a:r>
            <a:r>
              <a:rPr lang="en-GB" sz="3200" b="1" dirty="0"/>
              <a:t>will get an email explaining the seating arrangements and which room you need to go </a:t>
            </a:r>
            <a:r>
              <a:rPr lang="en-GB" sz="3200" b="1" dirty="0" smtClean="0"/>
              <a:t>to</a:t>
            </a:r>
          </a:p>
          <a:p>
            <a:pPr marL="0" indent="0" algn="ctr">
              <a:buNone/>
            </a:pPr>
            <a:endParaRPr lang="en-GB" sz="3200" b="1" dirty="0"/>
          </a:p>
          <a:p>
            <a:pPr marL="0" indent="0" algn="ctr">
              <a:buNone/>
            </a:pPr>
            <a:r>
              <a:rPr lang="en-GB" sz="3200" b="1" dirty="0" smtClean="0"/>
              <a:t>For more information about exams, visit: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www.gre.ac.uk/student-services/exams</a:t>
            </a:r>
            <a:r>
              <a:rPr lang="en-GB" dirty="0" smtClean="0"/>
              <a:t>	</a:t>
            </a:r>
            <a:endParaRPr lang="en-GB" dirty="0"/>
          </a:p>
          <a:p>
            <a:pPr marL="0" indent="0">
              <a:buNone/>
            </a:pP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www.gre.ac.uk/student-services/exams/faqs</a:t>
            </a:r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96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Past papers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A number of students have asked about past papers</a:t>
            </a:r>
          </a:p>
          <a:p>
            <a:r>
              <a:rPr lang="en-GB" dirty="0" smtClean="0"/>
              <a:t>This is the first year that COMP1753 has taught Python</a:t>
            </a:r>
          </a:p>
          <a:p>
            <a:pPr lvl="1"/>
            <a:r>
              <a:rPr lang="en-GB" dirty="0" smtClean="0"/>
              <a:t>last year (17/18) COMP1753</a:t>
            </a:r>
            <a:r>
              <a:rPr lang="en-GB" dirty="0"/>
              <a:t> taught JavaScript</a:t>
            </a:r>
            <a:endParaRPr lang="en-GB" dirty="0" smtClean="0"/>
          </a:p>
          <a:p>
            <a:pPr lvl="1"/>
            <a:r>
              <a:rPr lang="en-GB" dirty="0" smtClean="0"/>
              <a:t>the previous year (16/17) there was a 30-credit course COMP1148 which </a:t>
            </a:r>
            <a:r>
              <a:rPr lang="en-GB" dirty="0"/>
              <a:t>also taught </a:t>
            </a:r>
            <a:r>
              <a:rPr lang="en-GB" dirty="0" smtClean="0"/>
              <a:t>JavaScript and previously Java</a:t>
            </a:r>
          </a:p>
          <a:p>
            <a:r>
              <a:rPr lang="en-GB" dirty="0" smtClean="0"/>
              <a:t>You can get past papers for COMP1148 from the portal</a:t>
            </a:r>
          </a:p>
          <a:p>
            <a:pPr lvl="1"/>
            <a:r>
              <a:rPr lang="en-GB" dirty="0" smtClean="0"/>
              <a:t>but they are all in JavaScript or Java</a:t>
            </a:r>
          </a:p>
          <a:p>
            <a:r>
              <a:rPr lang="en-GB" dirty="0"/>
              <a:t>Instead </a:t>
            </a:r>
            <a:r>
              <a:rPr lang="en-GB" dirty="0" smtClean="0"/>
              <a:t>there are </a:t>
            </a:r>
            <a:r>
              <a:rPr lang="en-GB" dirty="0"/>
              <a:t>two mock exams available for you to test yourself</a:t>
            </a:r>
          </a:p>
          <a:p>
            <a:pPr lvl="1"/>
            <a:r>
              <a:rPr lang="en-GB" dirty="0" smtClean="0"/>
              <a:t>there </a:t>
            </a:r>
            <a:r>
              <a:rPr lang="en-GB" dirty="0"/>
              <a:t>are online marking systems for both exams so that you can check how well you have done </a:t>
            </a:r>
            <a:endParaRPr lang="en-GB" dirty="0" smtClean="0"/>
          </a:p>
          <a:p>
            <a:pPr lvl="1"/>
            <a:r>
              <a:rPr lang="en-GB" dirty="0" smtClean="0"/>
              <a:t>the marking systems </a:t>
            </a:r>
            <a:r>
              <a:rPr lang="en-GB" dirty="0"/>
              <a:t>will only work </a:t>
            </a:r>
            <a:r>
              <a:rPr lang="en-GB" b="1" dirty="0"/>
              <a:t>on the campus</a:t>
            </a:r>
            <a:r>
              <a:rPr lang="en-GB" dirty="0"/>
              <a:t> or using the </a:t>
            </a:r>
            <a:r>
              <a:rPr lang="en-GB" b="1"/>
              <a:t>virtual </a:t>
            </a:r>
            <a:r>
              <a:rPr lang="en-GB" b="1" smtClean="0"/>
              <a:t>lab desktop</a:t>
            </a:r>
            <a:r>
              <a:rPr lang="en-GB" smtClean="0"/>
              <a:t> </a:t>
            </a:r>
            <a:r>
              <a:rPr lang="en-GB" dirty="0"/>
              <a:t>at </a:t>
            </a:r>
            <a:r>
              <a:rPr lang="en-GB" dirty="0" smtClean="0"/>
              <a:t>home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2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Mock exams so far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By Friday last week only </a:t>
            </a:r>
            <a:r>
              <a:rPr lang="en-GB" dirty="0" smtClean="0"/>
              <a:t>93 attempts had been made at mock </a:t>
            </a:r>
            <a:r>
              <a:rPr lang="en-GB" dirty="0" smtClean="0"/>
              <a:t>exam 1</a:t>
            </a:r>
          </a:p>
          <a:p>
            <a:pPr lvl="1"/>
            <a:r>
              <a:rPr lang="en-GB" dirty="0" smtClean="0"/>
              <a:t>some </a:t>
            </a:r>
            <a:r>
              <a:rPr lang="en-GB" dirty="0" smtClean="0"/>
              <a:t>students have </a:t>
            </a:r>
            <a:r>
              <a:rPr lang="en-GB" dirty="0" smtClean="0"/>
              <a:t>made several attempts (definitely worth </a:t>
            </a:r>
            <a:r>
              <a:rPr lang="en-GB" dirty="0" smtClean="0"/>
              <a:t>doing)</a:t>
            </a:r>
          </a:p>
          <a:p>
            <a:pPr lvl="1"/>
            <a:r>
              <a:rPr lang="en-GB" dirty="0" smtClean="0"/>
              <a:t>but that means less than 80 students have actually attempted the exam</a:t>
            </a:r>
            <a:endParaRPr lang="en-GB" dirty="0" smtClean="0"/>
          </a:p>
          <a:p>
            <a:r>
              <a:rPr lang="en-GB" dirty="0" smtClean="0"/>
              <a:t>Overall (removing the zero marks)</a:t>
            </a:r>
          </a:p>
          <a:p>
            <a:pPr lvl="1"/>
            <a:r>
              <a:rPr lang="en-GB" dirty="0"/>
              <a:t>t</a:t>
            </a:r>
            <a:r>
              <a:rPr lang="en-GB" dirty="0" smtClean="0"/>
              <a:t>he maximum mark was 100%</a:t>
            </a:r>
          </a:p>
          <a:p>
            <a:pPr lvl="1"/>
            <a:r>
              <a:rPr lang="en-GB" dirty="0" smtClean="0"/>
              <a:t>the minimum mark was </a:t>
            </a:r>
            <a:r>
              <a:rPr lang="en-GB" dirty="0" smtClean="0"/>
              <a:t>5% - hopefully not a real attempt!</a:t>
            </a:r>
            <a:endParaRPr lang="en-GB" dirty="0" smtClean="0"/>
          </a:p>
          <a:p>
            <a:pPr lvl="1"/>
            <a:r>
              <a:rPr lang="en-GB" dirty="0" smtClean="0"/>
              <a:t>the average mark was </a:t>
            </a:r>
            <a:r>
              <a:rPr lang="en-GB" dirty="0" smtClean="0"/>
              <a:t>67% </a:t>
            </a:r>
            <a:r>
              <a:rPr lang="en-GB" dirty="0" smtClean="0"/>
              <a:t>- WELL DONE!</a:t>
            </a:r>
          </a:p>
          <a:p>
            <a:r>
              <a:rPr lang="en-GB" dirty="0" smtClean="0"/>
              <a:t>Obviously this is a busy time of year but you need to get your revision started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the mock exam marking system will not be available on the day of the exam – make sure you use it before then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201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if I fail the course?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exam is the only assessment for COMP1753</a:t>
            </a:r>
          </a:p>
          <a:p>
            <a:pPr lvl="1"/>
            <a:r>
              <a:rPr lang="en-GB" dirty="0" smtClean="0"/>
              <a:t>you </a:t>
            </a:r>
            <a:r>
              <a:rPr lang="en-GB" dirty="0"/>
              <a:t>need to get a mark of 40% to pass the exam and therefore to pass the course</a:t>
            </a:r>
          </a:p>
          <a:p>
            <a:r>
              <a:rPr lang="en-GB" dirty="0" smtClean="0"/>
              <a:t>There are resits in July for students who have tried but not succeeded </a:t>
            </a:r>
          </a:p>
          <a:p>
            <a:pPr lvl="1"/>
            <a:r>
              <a:rPr lang="en-GB" dirty="0" smtClean="0"/>
              <a:t>students who have not made any effort and have very low attendance are usually not given a chance to resit and are withdrawn</a:t>
            </a:r>
          </a:p>
          <a:p>
            <a:r>
              <a:rPr lang="en-GB" dirty="0" smtClean="0"/>
              <a:t>If you fail the resits you would probably have to retake the whole first year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500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 Rubric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You may use your log book and a text book during the exam. You may also use a computer and online </a:t>
            </a:r>
            <a:r>
              <a:rPr lang="en-GB" dirty="0" smtClean="0"/>
              <a:t>Python documentation </a:t>
            </a:r>
            <a:r>
              <a:rPr lang="en-GB" dirty="0"/>
              <a:t>as reference material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To submit your answers, you must: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/>
              <a:t>Tear </a:t>
            </a:r>
            <a:r>
              <a:rPr lang="en-GB" b="1" dirty="0"/>
              <a:t>off the answer sheet (the last page of this exam paper) and mark your answers there.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/>
              <a:t>Once </a:t>
            </a:r>
            <a:r>
              <a:rPr lang="en-GB" b="1" dirty="0"/>
              <a:t>you have filled in the answer sheet, you must transfer your answers online </a:t>
            </a:r>
            <a:r>
              <a:rPr lang="en-GB" b="1" dirty="0" smtClean="0"/>
              <a:t>here: http://...</a:t>
            </a:r>
            <a:endParaRPr lang="en-GB" b="1" dirty="0"/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/>
              <a:t>At </a:t>
            </a:r>
            <a:r>
              <a:rPr lang="en-GB" b="1" dirty="0"/>
              <a:t>the end of the exam you must hand in your paper answer sheet. </a:t>
            </a: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Failure to follow any of these instructions may result in you failing the exam.</a:t>
            </a:r>
          </a:p>
          <a:p>
            <a:pPr marL="0" indent="0">
              <a:buNone/>
            </a:pPr>
            <a:r>
              <a:rPr lang="en-GB" b="1" dirty="0"/>
              <a:t> 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35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400" dirty="0" smtClean="0"/>
              <a:t>The exam has 20 </a:t>
            </a:r>
            <a:r>
              <a:rPr lang="en-US" sz="2400" dirty="0"/>
              <a:t>multiple choice questions </a:t>
            </a:r>
            <a:r>
              <a:rPr lang="en-US" sz="2400" dirty="0" smtClean="0"/>
              <a:t>each worth 5 marks</a:t>
            </a:r>
            <a:endParaRPr lang="en-US" sz="2400" dirty="0"/>
          </a:p>
          <a:p>
            <a:pPr eaLnBrk="1" hangingPunct="1"/>
            <a:r>
              <a:rPr lang="en-GB" sz="2400" dirty="0" smtClean="0"/>
              <a:t>Each question </a:t>
            </a:r>
            <a:r>
              <a:rPr lang="en-GB" sz="2400" dirty="0"/>
              <a:t>has 5 choices and can have between 1 and 3 correct answers</a:t>
            </a:r>
          </a:p>
          <a:p>
            <a:pPr eaLnBrk="1" hangingPunct="1"/>
            <a:r>
              <a:rPr lang="en-GB" sz="2400" dirty="0"/>
              <a:t>Each question identifies the number of correct answers and marks, e.g. </a:t>
            </a:r>
            <a:endParaRPr lang="en-GB" sz="2400" dirty="0" smtClean="0"/>
          </a:p>
          <a:p>
            <a:pPr eaLnBrk="1" hangingPunct="1">
              <a:buFont typeface="Arial" charset="0"/>
              <a:buNone/>
            </a:pPr>
            <a:r>
              <a:rPr lang="en-GB" sz="2400" dirty="0"/>
              <a:t>	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Which of the following are legal variable names (choose 2)? 	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eaLnBrk="1" hangingPunct="1"/>
            <a:r>
              <a:rPr lang="en-GB" sz="2400" dirty="0" smtClean="0"/>
              <a:t>Suppose the correct answers are A and D</a:t>
            </a:r>
          </a:p>
          <a:p>
            <a:pPr lvl="1" eaLnBrk="1" hangingPunct="1"/>
            <a:r>
              <a:rPr lang="en-GB" sz="2000" dirty="0" smtClean="0"/>
              <a:t>If </a:t>
            </a:r>
            <a:r>
              <a:rPr lang="en-GB" sz="2000" dirty="0"/>
              <a:t>you answer A and E you will get </a:t>
            </a:r>
            <a:r>
              <a:rPr lang="en-GB" sz="2000" dirty="0" smtClean="0"/>
              <a:t>2.5 marks </a:t>
            </a:r>
            <a:r>
              <a:rPr lang="en-GB" sz="2000" dirty="0"/>
              <a:t>out of </a:t>
            </a:r>
            <a:r>
              <a:rPr lang="en-GB" sz="2000" dirty="0" smtClean="0"/>
              <a:t>5</a:t>
            </a:r>
            <a:endParaRPr lang="en-GB" sz="2000" dirty="0"/>
          </a:p>
          <a:p>
            <a:pPr lvl="1" eaLnBrk="1" hangingPunct="1"/>
            <a:r>
              <a:rPr lang="en-GB" sz="2000" dirty="0"/>
              <a:t>If you answer C and B you will only get 0 marks out of </a:t>
            </a:r>
            <a:r>
              <a:rPr lang="en-GB" sz="2000" dirty="0" smtClean="0"/>
              <a:t>5</a:t>
            </a:r>
            <a:endParaRPr lang="en-GB" sz="2000" dirty="0"/>
          </a:p>
          <a:p>
            <a:pPr lvl="1"/>
            <a:r>
              <a:rPr lang="en-GB" sz="2000" dirty="0"/>
              <a:t>If you answer A only you will only get 2.5 </a:t>
            </a:r>
            <a:r>
              <a:rPr lang="en-GB" sz="2000" dirty="0" smtClean="0"/>
              <a:t>marks </a:t>
            </a:r>
            <a:r>
              <a:rPr lang="en-GB" sz="2000" dirty="0"/>
              <a:t>out of </a:t>
            </a:r>
            <a:r>
              <a:rPr lang="en-GB" sz="2000" dirty="0" smtClean="0"/>
              <a:t>5</a:t>
            </a:r>
            <a:endParaRPr lang="en-GB" sz="2000" dirty="0"/>
          </a:p>
          <a:p>
            <a:pPr eaLnBrk="1" hangingPunct="1"/>
            <a:r>
              <a:rPr lang="en-GB" sz="2400" dirty="0"/>
              <a:t>The system will not allow you to answer more than the number of answers there are for a question.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530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Answering strategy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GB" sz="3200" dirty="0"/>
              <a:t>You should have plenty of time to answer all </a:t>
            </a:r>
            <a:r>
              <a:rPr lang="en-GB" sz="3200" dirty="0" smtClean="0"/>
              <a:t>questions –  </a:t>
            </a:r>
            <a:r>
              <a:rPr lang="en-GB" sz="3200" dirty="0"/>
              <a:t>you have, on average, more than </a:t>
            </a:r>
            <a:r>
              <a:rPr lang="en-GB" sz="3200" dirty="0" smtClean="0"/>
              <a:t>4 minutes </a:t>
            </a:r>
            <a:r>
              <a:rPr lang="en-GB" sz="3200" dirty="0"/>
              <a:t>per question.</a:t>
            </a:r>
          </a:p>
          <a:p>
            <a:pPr eaLnBrk="1" hangingPunct="1"/>
            <a:r>
              <a:rPr lang="en-GB" sz="3200" dirty="0"/>
              <a:t>Don’t waste time searching the internet for answers with unfocussed search questions</a:t>
            </a:r>
          </a:p>
          <a:p>
            <a:pPr eaLnBrk="1" hangingPunct="1"/>
            <a:r>
              <a:rPr lang="en-GB" sz="3200" dirty="0"/>
              <a:t>Identify wrong answers; these may be just as valuable to you as knowing the correct answers.</a:t>
            </a:r>
          </a:p>
          <a:p>
            <a:pPr eaLnBrk="1" hangingPunct="1"/>
            <a:r>
              <a:rPr lang="en-GB" sz="3200" dirty="0"/>
              <a:t>Use your notes and code examples; </a:t>
            </a:r>
            <a:r>
              <a:rPr lang="en-GB" sz="3200" dirty="0" smtClean="0"/>
              <a:t>make sure these are well </a:t>
            </a:r>
            <a:r>
              <a:rPr lang="en-GB" sz="3200" dirty="0"/>
              <a:t>organised </a:t>
            </a:r>
            <a:r>
              <a:rPr lang="en-GB" sz="3200" dirty="0" smtClean="0"/>
              <a:t>before the exam so </a:t>
            </a:r>
            <a:r>
              <a:rPr lang="en-GB" sz="3200" dirty="0"/>
              <a:t>you don’t waste time.</a:t>
            </a:r>
          </a:p>
          <a:p>
            <a:pPr eaLnBrk="1" hangingPunct="1"/>
            <a:r>
              <a:rPr lang="en-GB" sz="3200" dirty="0"/>
              <a:t>Use other questions to help you confirm answers; use later questions to return back to earlier ones and check that your answers are correct.</a:t>
            </a:r>
          </a:p>
          <a:p>
            <a:pPr eaLnBrk="1" hangingPunct="1"/>
            <a:r>
              <a:rPr lang="en-GB" sz="3200" dirty="0"/>
              <a:t>As a last resort you can type in code into </a:t>
            </a:r>
            <a:r>
              <a:rPr lang="en-GB" sz="3200" dirty="0" smtClean="0"/>
              <a:t>IDLE and </a:t>
            </a:r>
            <a:r>
              <a:rPr lang="en-GB" sz="3200" dirty="0"/>
              <a:t>then </a:t>
            </a:r>
            <a:r>
              <a:rPr lang="en-GB" sz="3200" dirty="0" smtClean="0"/>
              <a:t>run </a:t>
            </a:r>
            <a:r>
              <a:rPr lang="en-GB" sz="3200" dirty="0" smtClean="0"/>
              <a:t>it, but 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050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rm1Theme">
  <a:themeElements>
    <a:clrScheme name="cg3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g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g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F6EDEE1D-1130-4699-8827-AC4D28442123}" vid="{C49FF121-B8D8-4C8D-9765-86518DFE19C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_COMP1753 Powerpoint Theme</Template>
  <TotalTime>16626</TotalTime>
  <Words>927</Words>
  <Application>Microsoft Office PowerPoint</Application>
  <PresentationFormat>On-screen Show (4:3)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ＭＳ Ｐゴシック</vt:lpstr>
      <vt:lpstr>Arial</vt:lpstr>
      <vt:lpstr>Times New Roman</vt:lpstr>
      <vt:lpstr>Term1Theme</vt:lpstr>
      <vt:lpstr>Course Evaluation Survey</vt:lpstr>
      <vt:lpstr>Revision workshop</vt:lpstr>
      <vt:lpstr>This Year’s Exam</vt:lpstr>
      <vt:lpstr>Past papers</vt:lpstr>
      <vt:lpstr>Mock exams so far …</vt:lpstr>
      <vt:lpstr>What if I fail the course?</vt:lpstr>
      <vt:lpstr>Exam Rubric</vt:lpstr>
      <vt:lpstr>Answers</vt:lpstr>
      <vt:lpstr>Answering strategy</vt:lpstr>
      <vt:lpstr>PowerPoint Presentation</vt:lpstr>
      <vt:lpstr>PyCharm</vt:lpstr>
      <vt:lpstr>Workshop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Walshaw</dc:creator>
  <cp:lastModifiedBy>Chris Walshaw</cp:lastModifiedBy>
  <cp:revision>566</cp:revision>
  <cp:lastPrinted>2013-01-03T16:16:02Z</cp:lastPrinted>
  <dcterms:created xsi:type="dcterms:W3CDTF">2002-08-02T19:17:07Z</dcterms:created>
  <dcterms:modified xsi:type="dcterms:W3CDTF">2018-12-08T11:30:33Z</dcterms:modified>
</cp:coreProperties>
</file>