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3"/>
  </p:notesMasterIdLst>
  <p:handoutMasterIdLst>
    <p:handoutMasterId r:id="rId44"/>
  </p:handoutMasterIdLst>
  <p:sldIdLst>
    <p:sldId id="256" r:id="rId2"/>
    <p:sldId id="628" r:id="rId3"/>
    <p:sldId id="546" r:id="rId4"/>
    <p:sldId id="770" r:id="rId5"/>
    <p:sldId id="771" r:id="rId6"/>
    <p:sldId id="772" r:id="rId7"/>
    <p:sldId id="773" r:id="rId8"/>
    <p:sldId id="774" r:id="rId9"/>
    <p:sldId id="775" r:id="rId10"/>
    <p:sldId id="776" r:id="rId11"/>
    <p:sldId id="777" r:id="rId12"/>
    <p:sldId id="778" r:id="rId13"/>
    <p:sldId id="779" r:id="rId14"/>
    <p:sldId id="780" r:id="rId15"/>
    <p:sldId id="781" r:id="rId16"/>
    <p:sldId id="782" r:id="rId17"/>
    <p:sldId id="783" r:id="rId18"/>
    <p:sldId id="784" r:id="rId19"/>
    <p:sldId id="78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802" r:id="rId37"/>
    <p:sldId id="803" r:id="rId38"/>
    <p:sldId id="804" r:id="rId39"/>
    <p:sldId id="805" r:id="rId40"/>
    <p:sldId id="806" r:id="rId41"/>
    <p:sldId id="769" r:id="rId4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7" autoAdjust="0"/>
    <p:restoredTop sz="94660"/>
  </p:normalViewPr>
  <p:slideViewPr>
    <p:cSldViewPr>
      <p:cViewPr varScale="1">
        <p:scale>
          <a:sx n="102" d="100"/>
          <a:sy n="102" d="100"/>
        </p:scale>
        <p:origin x="8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64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47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9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8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5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8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0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7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20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84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5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GUIs: Graphical User Interfaces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Sizing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Our window is getting smaller</a:t>
            </a:r>
          </a:p>
          <a:p>
            <a:pPr lvl="1"/>
            <a:r>
              <a:rPr lang="en-GB" dirty="0" smtClean="0"/>
              <a:t>because the row shrinks to fit the widget height</a:t>
            </a:r>
          </a:p>
          <a:p>
            <a:r>
              <a:rPr lang="en-GB" dirty="0" smtClean="0"/>
              <a:t>Of course </a:t>
            </a:r>
            <a:r>
              <a:rPr lang="en-GB" dirty="0" err="1" smtClean="0"/>
              <a:t>tkinter</a:t>
            </a:r>
            <a:r>
              <a:rPr lang="en-GB" dirty="0" smtClean="0"/>
              <a:t> provides lots of options for changing size including</a:t>
            </a:r>
          </a:p>
          <a:p>
            <a:pPr lvl="1"/>
            <a:r>
              <a:rPr lang="en-GB" dirty="0" smtClean="0"/>
              <a:t>setting the window size</a:t>
            </a:r>
          </a:p>
          <a:p>
            <a:pPr lvl="1"/>
            <a:r>
              <a:rPr lang="en-GB" dirty="0" smtClean="0"/>
              <a:t>setting the font size for text</a:t>
            </a:r>
          </a:p>
          <a:p>
            <a:pPr lvl="1"/>
            <a:r>
              <a:rPr lang="en-GB" dirty="0" smtClean="0"/>
              <a:t>setting the height and width of a widget</a:t>
            </a:r>
          </a:p>
          <a:p>
            <a:pPr lvl="1"/>
            <a:r>
              <a:rPr lang="en-GB" dirty="0" smtClean="0"/>
              <a:t>creating padding around each widget to separate them out</a:t>
            </a:r>
          </a:p>
          <a:p>
            <a:r>
              <a:rPr lang="en-GB" dirty="0" smtClean="0"/>
              <a:t>Mostly we won’t bother with these, but the next example demonstrates a couple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6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03GUI_sizing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3 shows how to set the window size and font size of a label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pic>
        <p:nvPicPr>
          <p:cNvPr id="5" name="Picture 4" descr="03GUI_sizing.py - D:\chris\Home\Dropbox\COMP1753\TeachingMaterial\L10 GUIs\03GUI_sizing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 r="27448" b="67777"/>
          <a:stretch/>
        </p:blipFill>
        <p:spPr>
          <a:xfrm>
            <a:off x="685800" y="2743200"/>
            <a:ext cx="7766133" cy="2667000"/>
          </a:xfrm>
          <a:prstGeom prst="rect">
            <a:avLst/>
          </a:prstGeom>
        </p:spPr>
      </p:pic>
      <p:pic>
        <p:nvPicPr>
          <p:cNvPr id="6" name="Picture 5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6" y="3397176"/>
            <a:ext cx="34866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Buttons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Buttons are common on GUIs and easy to implement</a:t>
            </a:r>
          </a:p>
          <a:p>
            <a:r>
              <a:rPr lang="en-GB" dirty="0" smtClean="0"/>
              <a:t>In the next example we have two widgets, a button and a label</a:t>
            </a:r>
          </a:p>
          <a:p>
            <a:pPr lvl="1"/>
            <a:r>
              <a:rPr lang="en-GB" dirty="0" smtClean="0"/>
              <a:t>need to make sure that the cell locations are different or they will appear one on top of the other</a:t>
            </a:r>
          </a:p>
          <a:p>
            <a:pPr lvl="1"/>
            <a:r>
              <a:rPr lang="en-GB" dirty="0" smtClean="0"/>
              <a:t>also includes a variant (commented out) for setting the foreground / background colours of the button</a:t>
            </a:r>
          </a:p>
          <a:p>
            <a:r>
              <a:rPr lang="en-GB" dirty="0" smtClean="0"/>
              <a:t>Currently the button does nothing when clicked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7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04GUI_button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4 shows the two widgets</a:t>
            </a:r>
          </a:p>
          <a:p>
            <a:pPr lvl="1"/>
            <a:r>
              <a:rPr lang="en-GB" dirty="0" smtClean="0"/>
              <a:t>notice that as there is nothing in column 0, it shrinks to have zero width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pic>
        <p:nvPicPr>
          <p:cNvPr id="5" name="Picture 4" descr="04GUI_button.py - D:\chris\Home\Dropbox\COMP1753\TeachingMaterial\L10 GUIs\04GUI_butto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1" r="23348" b="60000"/>
          <a:stretch/>
        </p:blipFill>
        <p:spPr>
          <a:xfrm>
            <a:off x="685799" y="3200400"/>
            <a:ext cx="7478557" cy="3124200"/>
          </a:xfrm>
          <a:prstGeom prst="rect">
            <a:avLst/>
          </a:prstGeom>
        </p:spPr>
      </p:pic>
      <p:pic>
        <p:nvPicPr>
          <p:cNvPr id="6" name="Picture 5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90800"/>
            <a:ext cx="34866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a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Of course we want our GUI to do something when the button is clicked</a:t>
            </a:r>
          </a:p>
          <a:p>
            <a:r>
              <a:rPr lang="en-GB" dirty="0" smtClean="0"/>
              <a:t>The normal way to do this is to provide a function, attached to the button, which interacts other parts of the GUI program</a:t>
            </a:r>
          </a:p>
          <a:p>
            <a:pPr lvl="1"/>
            <a:r>
              <a:rPr lang="en-GB" dirty="0" smtClean="0"/>
              <a:t>NB the same is true for most programming languages (not just Python)</a:t>
            </a:r>
          </a:p>
          <a:p>
            <a:r>
              <a:rPr lang="en-GB" dirty="0" smtClean="0"/>
              <a:t>In the next example the function just changes the text of the label</a:t>
            </a:r>
          </a:p>
          <a:p>
            <a:r>
              <a:rPr lang="en-GB" dirty="0" smtClean="0"/>
              <a:t>This type of function is often known as a </a:t>
            </a:r>
            <a:r>
              <a:rPr lang="en-GB" b="1" dirty="0" err="1" smtClean="0"/>
              <a:t>callback</a:t>
            </a:r>
            <a:r>
              <a:rPr lang="en-GB" b="1" dirty="0" smtClean="0"/>
              <a:t> </a:t>
            </a:r>
            <a:r>
              <a:rPr lang="en-GB" dirty="0" smtClean="0"/>
              <a:t>function</a:t>
            </a:r>
            <a:endParaRPr lang="en-GB" b="1" dirty="0" smtClean="0"/>
          </a:p>
          <a:p>
            <a:pPr lvl="1"/>
            <a:r>
              <a:rPr lang="en-GB" dirty="0" smtClean="0"/>
              <a:t>because the library code that implements the button uses the function to call back into our code (which it knows nothing about)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6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05GUI_buttonResponse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Example 5 shows how this works</a:t>
            </a:r>
          </a:p>
          <a:p>
            <a:pPr lvl="1"/>
            <a:r>
              <a:rPr lang="en-GB" dirty="0" smtClean="0"/>
              <a:t>NB usually we put functions at the top of the program</a:t>
            </a:r>
          </a:p>
          <a:p>
            <a:pPr lvl="1"/>
            <a:r>
              <a:rPr lang="en-GB" dirty="0" smtClean="0"/>
              <a:t>but here we put it close to where the button is created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pic>
        <p:nvPicPr>
          <p:cNvPr id="5" name="Picture 4" descr="*05GUI_buttonResponse.py - D:\chris\Home\Dropbox\COMP1753\TeachingMaterial\L10 GUIs\05GUI_buttonRespons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32574" b="50000"/>
          <a:stretch/>
        </p:blipFill>
        <p:spPr>
          <a:xfrm>
            <a:off x="685800" y="2666999"/>
            <a:ext cx="6324600" cy="39422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3657600" y="2895600"/>
            <a:ext cx="4800600" cy="457200"/>
          </a:xfrm>
          <a:prstGeom prst="wedgeRectCallout">
            <a:avLst>
              <a:gd name="adj1" fmla="val -75420"/>
              <a:gd name="adj2" fmla="val 28004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callback</a:t>
            </a:r>
            <a:r>
              <a:rPr lang="en-GB" dirty="0" smtClean="0"/>
              <a:t> function,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clicked()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2000" y="3550764"/>
            <a:ext cx="4572000" cy="838200"/>
          </a:xfrm>
          <a:prstGeom prst="wedgeRectCallout">
            <a:avLst>
              <a:gd name="adj1" fmla="val 184"/>
              <a:gd name="adj2" fmla="val 14396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the function is attached (</a:t>
            </a:r>
            <a:r>
              <a:rPr lang="en-GB" b="1" dirty="0" smtClean="0"/>
              <a:t>bound</a:t>
            </a:r>
            <a:r>
              <a:rPr lang="en-GB" dirty="0" smtClean="0"/>
              <a:t>) to the button when it is created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COMP1753 GU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66" b="68609"/>
          <a:stretch/>
        </p:blipFill>
        <p:spPr>
          <a:xfrm>
            <a:off x="5211160" y="5531963"/>
            <a:ext cx="2366667" cy="945038"/>
          </a:xfrm>
          <a:prstGeom prst="rect">
            <a:avLst/>
          </a:prstGeom>
        </p:spPr>
      </p:pic>
      <p:pic>
        <p:nvPicPr>
          <p:cNvPr id="9" name="Picture 8" descr="COMP1753 GUI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83" b="68690"/>
          <a:stretch/>
        </p:blipFill>
        <p:spPr>
          <a:xfrm>
            <a:off x="5362280" y="5667686"/>
            <a:ext cx="2333920" cy="9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fields (Entry widget)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Another very common widget for GUI programming is the text field</a:t>
            </a:r>
          </a:p>
          <a:p>
            <a:pPr lvl="1"/>
            <a:r>
              <a:rPr lang="en-GB" dirty="0" smtClean="0"/>
              <a:t>known in </a:t>
            </a:r>
            <a:r>
              <a:rPr lang="en-GB" dirty="0" err="1" smtClean="0"/>
              <a:t>tkinter</a:t>
            </a:r>
            <a:r>
              <a:rPr lang="en-GB" dirty="0" smtClean="0"/>
              <a:t> as the Entry widget</a:t>
            </a:r>
          </a:p>
          <a:p>
            <a:r>
              <a:rPr lang="en-GB" dirty="0" smtClean="0"/>
              <a:t>Can easily get the text the user has typed in using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.get()</a:t>
            </a:r>
            <a:r>
              <a:rPr lang="en-GB" dirty="0" smtClean="0"/>
              <a:t> method</a:t>
            </a:r>
          </a:p>
          <a:p>
            <a:r>
              <a:rPr lang="en-GB" dirty="0" smtClean="0"/>
              <a:t>The next example demonstrates typical usage</a:t>
            </a:r>
          </a:p>
          <a:p>
            <a:pPr lvl="1"/>
            <a:r>
              <a:rPr lang="en-GB" dirty="0" smtClean="0"/>
              <a:t>a text field for the user to enter some data</a:t>
            </a:r>
          </a:p>
          <a:p>
            <a:pPr lvl="1"/>
            <a:r>
              <a:rPr lang="en-GB" dirty="0" smtClean="0"/>
              <a:t>a button to tell the GUI to process the data</a:t>
            </a:r>
          </a:p>
          <a:p>
            <a:pPr lvl="1"/>
            <a:r>
              <a:rPr lang="en-GB" dirty="0" smtClean="0"/>
              <a:t>a widget (in this case a label) for the GUI to output the results of the processing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06GUI_entry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Example 6 shows how this works</a:t>
            </a:r>
          </a:p>
          <a:p>
            <a:pPr lvl="1"/>
            <a:r>
              <a:rPr lang="en-GB" dirty="0" smtClean="0"/>
              <a:t>the image below just shows the text field, button and label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pic>
        <p:nvPicPr>
          <p:cNvPr id="5" name="Picture 4" descr="06GUI_entry.py - D:\chris\Home\Dropbox\COMP1753\TeachingMaterial\L10 GUIs\06GUI_entry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32574" b="45556"/>
          <a:stretch/>
        </p:blipFill>
        <p:spPr>
          <a:xfrm>
            <a:off x="685800" y="2286000"/>
            <a:ext cx="7518222" cy="3429000"/>
          </a:xfrm>
          <a:prstGeom prst="rect">
            <a:avLst/>
          </a:prstGeom>
        </p:spPr>
      </p:pic>
      <p:pic>
        <p:nvPicPr>
          <p:cNvPr id="6" name="Picture 5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24" y="2203515"/>
            <a:ext cx="3486637" cy="2276793"/>
          </a:xfrm>
          <a:prstGeom prst="rect">
            <a:avLst/>
          </a:prstGeom>
        </p:spPr>
      </p:pic>
      <p:pic>
        <p:nvPicPr>
          <p:cNvPr id="7" name="Picture 6" descr="COMP1753 GU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52" y="2337911"/>
            <a:ext cx="34866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to a text field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It is not very sophisticated to communicate with the user through labels – better to use text fields</a:t>
            </a:r>
          </a:p>
          <a:p>
            <a:r>
              <a:rPr lang="en-GB" dirty="0" smtClean="0"/>
              <a:t>However, it is harder to set the contents of a text field – the next example shows how to do it</a:t>
            </a:r>
          </a:p>
          <a:p>
            <a:pPr lvl="1"/>
            <a:r>
              <a:rPr lang="en-GB" dirty="0" smtClean="0"/>
              <a:t>create a special variable which is bound to the text field</a:t>
            </a:r>
          </a:p>
          <a:p>
            <a:pPr lvl="2"/>
            <a:r>
              <a:rPr lang="en-GB" dirty="0" smtClean="0"/>
              <a:t>in this case the variable is a </a:t>
            </a:r>
            <a:r>
              <a:rPr lang="en-GB" dirty="0" err="1" smtClean="0"/>
              <a:t>StringVar</a:t>
            </a:r>
            <a:r>
              <a:rPr lang="en-GB" dirty="0" smtClean="0"/>
              <a:t> (defined in the </a:t>
            </a:r>
            <a:r>
              <a:rPr lang="en-GB" dirty="0" err="1" smtClean="0"/>
              <a:t>tkinter</a:t>
            </a:r>
            <a:r>
              <a:rPr lang="en-GB" dirty="0" smtClean="0"/>
              <a:t> module)</a:t>
            </a:r>
          </a:p>
          <a:p>
            <a:pPr lvl="1"/>
            <a:r>
              <a:rPr lang="en-GB" dirty="0" smtClean="0"/>
              <a:t>use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.set()</a:t>
            </a:r>
            <a:r>
              <a:rPr lang="en-GB" dirty="0" smtClean="0"/>
              <a:t> method of the </a:t>
            </a:r>
            <a:r>
              <a:rPr lang="en-GB" dirty="0" err="1" smtClean="0"/>
              <a:t>StringVar</a:t>
            </a:r>
            <a:r>
              <a:rPr lang="en-GB" dirty="0" smtClean="0"/>
              <a:t> to update this variable</a:t>
            </a:r>
          </a:p>
          <a:p>
            <a:pPr lvl="1"/>
            <a:r>
              <a:rPr lang="en-GB" dirty="0" smtClean="0"/>
              <a:t>the text field automatically displays whatever is stored in the </a:t>
            </a:r>
            <a:r>
              <a:rPr lang="en-GB" dirty="0" err="1" smtClean="0"/>
              <a:t>StringVar</a:t>
            </a:r>
            <a:endParaRPr lang="en-GB" dirty="0" smtClean="0"/>
          </a:p>
          <a:p>
            <a:r>
              <a:rPr lang="en-GB" dirty="0" smtClean="0"/>
              <a:t>This is a common approach in </a:t>
            </a:r>
            <a:r>
              <a:rPr lang="en-GB" dirty="0" err="1" smtClean="0"/>
              <a:t>tkinter</a:t>
            </a:r>
            <a:endParaRPr lang="en-GB" dirty="0" smtClean="0"/>
          </a:p>
          <a:p>
            <a:pPr lvl="1"/>
            <a:r>
              <a:rPr lang="en-GB" dirty="0" smtClean="0"/>
              <a:t>we will see it used for other widgets with other types of special variable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888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07GUI_entryResponse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7 shows how this works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9" name="Picture 8" descr="07GUI_entryResponse.py - D:\chris\Home\Dropbox\COMP1753\TeachingMaterial\L10 GUIs\07GUI_entryRespons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33599" b="41111"/>
          <a:stretch/>
        </p:blipFill>
        <p:spPr>
          <a:xfrm>
            <a:off x="685799" y="2057400"/>
            <a:ext cx="7839447" cy="4114800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 bwMode="auto">
          <a:xfrm>
            <a:off x="4343400" y="5106481"/>
            <a:ext cx="4631125" cy="414497"/>
          </a:xfrm>
          <a:prstGeom prst="wedgeRectCallout">
            <a:avLst>
              <a:gd name="adj1" fmla="val 9316"/>
              <a:gd name="adj2" fmla="val 689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/>
              <a:t> </a:t>
            </a:r>
            <a:r>
              <a:rPr lang="en-GB" dirty="0" smtClean="0"/>
              <a:t>is bound to the text field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572000" y="4614040"/>
            <a:ext cx="4369003" cy="414497"/>
          </a:xfrm>
          <a:prstGeom prst="wedgeRectCallout">
            <a:avLst>
              <a:gd name="adj1" fmla="val -116260"/>
              <a:gd name="adj2" fmla="val 8028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StringVar</a:t>
            </a:r>
            <a:r>
              <a:rPr lang="en-GB" dirty="0" smtClean="0"/>
              <a:t> is called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52" y="3971607"/>
            <a:ext cx="3486637" cy="2276793"/>
          </a:xfrm>
          <a:prstGeom prst="rect">
            <a:avLst/>
          </a:prstGeom>
        </p:spPr>
      </p:pic>
      <p:pic>
        <p:nvPicPr>
          <p:cNvPr id="7" name="Picture 6" descr="COMP1753 GU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054092"/>
            <a:ext cx="3486637" cy="227679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 bwMode="auto">
          <a:xfrm>
            <a:off x="6096000" y="3241359"/>
            <a:ext cx="2954725" cy="644841"/>
          </a:xfrm>
          <a:prstGeom prst="wedgeRectCallout">
            <a:avLst>
              <a:gd name="adj1" fmla="val -134891"/>
              <a:gd name="adj2" fmla="val 2505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dirty="0"/>
              <a:t> </a:t>
            </a:r>
            <a:r>
              <a:rPr lang="en-GB" dirty="0" smtClean="0"/>
              <a:t>is set when the button is clicked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Today we </a:t>
            </a:r>
            <a:r>
              <a:rPr lang="en-GB" dirty="0" smtClean="0"/>
              <a:t>are looking </a:t>
            </a:r>
            <a:r>
              <a:rPr lang="en-GB" dirty="0"/>
              <a:t>at GUI programming</a:t>
            </a:r>
          </a:p>
          <a:p>
            <a:pPr lvl="1"/>
            <a:r>
              <a:rPr lang="en-GB" dirty="0" err="1" smtClean="0"/>
              <a:t>tkinter</a:t>
            </a:r>
            <a:r>
              <a:rPr lang="en-GB" dirty="0" smtClean="0"/>
              <a:t> and the grid </a:t>
            </a:r>
            <a:r>
              <a:rPr lang="en-GB" dirty="0"/>
              <a:t>manager</a:t>
            </a:r>
          </a:p>
          <a:p>
            <a:pPr lvl="1"/>
            <a:r>
              <a:rPr lang="en-GB" dirty="0"/>
              <a:t>a variety of </a:t>
            </a:r>
            <a:r>
              <a:rPr lang="en-GB" dirty="0" smtClean="0"/>
              <a:t>GUI features: labels, text fields, buttons, check boxes, combo boxes, radio buttons, …</a:t>
            </a:r>
            <a:endParaRPr lang="en-GB" dirty="0"/>
          </a:p>
          <a:p>
            <a:pPr lvl="1"/>
            <a:r>
              <a:rPr lang="en-GB" dirty="0"/>
              <a:t>using </a:t>
            </a:r>
            <a:r>
              <a:rPr lang="en-GB" dirty="0" err="1"/>
              <a:t>callback</a:t>
            </a:r>
            <a:r>
              <a:rPr lang="en-GB" dirty="0"/>
              <a:t> functions to interact with the user</a:t>
            </a:r>
          </a:p>
          <a:p>
            <a:r>
              <a:rPr lang="en-GB" dirty="0"/>
              <a:t>We </a:t>
            </a:r>
            <a:r>
              <a:rPr lang="en-GB" dirty="0" smtClean="0"/>
              <a:t>will also touch </a:t>
            </a:r>
            <a:r>
              <a:rPr lang="en-GB" dirty="0"/>
              <a:t>on </a:t>
            </a:r>
          </a:p>
          <a:p>
            <a:pPr lvl="1"/>
            <a:r>
              <a:rPr lang="en-GB" dirty="0"/>
              <a:t>efficient programming</a:t>
            </a:r>
          </a:p>
          <a:p>
            <a:pPr lvl="1"/>
            <a:r>
              <a:rPr lang="en-GB" dirty="0"/>
              <a:t>responsive design</a:t>
            </a: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4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next example makes a couple of minor improvements to enhance the user experience</a:t>
            </a:r>
          </a:p>
          <a:p>
            <a:r>
              <a:rPr lang="en-GB" dirty="0" smtClean="0"/>
              <a:t>The focus is automatically set to the input text field when the GUI starts up</a:t>
            </a:r>
          </a:p>
          <a:p>
            <a:pPr lvl="1"/>
            <a:r>
              <a:rPr lang="en-GB" dirty="0" smtClean="0"/>
              <a:t>so the user doesn’t need to click on it to start typing</a:t>
            </a:r>
          </a:p>
          <a:p>
            <a:r>
              <a:rPr lang="en-GB" dirty="0" smtClean="0"/>
              <a:t>The output text field is set to be “read-only”</a:t>
            </a:r>
          </a:p>
          <a:p>
            <a:pPr lvl="1"/>
            <a:r>
              <a:rPr lang="en-GB" dirty="0" smtClean="0"/>
              <a:t>gives the user a visual indication that it’s for output</a:t>
            </a:r>
          </a:p>
          <a:p>
            <a:pPr lvl="1"/>
            <a:r>
              <a:rPr lang="en-GB" dirty="0" smtClean="0"/>
              <a:t>stops the user from trying to type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1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08GUI_focus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8 shows how to do both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5" name="Picture 4" descr="08GUI_focus.py - D:\chris\Home\Dropbox\COMP1753\TeachingMaterial\L10 GUIs\08GUI_focu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6968" b="38889"/>
          <a:stretch/>
        </p:blipFill>
        <p:spPr>
          <a:xfrm>
            <a:off x="685800" y="2165414"/>
            <a:ext cx="7815116" cy="34733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4648200" y="2438400"/>
            <a:ext cx="4369003" cy="414497"/>
          </a:xfrm>
          <a:prstGeom prst="wedgeRectCallout">
            <a:avLst>
              <a:gd name="adj1" fmla="val -93173"/>
              <a:gd name="adj2" fmla="val -4480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focus set to the input text field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2819400" y="5910103"/>
            <a:ext cx="4572000" cy="414497"/>
          </a:xfrm>
          <a:prstGeom prst="wedgeRectCallout">
            <a:avLst>
              <a:gd name="adj1" fmla="val 43322"/>
              <a:gd name="adj2" fmla="val -18353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output text field set to read-only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COMP1753 GU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19"/>
          <a:stretch/>
        </p:blipFill>
        <p:spPr>
          <a:xfrm>
            <a:off x="5229706" y="3073673"/>
            <a:ext cx="3486637" cy="9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boxes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boxes are common way of setting </a:t>
            </a:r>
            <a:r>
              <a:rPr lang="en-US" altLang="en-US" dirty="0" smtClean="0"/>
              <a:t>preferences or acknowledging something</a:t>
            </a:r>
          </a:p>
          <a:p>
            <a:r>
              <a:rPr lang="en-US" dirty="0" smtClean="0"/>
              <a:t>To set them we employ the same idea as writing to a text field</a:t>
            </a:r>
          </a:p>
          <a:p>
            <a:pPr lvl="1"/>
            <a:r>
              <a:rPr lang="en-US" dirty="0" smtClean="0"/>
              <a:t>a special variable, bound to the check box</a:t>
            </a:r>
          </a:p>
          <a:p>
            <a:r>
              <a:rPr lang="en-US" dirty="0" smtClean="0"/>
              <a:t>However a check box can only be in one of two states: checked and unchecked</a:t>
            </a:r>
          </a:p>
          <a:p>
            <a:pPr lvl="1"/>
            <a:r>
              <a:rPr lang="en-US" dirty="0" smtClean="0"/>
              <a:t>so we use a </a:t>
            </a:r>
            <a:r>
              <a:rPr lang="en-US" dirty="0" err="1" smtClean="0"/>
              <a:t>BooleanVar</a:t>
            </a:r>
            <a:r>
              <a:rPr lang="en-US" dirty="0" smtClean="0"/>
              <a:t> (defined in </a:t>
            </a:r>
            <a:r>
              <a:rPr lang="en-US" dirty="0" err="1" smtClean="0"/>
              <a:t>tkinter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2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09GUI_checkbox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9 shows the code for including  and setting a check </a:t>
            </a:r>
            <a:r>
              <a:rPr lang="en-GB" dirty="0"/>
              <a:t>b</a:t>
            </a:r>
            <a:r>
              <a:rPr lang="en-GB" dirty="0" smtClean="0"/>
              <a:t>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pic>
        <p:nvPicPr>
          <p:cNvPr id="6" name="Picture 5" descr="09GUI_checkbox.py - D:\chris\Home\Dropbox\COMP1753\TeachingMaterial\L10 GUIs\09GUI_checkbox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r="32574" b="61111"/>
          <a:stretch/>
        </p:blipFill>
        <p:spPr>
          <a:xfrm>
            <a:off x="772468" y="2732815"/>
            <a:ext cx="7599063" cy="3505200"/>
          </a:xfrm>
          <a:prstGeom prst="rect">
            <a:avLst/>
          </a:prstGeom>
        </p:spPr>
      </p:pic>
      <p:pic>
        <p:nvPicPr>
          <p:cNvPr id="7" name="Picture 6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28" y="2747803"/>
            <a:ext cx="34866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10GUI_checkboxResponse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10 shows an interactive version</a:t>
            </a:r>
          </a:p>
          <a:p>
            <a:pPr lvl="1"/>
            <a:r>
              <a:rPr lang="en-GB" dirty="0" smtClean="0"/>
              <a:t>with a button and text field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5" name="Picture 4" descr="10GUI_checkboxResponse.py - D:\chris\Home\Dropbox\COMP1753\TeachingMaterial\L10 GUIs\10GUI_checkboxRespons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5147" b="27778"/>
          <a:stretch/>
        </p:blipFill>
        <p:spPr>
          <a:xfrm>
            <a:off x="685800" y="2667000"/>
            <a:ext cx="6934200" cy="3853440"/>
          </a:xfrm>
          <a:prstGeom prst="rect">
            <a:avLst/>
          </a:prstGeom>
        </p:spPr>
      </p:pic>
      <p:pic>
        <p:nvPicPr>
          <p:cNvPr id="6" name="Picture 5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67" y="2667000"/>
            <a:ext cx="3486637" cy="2276793"/>
          </a:xfrm>
          <a:prstGeom prst="rect">
            <a:avLst/>
          </a:prstGeom>
        </p:spPr>
      </p:pic>
      <p:pic>
        <p:nvPicPr>
          <p:cNvPr id="7" name="Picture 6" descr="COMP1753 GU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363" y="3143351"/>
            <a:ext cx="34866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Combo boxes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Combo boxes are a good way for the user to choose an option from a list of many</a:t>
            </a:r>
          </a:p>
          <a:p>
            <a:pPr lvl="1"/>
            <a:r>
              <a:rPr lang="en-GB" dirty="0" smtClean="0"/>
              <a:t>also known as drop-down lists</a:t>
            </a:r>
          </a:p>
          <a:p>
            <a:r>
              <a:rPr lang="en-GB" dirty="0" smtClean="0"/>
              <a:t>Combo boxes are only available in the </a:t>
            </a:r>
            <a:r>
              <a:rPr lang="en-GB" dirty="0" err="1" smtClean="0"/>
              <a:t>ttk</a:t>
            </a:r>
            <a:r>
              <a:rPr lang="en-GB" dirty="0" smtClean="0"/>
              <a:t> module of </a:t>
            </a:r>
            <a:r>
              <a:rPr lang="en-GB" dirty="0" err="1" smtClean="0"/>
              <a:t>tkinter</a:t>
            </a:r>
            <a:endParaRPr lang="en-GB" dirty="0" smtClean="0"/>
          </a:p>
          <a:p>
            <a:pPr lvl="1"/>
            <a:r>
              <a:rPr lang="en-GB" dirty="0" smtClean="0"/>
              <a:t>requires an extra import statement</a:t>
            </a:r>
          </a:p>
          <a:p>
            <a:pPr lvl="1"/>
            <a:r>
              <a:rPr lang="en-GB" dirty="0" smtClean="0"/>
              <a:t>includes “themed” versions of </a:t>
            </a:r>
            <a:r>
              <a:rPr lang="en-GB" dirty="0" err="1" smtClean="0"/>
              <a:t>tk</a:t>
            </a:r>
            <a:r>
              <a:rPr lang="en-GB" dirty="0" smtClean="0"/>
              <a:t> widgets</a:t>
            </a:r>
          </a:p>
          <a:p>
            <a:pPr lvl="2"/>
            <a:r>
              <a:rPr lang="en-GB" dirty="0" smtClean="0"/>
              <a:t>supposedly with a better cross-platform look and feel</a:t>
            </a:r>
          </a:p>
          <a:p>
            <a:r>
              <a:rPr lang="en-GB" dirty="0" smtClean="0"/>
              <a:t>Can set a list of values which will appear in the drop-down list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5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11GUI_combobox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11 shows a combo box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5" name="Picture 4" descr="11GUI_combobox.py - D:\chris\Home\Dropbox\COMP1753\TeachingMaterial\L10 GUIs\11GUI_combobox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r="30524" b="62223"/>
          <a:stretch/>
        </p:blipFill>
        <p:spPr>
          <a:xfrm>
            <a:off x="685800" y="2481222"/>
            <a:ext cx="8013954" cy="3429000"/>
          </a:xfrm>
          <a:prstGeom prst="rect">
            <a:avLst/>
          </a:prstGeom>
        </p:spPr>
      </p:pic>
      <p:pic>
        <p:nvPicPr>
          <p:cNvPr id="6" name="Picture 5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66" y="2193100"/>
            <a:ext cx="3486637" cy="227679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4572000" y="5445584"/>
            <a:ext cx="3962400" cy="414497"/>
          </a:xfrm>
          <a:prstGeom prst="wedgeRectCallout">
            <a:avLst>
              <a:gd name="adj1" fmla="val -88002"/>
              <a:gd name="adj2" fmla="val -19262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values in the drop-down list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4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553200" cy="1066800"/>
          </a:xfrm>
        </p:spPr>
        <p:txBody>
          <a:bodyPr/>
          <a:lstStyle/>
          <a:p>
            <a:r>
              <a:rPr lang="en-GB" dirty="0"/>
              <a:t>12GUI_comboboxResponse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Example 12 shows an interactive version</a:t>
            </a:r>
          </a:p>
          <a:p>
            <a:pPr lvl="1"/>
            <a:r>
              <a:rPr lang="en-GB" dirty="0" smtClean="0"/>
              <a:t>notice the </a:t>
            </a:r>
            <a:r>
              <a:rPr lang="en-GB" dirty="0" err="1" smtClean="0"/>
              <a:t>ttk</a:t>
            </a:r>
            <a:r>
              <a:rPr lang="en-GB" dirty="0" smtClean="0"/>
              <a:t> button and text field look slightly different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5" name="Picture 4" descr="12GUI_comboboxResponse.py - D:\chris\Home\Dropbox\COMP1753\TeachingMaterial\L10 GUIs\12GUI_comboboxRespons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3" r="17197" b="34445"/>
          <a:stretch/>
        </p:blipFill>
        <p:spPr>
          <a:xfrm>
            <a:off x="685800" y="2286000"/>
            <a:ext cx="7974282" cy="3751385"/>
          </a:xfrm>
          <a:prstGeom prst="rect">
            <a:avLst/>
          </a:prstGeom>
        </p:spPr>
      </p:pic>
      <p:pic>
        <p:nvPicPr>
          <p:cNvPr id="6" name="Picture 5" descr="COMP1753 GU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1"/>
          <a:stretch/>
        </p:blipFill>
        <p:spPr>
          <a:xfrm>
            <a:off x="5473045" y="2765803"/>
            <a:ext cx="3486637" cy="8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buttons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Combo boxes are a good option if there is a long list of options (say 5 or more)</a:t>
            </a:r>
          </a:p>
          <a:p>
            <a:r>
              <a:rPr lang="en-GB" dirty="0" smtClean="0"/>
              <a:t>However, if the list is relatively short radio buttons are considered more user friendly</a:t>
            </a:r>
          </a:p>
          <a:p>
            <a:pPr lvl="1"/>
            <a:r>
              <a:rPr lang="en-GB" dirty="0" smtClean="0"/>
              <a:t>like the buttons on an old radio – only one can be selected at a time</a:t>
            </a:r>
          </a:p>
          <a:p>
            <a:r>
              <a:rPr lang="en-GB" dirty="0" smtClean="0"/>
              <a:t>Once again we use a special variable bound to all the radio buttons</a:t>
            </a:r>
          </a:p>
          <a:p>
            <a:pPr lvl="1"/>
            <a:r>
              <a:rPr lang="en-GB" dirty="0" smtClean="0"/>
              <a:t>since there are usually several radio buttons and we want to know which is pressed, we use an integer </a:t>
            </a:r>
            <a:r>
              <a:rPr lang="en-GB" dirty="0" err="1" smtClean="0"/>
              <a:t>IntVar</a:t>
            </a:r>
            <a:endParaRPr lang="en-GB" dirty="0" smtClean="0"/>
          </a:p>
          <a:p>
            <a:r>
              <a:rPr lang="en-GB" dirty="0" smtClean="0"/>
              <a:t>The buttons are “controlled” by this </a:t>
            </a:r>
            <a:r>
              <a:rPr lang="en-GB" dirty="0" err="1" smtClean="0"/>
              <a:t>IntVar</a:t>
            </a:r>
            <a:endParaRPr lang="en-GB" dirty="0" smtClean="0"/>
          </a:p>
          <a:p>
            <a:pPr lvl="1"/>
            <a:r>
              <a:rPr lang="en-GB" dirty="0" smtClean="0"/>
              <a:t>if one button is selected, then all the others are deselected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7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13GUI_radiobutton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13 shows how to create a group of radio buttons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pic>
        <p:nvPicPr>
          <p:cNvPr id="5" name="Picture 4" descr="13GUI_radiobutton.py - D:\chris\Home\Dropbox\COMP1753\TeachingMaterial\L10 GUIs\13GUI_radiobutto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r="16172" b="52222"/>
          <a:stretch/>
        </p:blipFill>
        <p:spPr>
          <a:xfrm>
            <a:off x="685799" y="2667000"/>
            <a:ext cx="7669351" cy="3581400"/>
          </a:xfrm>
          <a:prstGeom prst="rect">
            <a:avLst/>
          </a:prstGeom>
        </p:spPr>
      </p:pic>
      <p:pic>
        <p:nvPicPr>
          <p:cNvPr id="6" name="Picture 5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6" y="2159697"/>
            <a:ext cx="34866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Our programs so far mostly have </a:t>
            </a:r>
            <a:r>
              <a:rPr lang="en-US" altLang="en-US" dirty="0"/>
              <a:t>a text-based user </a:t>
            </a:r>
            <a:r>
              <a:rPr lang="en-US" altLang="en-US" dirty="0" smtClean="0"/>
              <a:t>interface</a:t>
            </a:r>
          </a:p>
          <a:p>
            <a:pPr lvl="1"/>
            <a:r>
              <a:rPr lang="en-US" altLang="en-US" dirty="0" smtClean="0"/>
              <a:t>a bit clunky and hard to work with</a:t>
            </a:r>
            <a:endParaRPr lang="en-US" altLang="en-US" dirty="0"/>
          </a:p>
          <a:p>
            <a:r>
              <a:rPr lang="en-US" altLang="en-US" dirty="0"/>
              <a:t>Graphical user </a:t>
            </a:r>
            <a:r>
              <a:rPr lang="en-US" altLang="en-US" dirty="0" smtClean="0"/>
              <a:t>interfaces (GUIs) give the user a </a:t>
            </a:r>
            <a:r>
              <a:rPr lang="en-US" altLang="en-US" dirty="0"/>
              <a:t>window containing </a:t>
            </a:r>
            <a:r>
              <a:rPr lang="en-US" altLang="en-US" dirty="0" smtClean="0"/>
              <a:t>visual objects often known as </a:t>
            </a:r>
            <a:r>
              <a:rPr lang="en-US" altLang="en-US" b="1" dirty="0" smtClean="0"/>
              <a:t>widgets</a:t>
            </a:r>
            <a:r>
              <a:rPr lang="en-US" altLang="en-US" dirty="0" smtClean="0"/>
              <a:t>, e.g.</a:t>
            </a:r>
            <a:endParaRPr lang="en-US" altLang="en-US" dirty="0"/>
          </a:p>
          <a:p>
            <a:pPr lvl="1"/>
            <a:r>
              <a:rPr lang="en-US" altLang="en-US" dirty="0" smtClean="0"/>
              <a:t>text fields into </a:t>
            </a:r>
            <a:r>
              <a:rPr lang="en-US" altLang="en-US" dirty="0"/>
              <a:t>which user can type in data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buttons </a:t>
            </a:r>
            <a:r>
              <a:rPr lang="en-US" altLang="en-US" dirty="0"/>
              <a:t>that initiate </a:t>
            </a:r>
            <a:r>
              <a:rPr lang="en-US" altLang="en-US" dirty="0" smtClean="0"/>
              <a:t>actions</a:t>
            </a:r>
          </a:p>
          <a:p>
            <a:pPr lvl="1"/>
            <a:r>
              <a:rPr lang="en-US" altLang="en-US" dirty="0" smtClean="0"/>
              <a:t>check boxes to set preferences</a:t>
            </a:r>
          </a:p>
          <a:p>
            <a:pPr lvl="1"/>
            <a:r>
              <a:rPr lang="en-US" altLang="en-US" dirty="0" smtClean="0"/>
              <a:t>radio buttons or combo boxes to select options</a:t>
            </a:r>
          </a:p>
          <a:p>
            <a:pPr lvl="1"/>
            <a:r>
              <a:rPr lang="en-US" altLang="en-US" dirty="0" err="1" smtClean="0"/>
              <a:t>etc</a:t>
            </a:r>
          </a:p>
          <a:p>
            <a:r>
              <a:rPr lang="en-GB" dirty="0" smtClean="0"/>
              <a:t>Typically GUIs are much easier to use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8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705600" cy="1066800"/>
          </a:xfrm>
        </p:spPr>
        <p:txBody>
          <a:bodyPr/>
          <a:lstStyle/>
          <a:p>
            <a:r>
              <a:rPr lang="en-GB" dirty="0"/>
              <a:t>14GUI_radiobuttonResponse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Example 14 shows the interactive version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5" name="Picture 4" descr="14GUI_radiobuttonResponse.py - D:\chris\Home\Dropbox\COMP1753\TeachingMaterial\L10 GUIs\14GUI_radiobuttonRespons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6172" b="24445"/>
          <a:stretch/>
        </p:blipFill>
        <p:spPr>
          <a:xfrm>
            <a:off x="685800" y="1977655"/>
            <a:ext cx="7331138" cy="439279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430625" y="5181600"/>
            <a:ext cx="3505200" cy="414497"/>
          </a:xfrm>
          <a:prstGeom prst="wedgeRectCallout">
            <a:avLst>
              <a:gd name="adj1" fmla="val -107821"/>
              <a:gd name="adj2" fmla="val -425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note – this is the 2</a:t>
            </a:r>
            <a:r>
              <a:rPr lang="en-GB" baseline="30000" dirty="0" smtClean="0"/>
              <a:t>nd</a:t>
            </a:r>
            <a:r>
              <a:rPr lang="en-GB" dirty="0" smtClean="0"/>
              <a:t> row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908229" y="6367303"/>
            <a:ext cx="4876800" cy="414497"/>
          </a:xfrm>
          <a:prstGeom prst="wedgeRectCallout">
            <a:avLst>
              <a:gd name="adj1" fmla="val 19370"/>
              <a:gd name="adj2" fmla="val -743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also the </a:t>
            </a:r>
            <a:r>
              <a:rPr lang="en-GB" dirty="0"/>
              <a:t>text field spans 2 columns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545159"/>
            <a:ext cx="34866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 like a programmer!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As soon as you see variables labelled rad0, rad1, rad2, </a:t>
            </a:r>
            <a:r>
              <a:rPr lang="en-GB" dirty="0" err="1" smtClean="0"/>
              <a:t>etc</a:t>
            </a:r>
            <a:r>
              <a:rPr lang="en-GB" dirty="0" smtClean="0"/>
              <a:t> you should be thinking</a:t>
            </a:r>
          </a:p>
          <a:p>
            <a:pPr marL="381000" lvl="1" indent="0" algn="ctr">
              <a:buNone/>
            </a:pPr>
            <a:r>
              <a:rPr lang="en-GB" sz="3000" i="1" dirty="0" smtClean="0"/>
              <a:t>Could we do that with a list and a loop?</a:t>
            </a:r>
          </a:p>
          <a:p>
            <a:pPr lvl="1"/>
            <a:r>
              <a:rPr lang="en-GB" dirty="0" smtClean="0"/>
              <a:t>especially if all the variables are essentially storing the same thing (in this case, a radio button)</a:t>
            </a:r>
          </a:p>
          <a:p>
            <a:r>
              <a:rPr lang="en-GB" dirty="0" smtClean="0"/>
              <a:t>The answer in this case is </a:t>
            </a:r>
            <a:r>
              <a:rPr lang="en-GB" b="1" i="1" dirty="0" smtClean="0"/>
              <a:t>yes</a:t>
            </a:r>
          </a:p>
          <a:p>
            <a:pPr lvl="1"/>
            <a:r>
              <a:rPr lang="en-GB" dirty="0" smtClean="0"/>
              <a:t>makes the code as </a:t>
            </a:r>
            <a:r>
              <a:rPr lang="en-GB" b="1" i="1" dirty="0" smtClean="0"/>
              <a:t>efficient</a:t>
            </a:r>
            <a:r>
              <a:rPr lang="en-GB" dirty="0" smtClean="0"/>
              <a:t> as possible – more concise and less error-prone</a:t>
            </a:r>
          </a:p>
          <a:p>
            <a:pPr lvl="1"/>
            <a:r>
              <a:rPr lang="en-GB" dirty="0" smtClean="0"/>
              <a:t>also means that it is easy to add extra options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15GUI_radiobuttonList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15 shows this</a:t>
            </a:r>
          </a:p>
          <a:p>
            <a:pPr lvl="1"/>
            <a:r>
              <a:rPr lang="en-GB" dirty="0" smtClean="0"/>
              <a:t>the radio button initialisations can replaced</a:t>
            </a:r>
          </a:p>
          <a:p>
            <a:pPr lvl="1"/>
            <a:r>
              <a:rPr lang="en-GB" dirty="0" smtClean="0"/>
              <a:t>everything else stays the same</a:t>
            </a:r>
          </a:p>
          <a:p>
            <a:pPr lvl="1"/>
            <a:endParaRPr lang="en-GB" dirty="0"/>
          </a:p>
          <a:p>
            <a:pPr marL="381000" lvl="1" indent="0">
              <a:buNone/>
            </a:pPr>
            <a:endParaRPr lang="en-GB" dirty="0"/>
          </a:p>
          <a:p>
            <a:pPr marL="381000" lvl="1" indent="0">
              <a:buNone/>
            </a:pPr>
            <a:endParaRPr lang="en-GB" dirty="0" smtClean="0"/>
          </a:p>
          <a:p>
            <a:r>
              <a:rPr lang="en-GB" dirty="0" smtClean="0"/>
              <a:t>Now it is super easy to add extra options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pic>
        <p:nvPicPr>
          <p:cNvPr id="5" name="Picture 4" descr="15GUI_radiobuttonList.py - D:\chris\Home\Dropbox\COMP1753\TeachingMaterial\L10 GUIs\15GUI_radiobuttonLis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33028" b="61111"/>
          <a:stretch/>
        </p:blipFill>
        <p:spPr>
          <a:xfrm>
            <a:off x="685799" y="3200400"/>
            <a:ext cx="7467601" cy="1143000"/>
          </a:xfrm>
          <a:prstGeom prst="rect">
            <a:avLst/>
          </a:prstGeom>
        </p:spPr>
      </p:pic>
      <p:pic>
        <p:nvPicPr>
          <p:cNvPr id="6" name="Picture 5" descr="*15GUI_radiobuttonList.py - D:\chris\Home\Dropbox\COMP1753\TeachingMaterial\L10 GUIs\15GUI_radiobuttonList.py (3.7.0)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39749" b="68889"/>
          <a:stretch/>
        </p:blipFill>
        <p:spPr>
          <a:xfrm>
            <a:off x="685800" y="5105400"/>
            <a:ext cx="746458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Pizzas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will now employ all our GUI widgets to build a pizza app that lets the user choose and configure a pizza</a:t>
            </a:r>
          </a:p>
          <a:p>
            <a:pPr lvl="1"/>
            <a:r>
              <a:rPr lang="en-GB" dirty="0" smtClean="0"/>
              <a:t>we won’t spend too long on the details but you should review the code in your own time</a:t>
            </a:r>
          </a:p>
          <a:p>
            <a:r>
              <a:rPr lang="en-GB" dirty="0" smtClean="0"/>
              <a:t>We start by designing the layout</a:t>
            </a:r>
          </a:p>
          <a:p>
            <a:pPr lvl="1"/>
            <a:r>
              <a:rPr lang="en-GB" dirty="0" smtClean="0"/>
              <a:t>at this point it’s probably only worth including a few options just to check everything works</a:t>
            </a:r>
          </a:p>
          <a:p>
            <a:pPr lvl="1"/>
            <a:r>
              <a:rPr lang="en-GB" dirty="0" smtClean="0"/>
              <a:t>initially the button does nothing other than set the text in the output text field to a dummy value</a:t>
            </a:r>
          </a:p>
          <a:p>
            <a:r>
              <a:rPr lang="en-GB" dirty="0" smtClean="0"/>
              <a:t>Notice that every widget is on a new row</a:t>
            </a:r>
          </a:p>
          <a:p>
            <a:pPr lvl="1"/>
            <a:r>
              <a:rPr lang="en-GB" dirty="0" smtClean="0"/>
              <a:t>also notice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sticky="W"</a:t>
            </a:r>
            <a:r>
              <a:rPr lang="en-GB" dirty="0" smtClean="0"/>
              <a:t> setting which justifies the widget to the left-hand (West) side of its cell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2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16Pizza_design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16 shows the initial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  <p:pic>
        <p:nvPicPr>
          <p:cNvPr id="5" name="Picture 4" descr="16Pizza_design.py - D:\chris\Home\Dropbox\COMP1753\TeachingMaterial\L10 GUIs\16Pizza_desig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6172" b="13333"/>
          <a:stretch/>
        </p:blipFill>
        <p:spPr>
          <a:xfrm>
            <a:off x="685800" y="2176021"/>
            <a:ext cx="6231348" cy="4495800"/>
          </a:xfrm>
          <a:prstGeom prst="rect">
            <a:avLst/>
          </a:prstGeom>
        </p:spPr>
      </p:pic>
      <p:pic>
        <p:nvPicPr>
          <p:cNvPr id="7" name="Picture 6" descr="Python pizza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72" y="2133600"/>
            <a:ext cx="253400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17Pizza_lists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17 replaces all those variables with 4 lists of data and 2 loops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  <p:pic>
        <p:nvPicPr>
          <p:cNvPr id="5" name="Picture 4" descr="17Pizza_lists.py - D:\chris\Home\Dropbox\COMP1753\TeachingMaterial\L10 GUIs\17Pizza_list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r="5921" b="20000"/>
          <a:stretch/>
        </p:blipFill>
        <p:spPr>
          <a:xfrm>
            <a:off x="489716" y="2590800"/>
            <a:ext cx="7614979" cy="3733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6773944" y="2639376"/>
            <a:ext cx="2154024" cy="643097"/>
          </a:xfrm>
          <a:prstGeom prst="wedgeRectCallout">
            <a:avLst>
              <a:gd name="adj1" fmla="val -190534"/>
              <a:gd name="adj2" fmla="val -2347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pizza &amp; pizza prices data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773944" y="4724400"/>
            <a:ext cx="2154024" cy="643097"/>
          </a:xfrm>
          <a:prstGeom prst="wedgeRectCallout">
            <a:avLst>
              <a:gd name="adj1" fmla="val -161650"/>
              <a:gd name="adj2" fmla="val -2493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extras &amp; extra prices data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the price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everything is stored in an array it is relatively easy to calculate the price</a:t>
            </a:r>
          </a:p>
          <a:p>
            <a:pPr lvl="1"/>
            <a:r>
              <a:rPr lang="en-GB" dirty="0" smtClean="0"/>
              <a:t>work out which item of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pizzas</a:t>
            </a:r>
            <a:r>
              <a:rPr lang="en-GB" dirty="0" smtClean="0"/>
              <a:t> list is selected and look up the corresponding price in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pizza_prices</a:t>
            </a:r>
            <a:r>
              <a:rPr lang="en-GB" dirty="0" smtClean="0"/>
              <a:t> list</a:t>
            </a:r>
          </a:p>
          <a:p>
            <a:pPr lvl="1"/>
            <a:r>
              <a:rPr lang="en-GB" dirty="0" smtClean="0"/>
              <a:t>similar process for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extras</a:t>
            </a:r>
            <a:r>
              <a:rPr lang="en-GB" dirty="0" smtClean="0"/>
              <a:t>, although more than one extra can be selected</a:t>
            </a:r>
          </a:p>
          <a:p>
            <a:r>
              <a:rPr lang="en-GB" dirty="0" smtClean="0"/>
              <a:t>We also construct a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GB" dirty="0" smtClean="0"/>
              <a:t> with the details of the pizza ordered</a:t>
            </a:r>
          </a:p>
          <a:p>
            <a:pPr lvl="1"/>
            <a:r>
              <a:rPr lang="en-GB" dirty="0" smtClean="0"/>
              <a:t>to send to the chef!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18Pizza_price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Example 18 shows how this is done</a:t>
            </a:r>
          </a:p>
          <a:p>
            <a:pPr lvl="1"/>
            <a:r>
              <a:rPr lang="en-GB" dirty="0" smtClean="0"/>
              <a:t>the only changes are in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clicked()</a:t>
            </a:r>
            <a:r>
              <a:rPr lang="en-GB" dirty="0" smtClean="0"/>
              <a:t> function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  <p:pic>
        <p:nvPicPr>
          <p:cNvPr id="5" name="Picture 4" descr="18Pizza_price.py - D:\chris\Home\Dropbox\COMP1753\TeachingMaterial\L10 GUIs\18Pizza_pric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r="28473" b="22222"/>
          <a:stretch/>
        </p:blipFill>
        <p:spPr>
          <a:xfrm>
            <a:off x="676372" y="2286000"/>
            <a:ext cx="7375121" cy="32766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7207009" y="2971800"/>
            <a:ext cx="1688968" cy="332424"/>
          </a:xfrm>
          <a:prstGeom prst="wedgeRectCallout">
            <a:avLst>
              <a:gd name="adj1" fmla="val -133046"/>
              <a:gd name="adj2" fmla="val -4899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base price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521209" y="3401781"/>
            <a:ext cx="2374768" cy="332424"/>
          </a:xfrm>
          <a:prstGeom prst="wedgeRectCallout">
            <a:avLst>
              <a:gd name="adj1" fmla="val -90668"/>
              <a:gd name="adj2" fmla="val -6317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loop over extras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521209" y="3831762"/>
            <a:ext cx="2374768" cy="332424"/>
          </a:xfrm>
          <a:prstGeom prst="wedgeRectCallout">
            <a:avLst>
              <a:gd name="adj1" fmla="val -119249"/>
              <a:gd name="adj2" fmla="val -10854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if extra selected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521209" y="4261743"/>
            <a:ext cx="2374768" cy="332424"/>
          </a:xfrm>
          <a:prstGeom prst="wedgeRectCallout">
            <a:avLst>
              <a:gd name="adj1" fmla="val -86302"/>
              <a:gd name="adj2" fmla="val -6033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add to message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521209" y="4691724"/>
            <a:ext cx="2374768" cy="332424"/>
          </a:xfrm>
          <a:prstGeom prst="wedgeRectCallout">
            <a:avLst>
              <a:gd name="adj1" fmla="val -102974"/>
              <a:gd name="adj2" fmla="val -10003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add in the cost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 descr="Python pizza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73" y="2392998"/>
            <a:ext cx="2534004" cy="3419952"/>
          </a:xfrm>
          <a:prstGeom prst="rect">
            <a:avLst/>
          </a:prstGeom>
        </p:spPr>
      </p:pic>
      <p:pic>
        <p:nvPicPr>
          <p:cNvPr id="13" name="Picture 12" descr="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38333" b="78595"/>
          <a:stretch/>
        </p:blipFill>
        <p:spPr>
          <a:xfrm>
            <a:off x="1219200" y="5916178"/>
            <a:ext cx="5638800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Responsive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There’s currently some redundancy in our design</a:t>
            </a:r>
          </a:p>
          <a:p>
            <a:pPr lvl="1"/>
            <a:r>
              <a:rPr lang="en-GB" dirty="0" smtClean="0"/>
              <a:t>the user selects the pizza (radio button) and chooses some extras (check boxes)</a:t>
            </a:r>
          </a:p>
          <a:p>
            <a:pPr lvl="1"/>
            <a:r>
              <a:rPr lang="en-GB" dirty="0" smtClean="0"/>
              <a:t>then they have to click the “Price” button</a:t>
            </a:r>
          </a:p>
          <a:p>
            <a:r>
              <a:rPr lang="en-GB" dirty="0" smtClean="0"/>
              <a:t>Instead the GUI could react by calculating the price every time one of the radio buttons or check boxes is changed</a:t>
            </a:r>
          </a:p>
          <a:p>
            <a:pPr lvl="1"/>
            <a:r>
              <a:rPr lang="en-GB" dirty="0" smtClean="0"/>
              <a:t>this is known as responsive design</a:t>
            </a:r>
          </a:p>
          <a:p>
            <a:r>
              <a:rPr lang="en-GB" dirty="0" smtClean="0"/>
              <a:t>In fact it’s remarkably easy to achieve</a:t>
            </a:r>
          </a:p>
          <a:p>
            <a:pPr lvl="1"/>
            <a:r>
              <a:rPr lang="en-GB" dirty="0" smtClean="0"/>
              <a:t>just bind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clicked()</a:t>
            </a:r>
            <a:r>
              <a:rPr lang="en-GB" dirty="0" smtClean="0"/>
              <a:t> function to every radio button and check box</a:t>
            </a:r>
          </a:p>
          <a:p>
            <a:pPr lvl="2"/>
            <a:r>
              <a:rPr lang="en-GB" dirty="0" smtClean="0"/>
              <a:t>the same way it is currently bound to the “Price” button</a:t>
            </a:r>
          </a:p>
          <a:p>
            <a:pPr lvl="1"/>
            <a:r>
              <a:rPr lang="en-GB" dirty="0" smtClean="0"/>
              <a:t>once this is done the “Price” button is completely redundant and can be removed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19Pizza_responsive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Example 19 features the new responsive design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  <p:pic>
        <p:nvPicPr>
          <p:cNvPr id="5" name="Picture 4" descr="19Pizza_responsive.py - D:\chris\Home\Dropbox\COMP1753\TeachingMaterial\L10 GUIs\19Pizza_responsiv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7" r="7500" b="27572"/>
          <a:stretch/>
        </p:blipFill>
        <p:spPr>
          <a:xfrm>
            <a:off x="342900" y="1981200"/>
            <a:ext cx="8458200" cy="3352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867400" y="3200400"/>
            <a:ext cx="3028577" cy="1039986"/>
          </a:xfrm>
          <a:prstGeom prst="wedgeRectCallout">
            <a:avLst>
              <a:gd name="adj1" fmla="val 18017"/>
              <a:gd name="adj2" fmla="val -8407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clicked()</a:t>
            </a:r>
            <a:r>
              <a:rPr lang="en-GB" dirty="0" smtClean="0"/>
              <a:t> function is bound to each radio button …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09777" y="5345836"/>
            <a:ext cx="3886200" cy="381000"/>
          </a:xfrm>
          <a:prstGeom prst="wedgeRectCallout">
            <a:avLst>
              <a:gd name="adj1" fmla="val 17531"/>
              <a:gd name="adj2" fmla="val -12365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… and to each check box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Python pizza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17" y="2497437"/>
            <a:ext cx="253400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tkinter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GUI programming in Python is often done using the </a:t>
            </a:r>
            <a:r>
              <a:rPr lang="en-GB" dirty="0" err="1"/>
              <a:t>tkinter</a:t>
            </a:r>
            <a:r>
              <a:rPr lang="en-GB" dirty="0"/>
              <a:t> module</a:t>
            </a:r>
          </a:p>
          <a:p>
            <a:pPr lvl="1"/>
            <a:r>
              <a:rPr lang="en-GB" dirty="0"/>
              <a:t>shipped with Python so nothing extra to </a:t>
            </a:r>
            <a:r>
              <a:rPr lang="en-GB" dirty="0" smtClean="0"/>
              <a:t>install</a:t>
            </a:r>
          </a:p>
          <a:p>
            <a:pPr lvl="1"/>
            <a:r>
              <a:rPr lang="en-GB" dirty="0" err="1" smtClean="0"/>
              <a:t>tk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cross-platform widget </a:t>
            </a:r>
            <a:r>
              <a:rPr lang="en-GB" b="1" dirty="0" smtClean="0"/>
              <a:t>t</a:t>
            </a:r>
            <a:r>
              <a:rPr lang="en-GB" dirty="0" smtClean="0"/>
              <a:t>ool</a:t>
            </a:r>
            <a:r>
              <a:rPr lang="en-GB" b="1" dirty="0" smtClean="0"/>
              <a:t>k</a:t>
            </a:r>
            <a:r>
              <a:rPr lang="en-GB" dirty="0" smtClean="0"/>
              <a:t>it </a:t>
            </a:r>
            <a:r>
              <a:rPr lang="en-GB" dirty="0"/>
              <a:t>that provides a library of basic GUI </a:t>
            </a:r>
            <a:r>
              <a:rPr lang="en-GB" dirty="0" smtClean="0"/>
              <a:t>elements for many </a:t>
            </a:r>
            <a:r>
              <a:rPr lang="en-GB" dirty="0"/>
              <a:t>programming </a:t>
            </a:r>
            <a:r>
              <a:rPr lang="en-GB" dirty="0" smtClean="0"/>
              <a:t>languages</a:t>
            </a:r>
          </a:p>
          <a:p>
            <a:pPr lvl="1"/>
            <a:r>
              <a:rPr lang="en-GB" dirty="0" err="1" smtClean="0"/>
              <a:t>tkinter</a:t>
            </a:r>
            <a:r>
              <a:rPr lang="en-GB" dirty="0" smtClean="0"/>
              <a:t> is short for </a:t>
            </a:r>
            <a:r>
              <a:rPr lang="en-GB" b="1" dirty="0" err="1" smtClean="0"/>
              <a:t>tk</a:t>
            </a:r>
            <a:r>
              <a:rPr lang="en-GB" dirty="0" smtClean="0"/>
              <a:t> </a:t>
            </a:r>
            <a:r>
              <a:rPr lang="en-GB" b="1" dirty="0" smtClean="0"/>
              <a:t>inter</a:t>
            </a:r>
            <a:r>
              <a:rPr lang="en-GB" dirty="0" smtClean="0"/>
              <a:t>face</a:t>
            </a:r>
          </a:p>
          <a:p>
            <a:r>
              <a:rPr lang="en-GB" dirty="0" smtClean="0"/>
              <a:t>We </a:t>
            </a:r>
            <a:r>
              <a:rPr lang="en-GB" dirty="0"/>
              <a:t>will work through a series of examples introducing different widgets </a:t>
            </a:r>
          </a:p>
          <a:p>
            <a:r>
              <a:rPr lang="en-GB" dirty="0"/>
              <a:t>Then build a GUI for choosing your favourite pizza and extra </a:t>
            </a:r>
            <a:r>
              <a:rPr lang="en-GB" dirty="0" smtClean="0"/>
              <a:t>toppings</a:t>
            </a:r>
          </a:p>
          <a:p>
            <a:r>
              <a:rPr lang="en-GB" dirty="0" smtClean="0"/>
              <a:t>First we need to create a GUI window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1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20Pizza_expanded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Now that the design is completed it is extremely easy to add extra options for our customers</a:t>
            </a:r>
          </a:p>
          <a:p>
            <a:pPr lvl="1"/>
            <a:r>
              <a:rPr lang="en-GB" dirty="0"/>
              <a:t>just make sure that the length of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pizzas</a:t>
            </a:r>
            <a:r>
              <a:rPr lang="en-GB" dirty="0"/>
              <a:t> list matches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pizza_prices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and similarly for the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extras</a:t>
            </a:r>
            <a:r>
              <a:rPr lang="en-GB" dirty="0" smtClean="0"/>
              <a:t> and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extra_prices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  <p:pic>
        <p:nvPicPr>
          <p:cNvPr id="5" name="Picture 4" descr="20Pizza_expanded.py - D:\chris\Home\Dropbox\COMP1753\TeachingMaterial\L10 GUIs\20Pizza_expande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778" r="26422" b="66666"/>
          <a:stretch/>
        </p:blipFill>
        <p:spPr>
          <a:xfrm>
            <a:off x="685799" y="3352800"/>
            <a:ext cx="7657087" cy="533400"/>
          </a:xfrm>
          <a:prstGeom prst="rect">
            <a:avLst/>
          </a:prstGeom>
        </p:spPr>
      </p:pic>
      <p:pic>
        <p:nvPicPr>
          <p:cNvPr id="6" name="Picture 5" descr="20Pizza_expanded.py - D:\chris\Home\Dropbox\COMP1753\TeachingMaterial\L10 GUIs\20Pizza_expanded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2" r="19457" b="41662"/>
          <a:stretch/>
        </p:blipFill>
        <p:spPr>
          <a:xfrm>
            <a:off x="685799" y="4533900"/>
            <a:ext cx="8382001" cy="533400"/>
          </a:xfrm>
          <a:prstGeom prst="rect">
            <a:avLst/>
          </a:prstGeom>
        </p:spPr>
      </p:pic>
      <p:pic>
        <p:nvPicPr>
          <p:cNvPr id="7" name="Picture 6" descr="Python pizza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28592"/>
            <a:ext cx="253400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Today </a:t>
            </a:r>
            <a:r>
              <a:rPr lang="en-GB" dirty="0"/>
              <a:t>we </a:t>
            </a:r>
            <a:r>
              <a:rPr lang="en-GB" dirty="0" smtClean="0"/>
              <a:t>looked at </a:t>
            </a:r>
            <a:r>
              <a:rPr lang="en-GB" dirty="0" smtClean="0"/>
              <a:t>GUI programming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tkinter</a:t>
            </a:r>
            <a:r>
              <a:rPr lang="en-GB" dirty="0" smtClean="0"/>
              <a:t> grid manager</a:t>
            </a:r>
          </a:p>
          <a:p>
            <a:pPr lvl="1"/>
            <a:r>
              <a:rPr lang="en-GB" dirty="0" smtClean="0"/>
              <a:t>a variety of widgets</a:t>
            </a:r>
            <a:endParaRPr lang="en-GB" dirty="0" smtClean="0"/>
          </a:p>
          <a:p>
            <a:pPr lvl="1"/>
            <a:r>
              <a:rPr lang="en-GB" dirty="0" smtClean="0"/>
              <a:t>using </a:t>
            </a:r>
            <a:r>
              <a:rPr lang="en-GB" dirty="0" err="1" smtClean="0"/>
              <a:t>callback</a:t>
            </a:r>
            <a:r>
              <a:rPr lang="en-GB" dirty="0" smtClean="0"/>
              <a:t> functions to interact with the user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 smtClean="0"/>
              <a:t>also touched on </a:t>
            </a:r>
            <a:endParaRPr lang="en-GB" dirty="0" smtClean="0"/>
          </a:p>
          <a:p>
            <a:pPr lvl="1"/>
            <a:r>
              <a:rPr lang="en-GB" dirty="0"/>
              <a:t>efficient programming</a:t>
            </a:r>
            <a:endParaRPr lang="en-GB" dirty="0" smtClean="0"/>
          </a:p>
          <a:p>
            <a:pPr lvl="1"/>
            <a:r>
              <a:rPr lang="en-GB" dirty="0" smtClean="0"/>
              <a:t>responsive design</a:t>
            </a:r>
          </a:p>
          <a:p>
            <a:r>
              <a:rPr lang="en-GB" dirty="0" smtClean="0"/>
              <a:t>Obviously there is far more to good GUI design but this gives you some basics</a:t>
            </a:r>
            <a:endParaRPr lang="en-GB" dirty="0" smtClean="0"/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2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01GUI_window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1 creates a window with a title</a:t>
            </a:r>
          </a:p>
          <a:p>
            <a:pPr lvl="1"/>
            <a:r>
              <a:rPr lang="en-GB" dirty="0" smtClean="0"/>
              <a:t>you need to call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or the window won’t appear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pic>
        <p:nvPicPr>
          <p:cNvPr id="5" name="Picture 4" descr="01GUI_window.py - D:\chris\Home\Dropbox\COMP1753\TeachingMaterial\L10 GUIs\01GUI_window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" r="64351" b="76666"/>
          <a:stretch/>
        </p:blipFill>
        <p:spPr>
          <a:xfrm>
            <a:off x="685800" y="3124200"/>
            <a:ext cx="5867400" cy="2792018"/>
          </a:xfrm>
          <a:prstGeom prst="rect">
            <a:avLst/>
          </a:prstGeom>
        </p:spPr>
      </p:pic>
      <p:pic>
        <p:nvPicPr>
          <p:cNvPr id="6" name="Picture 5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57" y="3381812"/>
            <a:ext cx="205768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About the most basic widget is a label</a:t>
            </a:r>
          </a:p>
          <a:p>
            <a:pPr lvl="1"/>
            <a:r>
              <a:rPr lang="en-GB" dirty="0" smtClean="0"/>
              <a:t>just contains some text, although it could also contain an image as well</a:t>
            </a:r>
          </a:p>
          <a:p>
            <a:r>
              <a:rPr lang="en-GB" dirty="0" smtClean="0"/>
              <a:t>Typically to add widgets we create a variable containing the widget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Label(window, text="Hello")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Then we position it in the GUI, here using the grid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lbl.grid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(column=0, row=0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1600200" y="4191000"/>
            <a:ext cx="6858000" cy="762000"/>
          </a:xfrm>
          <a:prstGeom prst="wedgeRectCallout">
            <a:avLst>
              <a:gd name="adj1" fmla="val -53737"/>
              <a:gd name="adj2" fmla="val -952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/>
              <a:t>In </a:t>
            </a:r>
            <a:r>
              <a:rPr lang="en-GB" dirty="0"/>
              <a:t>GUI programming it’s common to abbreviate variable </a:t>
            </a:r>
            <a:r>
              <a:rPr lang="en-GB" dirty="0" smtClean="0"/>
              <a:t>names, e.g</a:t>
            </a:r>
            <a:r>
              <a:rPr lang="en-GB" dirty="0"/>
              <a:t>. </a:t>
            </a:r>
            <a:r>
              <a:rPr lang="en-GB" dirty="0" err="1"/>
              <a:t>lbl</a:t>
            </a:r>
            <a:r>
              <a:rPr lang="en-GB" dirty="0"/>
              <a:t> = label, </a:t>
            </a:r>
            <a:r>
              <a:rPr lang="en-GB" dirty="0" err="1" smtClean="0"/>
              <a:t>btn</a:t>
            </a:r>
            <a:r>
              <a:rPr lang="en-GB" dirty="0" smtClean="0"/>
              <a:t> </a:t>
            </a:r>
            <a:r>
              <a:rPr lang="en-GB" dirty="0"/>
              <a:t>= button, </a:t>
            </a:r>
            <a:r>
              <a:rPr lang="en-GB" dirty="0" err="1" smtClean="0"/>
              <a:t>etc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8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 Managers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 smtClean="0"/>
              <a:t>Tkinter</a:t>
            </a:r>
            <a:r>
              <a:rPr lang="en-US" altLang="en-US" dirty="0" smtClean="0"/>
              <a:t> provides 3 </a:t>
            </a:r>
            <a:r>
              <a:rPr lang="en-US" altLang="en-US" dirty="0"/>
              <a:t>geometry managers </a:t>
            </a:r>
            <a:r>
              <a:rPr lang="en-US" altLang="en-US" dirty="0" smtClean="0"/>
              <a:t>which you can use </a:t>
            </a:r>
            <a:r>
              <a:rPr lang="en-US" altLang="en-US" dirty="0"/>
              <a:t>to </a:t>
            </a:r>
            <a:r>
              <a:rPr lang="en-US" altLang="en-US" dirty="0" smtClean="0"/>
              <a:t>position widgets in </a:t>
            </a:r>
            <a:r>
              <a:rPr lang="en-US" altLang="en-US" dirty="0"/>
              <a:t>the </a:t>
            </a:r>
            <a:r>
              <a:rPr lang="en-US" altLang="en-US" dirty="0" smtClean="0"/>
              <a:t>GUI window</a:t>
            </a:r>
            <a:endParaRPr lang="en-US" altLang="en-US" dirty="0"/>
          </a:p>
          <a:p>
            <a:pPr lvl="1"/>
            <a:r>
              <a:rPr lang="en-US" altLang="en-US" dirty="0" smtClean="0"/>
              <a:t>grid</a:t>
            </a:r>
            <a:endParaRPr lang="en-US" altLang="en-US" dirty="0"/>
          </a:p>
          <a:p>
            <a:pPr lvl="1"/>
            <a:r>
              <a:rPr lang="en-US" altLang="en-US" dirty="0"/>
              <a:t>pack</a:t>
            </a:r>
          </a:p>
          <a:p>
            <a:pPr lvl="1"/>
            <a:r>
              <a:rPr lang="en-US" altLang="en-US" dirty="0"/>
              <a:t>place</a:t>
            </a:r>
          </a:p>
          <a:p>
            <a:r>
              <a:rPr lang="en-US" altLang="en-US" dirty="0" smtClean="0"/>
              <a:t>Here we </a:t>
            </a:r>
            <a:r>
              <a:rPr lang="en-US" altLang="en-US" dirty="0"/>
              <a:t>will use the grid geometry manager </a:t>
            </a:r>
          </a:p>
          <a:p>
            <a:pPr lvl="1"/>
            <a:r>
              <a:rPr lang="en-US" altLang="en-US" dirty="0" smtClean="0"/>
              <a:t>easy to </a:t>
            </a:r>
            <a:r>
              <a:rPr lang="en-US" altLang="en-US" dirty="0"/>
              <a:t>learn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produces nice </a:t>
            </a:r>
            <a:r>
              <a:rPr lang="en-US" altLang="en-US" dirty="0"/>
              <a:t>layouts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Tkinter</a:t>
            </a:r>
            <a:r>
              <a:rPr lang="en-GB" dirty="0" smtClean="0"/>
              <a:t> grid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tkinter</a:t>
            </a:r>
            <a:r>
              <a:rPr lang="en-GB" dirty="0" smtClean="0"/>
              <a:t> grid is an imaginary rectangle consisting of cells</a:t>
            </a:r>
          </a:p>
          <a:p>
            <a:pPr lvl="1"/>
            <a:r>
              <a:rPr lang="en-GB" dirty="0" smtClean="0"/>
              <a:t>each cell is identified by its row and column number (starting from 0), e.g. row=2, column=1</a:t>
            </a:r>
          </a:p>
          <a:p>
            <a:r>
              <a:rPr lang="en-US" altLang="en-US" dirty="0" smtClean="0"/>
              <a:t>The window layout is </a:t>
            </a:r>
            <a:r>
              <a:rPr lang="en-US" altLang="en-US" dirty="0"/>
              <a:t>created by placing widgets into </a:t>
            </a:r>
            <a:r>
              <a:rPr lang="en-US" altLang="en-US" dirty="0" smtClean="0"/>
              <a:t>the cells </a:t>
            </a:r>
            <a:endParaRPr lang="en-US" altLang="en-US" dirty="0"/>
          </a:p>
          <a:p>
            <a:pPr lvl="1"/>
            <a:r>
              <a:rPr lang="en-US" altLang="en-US" dirty="0" smtClean="0"/>
              <a:t>a widget </a:t>
            </a:r>
            <a:r>
              <a:rPr lang="en-US" altLang="en-US" dirty="0"/>
              <a:t>can be inserted into an individual cell </a:t>
            </a:r>
          </a:p>
          <a:p>
            <a:pPr lvl="1"/>
            <a:r>
              <a:rPr lang="en-US" altLang="en-US" dirty="0" smtClean="0"/>
              <a:t>or </a:t>
            </a:r>
            <a:r>
              <a:rPr lang="en-US" altLang="en-US" dirty="0"/>
              <a:t>can span consecutive </a:t>
            </a:r>
            <a:r>
              <a:rPr lang="en-US" altLang="en-US" dirty="0" smtClean="0"/>
              <a:t>rows </a:t>
            </a:r>
            <a:r>
              <a:rPr lang="en-US" altLang="en-US" dirty="0"/>
              <a:t>or columns</a:t>
            </a:r>
          </a:p>
          <a:p>
            <a:r>
              <a:rPr lang="en-US" altLang="en-US" dirty="0"/>
              <a:t>Each row and column expands to fit the largest widget in that row and </a:t>
            </a:r>
            <a:r>
              <a:rPr lang="en-US" altLang="en-US" dirty="0" smtClean="0"/>
              <a:t>column</a:t>
            </a:r>
          </a:p>
          <a:p>
            <a:pPr lvl="1"/>
            <a:r>
              <a:rPr lang="en-US" altLang="en-US" dirty="0" smtClean="0"/>
              <a:t>so rows and columns are not all equally spaced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5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02GUI_label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2 shows how to include a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pic>
        <p:nvPicPr>
          <p:cNvPr id="8" name="Picture 7" descr="02GUI_label.py - D:\chris\Home\Dropbox\COMP1753\TeachingMaterial\L10 GUIs\02GUI_label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" r="58201" b="71111"/>
          <a:stretch/>
        </p:blipFill>
        <p:spPr>
          <a:xfrm>
            <a:off x="685799" y="2209800"/>
            <a:ext cx="6249679" cy="3276600"/>
          </a:xfrm>
          <a:prstGeom prst="rect">
            <a:avLst/>
          </a:prstGeom>
        </p:spPr>
      </p:pic>
      <p:pic>
        <p:nvPicPr>
          <p:cNvPr id="7" name="Picture 6" descr="COMP1753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14620"/>
            <a:ext cx="2159181" cy="9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4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_COMP1753 Powerpoint Theme</Template>
  <TotalTime>19734</TotalTime>
  <Words>2065</Words>
  <Application>Microsoft Office PowerPoint</Application>
  <PresentationFormat>On-screen Show (4:3)</PresentationFormat>
  <Paragraphs>348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ＭＳ Ｐゴシック</vt:lpstr>
      <vt:lpstr>Arial</vt:lpstr>
      <vt:lpstr>Courier New</vt:lpstr>
      <vt:lpstr>Times New Roman</vt:lpstr>
      <vt:lpstr>Term1Theme</vt:lpstr>
      <vt:lpstr>GUIs: Graphical User Interfaces</vt:lpstr>
      <vt:lpstr>Lecture Objectives</vt:lpstr>
      <vt:lpstr>Motivation</vt:lpstr>
      <vt:lpstr>tkinter</vt:lpstr>
      <vt:lpstr>01GUI_window</vt:lpstr>
      <vt:lpstr>Labels</vt:lpstr>
      <vt:lpstr>Geometry Managers</vt:lpstr>
      <vt:lpstr>Tkinter grid</vt:lpstr>
      <vt:lpstr>02GUI_label</vt:lpstr>
      <vt:lpstr>Sizing</vt:lpstr>
      <vt:lpstr>03GUI_sizing</vt:lpstr>
      <vt:lpstr>Buttons</vt:lpstr>
      <vt:lpstr>04GUI_button</vt:lpstr>
      <vt:lpstr>Getting a response</vt:lpstr>
      <vt:lpstr>05GUI_buttonResponse</vt:lpstr>
      <vt:lpstr>Text fields (Entry widget)</vt:lpstr>
      <vt:lpstr>06GUI_entry</vt:lpstr>
      <vt:lpstr>Writing to a text field</vt:lpstr>
      <vt:lpstr>07GUI_entryResponse</vt:lpstr>
      <vt:lpstr>Finessing</vt:lpstr>
      <vt:lpstr>08GUI_focus</vt:lpstr>
      <vt:lpstr>Check boxes</vt:lpstr>
      <vt:lpstr>09GUI_checkbox</vt:lpstr>
      <vt:lpstr>10GUI_checkboxResponse</vt:lpstr>
      <vt:lpstr>Combo boxes</vt:lpstr>
      <vt:lpstr>11GUI_combobox</vt:lpstr>
      <vt:lpstr>12GUI_comboboxResponse</vt:lpstr>
      <vt:lpstr>Radio buttons</vt:lpstr>
      <vt:lpstr>13GUI_radiobutton</vt:lpstr>
      <vt:lpstr>14GUI_radiobuttonResponse</vt:lpstr>
      <vt:lpstr>Think like a programmer!</vt:lpstr>
      <vt:lpstr>15GUI_radiobuttonList</vt:lpstr>
      <vt:lpstr>Pizzas</vt:lpstr>
      <vt:lpstr>16Pizza_design</vt:lpstr>
      <vt:lpstr>17Pizza_lists</vt:lpstr>
      <vt:lpstr>Calculating the price</vt:lpstr>
      <vt:lpstr>18Pizza_price</vt:lpstr>
      <vt:lpstr>Responsive design</vt:lpstr>
      <vt:lpstr>19Pizza_responsive</vt:lpstr>
      <vt:lpstr>20Pizza_expanded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574</cp:revision>
  <cp:lastPrinted>2013-01-03T16:16:02Z</cp:lastPrinted>
  <dcterms:created xsi:type="dcterms:W3CDTF">2002-08-02T19:17:07Z</dcterms:created>
  <dcterms:modified xsi:type="dcterms:W3CDTF">2018-11-08T21:47:29Z</dcterms:modified>
</cp:coreProperties>
</file>