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7"/>
  </p:notesMasterIdLst>
  <p:handoutMasterIdLst>
    <p:handoutMasterId r:id="rId38"/>
  </p:handoutMasterIdLst>
  <p:sldIdLst>
    <p:sldId id="256" r:id="rId2"/>
    <p:sldId id="628" r:id="rId3"/>
    <p:sldId id="546" r:id="rId4"/>
    <p:sldId id="738" r:id="rId5"/>
    <p:sldId id="739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2" r:id="rId18"/>
    <p:sldId id="751" r:id="rId19"/>
    <p:sldId id="753" r:id="rId20"/>
    <p:sldId id="754" r:id="rId21"/>
    <p:sldId id="757" r:id="rId22"/>
    <p:sldId id="755" r:id="rId23"/>
    <p:sldId id="756" r:id="rId24"/>
    <p:sldId id="758" r:id="rId25"/>
    <p:sldId id="759" r:id="rId26"/>
    <p:sldId id="760" r:id="rId27"/>
    <p:sldId id="761" r:id="rId28"/>
    <p:sldId id="762" r:id="rId29"/>
    <p:sldId id="763" r:id="rId30"/>
    <p:sldId id="764" r:id="rId31"/>
    <p:sldId id="765" r:id="rId32"/>
    <p:sldId id="766" r:id="rId33"/>
    <p:sldId id="767" r:id="rId34"/>
    <p:sldId id="768" r:id="rId35"/>
    <p:sldId id="769" r:id="rId3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7" autoAdjust="0"/>
    <p:restoredTop sz="94660"/>
  </p:normalViewPr>
  <p:slideViewPr>
    <p:cSldViewPr>
      <p:cViewPr varScale="1">
        <p:scale>
          <a:sx n="102" d="100"/>
          <a:sy n="102" d="100"/>
        </p:scale>
        <p:origin x="8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64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9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8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5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8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0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7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2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84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5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Files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Spell checker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Now that we can read in text files we can easily create a basic spell checker</a:t>
            </a:r>
          </a:p>
          <a:p>
            <a:r>
              <a:rPr lang="en-GB" dirty="0" smtClean="0"/>
              <a:t>This weeks download contains dictionary.txt, a list of ~44,000 lower-case words</a:t>
            </a:r>
          </a:p>
          <a:p>
            <a:r>
              <a:rPr lang="en-GB" dirty="0" smtClean="0"/>
              <a:t>So we can read in the file and run a loop which repeatedly prompts the user for a word</a:t>
            </a:r>
          </a:p>
          <a:p>
            <a:pPr lvl="1"/>
            <a:r>
              <a:rPr lang="en-GB" dirty="0" smtClean="0"/>
              <a:t>if the word is in the list, we assume it is spelt correctly</a:t>
            </a:r>
          </a:p>
          <a:p>
            <a:pPr lvl="1"/>
            <a:r>
              <a:rPr lang="en-GB" dirty="0" smtClean="0"/>
              <a:t>if the word is not in the list, we assume it is a misspelling</a:t>
            </a:r>
          </a:p>
          <a:p>
            <a:pPr lvl="1"/>
            <a:r>
              <a:rPr lang="en-GB" dirty="0" smtClean="0"/>
              <a:t>if the user enters nothing, the loop terminates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0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03Spellchecker_initial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03 demonstrates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pic>
        <p:nvPicPr>
          <p:cNvPr id="6" name="Picture 5" descr="*03Spellchecker_initial.py - D:\chris\Home\Dropbox\COMP1753\TeachingMaterial\L09 Files\03Spellchecker_initial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r="26423" b="54444"/>
          <a:stretch/>
        </p:blipFill>
        <p:spPr>
          <a:xfrm>
            <a:off x="685799" y="2209800"/>
            <a:ext cx="7976133" cy="2667000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60000" b="57943"/>
          <a:stretch/>
        </p:blipFill>
        <p:spPr>
          <a:xfrm>
            <a:off x="1524000" y="2590800"/>
            <a:ext cx="620201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What if the user has deleted or renamed the dictionary.txt file?</a:t>
            </a:r>
          </a:p>
          <a:p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GB" dirty="0" smtClean="0"/>
              <a:t> function will ensure that all the resources are released, but the user will still get a complicated and unhelpful </a:t>
            </a:r>
            <a:r>
              <a:rPr lang="en-GB" dirty="0" err="1" smtClean="0"/>
              <a:t>Traceback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This is known as an </a:t>
            </a:r>
            <a:r>
              <a:rPr lang="en-GB" b="1" dirty="0" smtClean="0"/>
              <a:t>exception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pic>
        <p:nvPicPr>
          <p:cNvPr id="5" name="Picture 4" descr="Python 3.7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62222"/>
          <a:stretch/>
        </p:blipFill>
        <p:spPr>
          <a:xfrm>
            <a:off x="533400" y="3962400"/>
            <a:ext cx="8308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</a:t>
            </a:r>
            <a:r>
              <a:rPr lang="en-GB" dirty="0" smtClean="0"/>
              <a:t>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Exceptions can arise when something unexpected goes wrong, e.g.</a:t>
            </a:r>
          </a:p>
          <a:p>
            <a:pPr lvl="1"/>
            <a:r>
              <a:rPr lang="en-GB" dirty="0" smtClean="0"/>
              <a:t>a file not accessible</a:t>
            </a:r>
          </a:p>
          <a:p>
            <a:pPr lvl="1"/>
            <a:r>
              <a:rPr lang="en-GB" dirty="0" smtClean="0"/>
              <a:t>a web page not available</a:t>
            </a:r>
          </a:p>
          <a:p>
            <a:pPr lvl="1"/>
            <a:r>
              <a:rPr lang="en-GB" dirty="0" smtClean="0"/>
              <a:t>the computer / tablet / phone runs out of memory</a:t>
            </a:r>
          </a:p>
          <a:p>
            <a:r>
              <a:rPr lang="en-GB" dirty="0" smtClean="0"/>
              <a:t>Python, and most other languages, have a way of handling exceptions</a:t>
            </a:r>
          </a:p>
          <a:p>
            <a:r>
              <a:rPr lang="en-GB" dirty="0" smtClean="0"/>
              <a:t>Essentially we wrap the code we want to use between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 smtClean="0"/>
              <a:t> statements</a:t>
            </a:r>
          </a:p>
          <a:p>
            <a:r>
              <a:rPr lang="en-GB" dirty="0" smtClean="0"/>
              <a:t>If something goes wrong the execution jumps to the except statement </a:t>
            </a:r>
          </a:p>
          <a:p>
            <a:pPr lvl="1"/>
            <a:r>
              <a:rPr lang="en-GB" dirty="0" smtClean="0"/>
              <a:t>then we can give the user a more concise / helpful error message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6248400"/>
            <a:ext cx="7485575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https://www.w3schools.com/python/python_try_except.asp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15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04Spellchecker_tryExcept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4 demonstrates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/>
              <a:t> …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lvl="1"/>
            <a:r>
              <a:rPr lang="en-GB" dirty="0" smtClean="0"/>
              <a:t>the code between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 smtClean="0"/>
              <a:t> is identical to example 3 (but indented)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pic>
        <p:nvPicPr>
          <p:cNvPr id="5" name="Picture 4" descr="04Spellchecker_tryExcept.py - D:\chris\Home\Dropbox\COMP1753\TeachingMaterial\L09 Files\04Spellchecker_tryExcep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r="21297" b="45556"/>
          <a:stretch/>
        </p:blipFill>
        <p:spPr>
          <a:xfrm>
            <a:off x="685799" y="3048000"/>
            <a:ext cx="73129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/>
              <a:t> …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 smtClean="0"/>
              <a:t>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You can do whatever you like in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 smtClean="0"/>
              <a:t> block; for example, you could</a:t>
            </a:r>
          </a:p>
          <a:p>
            <a:pPr lvl="1"/>
            <a:r>
              <a:rPr lang="en-GB" dirty="0" smtClean="0"/>
              <a:t>print out an error message (here we have printed out two, the Python error message and our own)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prompt the user for another file name</a:t>
            </a:r>
          </a:p>
          <a:p>
            <a:pPr lvl="1"/>
            <a:r>
              <a:rPr lang="en-GB" dirty="0" smtClean="0"/>
              <a:t>do nothing and end the program silently!</a:t>
            </a:r>
          </a:p>
          <a:p>
            <a:r>
              <a:rPr lang="en-GB" dirty="0" smtClean="0"/>
              <a:t>However, you should do your best to keep the user informed and the program running</a:t>
            </a:r>
          </a:p>
          <a:p>
            <a:r>
              <a:rPr lang="en-GB" dirty="0" smtClean="0"/>
              <a:t>You do not need to know how to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/>
              <a:t> …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 smtClean="0"/>
              <a:t> for the exam</a:t>
            </a:r>
          </a:p>
          <a:p>
            <a:pPr lvl="1"/>
            <a:r>
              <a:rPr lang="en-GB" dirty="0" smtClean="0"/>
              <a:t>but you should be aware of the concept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pic>
        <p:nvPicPr>
          <p:cNvPr id="5" name="Picture 4" descr="C:\WINDOWS\py.ex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55834" b="84949"/>
          <a:stretch/>
        </p:blipFill>
        <p:spPr>
          <a:xfrm>
            <a:off x="2157167" y="2819400"/>
            <a:ext cx="5384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So far we have only opened files in the current folder</a:t>
            </a:r>
          </a:p>
          <a:p>
            <a:pPr lvl="1"/>
            <a:r>
              <a:rPr lang="en-GB" dirty="0" smtClean="0"/>
              <a:t>i.e. the folder in which the .</a:t>
            </a:r>
            <a:r>
              <a:rPr lang="en-GB" dirty="0" err="1" smtClean="0"/>
              <a:t>py</a:t>
            </a:r>
            <a:r>
              <a:rPr lang="en-GB" dirty="0" smtClean="0"/>
              <a:t> file is located</a:t>
            </a:r>
          </a:p>
          <a:p>
            <a:r>
              <a:rPr lang="en-GB" dirty="0" smtClean="0"/>
              <a:t>To get wider access to the file system we can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dirty="0" smtClean="0"/>
              <a:t>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dirty="0" smtClean="0"/>
              <a:t> (operating system) module</a:t>
            </a:r>
          </a:p>
          <a:p>
            <a:r>
              <a:rPr lang="en-GB" dirty="0" smtClean="0"/>
              <a:t>Terminology: in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dirty="0"/>
              <a:t> </a:t>
            </a:r>
            <a:r>
              <a:rPr lang="en-GB" dirty="0" smtClean="0"/>
              <a:t>(like UNIX)</a:t>
            </a:r>
          </a:p>
          <a:p>
            <a:pPr lvl="1"/>
            <a:r>
              <a:rPr lang="en-GB" dirty="0" smtClean="0"/>
              <a:t>folders are referred to as </a:t>
            </a:r>
            <a:r>
              <a:rPr lang="en-GB" b="1" dirty="0" smtClean="0"/>
              <a:t>directories</a:t>
            </a:r>
            <a:endParaRPr lang="en-GB" dirty="0" smtClean="0"/>
          </a:p>
          <a:p>
            <a:pPr lvl="2"/>
            <a:r>
              <a:rPr lang="en-GB" dirty="0" smtClean="0"/>
              <a:t>directory often shortened to </a:t>
            </a:r>
            <a:r>
              <a:rPr lang="en-GB" dirty="0" err="1" smtClean="0"/>
              <a:t>dir</a:t>
            </a:r>
            <a:endParaRPr lang="en-GB" dirty="0" smtClean="0"/>
          </a:p>
          <a:p>
            <a:pPr lvl="1"/>
            <a:r>
              <a:rPr lang="en-GB" dirty="0" smtClean="0"/>
              <a:t>the address of a file is referred to as a </a:t>
            </a:r>
            <a:r>
              <a:rPr lang="en-GB" b="1" dirty="0" smtClean="0"/>
              <a:t>path</a:t>
            </a:r>
          </a:p>
          <a:p>
            <a:pPr lvl="2"/>
            <a:r>
              <a:rPr lang="en-GB" dirty="0" smtClean="0"/>
              <a:t>e.g</a:t>
            </a:r>
            <a:r>
              <a:rPr lang="en-GB" dirty="0"/>
              <a:t>. C:\</a:t>
            </a:r>
            <a:r>
              <a:rPr lang="en-GB" dirty="0" smtClean="0"/>
              <a:t>Users\chris\Documents is a typical path to my documents folder on a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useful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dirty="0" smtClean="0"/>
              <a:t> attributes are</a:t>
            </a:r>
            <a:endParaRPr lang="en-GB" dirty="0"/>
          </a:p>
          <a:p>
            <a:pPr lvl="1"/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os.curdir</a:t>
            </a:r>
            <a:r>
              <a:rPr lang="en-GB" dirty="0"/>
              <a:t> – the current directory</a:t>
            </a:r>
          </a:p>
          <a:p>
            <a:pPr lvl="1"/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os.pardir</a:t>
            </a:r>
            <a:r>
              <a:rPr lang="en-GB" dirty="0"/>
              <a:t> – the parent directory (the directory that contains the current directory</a:t>
            </a:r>
            <a:r>
              <a:rPr lang="en-GB" dirty="0" smtClean="0"/>
              <a:t>)</a:t>
            </a:r>
          </a:p>
          <a:p>
            <a:r>
              <a:rPr lang="en-GB" dirty="0" smtClean="0"/>
              <a:t>Some useful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dirty="0" smtClean="0"/>
              <a:t> methods are</a:t>
            </a:r>
          </a:p>
          <a:p>
            <a:pPr lvl="1"/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– returns a list of files in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os.path.isdir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  <a:r>
              <a:rPr lang="en-GB" dirty="0" smtClean="0"/>
              <a:t> – returns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/>
              <a:t> if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 smtClean="0"/>
              <a:t> refers to a directory</a:t>
            </a:r>
          </a:p>
          <a:p>
            <a:pPr lvl="2"/>
            <a:r>
              <a:rPr lang="en-GB" dirty="0" smtClean="0"/>
              <a:t>e.g. </a:t>
            </a:r>
            <a:r>
              <a:rPr lang="en-GB" dirty="0"/>
              <a:t>C:\</a:t>
            </a:r>
            <a:r>
              <a:rPr lang="en-GB" dirty="0" smtClean="0"/>
              <a:t>Users\chris\Documents would return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/>
              <a:t> but </a:t>
            </a:r>
            <a:r>
              <a:rPr lang="en-GB" dirty="0"/>
              <a:t>C:\</a:t>
            </a:r>
            <a:r>
              <a:rPr lang="en-GB" dirty="0" smtClean="0"/>
              <a:t>Users\chris\Documents\lorem.txt would return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2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In order to drill down into the file system we create an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  <a:r>
              <a:rPr lang="en-GB" dirty="0" smtClean="0"/>
              <a:t> function that does something like</a:t>
            </a:r>
          </a:p>
          <a:p>
            <a:pPr marL="0" indent="0"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index(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filenames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 in filenames: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"\\" + filename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os.path.isdir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(path)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So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  <a:r>
              <a:rPr lang="en-GB" dirty="0" smtClean="0"/>
              <a:t> function calls itself</a:t>
            </a:r>
          </a:p>
          <a:p>
            <a:r>
              <a:rPr lang="en-GB" dirty="0" smtClean="0"/>
              <a:t>This is known as </a:t>
            </a:r>
            <a:r>
              <a:rPr lang="en-GB" b="1" dirty="0" smtClean="0"/>
              <a:t>recursion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6063399" y="2302111"/>
            <a:ext cx="2918381" cy="685800"/>
          </a:xfrm>
          <a:prstGeom prst="wedgeRectCallout">
            <a:avLst>
              <a:gd name="adj1" fmla="val -64019"/>
              <a:gd name="adj2" fmla="val 2121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list all the files in the directory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64970" y="3077791"/>
            <a:ext cx="2928200" cy="381000"/>
          </a:xfrm>
          <a:prstGeom prst="wedgeRectCallout">
            <a:avLst>
              <a:gd name="adj1" fmla="val -88741"/>
              <a:gd name="adj2" fmla="val -3349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loop over the files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064970" y="3571671"/>
            <a:ext cx="2928200" cy="723900"/>
          </a:xfrm>
          <a:prstGeom prst="wedgeRectCallout">
            <a:avLst>
              <a:gd name="adj1" fmla="val -74781"/>
              <a:gd name="adj2" fmla="val -4924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construct a path for each file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685934" y="4422546"/>
            <a:ext cx="3307236" cy="722707"/>
          </a:xfrm>
          <a:prstGeom prst="wedgeRectCallout">
            <a:avLst>
              <a:gd name="adj1" fmla="val -113822"/>
              <a:gd name="adj2" fmla="val -11229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if the file is actually a directory, then index it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869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list all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dirty="0" smtClean="0"/>
              <a:t> and recursion we can list all in a directory and all of its sub-directories</a:t>
            </a:r>
          </a:p>
          <a:p>
            <a:r>
              <a:rPr lang="en-GB" dirty="0" smtClean="0"/>
              <a:t>It allows the user to input their choice of directory which can either be</a:t>
            </a:r>
          </a:p>
          <a:p>
            <a:pPr lvl="1"/>
            <a:r>
              <a:rPr lang="en-GB" dirty="0" smtClean="0"/>
              <a:t>the current directory (if nothing is input)</a:t>
            </a:r>
          </a:p>
          <a:p>
            <a:pPr lvl="1"/>
            <a:r>
              <a:rPr lang="en-GB" dirty="0" smtClean="0"/>
              <a:t>the parent directory (if “..” is input)</a:t>
            </a:r>
          </a:p>
          <a:p>
            <a:pPr lvl="1"/>
            <a:r>
              <a:rPr lang="en-GB" dirty="0" smtClean="0"/>
              <a:t>any other directory (if the full path is input)</a:t>
            </a:r>
          </a:p>
          <a:p>
            <a:pPr lvl="2"/>
            <a:r>
              <a:rPr lang="en-GB" dirty="0" smtClean="0"/>
              <a:t>e.g. “C</a:t>
            </a:r>
            <a:r>
              <a:rPr lang="en-GB" dirty="0"/>
              <a:t>:\</a:t>
            </a:r>
            <a:r>
              <a:rPr lang="en-GB" dirty="0" smtClean="0"/>
              <a:t>Users\</a:t>
            </a:r>
            <a:r>
              <a:rPr lang="en-GB" dirty="0" err="1" smtClean="0"/>
              <a:t>chris</a:t>
            </a:r>
            <a:r>
              <a:rPr lang="en-GB" dirty="0" smtClean="0"/>
              <a:t>\Documents”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39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Today </a:t>
            </a:r>
            <a:r>
              <a:rPr lang="en-GB" dirty="0"/>
              <a:t>we </a:t>
            </a:r>
            <a:r>
              <a:rPr lang="en-GB" dirty="0" smtClean="0"/>
              <a:t>will </a:t>
            </a:r>
            <a:r>
              <a:rPr lang="en-GB" dirty="0" smtClean="0"/>
              <a:t>look at how to acces</a:t>
            </a:r>
            <a:r>
              <a:rPr lang="en-GB" dirty="0" smtClean="0"/>
              <a:t>s files</a:t>
            </a:r>
            <a:endParaRPr lang="en-GB" dirty="0"/>
          </a:p>
          <a:p>
            <a:pPr lvl="1"/>
            <a:r>
              <a:rPr lang="en-GB" dirty="0" smtClean="0"/>
              <a:t>opening and reading the contents</a:t>
            </a:r>
          </a:p>
          <a:p>
            <a:pPr lvl="2"/>
            <a:r>
              <a:rPr lang="en-GB" dirty="0" smtClean="0"/>
              <a:t>e.g. spellchecker, list files, count the length of files, search through files</a:t>
            </a:r>
            <a:endParaRPr lang="en-GB" dirty="0" smtClean="0"/>
          </a:p>
          <a:p>
            <a:pPr lvl="1"/>
            <a:r>
              <a:rPr lang="en-GB" dirty="0" smtClean="0"/>
              <a:t>create, read, update &amp; delete (CRUD) functionality</a:t>
            </a:r>
          </a:p>
          <a:p>
            <a:pPr lvl="1"/>
            <a:r>
              <a:rPr lang="en-GB" dirty="0" smtClean="0"/>
              <a:t>processing CSV files</a:t>
            </a:r>
          </a:p>
          <a:p>
            <a:pPr lvl="1"/>
            <a:r>
              <a:rPr lang="en-GB" dirty="0" smtClean="0"/>
              <a:t>and even reading web pages</a:t>
            </a:r>
          </a:p>
          <a:p>
            <a:r>
              <a:rPr lang="en-GB" dirty="0" smtClean="0"/>
              <a:t>We will also touch on some very important concepts</a:t>
            </a:r>
          </a:p>
          <a:p>
            <a:pPr lvl="1"/>
            <a:r>
              <a:rPr lang="en-GB" dirty="0" smtClean="0"/>
              <a:t>exception handling</a:t>
            </a:r>
          </a:p>
          <a:p>
            <a:pPr lvl="1"/>
            <a:r>
              <a:rPr lang="en-GB" dirty="0" smtClean="0"/>
              <a:t>recursion</a:t>
            </a:r>
            <a:endParaRPr lang="en-GB" dirty="0" smtClean="0"/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4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05File_lister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Example </a:t>
            </a:r>
            <a:r>
              <a:rPr lang="en-GB" dirty="0" smtClean="0"/>
              <a:t>5 demonstrates this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6" name="Picture 5" descr="05File_lister.py - D:\chris\Home\Dropbox\COMP1753\TeachingMaterial\L09 Files\05File_lis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33599" b="38889"/>
          <a:stretch/>
        </p:blipFill>
        <p:spPr>
          <a:xfrm>
            <a:off x="704654" y="1981200"/>
            <a:ext cx="6103317" cy="4145749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53333" b="51589"/>
          <a:stretch/>
        </p:blipFill>
        <p:spPr>
          <a:xfrm>
            <a:off x="3276600" y="3642674"/>
            <a:ext cx="537350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05File_lister –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5 only lists Python </a:t>
            </a:r>
            <a:r>
              <a:rPr lang="en-GB" dirty="0"/>
              <a:t>(.</a:t>
            </a:r>
            <a:r>
              <a:rPr lang="en-GB" dirty="0" err="1"/>
              <a:t>py</a:t>
            </a:r>
            <a:r>
              <a:rPr lang="en-GB" dirty="0"/>
              <a:t>) </a:t>
            </a:r>
            <a:r>
              <a:rPr lang="en-GB" dirty="0" smtClean="0"/>
              <a:t>files</a:t>
            </a:r>
          </a:p>
          <a:p>
            <a:pPr lvl="1"/>
            <a:r>
              <a:rPr lang="en-GB" dirty="0" smtClean="0"/>
              <a:t>but </a:t>
            </a:r>
            <a:r>
              <a:rPr lang="en-GB" dirty="0"/>
              <a:t>easy to change </a:t>
            </a:r>
            <a:r>
              <a:rPr lang="en-GB" dirty="0" smtClean="0"/>
              <a:t>this (get rid of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 smtClean="0"/>
              <a:t> line and change to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 main program passes in the length of the path for the root (starting) directory</a:t>
            </a:r>
          </a:p>
          <a:p>
            <a:pPr lvl="1"/>
            <a:r>
              <a:rPr lang="en-GB" dirty="0" smtClean="0"/>
              <a:t>this is so that the root directory can be trimmed off when the file name is printed out</a:t>
            </a:r>
          </a:p>
          <a:p>
            <a:pPr lvl="2"/>
            <a:r>
              <a:rPr lang="en-GB" dirty="0" smtClean="0"/>
              <a:t>e.g. would print out “L01 Introduction\01HelloWorld.py” rather than “C</a:t>
            </a:r>
            <a:r>
              <a:rPr lang="en-GB" dirty="0"/>
              <a:t>:\</a:t>
            </a:r>
            <a:r>
              <a:rPr lang="en-GB" dirty="0" smtClean="0"/>
              <a:t>Users\</a:t>
            </a:r>
            <a:r>
              <a:rPr lang="en-GB" dirty="0" err="1" smtClean="0"/>
              <a:t>chris</a:t>
            </a:r>
            <a:r>
              <a:rPr lang="en-GB" dirty="0" smtClean="0"/>
              <a:t>\Documents\COMP1753\L01 Introduction\01HelloWorld.py”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79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Recursion and 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Also notice that we only need one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/>
              <a:t> …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 smtClean="0"/>
              <a:t> block (at the top level)</a:t>
            </a:r>
          </a:p>
          <a:p>
            <a:r>
              <a:rPr lang="en-GB" dirty="0" smtClean="0"/>
              <a:t>If an exception occurs, the execution of the code will always jump to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even if the execution has </a:t>
            </a:r>
            <a:r>
              <a:rPr lang="en-GB" dirty="0" err="1" smtClean="0"/>
              <a:t>recursed</a:t>
            </a:r>
            <a:r>
              <a:rPr lang="en-GB" dirty="0" smtClean="0"/>
              <a:t> several times into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index_and_list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function!</a:t>
            </a:r>
          </a:p>
          <a:p>
            <a:r>
              <a:rPr lang="en-GB" dirty="0" smtClean="0"/>
              <a:t>So exceptions are really powerful ways of handling all kinds of problems, with minimal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73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Of course just listing files is a bit dull</a:t>
            </a:r>
          </a:p>
          <a:p>
            <a:r>
              <a:rPr lang="en-GB" dirty="0" smtClean="0"/>
              <a:t>We could also open each file and do some processing of the text inside</a:t>
            </a:r>
          </a:p>
          <a:p>
            <a:r>
              <a:rPr lang="en-GB" dirty="0" smtClean="0"/>
              <a:t>For example: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 smtClean="0"/>
              <a:t>count the number of lines in the file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 smtClean="0"/>
              <a:t>do a text analysis of a file (character count, word count, word frequency, …)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 smtClean="0"/>
              <a:t>search for a word in all relevant files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 smtClean="0"/>
              <a:t>…</a:t>
            </a:r>
          </a:p>
          <a:p>
            <a:r>
              <a:rPr lang="en-GB" dirty="0" smtClean="0"/>
              <a:t>We shall do 1. and 3.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30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06File_lineCount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6 demonstrates how to count the number of lines in all Python files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5" name="Picture 4" descr="06File_lineCount.py - D:\chris\Home\Dropbox\COMP1753\TeachingMaterial\L09 Files\06File_lineCoun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15147" b="43333"/>
          <a:stretch/>
        </p:blipFill>
        <p:spPr>
          <a:xfrm>
            <a:off x="685800" y="2590800"/>
            <a:ext cx="7569058" cy="36576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715000" y="2971800"/>
            <a:ext cx="2895600" cy="722707"/>
          </a:xfrm>
          <a:prstGeom prst="wedgeRectCallout">
            <a:avLst>
              <a:gd name="adj1" fmla="val -63370"/>
              <a:gd name="adj2" fmla="val -457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 new variant of the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GB" dirty="0" smtClean="0">
                <a:solidFill>
                  <a:schemeClr val="tx1"/>
                </a:solidFill>
              </a:rPr>
              <a:t> function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93864" y="4953001"/>
            <a:ext cx="3345336" cy="381000"/>
          </a:xfrm>
          <a:prstGeom prst="wedgeRectCallout">
            <a:avLst>
              <a:gd name="adj1" fmla="val -79996"/>
              <a:gd name="adj2" fmla="val -457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only open Python files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519788" y="5448300"/>
            <a:ext cx="3345336" cy="381000"/>
          </a:xfrm>
          <a:prstGeom prst="wedgeRectCallout">
            <a:avLst>
              <a:gd name="adj1" fmla="val -59989"/>
              <a:gd name="adj2" fmla="val 2103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don’t count blank lines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41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06File_lineCount –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6 uses a new function called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to read the file</a:t>
            </a:r>
          </a:p>
          <a:p>
            <a:pPr lvl="1"/>
            <a:r>
              <a:rPr lang="en-GB" dirty="0" smtClean="0"/>
              <a:t>this returns the lines of the file in a list</a:t>
            </a:r>
          </a:p>
          <a:p>
            <a:pPr lvl="1"/>
            <a:r>
              <a:rPr lang="en-GB" dirty="0" smtClean="0"/>
              <a:t>essentially equivalent to reading the file as a string and splitting it at each newline character into a list</a:t>
            </a:r>
          </a:p>
          <a:p>
            <a:r>
              <a:rPr lang="en-GB" dirty="0" smtClean="0"/>
              <a:t>It only counts non empty lines to try to measure how much code is in each file</a:t>
            </a:r>
          </a:p>
          <a:p>
            <a:pPr lvl="1"/>
            <a:r>
              <a:rPr lang="en-GB" dirty="0" smtClean="0"/>
              <a:t>could extend this further by stripping out any comments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07File_search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Example 7 demonstrates a simple text search</a:t>
            </a:r>
          </a:p>
          <a:p>
            <a:pPr lvl="1"/>
            <a:r>
              <a:rPr lang="en-GB" dirty="0" smtClean="0"/>
              <a:t>prints the number of occurrences of the search string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5" name="Picture 4" descr="07File_search.py - D:\chris\Home\Dropbox\COMP1753\TeachingMaterial\L09 Files\07File_search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r="3871" b="17777"/>
          <a:stretch/>
        </p:blipFill>
        <p:spPr>
          <a:xfrm>
            <a:off x="685800" y="2286000"/>
            <a:ext cx="7682753" cy="4178249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50000" b="59532"/>
          <a:stretch/>
        </p:blipFill>
        <p:spPr>
          <a:xfrm>
            <a:off x="1905000" y="2072929"/>
            <a:ext cx="6892771" cy="25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CRUD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So far we have just read files, but Python file-handling has so-called </a:t>
            </a:r>
            <a:r>
              <a:rPr lang="en-GB" b="1" dirty="0" smtClean="0"/>
              <a:t>CRUD </a:t>
            </a:r>
            <a:r>
              <a:rPr lang="en-GB" dirty="0" smtClean="0"/>
              <a:t>functionality via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open(filename, mode)</a:t>
            </a:r>
            <a:r>
              <a:rPr lang="en-GB" dirty="0" smtClean="0"/>
              <a:t> and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 smtClean="0"/>
              <a:t>Create</a:t>
            </a:r>
            <a:r>
              <a:rPr lang="en-GB" dirty="0" smtClean="0"/>
              <a:t> –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GB" dirty="0" smtClean="0"/>
              <a:t> in “x” mode to create an empty file, or “w” (write) mode to create and write a file</a:t>
            </a:r>
          </a:p>
          <a:p>
            <a:pPr lvl="1"/>
            <a:r>
              <a:rPr lang="en-GB" b="1" dirty="0" smtClean="0"/>
              <a:t>Read</a:t>
            </a:r>
            <a:r>
              <a:rPr lang="en-GB" dirty="0" smtClean="0"/>
              <a:t> – use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GB" dirty="0"/>
              <a:t> in </a:t>
            </a:r>
            <a:r>
              <a:rPr lang="en-GB" dirty="0" smtClean="0"/>
              <a:t>“r” mode (default)</a:t>
            </a:r>
          </a:p>
          <a:p>
            <a:pPr lvl="1"/>
            <a:r>
              <a:rPr lang="en-GB" b="1" dirty="0" smtClean="0"/>
              <a:t>Update</a:t>
            </a:r>
            <a:r>
              <a:rPr lang="en-GB" dirty="0" smtClean="0"/>
              <a:t> – use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GB" dirty="0"/>
              <a:t> in </a:t>
            </a:r>
            <a:r>
              <a:rPr lang="en-GB" dirty="0" smtClean="0"/>
              <a:t>“w” (write) mode to overwrite a file, or “a” (append) mode to add to it</a:t>
            </a:r>
          </a:p>
          <a:p>
            <a:pPr lvl="1"/>
            <a:r>
              <a:rPr lang="en-GB" b="1" dirty="0" smtClean="0"/>
              <a:t>Delete</a:t>
            </a:r>
            <a:r>
              <a:rPr lang="en-GB" dirty="0" smtClean="0"/>
              <a:t> – use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r>
              <a:rPr lang="en-GB" dirty="0" smtClean="0"/>
              <a:t>NB in general you can only easily modify text-based files (e.g. .txt, .</a:t>
            </a:r>
            <a:r>
              <a:rPr lang="en-GB" dirty="0" err="1" smtClean="0"/>
              <a:t>py</a:t>
            </a:r>
            <a:r>
              <a:rPr lang="en-GB" dirty="0" smtClean="0"/>
              <a:t>, .csv, …)</a:t>
            </a:r>
          </a:p>
          <a:p>
            <a:pPr lvl="1"/>
            <a:r>
              <a:rPr lang="en-GB" dirty="0" smtClean="0"/>
              <a:t>for binary formats (.</a:t>
            </a:r>
            <a:r>
              <a:rPr lang="en-GB" dirty="0" err="1" smtClean="0"/>
              <a:t>docx</a:t>
            </a:r>
            <a:r>
              <a:rPr lang="en-GB" dirty="0" smtClean="0"/>
              <a:t>, .</a:t>
            </a:r>
            <a:r>
              <a:rPr lang="en-GB" dirty="0" err="1" smtClean="0"/>
              <a:t>xlsx</a:t>
            </a:r>
            <a:r>
              <a:rPr lang="en-GB" dirty="0" smtClean="0"/>
              <a:t>, .</a:t>
            </a:r>
            <a:r>
              <a:rPr lang="en-GB" dirty="0" err="1" smtClean="0"/>
              <a:t>pptx</a:t>
            </a:r>
            <a:r>
              <a:rPr lang="en-GB" dirty="0" smtClean="0"/>
              <a:t>, .pdf, …) you need more specialised techniques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6248400"/>
            <a:ext cx="7349320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www.w3schools.com/python/python_file_write.asp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8792" y="6384178"/>
            <a:ext cx="7673126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https://www.w3schools.com/python/python_file_remove.asp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41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08File_CRUD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Example 8 demonstrates this</a:t>
            </a:r>
          </a:p>
          <a:p>
            <a:pPr lvl="1"/>
            <a:r>
              <a:rPr lang="en-GB" dirty="0" smtClean="0"/>
              <a:t>the file is created &amp; written to, appended to and then deleted</a:t>
            </a:r>
          </a:p>
          <a:p>
            <a:pPr lvl="1"/>
            <a:r>
              <a:rPr lang="en-GB" dirty="0" smtClean="0"/>
              <a:t>the file needs to be closed after each operation</a:t>
            </a:r>
          </a:p>
          <a:p>
            <a:pPr lvl="1"/>
            <a:r>
              <a:rPr lang="en-GB" dirty="0" smtClean="0"/>
              <a:t>the contents are printed after each operation to check the contents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pic>
        <p:nvPicPr>
          <p:cNvPr id="8" name="Picture 7" descr="*08File_CRUD.py - D:\chris\Home\Dropbox\COMP1753\TeachingMaterial\L09 Files\08File_CRUD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48975" b="21111"/>
          <a:stretch/>
        </p:blipFill>
        <p:spPr>
          <a:xfrm>
            <a:off x="685800" y="2743200"/>
            <a:ext cx="3792948" cy="3505200"/>
          </a:xfrm>
          <a:prstGeom prst="rect">
            <a:avLst/>
          </a:prstGeom>
        </p:spPr>
      </p:pic>
      <p:pic>
        <p:nvPicPr>
          <p:cNvPr id="9" name="Picture 8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73333" b="54766"/>
          <a:stretch/>
        </p:blipFill>
        <p:spPr>
          <a:xfrm>
            <a:off x="4724400" y="2743200"/>
            <a:ext cx="390143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CSV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you probably know CSV files are a text-based form of spreadsheet</a:t>
            </a:r>
          </a:p>
          <a:p>
            <a:pPr lvl="1"/>
            <a:r>
              <a:rPr lang="en-GB" dirty="0" smtClean="0"/>
              <a:t>CSV stands for comma separate values</a:t>
            </a:r>
          </a:p>
          <a:p>
            <a:r>
              <a:rPr lang="en-GB" dirty="0" smtClean="0"/>
              <a:t>We can easily read and process them, e.g.</a:t>
            </a:r>
          </a:p>
          <a:p>
            <a:pPr lvl="1"/>
            <a:r>
              <a:rPr lang="en-GB" dirty="0" smtClean="0"/>
              <a:t>look up a value</a:t>
            </a:r>
          </a:p>
          <a:p>
            <a:pPr lvl="1"/>
            <a:r>
              <a:rPr lang="en-GB" dirty="0" smtClean="0"/>
              <a:t>add up a column of figures</a:t>
            </a:r>
          </a:p>
          <a:p>
            <a:pPr lvl="1"/>
            <a:r>
              <a:rPr lang="en-GB" dirty="0" smtClean="0"/>
              <a:t>insert new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47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Many programs need to access files</a:t>
            </a:r>
          </a:p>
          <a:p>
            <a:r>
              <a:rPr lang="en-GB" dirty="0" smtClean="0"/>
              <a:t>However file access has extra complications</a:t>
            </a:r>
          </a:p>
          <a:p>
            <a:pPr lvl="1"/>
            <a:r>
              <a:rPr lang="en-GB" dirty="0" smtClean="0"/>
              <a:t>does the file exist</a:t>
            </a:r>
          </a:p>
          <a:p>
            <a:pPr lvl="1"/>
            <a:r>
              <a:rPr lang="en-GB" dirty="0" smtClean="0"/>
              <a:t>is the file readable</a:t>
            </a:r>
          </a:p>
          <a:p>
            <a:pPr lvl="1"/>
            <a:r>
              <a:rPr lang="en-GB" dirty="0" smtClean="0"/>
              <a:t>is the file encrypted</a:t>
            </a:r>
          </a:p>
          <a:p>
            <a:pPr lvl="1"/>
            <a:r>
              <a:rPr lang="en-GB" dirty="0" smtClean="0"/>
              <a:t>and once it is open</a:t>
            </a:r>
          </a:p>
          <a:p>
            <a:pPr lvl="2"/>
            <a:r>
              <a:rPr lang="en-GB" dirty="0" smtClean="0"/>
              <a:t>has the file been updated externally</a:t>
            </a:r>
          </a:p>
          <a:p>
            <a:pPr lvl="2"/>
            <a:r>
              <a:rPr lang="en-GB" dirty="0" smtClean="0"/>
              <a:t>has the file been deleted externally</a:t>
            </a:r>
          </a:p>
          <a:p>
            <a:r>
              <a:rPr lang="en-GB" dirty="0" smtClean="0"/>
              <a:t>These are complications because they are beyond our control as programmers</a:t>
            </a:r>
          </a:p>
          <a:p>
            <a:pPr lvl="1"/>
            <a:r>
              <a:rPr lang="en-GB" dirty="0" smtClean="0"/>
              <a:t>for the most part we can put in preventative measures (validation) to check that the user input is as requested </a:t>
            </a:r>
          </a:p>
          <a:p>
            <a:pPr lvl="1"/>
            <a:r>
              <a:rPr lang="en-GB" dirty="0" smtClean="0"/>
              <a:t>but there is little to stop the user deleting or updating a file, even if it was correct initially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smtClean="0"/>
              <a:t>this lecture </a:t>
            </a:r>
            <a:r>
              <a:rPr lang="en-GB" dirty="0" smtClean="0"/>
              <a:t>we will look at file handling in </a:t>
            </a:r>
            <a:r>
              <a:rPr lang="en-GB" dirty="0" smtClean="0"/>
              <a:t>Python</a:t>
            </a:r>
          </a:p>
          <a:p>
            <a:pPr lvl="1"/>
            <a:r>
              <a:rPr lang="en-GB" dirty="0" smtClean="0"/>
              <a:t>including how to warn the user (nicely) when a file isn’t accessible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09Sum_CSV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Example 9 adds up columns of figures from a CSV file</a:t>
            </a:r>
          </a:p>
          <a:p>
            <a:pPr lvl="1"/>
            <a:r>
              <a:rPr lang="en-GB" dirty="0" smtClean="0"/>
              <a:t>the user chooses which column</a:t>
            </a:r>
          </a:p>
          <a:p>
            <a:pPr lvl="1"/>
            <a:r>
              <a:rPr lang="en-GB" dirty="0" smtClean="0"/>
              <a:t>it is assumed that the first row contains headers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5" name="Picture 4" descr="09Sum_CSV.py - D:\chris\Home\Dropbox\COMP1753\TeachingMaterial\L09 Files\09Sum_CSV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r="22337" b="50000"/>
          <a:stretch/>
        </p:blipFill>
        <p:spPr>
          <a:xfrm>
            <a:off x="685799" y="2590800"/>
            <a:ext cx="7976597" cy="27432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66667" b="69063"/>
          <a:stretch/>
        </p:blipFill>
        <p:spPr>
          <a:xfrm>
            <a:off x="3137901" y="3891699"/>
            <a:ext cx="552449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page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Our final examples demonstrate how easy it is to read web pages</a:t>
            </a:r>
          </a:p>
          <a:p>
            <a:r>
              <a:rPr lang="en-GB" dirty="0" smtClean="0"/>
              <a:t>A web page is just a text-based file (HTML) which is served from the internet </a:t>
            </a:r>
          </a:p>
          <a:p>
            <a:pPr lvl="1"/>
            <a:r>
              <a:rPr lang="en-GB" dirty="0" smtClean="0"/>
              <a:t>rather than the local file system</a:t>
            </a:r>
          </a:p>
          <a:p>
            <a:r>
              <a:rPr lang="en-GB" dirty="0" smtClean="0"/>
              <a:t>Of course, </a:t>
            </a:r>
            <a:r>
              <a:rPr lang="en-GB" dirty="0"/>
              <a:t>HTML </a:t>
            </a:r>
            <a:r>
              <a:rPr lang="en-GB" dirty="0" smtClean="0"/>
              <a:t>code is full of mark-up, CSS and JavaScript code</a:t>
            </a:r>
          </a:p>
          <a:p>
            <a:pPr lvl="1"/>
            <a:r>
              <a:rPr lang="en-GB" dirty="0" smtClean="0"/>
              <a:t>not so easy to read as a text file!</a:t>
            </a:r>
          </a:p>
          <a:p>
            <a:r>
              <a:rPr lang="en-GB" dirty="0" smtClean="0"/>
              <a:t>It is possible to use external libraries to extract the content from the HTML (ignoring mark-up,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but we do not have time to pursue this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2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Example 10 just reads and prints out a webpage</a:t>
            </a:r>
          </a:p>
          <a:p>
            <a:pPr lvl="1"/>
            <a:r>
              <a:rPr lang="en-GB" dirty="0" smtClean="0"/>
              <a:t>the user chooses which one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pic>
        <p:nvPicPr>
          <p:cNvPr id="5" name="Picture 4" descr="10Browser.py - D:\chris\Home\Dropbox\COMP1753\TeachingMaterial\L09 Files\10Brows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25398" b="72222"/>
          <a:stretch/>
        </p:blipFill>
        <p:spPr>
          <a:xfrm>
            <a:off x="685799" y="2321350"/>
            <a:ext cx="8063775" cy="2326849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b="10285"/>
          <a:stretch/>
        </p:blipFill>
        <p:spPr>
          <a:xfrm>
            <a:off x="2870069" y="4159336"/>
            <a:ext cx="5257800" cy="23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400800" cy="1066800"/>
          </a:xfrm>
        </p:spPr>
        <p:txBody>
          <a:bodyPr/>
          <a:lstStyle/>
          <a:p>
            <a:r>
              <a:rPr lang="en-GB" dirty="0"/>
              <a:t>11Browser_letterFrequency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Example 11 does a frequency count of the letters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  <p:pic>
        <p:nvPicPr>
          <p:cNvPr id="5" name="Picture 4" descr="11Browser_letterFrequency.py - D:\chris\Home\Dropbox\COMP1753\TeachingMaterial\L09 Files\11Browser_letterFrequency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22323" b="41111"/>
          <a:stretch/>
        </p:blipFill>
        <p:spPr>
          <a:xfrm>
            <a:off x="685800" y="2057400"/>
            <a:ext cx="7391400" cy="4194326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80000" b="11874"/>
          <a:stretch/>
        </p:blipFill>
        <p:spPr>
          <a:xfrm>
            <a:off x="6248400" y="1533373"/>
            <a:ext cx="2209800" cy="47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477000" cy="1066800"/>
          </a:xfrm>
        </p:spPr>
        <p:txBody>
          <a:bodyPr/>
          <a:lstStyle/>
          <a:p>
            <a:r>
              <a:rPr lang="en-GB" dirty="0" smtClean="0"/>
              <a:t>11Browser_letterFrequency – notes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letter_frequency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  <a:r>
              <a:rPr lang="en-GB" dirty="0" smtClean="0"/>
              <a:t>function is different to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frequency()</a:t>
            </a:r>
            <a:r>
              <a:rPr lang="en-GB" dirty="0" smtClean="0"/>
              <a:t> function from last week</a:t>
            </a:r>
          </a:p>
          <a:p>
            <a:pPr lvl="1"/>
            <a:r>
              <a:rPr lang="en-GB" dirty="0" smtClean="0"/>
              <a:t>arguably simpler</a:t>
            </a:r>
          </a:p>
          <a:p>
            <a:r>
              <a:rPr lang="en-GB" dirty="0" smtClean="0"/>
              <a:t>It just creates a list of 26 items, one for each letter and initialises each item to 0</a:t>
            </a:r>
          </a:p>
          <a:p>
            <a:r>
              <a:rPr lang="en-GB" dirty="0" smtClean="0"/>
              <a:t>As it processes the page, it figures out the index of each letter using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function</a:t>
            </a:r>
          </a:p>
          <a:p>
            <a:pPr lvl="1"/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  <a:r>
              <a:rPr lang="en-GB" dirty="0" smtClean="0"/>
              <a:t>returns the Unicode code point of the letter</a:t>
            </a:r>
          </a:p>
          <a:p>
            <a:pPr lvl="1"/>
            <a:r>
              <a:rPr lang="en-GB" dirty="0" smtClean="0"/>
              <a:t>so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/>
              <a:t> has index 0,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 smtClean="0"/>
              <a:t> </a:t>
            </a:r>
            <a:r>
              <a:rPr lang="en-GB" dirty="0"/>
              <a:t>has index </a:t>
            </a:r>
            <a:r>
              <a:rPr lang="en-GB" dirty="0" smtClean="0"/>
              <a:t>1,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/>
              <a:t> </a:t>
            </a:r>
            <a:r>
              <a:rPr lang="en-GB" dirty="0"/>
              <a:t>has index </a:t>
            </a:r>
            <a:r>
              <a:rPr lang="en-GB" dirty="0" smtClean="0"/>
              <a:t>2, </a:t>
            </a:r>
            <a:r>
              <a:rPr lang="en-GB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49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Today </a:t>
            </a:r>
            <a:r>
              <a:rPr lang="en-GB" dirty="0"/>
              <a:t>we </a:t>
            </a:r>
            <a:r>
              <a:rPr lang="en-GB" dirty="0" smtClean="0"/>
              <a:t>looked at how to acces</a:t>
            </a:r>
            <a:r>
              <a:rPr lang="en-GB" dirty="0" smtClean="0"/>
              <a:t>s files</a:t>
            </a:r>
            <a:endParaRPr lang="en-GB" dirty="0"/>
          </a:p>
          <a:p>
            <a:pPr lvl="1"/>
            <a:r>
              <a:rPr lang="en-GB" dirty="0" smtClean="0"/>
              <a:t>opening and reading the contents</a:t>
            </a:r>
          </a:p>
          <a:p>
            <a:pPr lvl="2"/>
            <a:r>
              <a:rPr lang="en-GB" dirty="0" smtClean="0"/>
              <a:t>e.g. spellchecker, list files, count the length of files, search through files</a:t>
            </a:r>
            <a:endParaRPr lang="en-GB" dirty="0" smtClean="0"/>
          </a:p>
          <a:p>
            <a:pPr lvl="1"/>
            <a:r>
              <a:rPr lang="en-GB" dirty="0" smtClean="0"/>
              <a:t>create, read, update &amp; delete (CRUD) functionality</a:t>
            </a:r>
          </a:p>
          <a:p>
            <a:pPr lvl="1"/>
            <a:r>
              <a:rPr lang="en-GB" dirty="0" smtClean="0"/>
              <a:t>processing CSV files</a:t>
            </a:r>
          </a:p>
          <a:p>
            <a:pPr lvl="1"/>
            <a:r>
              <a:rPr lang="en-GB" dirty="0" smtClean="0"/>
              <a:t>and even reading web pages</a:t>
            </a:r>
          </a:p>
          <a:p>
            <a:r>
              <a:rPr lang="en-GB" dirty="0" smtClean="0"/>
              <a:t>We also touched on some very important concepts</a:t>
            </a:r>
          </a:p>
          <a:p>
            <a:pPr lvl="1"/>
            <a:r>
              <a:rPr lang="en-GB" dirty="0" smtClean="0"/>
              <a:t>exception handling</a:t>
            </a:r>
          </a:p>
          <a:p>
            <a:pPr lvl="1"/>
            <a:r>
              <a:rPr lang="en-GB" dirty="0" smtClean="0"/>
              <a:t>recursion</a:t>
            </a:r>
            <a:endParaRPr lang="en-GB" dirty="0" smtClean="0"/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2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key function for working with files in Python is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GB" dirty="0"/>
              <a:t> function takes two </a:t>
            </a:r>
            <a:r>
              <a:rPr lang="en-GB" dirty="0" smtClean="0"/>
              <a:t>parameters – filename </a:t>
            </a:r>
            <a:r>
              <a:rPr lang="en-GB" dirty="0"/>
              <a:t>and </a:t>
            </a:r>
            <a:r>
              <a:rPr lang="en-GB" dirty="0" smtClean="0"/>
              <a:t>(optionally) mode</a:t>
            </a:r>
            <a:endParaRPr lang="en-GB" dirty="0"/>
          </a:p>
          <a:p>
            <a:r>
              <a:rPr lang="en-GB" dirty="0" smtClean="0"/>
              <a:t>There </a:t>
            </a:r>
            <a:r>
              <a:rPr lang="en-GB" dirty="0"/>
              <a:t>are four different </a:t>
            </a:r>
            <a:r>
              <a:rPr lang="en-GB" dirty="0" smtClean="0"/>
              <a:t>modes </a:t>
            </a:r>
            <a:r>
              <a:rPr lang="en-GB" dirty="0"/>
              <a:t>for opening a file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“r” – read (default)</a:t>
            </a:r>
          </a:p>
          <a:p>
            <a:pPr lvl="1"/>
            <a:r>
              <a:rPr lang="en-GB" dirty="0" smtClean="0"/>
              <a:t>“a” – append</a:t>
            </a:r>
          </a:p>
          <a:p>
            <a:pPr lvl="1"/>
            <a:r>
              <a:rPr lang="en-GB" dirty="0" smtClean="0"/>
              <a:t>“w” – write</a:t>
            </a:r>
          </a:p>
          <a:p>
            <a:pPr lvl="1"/>
            <a:r>
              <a:rPr lang="en-GB" dirty="0" smtClean="0"/>
              <a:t>“x” – append </a:t>
            </a:r>
          </a:p>
          <a:p>
            <a:r>
              <a:rPr lang="en-GB" dirty="0" smtClean="0"/>
              <a:t>So the following lines are equivalent to open a file for reading</a:t>
            </a: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= open("filename.txt")</a:t>
            </a: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= open("filename.txt", "r")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304800" y="6248400"/>
            <a:ext cx="7827014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https://www.w3schools.com/python/python_file_handling.asp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806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a file is opened we can use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.read()</a:t>
            </a:r>
            <a:r>
              <a:rPr lang="en-GB" dirty="0" smtClean="0"/>
              <a:t> method to read the contents as a string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contents 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And to split it into a list words, use the string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GB" dirty="0" smtClean="0"/>
              <a:t> method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words 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contents.split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6248400"/>
            <a:ext cx="7349320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www.w3schools.com/python/python_file_open.asp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269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01File_reader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Example 1 demonstrates these techniques </a:t>
            </a:r>
          </a:p>
          <a:p>
            <a:pPr lvl="1"/>
            <a:r>
              <a:rPr lang="en-GB" dirty="0" smtClean="0"/>
              <a:t>reads &amp; prints a file as a string and a list of words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5" name="Picture 4" descr="01File_reader.py - D:\chris\Home\Dropbox\COMP1753\TeachingMaterial\L09 Files\01File_read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 r="68452" b="75555"/>
          <a:stretch/>
        </p:blipFill>
        <p:spPr>
          <a:xfrm>
            <a:off x="685799" y="2590800"/>
            <a:ext cx="5486401" cy="315896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4953000" y="3495380"/>
            <a:ext cx="4114800" cy="455236"/>
          </a:xfrm>
          <a:prstGeom prst="wedgeRectCallout">
            <a:avLst>
              <a:gd name="adj1" fmla="val -71484"/>
              <a:gd name="adj2" fmla="val 4733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print the contents as a string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67400" y="4648200"/>
            <a:ext cx="3276600" cy="1101568"/>
          </a:xfrm>
          <a:prstGeom prst="wedgeRectCallout">
            <a:avLst>
              <a:gd name="adj1" fmla="val -83839"/>
              <a:gd name="adj2" fmla="val -1356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split the contents into a list of words and print each one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52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complication of opening files is that it access the computer file system</a:t>
            </a:r>
          </a:p>
          <a:p>
            <a:r>
              <a:rPr lang="en-GB" dirty="0" smtClean="0"/>
              <a:t>This means it uses low-level file access resources which must be released when the program finishes</a:t>
            </a:r>
          </a:p>
          <a:p>
            <a:pPr lvl="1"/>
            <a:r>
              <a:rPr lang="en-GB" dirty="0" smtClean="0"/>
              <a:t>even if something has gone wrong when opening the file</a:t>
            </a:r>
          </a:p>
          <a:p>
            <a:r>
              <a:rPr lang="en-GB" dirty="0" smtClean="0"/>
              <a:t>If not, eventually the computer will run out of resources and may stop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3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Python has an elegant way of doing this using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dirty="0" smtClean="0"/>
              <a:t> keyword</a:t>
            </a:r>
          </a:p>
          <a:p>
            <a:pPr lvl="1"/>
            <a:r>
              <a:rPr lang="en-GB" dirty="0" smtClean="0"/>
              <a:t>this will ensure that all the resources are closed / cleaned up when the program finishes, even if something has gone wrong</a:t>
            </a:r>
          </a:p>
          <a:p>
            <a:r>
              <a:rPr lang="en-GB" dirty="0" smtClean="0"/>
              <a:t>Opening and reading a file is such a common operation, we put it all in a function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pic>
        <p:nvPicPr>
          <p:cNvPr id="6" name="Picture 5" descr="02File_readFunction.py - D:\chris\Home\Dropbox\COMP1753\TeachingMaterial\L09 Files\02File_readFunctio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 r="38724" b="84964"/>
          <a:stretch/>
        </p:blipFill>
        <p:spPr>
          <a:xfrm>
            <a:off x="685800" y="4724400"/>
            <a:ext cx="76458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9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02File_readFunction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2 demonstrates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pic>
        <p:nvPicPr>
          <p:cNvPr id="6" name="Picture 5" descr="02File_readFunction.py - D:\chris\Home\Dropbox\COMP1753\TeachingMaterial\L09 Files\02File_readFunctio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 r="38724" b="64444"/>
          <a:stretch/>
        </p:blipFill>
        <p:spPr>
          <a:xfrm>
            <a:off x="685800" y="2362200"/>
            <a:ext cx="76458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_COMP1753 Powerpoint Theme</Template>
  <TotalTime>19364</TotalTime>
  <Words>2034</Words>
  <Application>Microsoft Office PowerPoint</Application>
  <PresentationFormat>On-screen Show (4:3)</PresentationFormat>
  <Paragraphs>332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MS PGothic</vt:lpstr>
      <vt:lpstr>Arial</vt:lpstr>
      <vt:lpstr>Courier New</vt:lpstr>
      <vt:lpstr>Times New Roman</vt:lpstr>
      <vt:lpstr>Term1Theme</vt:lpstr>
      <vt:lpstr>Files</vt:lpstr>
      <vt:lpstr>Lecture Objectives</vt:lpstr>
      <vt:lpstr>Motivation</vt:lpstr>
      <vt:lpstr>File handling</vt:lpstr>
      <vt:lpstr>Reading a file</vt:lpstr>
      <vt:lpstr>01File_reader</vt:lpstr>
      <vt:lpstr>Working with the file system</vt:lpstr>
      <vt:lpstr>Using with</vt:lpstr>
      <vt:lpstr>02File_readFunction</vt:lpstr>
      <vt:lpstr>Spell checker</vt:lpstr>
      <vt:lpstr>03Spellchecker_initial</vt:lpstr>
      <vt:lpstr>Exceptions</vt:lpstr>
      <vt:lpstr>Exception handling</vt:lpstr>
      <vt:lpstr>04Spellchecker_tryExcept</vt:lpstr>
      <vt:lpstr>try … except notes</vt:lpstr>
      <vt:lpstr>Accessing the file system</vt:lpstr>
      <vt:lpstr>Using os</vt:lpstr>
      <vt:lpstr>Recursion</vt:lpstr>
      <vt:lpstr>Example – list all files</vt:lpstr>
      <vt:lpstr>05File_lister</vt:lpstr>
      <vt:lpstr>05File_lister – notes</vt:lpstr>
      <vt:lpstr>Recursion and exceptions</vt:lpstr>
      <vt:lpstr>More examples</vt:lpstr>
      <vt:lpstr>06File_lineCount</vt:lpstr>
      <vt:lpstr>06File_lineCount – notes</vt:lpstr>
      <vt:lpstr>07File_search</vt:lpstr>
      <vt:lpstr>CRUD functionality</vt:lpstr>
      <vt:lpstr>08File_CRUD</vt:lpstr>
      <vt:lpstr>Processing CSV files</vt:lpstr>
      <vt:lpstr>09Sum_CSV</vt:lpstr>
      <vt:lpstr>Web page processing</vt:lpstr>
      <vt:lpstr>10Browser</vt:lpstr>
      <vt:lpstr>11Browser_letterFrequency</vt:lpstr>
      <vt:lpstr>11Browser_letterFrequency – notes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540</cp:revision>
  <cp:lastPrinted>2013-01-03T16:16:02Z</cp:lastPrinted>
  <dcterms:created xsi:type="dcterms:W3CDTF">2002-08-02T19:17:07Z</dcterms:created>
  <dcterms:modified xsi:type="dcterms:W3CDTF">2018-11-08T00:08:50Z</dcterms:modified>
</cp:coreProperties>
</file>