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DFKai-SB" panose="03000509000000000000" pitchFamily="65" charset="-120"/>
      <p:regular r:id="rId26"/>
    </p:embeddedFont>
    <p:embeddedFont>
      <p:font typeface="Poppins Light" panose="02020500000000000000" charset="0"/>
      <p:regular r:id="rId27"/>
      <p:bold r:id="rId28"/>
      <p:italic r:id="rId29"/>
      <p:boldItalic r:id="rId30"/>
    </p:embeddedFont>
    <p:embeddedFont>
      <p:font typeface="Comic Sans MS" panose="030F0702030302020204" pitchFamily="66" charset="0"/>
      <p:regular r:id="rId31"/>
      <p:bold r:id="rId32"/>
      <p:italic r:id="rId33"/>
      <p:boldItalic r:id="rId34"/>
    </p:embeddedFont>
    <p:embeddedFont>
      <p:font typeface="Raleway" panose="02020500000000000000" charset="0"/>
      <p:regular r:id="rId35"/>
      <p:bold r:id="rId36"/>
      <p:italic r:id="rId37"/>
      <p:boldItalic r:id="rId38"/>
    </p:embeddedFont>
    <p:embeddedFont>
      <p:font typeface="Poppins" panose="02020500000000000000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6d4128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6d4128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16d4128b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16d4128b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a637955e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a637955e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16d4128b7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16d4128b7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16d4128b7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16d4128b7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a637955e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a637955e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a637955e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a637955e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8449e26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8449e26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8449e26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8449e26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8449e26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8449e26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8449e261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8449e261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16d4128b7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16d4128b7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8449e261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8449e261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8449e261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8449e261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a553835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a553835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16d4128b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16d4128b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16d4128b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16d4128b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16d4128b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16d4128b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需求1.想去醫院沒有車2.吃飯問題3.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d4128b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d4128b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16d4128b7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16d4128b7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a637955e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a637955e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API在FHIR SERVER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傳回伺服器名稱?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a637955e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a637955e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noFill/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57" name="Google Shape;57;p1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61" name="Google Shape;61;p1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69" name="Google Shape;69;p1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76" name="Google Shape;76;p1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81" name="Google Shape;81;p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3" name="Google Shape;93;p1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06" name="Google Shape;106;p1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16" name="Google Shape;116;p1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29" name="Google Shape;129;p2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2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43" name="Google Shape;143;p2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52" name="Google Shape;152;p2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69" name="Google Shape;169;p2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70" name="Google Shape;170;p2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ctrTitle"/>
          </p:nvPr>
        </p:nvSpPr>
        <p:spPr>
          <a:xfrm>
            <a:off x="1753700" y="1719050"/>
            <a:ext cx="60951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3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以共享服務概念為基礎之長照服務系統</a:t>
            </a:r>
            <a:endParaRPr sz="430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187" name="Google Shape;187;p26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88" name="Google Shape;188;p2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F3F3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F3F3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F3F3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F3F3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F3F3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F3F3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194" name="Google Shape;194;p26"/>
          <p:cNvSpPr txBox="1"/>
          <p:nvPr/>
        </p:nvSpPr>
        <p:spPr>
          <a:xfrm>
            <a:off x="2939300" y="3479825"/>
            <a:ext cx="3468000" cy="1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醫資三 周榆芳</a:t>
            </a:r>
            <a:endParaRPr sz="18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醫資三 葉沂欣</a:t>
            </a:r>
            <a:endParaRPr sz="18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醫資三 吳佳馨</a:t>
            </a:r>
            <a:endParaRPr sz="18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指導老師：潘健一</a:t>
            </a:r>
            <a:endParaRPr sz="18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10</a:t>
            </a:fld>
            <a:endParaRPr sz="1800"/>
          </a:p>
        </p:txBody>
      </p:sp>
      <p:sp>
        <p:nvSpPr>
          <p:cNvPr id="353" name="Google Shape;353;p35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321525" y="1393025"/>
            <a:ext cx="3864900" cy="1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民眾和守門員登入頁面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DFKai-SB"/>
              <a:buChar char="●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民眾輸入自行註冊的帳號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DFKai-SB"/>
              <a:buChar char="●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守門員輸入編號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DFKai-SB"/>
              <a:buChar char="●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未輸入時會有錯誤訊息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55" name="Google Shape;3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812" y="218797"/>
            <a:ext cx="2552675" cy="45141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/>
          <p:nvPr/>
        </p:nvSpPr>
        <p:spPr>
          <a:xfrm>
            <a:off x="5373625" y="2531475"/>
            <a:ext cx="1633800" cy="17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7" name="Google Shape;3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688" y="3479475"/>
            <a:ext cx="2180168" cy="13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3" name="Google Shape;363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11</a:t>
            </a:fld>
            <a:endParaRPr sz="1800"/>
          </a:p>
        </p:txBody>
      </p:sp>
      <p:sp>
        <p:nvSpPr>
          <p:cNvPr id="364" name="Google Shape;364;p36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200" y="117762"/>
            <a:ext cx="2775400" cy="49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6"/>
          <p:cNvSpPr txBox="1"/>
          <p:nvPr/>
        </p:nvSpPr>
        <p:spPr>
          <a:xfrm>
            <a:off x="321525" y="1393025"/>
            <a:ext cx="3864900" cy="26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守門員APP首頁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DFKai-SB"/>
              <a:buChar char="●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每日的服務班表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DFKai-SB"/>
              <a:buChar char="●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點選上線表示可服務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DFKai-SB"/>
              <a:buChar char="●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修改基本資料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2" name="Google Shape;37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12</a:t>
            </a:fld>
            <a:endParaRPr sz="1800"/>
          </a:p>
        </p:txBody>
      </p:sp>
      <p:sp>
        <p:nvSpPr>
          <p:cNvPr id="373" name="Google Shape;373;p37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74" name="Google Shape;3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214" y="542700"/>
            <a:ext cx="2461650" cy="43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25" y="599700"/>
            <a:ext cx="2392201" cy="42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7"/>
          <p:cNvSpPr txBox="1"/>
          <p:nvPr/>
        </p:nvSpPr>
        <p:spPr>
          <a:xfrm>
            <a:off x="321525" y="1393025"/>
            <a:ext cx="3115200" cy="2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守門員APP服務班表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DFKai-SB"/>
              <a:buChar char="●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每日的服務班表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DFKai-SB"/>
              <a:buChar char="●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案件服務詳細內容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2" name="Google Shape;382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383" name="Google Shape;383;p38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84" name="Google Shape;384;p38"/>
          <p:cNvPicPr preferRelativeResize="0"/>
          <p:nvPr/>
        </p:nvPicPr>
        <p:blipFill rotWithShape="1">
          <a:blip r:embed="rId3">
            <a:alphaModFix/>
          </a:blip>
          <a:srcRect l="20032" t="19163" r="56234" b="7188"/>
          <a:stretch/>
        </p:blipFill>
        <p:spPr>
          <a:xfrm>
            <a:off x="4650737" y="0"/>
            <a:ext cx="29464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8"/>
          <p:cNvSpPr txBox="1"/>
          <p:nvPr/>
        </p:nvSpPr>
        <p:spPr>
          <a:xfrm>
            <a:off x="321525" y="1393025"/>
            <a:ext cx="3621900" cy="3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民眾APP首頁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帳號管理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預約服務(包含即時)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已完成的服務紀錄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查看健康資料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管理個人基本資料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357500" y="4359550"/>
            <a:ext cx="634006" cy="61375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solidFill>
            <a:srgbClr val="FFF2CC"/>
          </a:solidFill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395" name="Google Shape;395;p39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96" name="Google Shape;396;p39"/>
          <p:cNvPicPr preferRelativeResize="0"/>
          <p:nvPr/>
        </p:nvPicPr>
        <p:blipFill rotWithShape="1">
          <a:blip r:embed="rId3">
            <a:alphaModFix/>
          </a:blip>
          <a:srcRect l="20194" t="18418" r="56537" b="4421"/>
          <a:stretch/>
        </p:blipFill>
        <p:spPr>
          <a:xfrm>
            <a:off x="4663725" y="112425"/>
            <a:ext cx="2680680" cy="5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9"/>
          <p:cNvSpPr txBox="1"/>
          <p:nvPr/>
        </p:nvSpPr>
        <p:spPr>
          <a:xfrm>
            <a:off x="275075" y="1322600"/>
            <a:ext cx="44550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民眾APP-健康資料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測量血壓、血糖、體溫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由民眾端主動輸入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98" name="Google Shape;398;p39"/>
          <p:cNvSpPr/>
          <p:nvPr/>
        </p:nvSpPr>
        <p:spPr>
          <a:xfrm>
            <a:off x="275082" y="4361523"/>
            <a:ext cx="604841" cy="60406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404" name="Google Shape;404;p40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05" name="Google Shape;405;p40"/>
          <p:cNvSpPr txBox="1"/>
          <p:nvPr/>
        </p:nvSpPr>
        <p:spPr>
          <a:xfrm>
            <a:off x="935875" y="2181150"/>
            <a:ext cx="44550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275075" y="1343000"/>
            <a:ext cx="3716100" cy="27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民眾APP-預約服務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接送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送餐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測量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★"/>
            </a:pPr>
            <a:r>
              <a:rPr lang="zh-TW" sz="2200">
                <a:latin typeface="DFKai-SB"/>
                <a:ea typeface="DFKai-SB"/>
                <a:cs typeface="DFKai-SB"/>
                <a:sym typeface="DFKai-SB"/>
              </a:rPr>
              <a:t>申請醫療器材</a:t>
            </a:r>
            <a:endParaRPr sz="22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407" name="Google Shape;407;p40"/>
          <p:cNvGrpSpPr/>
          <p:nvPr/>
        </p:nvGrpSpPr>
        <p:grpSpPr>
          <a:xfrm>
            <a:off x="405744" y="4183501"/>
            <a:ext cx="754661" cy="673742"/>
            <a:chOff x="5268225" y="4341925"/>
            <a:chExt cx="468850" cy="387275"/>
          </a:xfrm>
        </p:grpSpPr>
        <p:sp>
          <p:nvSpPr>
            <p:cNvPr id="408" name="Google Shape;408;p4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solidFill>
              <a:srgbClr val="FFD966"/>
            </a:solidFill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rgbClr val="FF0000"/>
                </a:solidFill>
              </a:endParaR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solidFill>
              <a:srgbClr val="FFD966"/>
            </a:solidFill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rgbClr val="FF0000"/>
                </a:solidFill>
              </a:endParaR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solidFill>
              <a:srgbClr val="FFD966"/>
            </a:solidFill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rgbClr val="FF0000"/>
                </a:solidFill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solidFill>
              <a:srgbClr val="FFD966"/>
            </a:solidFill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rgbClr val="FF0000"/>
                </a:solidFill>
              </a:endParaR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solidFill>
              <a:srgbClr val="FFD966"/>
            </a:solidFill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rgbClr val="FF0000"/>
                </a:solidFill>
              </a:endParaRPr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solidFill>
              <a:srgbClr val="FFD966"/>
            </a:solidFill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rgbClr val="FF0000"/>
                </a:solidFill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solidFill>
              <a:srgbClr val="FFD966"/>
            </a:solidFill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rgbClr val="FF0000"/>
                </a:solidFill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solidFill>
              <a:srgbClr val="FFD966"/>
            </a:solidFill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rgbClr val="FF0000"/>
                </a:solidFill>
              </a:endParaRPr>
            </a:p>
          </p:txBody>
        </p:sp>
      </p:grpSp>
      <p:pic>
        <p:nvPicPr>
          <p:cNvPr id="416" name="Google Shape;416;p40"/>
          <p:cNvPicPr preferRelativeResize="0"/>
          <p:nvPr/>
        </p:nvPicPr>
        <p:blipFill rotWithShape="1">
          <a:blip r:embed="rId3">
            <a:alphaModFix/>
          </a:blip>
          <a:srcRect l="1110" r="2336"/>
          <a:stretch/>
        </p:blipFill>
        <p:spPr>
          <a:xfrm>
            <a:off x="5600725" y="141925"/>
            <a:ext cx="2745300" cy="48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/>
          </a:blip>
          <a:srcRect l="21401" t="28875" r="18700" b="28624"/>
          <a:stretch/>
        </p:blipFill>
        <p:spPr>
          <a:xfrm>
            <a:off x="3778450" y="141925"/>
            <a:ext cx="1735900" cy="2186001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8" name="Google Shape;418;p40"/>
          <p:cNvPicPr preferRelativeResize="0"/>
          <p:nvPr/>
        </p:nvPicPr>
        <p:blipFill rotWithShape="1">
          <a:blip r:embed="rId5">
            <a:alphaModFix/>
          </a:blip>
          <a:srcRect l="19738" t="26406" r="18885" b="25678"/>
          <a:stretch/>
        </p:blipFill>
        <p:spPr>
          <a:xfrm>
            <a:off x="3757000" y="2614625"/>
            <a:ext cx="1778801" cy="2464574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sp>
        <p:nvSpPr>
          <p:cNvPr id="424" name="Google Shape;424;p41"/>
          <p:cNvSpPr txBox="1"/>
          <p:nvPr/>
        </p:nvSpPr>
        <p:spPr>
          <a:xfrm>
            <a:off x="275075" y="104100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3692075" y="461450"/>
            <a:ext cx="47541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衛生所管理網頁-使用者個人資料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26" name="Google Shape;4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75" y="954875"/>
            <a:ext cx="4754099" cy="21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925" y="2571750"/>
            <a:ext cx="7777996" cy="21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1"/>
          <p:cNvSpPr/>
          <p:nvPr/>
        </p:nvSpPr>
        <p:spPr>
          <a:xfrm>
            <a:off x="5468825" y="1661025"/>
            <a:ext cx="712200" cy="663300"/>
          </a:xfrm>
          <a:prstGeom prst="bentArrow">
            <a:avLst>
              <a:gd name="adj1" fmla="val 25000"/>
              <a:gd name="adj2" fmla="val 24764"/>
              <a:gd name="adj3" fmla="val 25000"/>
              <a:gd name="adj4" fmla="val 4375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6309725" y="1121000"/>
            <a:ext cx="2538600" cy="1269300"/>
          </a:xfrm>
          <a:prstGeom prst="rect">
            <a:avLst/>
          </a:prstGeom>
          <a:solidFill>
            <a:srgbClr val="FFE599"/>
          </a:solidFill>
          <a:ln w="19050" cap="flat" cmpd="sng">
            <a:solidFill>
              <a:srgbClr val="BF9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6300000" algn="bl" rotWithShape="0">
              <a:srgbClr val="666666">
                <a:alpha val="3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民眾個人資料也是如此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差別只在民眾個人資料衛生所無法新增修改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只能由民眾自行申請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325325" y="3643325"/>
            <a:ext cx="712152" cy="511056"/>
          </a:xfrm>
          <a:prstGeom prst="cloud">
            <a:avLst/>
          </a:prstGeom>
          <a:solidFill>
            <a:srgbClr val="9FC5E8"/>
          </a:solidFill>
          <a:ln w="19050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sp>
        <p:nvSpPr>
          <p:cNvPr id="436" name="Google Shape;436;p42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3692075" y="659050"/>
            <a:ext cx="5057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20124D"/>
                </a:solidFill>
                <a:latin typeface="DFKai-SB"/>
                <a:ea typeface="DFKai-SB"/>
                <a:cs typeface="DFKai-SB"/>
                <a:sym typeface="DFKai-SB"/>
              </a:rPr>
              <a:t>衛生所管理網頁-</a:t>
            </a:r>
            <a:r>
              <a:rPr lang="zh-TW" sz="2400" b="1">
                <a:solidFill>
                  <a:srgbClr val="20124D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醫療器材庫存管理</a:t>
            </a:r>
            <a:endParaRPr sz="2400" b="1">
              <a:solidFill>
                <a:srgbClr val="20124D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38" name="Google Shape;4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55975"/>
            <a:ext cx="8196676" cy="26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2"/>
          <p:cNvSpPr/>
          <p:nvPr/>
        </p:nvSpPr>
        <p:spPr>
          <a:xfrm>
            <a:off x="8364125" y="3291175"/>
            <a:ext cx="627300" cy="596400"/>
          </a:xfrm>
          <a:prstGeom prst="smileyFace">
            <a:avLst>
              <a:gd name="adj" fmla="val 4653"/>
            </a:avLst>
          </a:prstGeom>
          <a:noFill/>
          <a:ln w="9525" cap="flat" cmpd="sng">
            <a:solidFill>
              <a:srgbClr val="F1C23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971375" y="4118875"/>
            <a:ext cx="825600" cy="596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1C232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2081675" y="3940375"/>
            <a:ext cx="5949600" cy="953400"/>
          </a:xfrm>
          <a:prstGeom prst="snip1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rgbClr val="BF9000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19050" dir="8580000" algn="bl" rotWithShape="0">
              <a:srgbClr val="43434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由衛生所管理人員去管理醫療器材的數量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且每樣醫療器材都有借用期限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期限截止後也可續借並不定時由守門員去了解使用狀況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1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sp>
        <p:nvSpPr>
          <p:cNvPr id="447" name="Google Shape;447;p43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48" name="Google Shape;448;p43"/>
          <p:cNvSpPr txBox="1"/>
          <p:nvPr/>
        </p:nvSpPr>
        <p:spPr>
          <a:xfrm>
            <a:off x="3692075" y="659050"/>
            <a:ext cx="50739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20124D"/>
                </a:solidFill>
                <a:latin typeface="DFKai-SB"/>
                <a:ea typeface="DFKai-SB"/>
                <a:cs typeface="DFKai-SB"/>
                <a:sym typeface="DFKai-SB"/>
              </a:rPr>
              <a:t>衛生所管理網頁-</a:t>
            </a:r>
            <a:r>
              <a:rPr lang="zh-TW" sz="2400" b="1">
                <a:solidFill>
                  <a:srgbClr val="20124D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服務收費標準管理</a:t>
            </a:r>
            <a:endParaRPr sz="2400" b="1">
              <a:solidFill>
                <a:srgbClr val="20124D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49" name="Google Shape;449;p43"/>
          <p:cNvPicPr preferRelativeResize="0"/>
          <p:nvPr/>
        </p:nvPicPr>
        <p:blipFill rotWithShape="1">
          <a:blip r:embed="rId3">
            <a:alphaModFix/>
          </a:blip>
          <a:srcRect b="8096"/>
          <a:stretch/>
        </p:blipFill>
        <p:spPr>
          <a:xfrm>
            <a:off x="275075" y="1175425"/>
            <a:ext cx="3767576" cy="24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3"/>
          <p:cNvPicPr preferRelativeResize="0"/>
          <p:nvPr/>
        </p:nvPicPr>
        <p:blipFill rotWithShape="1">
          <a:blip r:embed="rId4">
            <a:alphaModFix/>
          </a:blip>
          <a:srcRect b="9771"/>
          <a:stretch/>
        </p:blipFill>
        <p:spPr>
          <a:xfrm>
            <a:off x="4966025" y="1175425"/>
            <a:ext cx="4025450" cy="266354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3"/>
          <p:cNvSpPr/>
          <p:nvPr/>
        </p:nvSpPr>
        <p:spPr>
          <a:xfrm>
            <a:off x="4174126" y="2487950"/>
            <a:ext cx="633000" cy="739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EAD1DC"/>
          </a:solidFill>
          <a:ln w="9525" cap="flat" cmpd="sng">
            <a:solidFill>
              <a:srgbClr val="C27BA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2478500" y="3774050"/>
            <a:ext cx="435600" cy="4356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E599"/>
          </a:solidFill>
          <a:ln w="9525" cap="flat" cmpd="sng">
            <a:solidFill>
              <a:srgbClr val="BF9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3"/>
          <p:cNvSpPr/>
          <p:nvPr/>
        </p:nvSpPr>
        <p:spPr>
          <a:xfrm rot="10800000">
            <a:off x="6966950" y="4624425"/>
            <a:ext cx="478200" cy="4545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FFE599"/>
          </a:solidFill>
          <a:ln w="9525" cap="flat" cmpd="sng">
            <a:solidFill>
              <a:srgbClr val="BF9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2682600" y="3840225"/>
            <a:ext cx="4838100" cy="1238700"/>
          </a:xfrm>
          <a:prstGeom prst="rect">
            <a:avLst/>
          </a:prstGeom>
          <a:noFill/>
          <a:ln>
            <a:noFill/>
          </a:ln>
          <a:effectLst>
            <a:outerShdw blurRad="57150" dist="28575" dir="7320000" algn="bl" rotWithShape="0">
              <a:srgbClr val="434343">
                <a:alpha val="4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服務收費標準分成兩種 民眾身分別分為三種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收費比例由衛生所管理新增修改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*接送服務一個月最高補助八趟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第九趟開始則另外為標準</a:t>
            </a:r>
            <a:endParaRPr sz="18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600"/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sp>
        <p:nvSpPr>
          <p:cNvPr id="460" name="Google Shape;460;p44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61" name="Google Shape;461;p44"/>
          <p:cNvSpPr txBox="1"/>
          <p:nvPr/>
        </p:nvSpPr>
        <p:spPr>
          <a:xfrm>
            <a:off x="3692075" y="659050"/>
            <a:ext cx="50358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20124D"/>
                </a:solidFill>
                <a:latin typeface="DFKai-SB"/>
                <a:ea typeface="DFKai-SB"/>
                <a:cs typeface="DFKai-SB"/>
                <a:sym typeface="DFKai-SB"/>
              </a:rPr>
              <a:t>衛生所管理網頁-</a:t>
            </a:r>
            <a:r>
              <a:rPr lang="zh-TW" sz="2400" b="1">
                <a:solidFill>
                  <a:srgbClr val="20124D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服務收費標準管理</a:t>
            </a:r>
            <a:endParaRPr sz="2400" b="1">
              <a:solidFill>
                <a:srgbClr val="20124D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62" name="Google Shape;462;p44"/>
          <p:cNvPicPr preferRelativeResize="0"/>
          <p:nvPr/>
        </p:nvPicPr>
        <p:blipFill rotWithShape="1">
          <a:blip r:embed="rId3">
            <a:alphaModFix/>
          </a:blip>
          <a:srcRect r="6838" b="10273"/>
          <a:stretch/>
        </p:blipFill>
        <p:spPr>
          <a:xfrm>
            <a:off x="185375" y="1175425"/>
            <a:ext cx="3417000" cy="23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4"/>
          <p:cNvPicPr preferRelativeResize="0"/>
          <p:nvPr/>
        </p:nvPicPr>
        <p:blipFill rotWithShape="1">
          <a:blip r:embed="rId4">
            <a:alphaModFix/>
          </a:blip>
          <a:srcRect b="12541"/>
          <a:stretch/>
        </p:blipFill>
        <p:spPr>
          <a:xfrm>
            <a:off x="4417188" y="2710000"/>
            <a:ext cx="4032075" cy="24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4"/>
          <p:cNvSpPr/>
          <p:nvPr/>
        </p:nvSpPr>
        <p:spPr>
          <a:xfrm>
            <a:off x="4622075" y="1400850"/>
            <a:ext cx="3082800" cy="1170900"/>
          </a:xfrm>
          <a:prstGeom prst="frame">
            <a:avLst>
              <a:gd name="adj1" fmla="val 12500"/>
            </a:avLst>
          </a:prstGeom>
          <a:solidFill>
            <a:srgbClr val="F1C232"/>
          </a:solidFill>
          <a:ln w="19050" cap="flat" cmpd="sng">
            <a:solidFill>
              <a:srgbClr val="BF9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4"/>
          <p:cNvSpPr/>
          <p:nvPr/>
        </p:nvSpPr>
        <p:spPr>
          <a:xfrm rot="-5400000">
            <a:off x="3968625" y="1912327"/>
            <a:ext cx="355800" cy="289850"/>
          </a:xfrm>
          <a:prstGeom prst="flowChartMerge">
            <a:avLst/>
          </a:prstGeom>
          <a:solidFill>
            <a:srgbClr val="F1C232"/>
          </a:solidFill>
          <a:ln w="19050" cap="flat" cmpd="sng">
            <a:solidFill>
              <a:srgbClr val="BF9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4"/>
          <p:cNvSpPr/>
          <p:nvPr/>
        </p:nvSpPr>
        <p:spPr>
          <a:xfrm rot="5400000">
            <a:off x="3968625" y="4174877"/>
            <a:ext cx="355800" cy="289850"/>
          </a:xfrm>
          <a:prstGeom prst="flowChartMerge">
            <a:avLst/>
          </a:prstGeom>
          <a:solidFill>
            <a:srgbClr val="B4A7D6"/>
          </a:solidFill>
          <a:ln w="19050" cap="flat" cmpd="sng">
            <a:solidFill>
              <a:srgbClr val="674EA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4"/>
          <p:cNvSpPr/>
          <p:nvPr/>
        </p:nvSpPr>
        <p:spPr>
          <a:xfrm>
            <a:off x="274950" y="3629250"/>
            <a:ext cx="3600900" cy="1465500"/>
          </a:xfrm>
          <a:prstGeom prst="frame">
            <a:avLst>
              <a:gd name="adj1" fmla="val 12500"/>
            </a:avLst>
          </a:prstGeom>
          <a:solidFill>
            <a:srgbClr val="B4A7D6"/>
          </a:solidFill>
          <a:ln w="19050" cap="flat" cmpd="sng">
            <a:solidFill>
              <a:srgbClr val="674EA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4"/>
          <p:cNvSpPr txBox="1"/>
          <p:nvPr/>
        </p:nvSpPr>
        <p:spPr>
          <a:xfrm>
            <a:off x="4776425" y="1672175"/>
            <a:ext cx="2928300" cy="739200"/>
          </a:xfrm>
          <a:prstGeom prst="rect">
            <a:avLst/>
          </a:prstGeom>
          <a:noFill/>
          <a:ln>
            <a:noFill/>
          </a:ln>
          <a:effectLst>
            <a:outerShdw blurRad="57150" dist="9525" dir="4200000" algn="bl" rotWithShape="0">
              <a:srgbClr val="666666">
                <a:alpha val="5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器材租借以次數為單位</a:t>
            </a:r>
            <a:endParaRPr sz="17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solidFill>
                  <a:srgbClr val="7F6000"/>
                </a:solidFill>
                <a:latin typeface="DFKai-SB"/>
                <a:ea typeface="DFKai-SB"/>
                <a:cs typeface="DFKai-SB"/>
                <a:sym typeface="DFKai-SB"/>
              </a:rPr>
              <a:t>且只有民眾自付無政府補助</a:t>
            </a:r>
            <a:endParaRPr sz="1700" b="1">
              <a:solidFill>
                <a:srgbClr val="7F6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69" name="Google Shape;469;p44"/>
          <p:cNvSpPr txBox="1"/>
          <p:nvPr/>
        </p:nvSpPr>
        <p:spPr>
          <a:xfrm>
            <a:off x="442050" y="3793425"/>
            <a:ext cx="3266700" cy="887400"/>
          </a:xfrm>
          <a:prstGeom prst="rect">
            <a:avLst/>
          </a:prstGeom>
          <a:noFill/>
          <a:ln>
            <a:noFill/>
          </a:ln>
          <a:effectLst>
            <a:outerShdw blurRad="57150" dist="9525" dir="294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 b="1">
                <a:solidFill>
                  <a:srgbClr val="351C75"/>
                </a:solidFill>
                <a:latin typeface="DFKai-SB"/>
                <a:ea typeface="DFKai-SB"/>
                <a:cs typeface="DFKai-SB"/>
                <a:sym typeface="DFKai-SB"/>
              </a:rPr>
              <a:t>送餐服務只有分兩種民眾身分別</a:t>
            </a:r>
            <a:endParaRPr sz="1650" b="1">
              <a:solidFill>
                <a:srgbClr val="351C75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 b="1">
                <a:solidFill>
                  <a:srgbClr val="351C75"/>
                </a:solidFill>
                <a:latin typeface="DFKai-SB"/>
                <a:ea typeface="DFKai-SB"/>
                <a:cs typeface="DFKai-SB"/>
                <a:sym typeface="DFKai-SB"/>
              </a:rPr>
              <a:t>服務條件為獨居、老年配偶同住之失能老人或行動不便獨居者等等..</a:t>
            </a:r>
            <a:endParaRPr sz="1650" b="1">
              <a:solidFill>
                <a:srgbClr val="351C75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70" name="Google Shape;470;p44"/>
          <p:cNvSpPr/>
          <p:nvPr/>
        </p:nvSpPr>
        <p:spPr>
          <a:xfrm>
            <a:off x="8568100" y="2060700"/>
            <a:ext cx="461700" cy="511200"/>
          </a:xfrm>
          <a:prstGeom prst="heart">
            <a:avLst/>
          </a:prstGeom>
          <a:noFill/>
          <a:ln w="9525" cap="flat" cmpd="sng">
            <a:solidFill>
              <a:srgbClr val="98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-283625" y="466450"/>
            <a:ext cx="2380500" cy="17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>
                <a:solidFill>
                  <a:srgbClr val="666666"/>
                </a:solidFill>
                <a:latin typeface="DFKai-SB"/>
                <a:ea typeface="DFKai-SB"/>
                <a:cs typeface="DFKai-SB"/>
                <a:sym typeface="DFKai-SB"/>
              </a:rPr>
              <a:t>大綱</a:t>
            </a:r>
            <a:endParaRPr sz="7200">
              <a:solidFill>
                <a:srgbClr val="666666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Outline</a:t>
            </a:r>
            <a:endParaRPr sz="3000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2</a:t>
            </a:fld>
            <a:endParaRPr sz="1800"/>
          </a:p>
        </p:txBody>
      </p:sp>
      <p:grpSp>
        <p:nvGrpSpPr>
          <p:cNvPr id="201" name="Google Shape;201;p27"/>
          <p:cNvGrpSpPr/>
          <p:nvPr/>
        </p:nvGrpSpPr>
        <p:grpSpPr>
          <a:xfrm>
            <a:off x="5405621" y="1394154"/>
            <a:ext cx="3040800" cy="561900"/>
            <a:chOff x="1495021" y="2831054"/>
            <a:chExt cx="3040800" cy="561900"/>
          </a:xfrm>
        </p:grpSpPr>
        <p:sp>
          <p:nvSpPr>
            <p:cNvPr id="202" name="Google Shape;202;p27"/>
            <p:cNvSpPr/>
            <p:nvPr/>
          </p:nvSpPr>
          <p:spPr>
            <a:xfrm rot="5400000">
              <a:off x="2734471" y="1591604"/>
              <a:ext cx="561900" cy="3040800"/>
            </a:xfrm>
            <a:prstGeom prst="roundRect">
              <a:avLst>
                <a:gd name="adj" fmla="val 50000"/>
              </a:avLst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604800" y="2918825"/>
              <a:ext cx="435600" cy="406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3D3D3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sz="1800" b="1">
                <a:solidFill>
                  <a:srgbClr val="3D3D3D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" name="Google Shape;204;p27"/>
            <p:cNvSpPr txBox="1"/>
            <p:nvPr/>
          </p:nvSpPr>
          <p:spPr>
            <a:xfrm rot="-19820">
              <a:off x="2059528" y="2918559"/>
              <a:ext cx="2341539" cy="393306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FFFFFF"/>
                  </a:solidFill>
                  <a:latin typeface="DFKai-SB"/>
                  <a:ea typeface="DFKai-SB"/>
                  <a:cs typeface="DFKai-SB"/>
                  <a:sym typeface="DFKai-SB"/>
                </a:rPr>
                <a:t>計 畫 目 的</a:t>
              </a:r>
              <a:endParaRPr sz="24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05" name="Google Shape;205;p27"/>
          <p:cNvGrpSpPr/>
          <p:nvPr/>
        </p:nvGrpSpPr>
        <p:grpSpPr>
          <a:xfrm>
            <a:off x="2260014" y="2090241"/>
            <a:ext cx="3040200" cy="561600"/>
            <a:chOff x="5456277" y="1203766"/>
            <a:chExt cx="3040200" cy="561600"/>
          </a:xfrm>
        </p:grpSpPr>
        <p:sp>
          <p:nvSpPr>
            <p:cNvPr id="206" name="Google Shape;206;p27"/>
            <p:cNvSpPr/>
            <p:nvPr/>
          </p:nvSpPr>
          <p:spPr>
            <a:xfrm rot="5400000">
              <a:off x="6695577" y="-35534"/>
              <a:ext cx="561600" cy="3040200"/>
            </a:xfrm>
            <a:prstGeom prst="roundRect">
              <a:avLst>
                <a:gd name="adj" fmla="val 50000"/>
              </a:avLst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565812" y="1266726"/>
              <a:ext cx="435600" cy="4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49494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 sz="1800" b="1">
                <a:solidFill>
                  <a:srgbClr val="49494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8" name="Google Shape;208;p27"/>
            <p:cNvSpPr txBox="1"/>
            <p:nvPr/>
          </p:nvSpPr>
          <p:spPr>
            <a:xfrm>
              <a:off x="6034863" y="1287925"/>
              <a:ext cx="2249400" cy="39330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FFFFFF"/>
                  </a:solidFill>
                  <a:latin typeface="DFKai-SB"/>
                  <a:ea typeface="DFKai-SB"/>
                  <a:cs typeface="DFKai-SB"/>
                  <a:sym typeface="DFKai-SB"/>
                </a:rPr>
                <a:t>需 求 分 析</a:t>
              </a:r>
              <a:endParaRPr sz="24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09" name="Google Shape;209;p27"/>
          <p:cNvGrpSpPr/>
          <p:nvPr/>
        </p:nvGrpSpPr>
        <p:grpSpPr>
          <a:xfrm>
            <a:off x="2260028" y="934706"/>
            <a:ext cx="3040200" cy="561600"/>
            <a:chOff x="2260028" y="401306"/>
            <a:chExt cx="3040200" cy="561600"/>
          </a:xfrm>
        </p:grpSpPr>
        <p:sp>
          <p:nvSpPr>
            <p:cNvPr id="210" name="Google Shape;210;p27"/>
            <p:cNvSpPr/>
            <p:nvPr/>
          </p:nvSpPr>
          <p:spPr>
            <a:xfrm rot="5400000">
              <a:off x="3499328" y="-837994"/>
              <a:ext cx="561600" cy="3040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369550" y="478700"/>
              <a:ext cx="406800" cy="406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sz="1800" b="1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 rot="-19820">
              <a:off x="2744778" y="479559"/>
              <a:ext cx="2341539" cy="393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FFFFFF"/>
                  </a:solidFill>
                  <a:latin typeface="DFKai-SB"/>
                  <a:ea typeface="DFKai-SB"/>
                  <a:cs typeface="DFKai-SB"/>
                  <a:sym typeface="DFKai-SB"/>
                </a:rPr>
                <a:t>開 發 動 機</a:t>
              </a:r>
              <a:endParaRPr sz="24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5405621" y="2543254"/>
            <a:ext cx="3040800" cy="561900"/>
            <a:chOff x="1495021" y="2831054"/>
            <a:chExt cx="3040800" cy="561900"/>
          </a:xfrm>
        </p:grpSpPr>
        <p:sp>
          <p:nvSpPr>
            <p:cNvPr id="214" name="Google Shape;214;p27"/>
            <p:cNvSpPr/>
            <p:nvPr/>
          </p:nvSpPr>
          <p:spPr>
            <a:xfrm rot="5400000">
              <a:off x="2734471" y="1591604"/>
              <a:ext cx="561900" cy="3040800"/>
            </a:xfrm>
            <a:prstGeom prst="roundRect">
              <a:avLst>
                <a:gd name="adj" fmla="val 50000"/>
              </a:avLst>
            </a:prstGeom>
            <a:solidFill>
              <a:srgbClr val="54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592000" y="2894200"/>
              <a:ext cx="466500" cy="435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666666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sz="1800" b="1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 rot="-19820">
              <a:off x="2059528" y="2918559"/>
              <a:ext cx="2341539" cy="393306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FFFFFF"/>
                  </a:solidFill>
                  <a:latin typeface="DFKai-SB"/>
                  <a:ea typeface="DFKai-SB"/>
                  <a:cs typeface="DFKai-SB"/>
                  <a:sym typeface="DFKai-SB"/>
                </a:rPr>
                <a:t>系 統 架 構</a:t>
              </a:r>
              <a:endParaRPr sz="24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2259721" y="3245804"/>
            <a:ext cx="3040800" cy="561900"/>
            <a:chOff x="1495021" y="2831054"/>
            <a:chExt cx="3040800" cy="561900"/>
          </a:xfrm>
        </p:grpSpPr>
        <p:sp>
          <p:nvSpPr>
            <p:cNvPr id="218" name="Google Shape;218;p27"/>
            <p:cNvSpPr/>
            <p:nvPr/>
          </p:nvSpPr>
          <p:spPr>
            <a:xfrm rot="5400000">
              <a:off x="2734471" y="1591604"/>
              <a:ext cx="561900" cy="3040800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604801" y="2918826"/>
              <a:ext cx="435600" cy="406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666666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  <a:endParaRPr sz="1800" b="1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0" name="Google Shape;220;p27"/>
            <p:cNvSpPr txBox="1"/>
            <p:nvPr/>
          </p:nvSpPr>
          <p:spPr>
            <a:xfrm rot="-19826">
              <a:off x="2135780" y="2914289"/>
              <a:ext cx="2392840" cy="393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FFFFFF"/>
                  </a:solidFill>
                  <a:latin typeface="DFKai-SB"/>
                  <a:ea typeface="DFKai-SB"/>
                  <a:cs typeface="DFKai-SB"/>
                  <a:sym typeface="DFKai-SB"/>
                </a:rPr>
                <a:t>FHIR 資料標準</a:t>
              </a:r>
              <a:endParaRPr sz="24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21" name="Google Shape;221;p27"/>
          <p:cNvGrpSpPr/>
          <p:nvPr/>
        </p:nvGrpSpPr>
        <p:grpSpPr>
          <a:xfrm>
            <a:off x="5405621" y="3807704"/>
            <a:ext cx="3040800" cy="561900"/>
            <a:chOff x="1385571" y="2831054"/>
            <a:chExt cx="3040800" cy="561900"/>
          </a:xfrm>
        </p:grpSpPr>
        <p:sp>
          <p:nvSpPr>
            <p:cNvPr id="222" name="Google Shape;222;p27"/>
            <p:cNvSpPr/>
            <p:nvPr/>
          </p:nvSpPr>
          <p:spPr>
            <a:xfrm rot="5400000">
              <a:off x="2625021" y="1591604"/>
              <a:ext cx="561900" cy="3040800"/>
            </a:xfrm>
            <a:prstGeom prst="roundRect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519077" y="2911801"/>
              <a:ext cx="435600" cy="406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9999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</a:t>
              </a:r>
              <a:endParaRPr sz="1800" b="1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4" name="Google Shape;224;p27"/>
            <p:cNvSpPr txBox="1"/>
            <p:nvPr/>
          </p:nvSpPr>
          <p:spPr>
            <a:xfrm rot="-19820">
              <a:off x="1983328" y="2918559"/>
              <a:ext cx="2341539" cy="393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solidFill>
                    <a:srgbClr val="FFFFFF"/>
                  </a:solidFill>
                  <a:latin typeface="DFKai-SB"/>
                  <a:ea typeface="DFKai-SB"/>
                  <a:cs typeface="DFKai-SB"/>
                  <a:sym typeface="DFKai-SB"/>
                </a:rPr>
                <a:t>介 面 雛 型</a:t>
              </a:r>
              <a:endParaRPr sz="24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225" name="Google Shape;225;p27"/>
          <p:cNvSpPr txBox="1"/>
          <p:nvPr/>
        </p:nvSpPr>
        <p:spPr>
          <a:xfrm rot="-19814">
            <a:off x="2900482" y="4485492"/>
            <a:ext cx="2186136" cy="39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案 管 理</a:t>
            </a:r>
            <a:endParaRPr sz="24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  <p:sp>
        <p:nvSpPr>
          <p:cNvPr id="476" name="Google Shape;476;p45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77" name="Google Shape;477;p45"/>
          <p:cNvSpPr txBox="1"/>
          <p:nvPr/>
        </p:nvSpPr>
        <p:spPr>
          <a:xfrm>
            <a:off x="3692075" y="659050"/>
            <a:ext cx="50358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20124D"/>
                </a:solidFill>
                <a:latin typeface="DFKai-SB"/>
                <a:ea typeface="DFKai-SB"/>
                <a:cs typeface="DFKai-SB"/>
                <a:sym typeface="DFKai-SB"/>
              </a:rPr>
              <a:t>衛生所管理網頁-</a:t>
            </a:r>
            <a:r>
              <a:rPr lang="zh-TW" sz="2400" b="1">
                <a:solidFill>
                  <a:srgbClr val="20124D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服務收費標準管理</a:t>
            </a:r>
            <a:endParaRPr sz="2400" b="1">
              <a:solidFill>
                <a:srgbClr val="20124D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78" name="Google Shape;478;p45"/>
          <p:cNvSpPr/>
          <p:nvPr/>
        </p:nvSpPr>
        <p:spPr>
          <a:xfrm>
            <a:off x="4506050" y="3165225"/>
            <a:ext cx="3897300" cy="1648500"/>
          </a:xfrm>
          <a:prstGeom prst="frame">
            <a:avLst>
              <a:gd name="adj1" fmla="val 12500"/>
            </a:avLst>
          </a:prstGeom>
          <a:solidFill>
            <a:srgbClr val="6FA8DC"/>
          </a:solidFill>
          <a:ln w="19050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5"/>
          <p:cNvSpPr/>
          <p:nvPr/>
        </p:nvSpPr>
        <p:spPr>
          <a:xfrm rot="-1699042">
            <a:off x="4581113" y="2390526"/>
            <a:ext cx="466447" cy="405521"/>
          </a:xfrm>
          <a:prstGeom prst="flowChartMerge">
            <a:avLst/>
          </a:prstGeom>
          <a:solidFill>
            <a:srgbClr val="6FA8DC"/>
          </a:solidFill>
          <a:ln w="19050" cap="flat" cmpd="sng">
            <a:solidFill>
              <a:srgbClr val="0B539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5"/>
          <p:cNvSpPr/>
          <p:nvPr/>
        </p:nvSpPr>
        <p:spPr>
          <a:xfrm>
            <a:off x="8264500" y="1978275"/>
            <a:ext cx="461700" cy="511200"/>
          </a:xfrm>
          <a:prstGeom prst="heart">
            <a:avLst/>
          </a:prstGeom>
          <a:noFill/>
          <a:ln w="9525" cap="flat" cmpd="sng">
            <a:solidFill>
              <a:srgbClr val="98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" name="Google Shape;4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025"/>
            <a:ext cx="4129450" cy="2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5"/>
          <p:cNvSpPr txBox="1"/>
          <p:nvPr/>
        </p:nvSpPr>
        <p:spPr>
          <a:xfrm>
            <a:off x="4745825" y="3365600"/>
            <a:ext cx="3417000" cy="1134600"/>
          </a:xfrm>
          <a:prstGeom prst="rect">
            <a:avLst/>
          </a:prstGeom>
          <a:noFill/>
          <a:ln>
            <a:noFill/>
          </a:ln>
          <a:effectLst>
            <a:outerShdw blurRad="57150" dist="47625" dir="1800000" algn="bl" rotWithShape="0">
              <a:srgbClr val="666666">
                <a:alpha val="52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solidFill>
                  <a:srgbClr val="073763"/>
                </a:solidFill>
                <a:latin typeface="DFKai-SB"/>
                <a:ea typeface="DFKai-SB"/>
                <a:cs typeface="DFKai-SB"/>
                <a:sym typeface="DFKai-SB"/>
              </a:rPr>
              <a:t>居家基礎照護服務包含翻身、簡單復健、量測等..</a:t>
            </a:r>
            <a:endParaRPr sz="1700" b="1">
              <a:solidFill>
                <a:srgbClr val="07376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>
                <a:solidFill>
                  <a:srgbClr val="073763"/>
                </a:solidFill>
                <a:latin typeface="DFKai-SB"/>
                <a:ea typeface="DFKai-SB"/>
                <a:cs typeface="DFKai-SB"/>
                <a:sym typeface="DFKai-SB"/>
              </a:rPr>
              <a:t>也以次為單位計算且以一小時為基礎單位超過則另外計算</a:t>
            </a:r>
            <a:endParaRPr sz="1700" b="1">
              <a:solidFill>
                <a:srgbClr val="07376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488" name="Google Shape;488;p46"/>
          <p:cNvSpPr txBox="1"/>
          <p:nvPr/>
        </p:nvSpPr>
        <p:spPr>
          <a:xfrm>
            <a:off x="275075" y="285425"/>
            <a:ext cx="34170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b="1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介面 prototype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89" name="Google Shape;489;p46"/>
          <p:cNvSpPr txBox="1"/>
          <p:nvPr/>
        </p:nvSpPr>
        <p:spPr>
          <a:xfrm>
            <a:off x="3807850" y="642500"/>
            <a:ext cx="37956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20124D"/>
                </a:solidFill>
                <a:latin typeface="DFKai-SB"/>
                <a:ea typeface="DFKai-SB"/>
                <a:cs typeface="DFKai-SB"/>
                <a:sym typeface="DFKai-SB"/>
              </a:rPr>
              <a:t>衛生所管理網頁-</a:t>
            </a:r>
            <a:r>
              <a:rPr lang="zh-TW" sz="2400" b="1">
                <a:solidFill>
                  <a:srgbClr val="20124D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服務紀錄</a:t>
            </a:r>
            <a:endParaRPr sz="2400" b="1">
              <a:solidFill>
                <a:srgbClr val="20124D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90" name="Google Shape;4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0" y="1213650"/>
            <a:ext cx="4954500" cy="174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749" y="2077987"/>
            <a:ext cx="6947302" cy="13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6"/>
          <p:cNvSpPr/>
          <p:nvPr/>
        </p:nvSpPr>
        <p:spPr>
          <a:xfrm rot="5400000">
            <a:off x="778750" y="3272425"/>
            <a:ext cx="972600" cy="890100"/>
          </a:xfrm>
          <a:prstGeom prst="bentUpArrow">
            <a:avLst>
              <a:gd name="adj1" fmla="val 25000"/>
              <a:gd name="adj2" fmla="val 19444"/>
              <a:gd name="adj3" fmla="val 25000"/>
            </a:avLst>
          </a:prstGeom>
          <a:solidFill>
            <a:srgbClr val="A2C4C9"/>
          </a:solidFill>
          <a:ln w="19050" cap="flat" cmpd="sng">
            <a:solidFill>
              <a:srgbClr val="45818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6"/>
          <p:cNvSpPr/>
          <p:nvPr/>
        </p:nvSpPr>
        <p:spPr>
          <a:xfrm>
            <a:off x="2094750" y="3593850"/>
            <a:ext cx="5912700" cy="1362300"/>
          </a:xfrm>
          <a:prstGeom prst="foldedCorner">
            <a:avLst>
              <a:gd name="adj" fmla="val 16667"/>
            </a:avLst>
          </a:prstGeom>
          <a:solidFill>
            <a:srgbClr val="D0E0E3"/>
          </a:solidFill>
          <a:ln w="19050" cap="flat" cmpd="sng">
            <a:solidFill>
              <a:srgbClr val="134F5C"/>
            </a:solidFill>
            <a:prstDash val="dash"/>
            <a:round/>
            <a:headEnd type="none" w="sm" len="sm"/>
            <a:tailEnd type="none" w="sm" len="sm"/>
          </a:ln>
          <a:effectLst>
            <a:outerShdw blurRad="57150" dist="47625" dir="6120000" algn="bl" rotWithShape="0">
              <a:srgbClr val="666666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5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274E1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494" name="Google Shape;494;p46"/>
          <p:cNvSpPr txBox="1"/>
          <p:nvPr/>
        </p:nvSpPr>
        <p:spPr>
          <a:xfrm>
            <a:off x="2135550" y="3695275"/>
            <a:ext cx="5795700" cy="1108200"/>
          </a:xfrm>
          <a:prstGeom prst="rect">
            <a:avLst/>
          </a:prstGeom>
          <a:noFill/>
          <a:ln>
            <a:noFill/>
          </a:ln>
          <a:effectLst>
            <a:outerShdw blurRad="57150" dist="19050" dir="4020000" algn="bl" rotWithShape="0">
              <a:srgbClr val="666666">
                <a:alpha val="6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1">
                <a:solidFill>
                  <a:srgbClr val="274E13"/>
                </a:solidFill>
                <a:latin typeface="DFKai-SB"/>
                <a:ea typeface="DFKai-SB"/>
                <a:cs typeface="DFKai-SB"/>
                <a:sym typeface="DFKai-SB"/>
              </a:rPr>
              <a:t>服務紀錄主要是記錄每一次的服務</a:t>
            </a:r>
            <a:endParaRPr sz="1600" b="1">
              <a:solidFill>
                <a:srgbClr val="274E1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1">
                <a:solidFill>
                  <a:srgbClr val="274E13"/>
                </a:solidFill>
                <a:latin typeface="DFKai-SB"/>
                <a:ea typeface="DFKai-SB"/>
                <a:cs typeface="DFKai-SB"/>
                <a:sym typeface="DFKai-SB"/>
              </a:rPr>
              <a:t>內容包含民眾與守門員資料還有服務的時間類型與狀態等等</a:t>
            </a:r>
            <a:endParaRPr sz="1600" b="1">
              <a:solidFill>
                <a:srgbClr val="274E1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1">
                <a:solidFill>
                  <a:srgbClr val="274E13"/>
                </a:solidFill>
                <a:latin typeface="DFKai-SB"/>
                <a:ea typeface="DFKai-SB"/>
                <a:cs typeface="DFKai-SB"/>
                <a:sym typeface="DFKai-SB"/>
              </a:rPr>
              <a:t>目的是能夠讓衛生所能夠方便管理查看甚至能夠掌握服務狀況</a:t>
            </a:r>
            <a:endParaRPr sz="1600" b="1">
              <a:solidFill>
                <a:srgbClr val="274E1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1">
                <a:solidFill>
                  <a:srgbClr val="274E13"/>
                </a:solidFill>
                <a:latin typeface="DFKai-SB"/>
                <a:ea typeface="DFKai-SB"/>
                <a:cs typeface="DFKai-SB"/>
                <a:sym typeface="DFKai-SB"/>
              </a:rPr>
              <a:t>包含服務期間的問題(反應在評價上或備註上)注意的事項等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5" name="Google Shape;495;p46"/>
          <p:cNvSpPr/>
          <p:nvPr/>
        </p:nvSpPr>
        <p:spPr>
          <a:xfrm>
            <a:off x="7496400" y="1140338"/>
            <a:ext cx="758400" cy="739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19050" cap="flat" cmpd="sng">
            <a:solidFill>
              <a:srgbClr val="F1C23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7"/>
          <p:cNvSpPr txBox="1"/>
          <p:nvPr/>
        </p:nvSpPr>
        <p:spPr>
          <a:xfrm>
            <a:off x="1748050" y="907200"/>
            <a:ext cx="60066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感謝大家的聆聽</a:t>
            </a:r>
            <a:endParaRPr sz="60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501" name="Google Shape;5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63" y="2033025"/>
            <a:ext cx="3243675" cy="26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 idx="4294967295"/>
          </p:nvPr>
        </p:nvSpPr>
        <p:spPr>
          <a:xfrm>
            <a:off x="311300" y="226775"/>
            <a:ext cx="3477600" cy="9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666666"/>
                </a:solidFill>
                <a:latin typeface="DFKai-SB"/>
                <a:ea typeface="DFKai-SB"/>
                <a:cs typeface="DFKai-SB"/>
                <a:sym typeface="DFKai-SB"/>
              </a:rPr>
              <a:t>開發動機</a:t>
            </a:r>
            <a:endParaRPr sz="6000">
              <a:solidFill>
                <a:srgbClr val="66666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4294967295"/>
          </p:nvPr>
        </p:nvSpPr>
        <p:spPr>
          <a:xfrm>
            <a:off x="972475" y="1408925"/>
            <a:ext cx="7583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aleway"/>
              <a:buChar char="◉"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希望透過共享服務的模式，幫助偏遠地區的民眾解決醫療上的不便。</a:t>
            </a:r>
            <a:endParaRPr sz="24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例如:就醫上的交通不便、醫療器材的缺乏、健康監測等。</a:t>
            </a:r>
            <a:endParaRPr sz="2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937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Raleway"/>
              <a:buChar char="◉"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提供民眾、照服員(健康守門員)與衛生所三方之間快速有效率的規劃與取得照護服務。</a:t>
            </a:r>
            <a:endParaRPr sz="2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3</a:t>
            </a:fld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 idx="4294967295"/>
          </p:nvPr>
        </p:nvSpPr>
        <p:spPr>
          <a:xfrm>
            <a:off x="311300" y="226775"/>
            <a:ext cx="3477600" cy="9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666666"/>
                </a:solidFill>
                <a:latin typeface="DFKai-SB"/>
                <a:ea typeface="DFKai-SB"/>
                <a:cs typeface="DFKai-SB"/>
                <a:sym typeface="DFKai-SB"/>
              </a:rPr>
              <a:t>計畫目的</a:t>
            </a:r>
            <a:endParaRPr sz="6000">
              <a:solidFill>
                <a:srgbClr val="66666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4294967295"/>
          </p:nvPr>
        </p:nvSpPr>
        <p:spPr>
          <a:xfrm>
            <a:off x="1216025" y="1604150"/>
            <a:ext cx="6584100" cy="23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aleway"/>
              <a:buChar char="◉"/>
            </a:pPr>
            <a:r>
              <a:rPr lang="zh-TW" sz="30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以花蓮縣秀林鄉作為模擬實驗場域</a:t>
            </a:r>
            <a:endParaRPr sz="30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19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DFKai-SB"/>
              <a:buChar char="◉"/>
            </a:pPr>
            <a:r>
              <a:rPr lang="zh-TW" sz="30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提供交通接送自動化安排</a:t>
            </a:r>
            <a:endParaRPr sz="30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19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DFKai-SB"/>
              <a:buChar char="◉"/>
            </a:pPr>
            <a:r>
              <a:rPr lang="zh-TW" sz="30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安排具近便性的照顧服務</a:t>
            </a:r>
            <a:endParaRPr sz="30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419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DFKai-SB"/>
              <a:buChar char="◉"/>
            </a:pPr>
            <a:r>
              <a:rPr lang="zh-TW" sz="30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撮合閒置醫療器材共享</a:t>
            </a:r>
            <a:endParaRPr sz="30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4</a:t>
            </a:fld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5</a:t>
            </a:fld>
            <a:endParaRPr sz="1800"/>
          </a:p>
        </p:txBody>
      </p:sp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7039975" y="1522950"/>
            <a:ext cx="1951500" cy="20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666666"/>
                </a:solidFill>
                <a:latin typeface="DFKai-SB"/>
                <a:ea typeface="DFKai-SB"/>
                <a:cs typeface="DFKai-SB"/>
                <a:sym typeface="DFKai-SB"/>
              </a:rPr>
              <a:t>需求</a:t>
            </a:r>
            <a:endParaRPr sz="6000">
              <a:solidFill>
                <a:srgbClr val="666666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6000">
                <a:solidFill>
                  <a:srgbClr val="666666"/>
                </a:solidFill>
                <a:latin typeface="DFKai-SB"/>
                <a:ea typeface="DFKai-SB"/>
                <a:cs typeface="DFKai-SB"/>
                <a:sym typeface="DFKai-SB"/>
              </a:rPr>
              <a:t>分析</a:t>
            </a:r>
            <a:endParaRPr sz="6000">
              <a:solidFill>
                <a:srgbClr val="66666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160350" y="608250"/>
            <a:ext cx="3509400" cy="4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666666"/>
                </a:solidFill>
                <a:latin typeface="DFKai-SB"/>
                <a:ea typeface="DFKai-SB"/>
                <a:cs typeface="DFKai-SB"/>
                <a:sym typeface="DFKai-SB"/>
              </a:rPr>
              <a:t>    </a:t>
            </a:r>
            <a:r>
              <a:rPr lang="zh-TW" sz="30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民眾的需求</a:t>
            </a:r>
            <a:endParaRPr sz="30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1.偏鄉地區交通不便</a:t>
            </a:r>
            <a:endParaRPr sz="24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2.行動不便與失能民眾不便外出</a:t>
            </a:r>
            <a:endParaRPr sz="24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3.</a:t>
            </a:r>
            <a:r>
              <a:rPr lang="zh-TW" sz="2400" b="1">
                <a:solidFill>
                  <a:srgbClr val="43434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家中照護者臨時有事</a:t>
            </a:r>
            <a:endParaRPr sz="24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4.因突發狀況所需醫療器材(突然摔傷或是發生事故)</a:t>
            </a:r>
            <a:endParaRPr sz="24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2"/>
          </p:nvPr>
        </p:nvSpPr>
        <p:spPr>
          <a:xfrm>
            <a:off x="3959625" y="716350"/>
            <a:ext cx="3115800" cy="4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rPr>
              <a:t>  </a:t>
            </a:r>
            <a:r>
              <a:rPr lang="zh-TW" sz="30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提供的服務</a:t>
            </a:r>
            <a:endParaRPr sz="30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1.接送服務</a:t>
            </a:r>
            <a:endParaRPr sz="24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2.送餐服務</a:t>
            </a:r>
            <a:endParaRPr sz="24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3.</a:t>
            </a:r>
            <a:r>
              <a:rPr lang="zh-TW" sz="2400" b="1">
                <a:solidFill>
                  <a:srgbClr val="434343"/>
                </a:solidFill>
                <a:highlight>
                  <a:srgbClr val="FFFFFF"/>
                </a:highlight>
                <a:latin typeface="DFKai-SB"/>
                <a:ea typeface="DFKai-SB"/>
                <a:cs typeface="DFKai-SB"/>
                <a:sym typeface="DFKai-SB"/>
              </a:rPr>
              <a:t>居家基礎照護</a:t>
            </a:r>
            <a:endParaRPr sz="2400" b="1">
              <a:solidFill>
                <a:srgbClr val="434343"/>
              </a:solidFill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4.醫療器材借用</a:t>
            </a:r>
            <a:endParaRPr sz="2400">
              <a:solidFill>
                <a:srgbClr val="434343"/>
              </a:solidFill>
            </a:endParaRPr>
          </a:p>
        </p:txBody>
      </p:sp>
      <p:grpSp>
        <p:nvGrpSpPr>
          <p:cNvPr id="248" name="Google Shape;248;p30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249" name="Google Shape;249;p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30"/>
          <p:cNvGrpSpPr/>
          <p:nvPr/>
        </p:nvGrpSpPr>
        <p:grpSpPr>
          <a:xfrm>
            <a:off x="6603859" y="3815768"/>
            <a:ext cx="342882" cy="350068"/>
            <a:chOff x="3951850" y="2985350"/>
            <a:chExt cx="407950" cy="416500"/>
          </a:xfrm>
        </p:grpSpPr>
        <p:sp>
          <p:nvSpPr>
            <p:cNvPr id="254" name="Google Shape;254;p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0"/>
          <p:cNvSpPr/>
          <p:nvPr/>
        </p:nvSpPr>
        <p:spPr>
          <a:xfrm>
            <a:off x="4006250" y="859026"/>
            <a:ext cx="293703" cy="350035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25" y="816250"/>
            <a:ext cx="580795" cy="43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30"/>
          <p:cNvCxnSpPr/>
          <p:nvPr/>
        </p:nvCxnSpPr>
        <p:spPr>
          <a:xfrm>
            <a:off x="3710875" y="608250"/>
            <a:ext cx="0" cy="39570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1637248" y="3610178"/>
            <a:ext cx="1282802" cy="1282800"/>
            <a:chOff x="5572973" y="2749628"/>
            <a:chExt cx="1282802" cy="1282800"/>
          </a:xfrm>
        </p:grpSpPr>
        <p:sp>
          <p:nvSpPr>
            <p:cNvPr id="266" name="Google Shape;266;p31"/>
            <p:cNvSpPr/>
            <p:nvPr/>
          </p:nvSpPr>
          <p:spPr>
            <a:xfrm>
              <a:off x="5572973" y="2749628"/>
              <a:ext cx="1282800" cy="12828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 txBox="1"/>
            <p:nvPr/>
          </p:nvSpPr>
          <p:spPr>
            <a:xfrm>
              <a:off x="5572975" y="3116200"/>
              <a:ext cx="12828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latin typeface="DFKai-SB"/>
                  <a:ea typeface="DFKai-SB"/>
                  <a:cs typeface="DFKai-SB"/>
                  <a:sym typeface="DFKai-SB"/>
                </a:rPr>
                <a:t>守門員</a:t>
              </a:r>
              <a:endParaRPr sz="2400" b="1"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268" name="Google Shape;268;p31"/>
          <p:cNvSpPr txBox="1"/>
          <p:nvPr/>
        </p:nvSpPr>
        <p:spPr>
          <a:xfrm>
            <a:off x="356350" y="2828650"/>
            <a:ext cx="925500" cy="21834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系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統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架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構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269" name="Google Shape;269;p31"/>
          <p:cNvGrpSpPr/>
          <p:nvPr/>
        </p:nvGrpSpPr>
        <p:grpSpPr>
          <a:xfrm>
            <a:off x="1637238" y="1930339"/>
            <a:ext cx="1282800" cy="1282800"/>
            <a:chOff x="2274163" y="2749614"/>
            <a:chExt cx="1282800" cy="1282800"/>
          </a:xfrm>
        </p:grpSpPr>
        <p:sp>
          <p:nvSpPr>
            <p:cNvPr id="270" name="Google Shape;270;p31"/>
            <p:cNvSpPr/>
            <p:nvPr/>
          </p:nvSpPr>
          <p:spPr>
            <a:xfrm>
              <a:off x="2274163" y="2749614"/>
              <a:ext cx="1282800" cy="12828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 txBox="1"/>
            <p:nvPr/>
          </p:nvSpPr>
          <p:spPr>
            <a:xfrm>
              <a:off x="2452813" y="3116200"/>
              <a:ext cx="9255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latin typeface="DFKai-SB"/>
                  <a:ea typeface="DFKai-SB"/>
                  <a:cs typeface="DFKai-SB"/>
                  <a:sym typeface="DFKai-SB"/>
                </a:rPr>
                <a:t>民眾</a:t>
              </a:r>
              <a:endParaRPr sz="2400" b="1"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6</a:t>
            </a:fld>
            <a:endParaRPr sz="1800"/>
          </a:p>
        </p:txBody>
      </p:sp>
      <p:grpSp>
        <p:nvGrpSpPr>
          <p:cNvPr id="273" name="Google Shape;273;p31"/>
          <p:cNvGrpSpPr/>
          <p:nvPr/>
        </p:nvGrpSpPr>
        <p:grpSpPr>
          <a:xfrm>
            <a:off x="1682893" y="331175"/>
            <a:ext cx="1282800" cy="1282800"/>
            <a:chOff x="4187393" y="232275"/>
            <a:chExt cx="1282800" cy="1282800"/>
          </a:xfrm>
        </p:grpSpPr>
        <p:sp>
          <p:nvSpPr>
            <p:cNvPr id="274" name="Google Shape;274;p31"/>
            <p:cNvSpPr/>
            <p:nvPr/>
          </p:nvSpPr>
          <p:spPr>
            <a:xfrm>
              <a:off x="4187393" y="232275"/>
              <a:ext cx="1282800" cy="12828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 txBox="1"/>
            <p:nvPr/>
          </p:nvSpPr>
          <p:spPr>
            <a:xfrm>
              <a:off x="4247250" y="635025"/>
              <a:ext cx="11631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latin typeface="DFKai-SB"/>
                  <a:ea typeface="DFKai-SB"/>
                  <a:cs typeface="DFKai-SB"/>
                  <a:sym typeface="DFKai-SB"/>
                </a:rPr>
                <a:t>衛生所</a:t>
              </a:r>
              <a:endParaRPr sz="2400" b="1"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76" name="Google Shape;276;p31"/>
          <p:cNvGrpSpPr/>
          <p:nvPr/>
        </p:nvGrpSpPr>
        <p:grpSpPr>
          <a:xfrm>
            <a:off x="4177150" y="1613975"/>
            <a:ext cx="2107500" cy="1605600"/>
            <a:chOff x="4238050" y="1590225"/>
            <a:chExt cx="2107500" cy="1605600"/>
          </a:xfrm>
        </p:grpSpPr>
        <p:sp>
          <p:nvSpPr>
            <p:cNvPr id="277" name="Google Shape;277;p31"/>
            <p:cNvSpPr/>
            <p:nvPr/>
          </p:nvSpPr>
          <p:spPr>
            <a:xfrm>
              <a:off x="4238050" y="1590225"/>
              <a:ext cx="2107500" cy="16056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 txBox="1"/>
            <p:nvPr/>
          </p:nvSpPr>
          <p:spPr>
            <a:xfrm>
              <a:off x="4709800" y="1974525"/>
              <a:ext cx="1164000" cy="8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latin typeface="DFKai-SB"/>
                  <a:ea typeface="DFKai-SB"/>
                  <a:cs typeface="DFKai-SB"/>
                  <a:sym typeface="DFKai-SB"/>
                </a:rPr>
                <a:t>服務共享平台</a:t>
              </a:r>
              <a:endParaRPr sz="2400" b="1"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79" name="Google Shape;279;p31"/>
          <p:cNvGrpSpPr/>
          <p:nvPr/>
        </p:nvGrpSpPr>
        <p:grpSpPr>
          <a:xfrm>
            <a:off x="7608725" y="1400025"/>
            <a:ext cx="1240200" cy="2130300"/>
            <a:chOff x="7707650" y="1369575"/>
            <a:chExt cx="1240200" cy="2130300"/>
          </a:xfrm>
        </p:grpSpPr>
        <p:sp>
          <p:nvSpPr>
            <p:cNvPr id="280" name="Google Shape;280;p31"/>
            <p:cNvSpPr/>
            <p:nvPr/>
          </p:nvSpPr>
          <p:spPr>
            <a:xfrm>
              <a:off x="7707650" y="1369575"/>
              <a:ext cx="1240200" cy="21303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 txBox="1"/>
            <p:nvPr/>
          </p:nvSpPr>
          <p:spPr>
            <a:xfrm>
              <a:off x="7745750" y="2035650"/>
              <a:ext cx="1164000" cy="8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>
                  <a:latin typeface="DFKai-SB"/>
                  <a:ea typeface="DFKai-SB"/>
                  <a:cs typeface="DFKai-SB"/>
                  <a:sym typeface="DFKai-SB"/>
                </a:rPr>
                <a:t>FHIR SERVER</a:t>
              </a:r>
              <a:endParaRPr sz="2400" b="1"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cxnSp>
        <p:nvCxnSpPr>
          <p:cNvPr id="282" name="Google Shape;282;p31"/>
          <p:cNvCxnSpPr/>
          <p:nvPr/>
        </p:nvCxnSpPr>
        <p:spPr>
          <a:xfrm rot="10800000">
            <a:off x="6292325" y="2746750"/>
            <a:ext cx="131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31"/>
          <p:cNvSpPr txBox="1"/>
          <p:nvPr/>
        </p:nvSpPr>
        <p:spPr>
          <a:xfrm>
            <a:off x="6652763" y="2746750"/>
            <a:ext cx="608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結果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84" name="Google Shape;284;p31"/>
          <p:cNvCxnSpPr/>
          <p:nvPr/>
        </p:nvCxnSpPr>
        <p:spPr>
          <a:xfrm>
            <a:off x="2900150" y="2457475"/>
            <a:ext cx="1263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31"/>
          <p:cNvSpPr txBox="1"/>
          <p:nvPr/>
        </p:nvSpPr>
        <p:spPr>
          <a:xfrm>
            <a:off x="3009650" y="1718275"/>
            <a:ext cx="9255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即時服務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預約服務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評分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6" name="Google Shape;286;p31"/>
          <p:cNvCxnSpPr/>
          <p:nvPr/>
        </p:nvCxnSpPr>
        <p:spPr>
          <a:xfrm rot="10800000">
            <a:off x="2900900" y="2746750"/>
            <a:ext cx="1261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1"/>
          <p:cNvSpPr txBox="1"/>
          <p:nvPr/>
        </p:nvSpPr>
        <p:spPr>
          <a:xfrm>
            <a:off x="3079875" y="2746750"/>
            <a:ext cx="1089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服務費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衛教資訊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88" name="Google Shape;288;p31"/>
          <p:cNvCxnSpPr/>
          <p:nvPr/>
        </p:nvCxnSpPr>
        <p:spPr>
          <a:xfrm rot="10800000" flipH="1">
            <a:off x="2834650" y="3230875"/>
            <a:ext cx="2141100" cy="678300"/>
          </a:xfrm>
          <a:prstGeom prst="bentConnector3">
            <a:avLst>
              <a:gd name="adj1" fmla="val 9965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31"/>
          <p:cNvSpPr txBox="1"/>
          <p:nvPr/>
        </p:nvSpPr>
        <p:spPr>
          <a:xfrm>
            <a:off x="3139450" y="3548125"/>
            <a:ext cx="1531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班表、個人資料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90" name="Google Shape;290;p31"/>
          <p:cNvCxnSpPr/>
          <p:nvPr/>
        </p:nvCxnSpPr>
        <p:spPr>
          <a:xfrm flipH="1">
            <a:off x="2918400" y="3230875"/>
            <a:ext cx="2568000" cy="1165800"/>
          </a:xfrm>
          <a:prstGeom prst="bentConnector3">
            <a:avLst>
              <a:gd name="adj1" fmla="val -59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p31"/>
          <p:cNvSpPr txBox="1"/>
          <p:nvPr/>
        </p:nvSpPr>
        <p:spPr>
          <a:xfrm>
            <a:off x="3360400" y="4382550"/>
            <a:ext cx="20649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服務通知、服務費補助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92" name="Google Shape;292;p31"/>
          <p:cNvCxnSpPr/>
          <p:nvPr/>
        </p:nvCxnSpPr>
        <p:spPr>
          <a:xfrm>
            <a:off x="2956550" y="1165850"/>
            <a:ext cx="1813500" cy="457200"/>
          </a:xfrm>
          <a:prstGeom prst="bentConnector3">
            <a:avLst>
              <a:gd name="adj1" fmla="val 99584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3" name="Google Shape;293;p31"/>
          <p:cNvCxnSpPr>
            <a:stCxn id="277" idx="0"/>
          </p:cNvCxnSpPr>
          <p:nvPr/>
        </p:nvCxnSpPr>
        <p:spPr>
          <a:xfrm rot="5400000" flipH="1">
            <a:off x="3694300" y="77375"/>
            <a:ext cx="791100" cy="2282100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4" name="Google Shape;294;p31"/>
          <p:cNvSpPr txBox="1"/>
          <p:nvPr/>
        </p:nvSpPr>
        <p:spPr>
          <a:xfrm>
            <a:off x="3215650" y="1150550"/>
            <a:ext cx="13791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不良使用警告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2872800" y="356575"/>
            <a:ext cx="35871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醫療器材資訊、服務費管理、使用者權限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296" name="Google Shape;296;p31"/>
          <p:cNvCxnSpPr/>
          <p:nvPr/>
        </p:nvCxnSpPr>
        <p:spPr>
          <a:xfrm>
            <a:off x="6294125" y="2346950"/>
            <a:ext cx="1326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31"/>
          <p:cNvSpPr txBox="1"/>
          <p:nvPr/>
        </p:nvSpPr>
        <p:spPr>
          <a:xfrm>
            <a:off x="6642325" y="1945375"/>
            <a:ext cx="608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資料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00" y="152400"/>
            <a:ext cx="618193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677425" y="521475"/>
            <a:ext cx="21843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資料關聯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7</a:t>
            </a:fld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/>
        </p:nvSpPr>
        <p:spPr>
          <a:xfrm>
            <a:off x="281875" y="93475"/>
            <a:ext cx="21843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FHIR 資料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554925" y="844353"/>
            <a:ext cx="7750500" cy="4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範例一：派車服務</a:t>
            </a:r>
            <a:endParaRPr sz="22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1" name="Google Shape;311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8</a:t>
            </a:fld>
            <a:endParaRPr sz="1800"/>
          </a:p>
        </p:txBody>
      </p:sp>
      <p:grpSp>
        <p:nvGrpSpPr>
          <p:cNvPr id="312" name="Google Shape;312;p33"/>
          <p:cNvGrpSpPr/>
          <p:nvPr/>
        </p:nvGrpSpPr>
        <p:grpSpPr>
          <a:xfrm>
            <a:off x="2952962" y="989285"/>
            <a:ext cx="336767" cy="383835"/>
            <a:chOff x="4630125" y="278900"/>
            <a:chExt cx="400675" cy="456675"/>
          </a:xfrm>
        </p:grpSpPr>
        <p:sp>
          <p:nvSpPr>
            <p:cNvPr id="313" name="Google Shape;313;p3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849" y="1277750"/>
            <a:ext cx="4879574" cy="3021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/>
          <p:nvPr/>
        </p:nvSpPr>
        <p:spPr>
          <a:xfrm>
            <a:off x="3743975" y="1539550"/>
            <a:ext cx="2010900" cy="587700"/>
          </a:xfrm>
          <a:prstGeom prst="rect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888125" y="1316288"/>
            <a:ext cx="1784700" cy="547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latin typeface="DFKai-SB"/>
                <a:ea typeface="DFKai-SB"/>
                <a:cs typeface="DFKai-SB"/>
                <a:sym typeface="DFKai-SB"/>
              </a:rPr>
              <a:t>民眾提出服務需求</a:t>
            </a:r>
            <a:endParaRPr sz="1500"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888125" y="1879425"/>
            <a:ext cx="1784700" cy="547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b="1">
                <a:latin typeface="DFKai-SB"/>
                <a:ea typeface="DFKai-SB"/>
                <a:cs typeface="DFKai-SB"/>
                <a:sym typeface="DFKai-SB"/>
              </a:rPr>
              <a:t>表示成FHIR標準格式</a:t>
            </a:r>
            <a:endParaRPr sz="1300"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888125" y="3537563"/>
            <a:ext cx="1784700" cy="547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透過FHIR的API搜尋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888125" y="2442563"/>
            <a:ext cx="1784700" cy="547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latin typeface="DFKai-SB"/>
                <a:ea typeface="DFKai-SB"/>
                <a:cs typeface="DFKai-SB"/>
                <a:sym typeface="DFKai-SB"/>
              </a:rPr>
              <a:t>傳至服務共享平台</a:t>
            </a:r>
            <a:endParaRPr sz="1500"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3" name="Google Shape;323;p33"/>
          <p:cNvSpPr/>
          <p:nvPr/>
        </p:nvSpPr>
        <p:spPr>
          <a:xfrm>
            <a:off x="888125" y="4632563"/>
            <a:ext cx="1784700" cy="384000"/>
          </a:xfrm>
          <a:prstGeom prst="rect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DFKai-SB"/>
                <a:ea typeface="DFKai-SB"/>
                <a:cs typeface="DFKai-SB"/>
                <a:sym typeface="DFKai-SB"/>
              </a:rPr>
              <a:t>服務通知</a:t>
            </a:r>
            <a:endParaRPr sz="1800"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4" name="Google Shape;324;p33"/>
          <p:cNvSpPr/>
          <p:nvPr/>
        </p:nvSpPr>
        <p:spPr>
          <a:xfrm>
            <a:off x="888125" y="2990063"/>
            <a:ext cx="1784700" cy="547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DFKai-SB"/>
                <a:ea typeface="DFKai-SB"/>
                <a:cs typeface="DFKai-SB"/>
                <a:sym typeface="DFKai-SB"/>
              </a:rPr>
              <a:t>FHIR SERVER</a:t>
            </a:r>
            <a:endParaRPr sz="1600"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888125" y="4085063"/>
            <a:ext cx="1784700" cy="547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latin typeface="DFKai-SB"/>
                <a:ea typeface="DFKai-SB"/>
                <a:cs typeface="DFKai-SB"/>
                <a:sym typeface="DFKai-SB"/>
              </a:rPr>
              <a:t>傳回服務共享平台</a:t>
            </a:r>
            <a:endParaRPr sz="1500" b="1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/>
        </p:nvSpPr>
        <p:spPr>
          <a:xfrm>
            <a:off x="677425" y="521475"/>
            <a:ext cx="2184300" cy="7392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FHIR 資料</a:t>
            </a:r>
            <a:endParaRPr sz="3000" b="1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696750" y="1397825"/>
            <a:ext cx="7750500" cy="3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rgbClr val="434343"/>
                </a:solidFill>
                <a:latin typeface="DFKai-SB"/>
                <a:ea typeface="DFKai-SB"/>
                <a:cs typeface="DFKai-SB"/>
                <a:sym typeface="DFKai-SB"/>
              </a:rPr>
              <a:t>範例二：健康資料</a:t>
            </a:r>
            <a:endParaRPr sz="2200" b="1">
              <a:solidFill>
                <a:srgbClr val="43434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800"/>
              <a:t>9</a:t>
            </a:fld>
            <a:endParaRPr sz="1800"/>
          </a:p>
        </p:txBody>
      </p:sp>
      <p:sp>
        <p:nvSpPr>
          <p:cNvPr id="333" name="Google Shape;333;p34"/>
          <p:cNvSpPr/>
          <p:nvPr/>
        </p:nvSpPr>
        <p:spPr>
          <a:xfrm>
            <a:off x="877225" y="2144750"/>
            <a:ext cx="1784700" cy="547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latin typeface="DFKai-SB"/>
                <a:ea typeface="DFKai-SB"/>
                <a:cs typeface="DFKai-SB"/>
                <a:sym typeface="DFKai-SB"/>
              </a:rPr>
              <a:t>填入健康資料表單</a:t>
            </a:r>
            <a:endParaRPr sz="1500"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763225" y="3787250"/>
            <a:ext cx="2098500" cy="384000"/>
          </a:xfrm>
          <a:prstGeom prst="rect">
            <a:avLst/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存入FHIR SERVER</a:t>
            </a:r>
            <a:endParaRPr sz="1800" b="1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335" name="Google Shape;3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625" y="1505950"/>
            <a:ext cx="5043775" cy="251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4"/>
          <p:cNvGrpSpPr/>
          <p:nvPr/>
        </p:nvGrpSpPr>
        <p:grpSpPr>
          <a:xfrm>
            <a:off x="3167420" y="1397836"/>
            <a:ext cx="178832" cy="460179"/>
            <a:chOff x="732125" y="2958550"/>
            <a:chExt cx="130325" cy="474950"/>
          </a:xfrm>
        </p:grpSpPr>
        <p:sp>
          <p:nvSpPr>
            <p:cNvPr id="337" name="Google Shape;337;p3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34"/>
          <p:cNvSpPr/>
          <p:nvPr/>
        </p:nvSpPr>
        <p:spPr>
          <a:xfrm>
            <a:off x="877225" y="3239738"/>
            <a:ext cx="1784700" cy="547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latin typeface="DFKai-SB"/>
                <a:ea typeface="DFKai-SB"/>
                <a:cs typeface="DFKai-SB"/>
                <a:sym typeface="DFKai-SB"/>
              </a:rPr>
              <a:t>傳至服務共享平台</a:t>
            </a:r>
            <a:endParaRPr sz="1500" b="1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877225" y="2692250"/>
            <a:ext cx="1784700" cy="5475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1905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b="1">
                <a:latin typeface="DFKai-SB"/>
                <a:ea typeface="DFKai-SB"/>
                <a:cs typeface="DFKai-SB"/>
                <a:sym typeface="DFKai-SB"/>
              </a:rPr>
              <a:t>表示成FHIR標準格式</a:t>
            </a:r>
            <a:endParaRPr sz="1300" b="1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Microsoft Office PowerPoint</Application>
  <PresentationFormat>如螢幕大小 (16:9)</PresentationFormat>
  <Paragraphs>182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DFKai-SB</vt:lpstr>
      <vt:lpstr>Poppins Light</vt:lpstr>
      <vt:lpstr>Arial</vt:lpstr>
      <vt:lpstr>Comic Sans MS</vt:lpstr>
      <vt:lpstr>Raleway</vt:lpstr>
      <vt:lpstr>Poppins</vt:lpstr>
      <vt:lpstr>Simple Light</vt:lpstr>
      <vt:lpstr>Cymbeline template</vt:lpstr>
      <vt:lpstr>以共享服務概念為基礎之長照服務系統</vt:lpstr>
      <vt:lpstr>大綱 Outline</vt:lpstr>
      <vt:lpstr>開發動機</vt:lpstr>
      <vt:lpstr>計畫目的</vt:lpstr>
      <vt:lpstr>需求 分析</vt:lpstr>
      <vt:lpstr>PowerPoint 簡報</vt:lpstr>
      <vt:lpstr>PowerPoint 簡報</vt:lpstr>
      <vt:lpstr>PowerPoint 簡報</vt:lpstr>
      <vt:lpstr>PowerPoint 簡報</vt:lpstr>
      <vt:lpstr>Want big impact? Use big image.</vt:lpstr>
      <vt:lpstr>Want big impact? Use big image.</vt:lpstr>
      <vt:lpstr>Want big impact? Use big image.</vt:lpstr>
      <vt:lpstr>Want big impact? Use big image.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以共享服務概念為基礎之長照服務系統</dc:title>
  <dc:creator>吳佳馨</dc:creator>
  <cp:lastModifiedBy>佳馨 吳</cp:lastModifiedBy>
  <cp:revision>1</cp:revision>
  <dcterms:modified xsi:type="dcterms:W3CDTF">2019-05-22T03:23:56Z</dcterms:modified>
</cp:coreProperties>
</file>