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3" r:id="rId1"/>
    <p:sldMasterId id="214748402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6541-8750-4445-8DED-00ED856F18C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1F1B-8541-424B-A1E1-732EB8ED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85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17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沒有把</a:t>
            </a:r>
            <a:r>
              <a:rPr lang="en-US" altLang="zh-TW" dirty="0"/>
              <a:t>EBM</a:t>
            </a:r>
            <a:r>
              <a:rPr lang="zh-TW" altLang="en-US" dirty="0"/>
              <a:t>講清楚</a:t>
            </a:r>
            <a:r>
              <a:rPr lang="en-US" altLang="zh-TW" dirty="0"/>
              <a:t>!</a:t>
            </a:r>
            <a:r>
              <a:rPr lang="zh-TW" altLang="en-US" dirty="0"/>
              <a:t> 要解釋清楚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是多少秒變成一個檔上傳到</a:t>
            </a:r>
            <a:r>
              <a:rPr lang="en-US" altLang="zh-TW" dirty="0"/>
              <a:t>FHIR?(</a:t>
            </a:r>
            <a:r>
              <a:rPr lang="zh-TW" altLang="en-US" dirty="0"/>
              <a:t>最後一張圖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51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每一秒的時間上傳一次</a:t>
            </a:r>
            <a:r>
              <a:rPr lang="en-US" altLang="zh-TW" dirty="0"/>
              <a:t>(6</a:t>
            </a:r>
            <a:r>
              <a:rPr lang="zh-TW" altLang="en-US" dirty="0"/>
              <a:t>小時裡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51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69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在使用者端可以調閱到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SEVER</a:t>
            </a:r>
            <a:r>
              <a:rPr lang="zh-TW" altLang="en-US" dirty="0"/>
              <a:t>上各式生理監測的資料，填入網頁表單當中，以節省醫護人員填寫紀錄表單的時間。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83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口頭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sz="1200" dirty="0"/>
              <a:t>例如</a:t>
            </a:r>
            <a:r>
              <a:rPr lang="en-US" altLang="zh-TW" sz="1200" dirty="0"/>
              <a:t>:</a:t>
            </a:r>
            <a:r>
              <a:rPr lang="zh-TW" altLang="en-US" sz="1200" dirty="0"/>
              <a:t>表單</a:t>
            </a:r>
            <a:endParaRPr lang="en-US" altLang="zh-TW" sz="1200" dirty="0"/>
          </a:p>
          <a:p>
            <a:pPr marL="0" indent="0">
              <a:buNone/>
            </a:pPr>
            <a:r>
              <a:rPr lang="zh-TW" altLang="zh-TW" sz="1200" dirty="0"/>
              <a:t>雖然量的東西都很單純 但定義很不明確</a:t>
            </a:r>
            <a:r>
              <a:rPr lang="zh-TW" altLang="en-US" sz="1200" dirty="0"/>
              <a:t>，</a:t>
            </a:r>
            <a:r>
              <a:rPr lang="zh-TW" altLang="zh-TW" sz="1200" dirty="0"/>
              <a:t>像是表單上面的這些測量</a:t>
            </a:r>
            <a:r>
              <a:rPr lang="zh-TW" altLang="en-US" sz="1200" dirty="0"/>
              <a:t>單</a:t>
            </a:r>
            <a:r>
              <a:rPr lang="zh-TW" altLang="zh-TW" sz="1200" dirty="0"/>
              <a:t>位，不是每一家醫院的單位都相同</a:t>
            </a:r>
            <a:r>
              <a:rPr lang="zh-TW" altLang="en-US" sz="1200" dirty="0"/>
              <a:t>，</a:t>
            </a:r>
            <a:r>
              <a:rPr lang="zh-TW" altLang="zh-TW" sz="1200" dirty="0"/>
              <a:t>因為機器產生的不一樣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12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4.5.6</a:t>
            </a:r>
            <a:r>
              <a:rPr lang="zh-TW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1910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46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目前儀器產生的數據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稍微描述數據內容</a:t>
            </a:r>
          </a:p>
        </p:txBody>
      </p:sp>
    </p:spTree>
    <p:extLst>
      <p:ext uri="{BB962C8B-B14F-4D97-AF65-F5344CB8AC3E}">
        <p14:creationId xmlns:p14="http://schemas.microsoft.com/office/powerpoint/2010/main" val="293622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只有儀器專屬系統才可看到的資料</a:t>
            </a:r>
            <a:endParaRPr lang="en-US" altLang="zh-TW" dirty="0"/>
          </a:p>
          <a:p>
            <a:r>
              <a:rPr lang="zh-TW" altLang="en-US" dirty="0"/>
              <a:t>醫生希望可以在醫院的看診系統看到病患檢測資料</a:t>
            </a:r>
            <a:endParaRPr lang="en-US" altLang="zh-TW" dirty="0"/>
          </a:p>
          <a:p>
            <a:endParaRPr lang="en-US" altLang="zh-TW" baseline="0" dirty="0"/>
          </a:p>
          <a:p>
            <a:r>
              <a:rPr lang="zh-TW" altLang="en-US" baseline="0" dirty="0"/>
              <a:t>描述內容有甚麼</a:t>
            </a:r>
            <a:endParaRPr lang="en-US" altLang="zh-TW" baseline="0" dirty="0"/>
          </a:p>
          <a:p>
            <a:endParaRPr lang="en-US" altLang="zh-TW" baseline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58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標楷體" panose="03000509000000000000" pitchFamily="65" charset="-120"/>
              </a:rPr>
              <a:t>口頭</a:t>
            </a:r>
            <a:r>
              <a:rPr lang="en-US" altLang="zh-TW" sz="1200" b="1" dirty="0">
                <a:latin typeface="標楷體" panose="03000509000000000000" pitchFamily="65" charset="-12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標楷體" panose="03000509000000000000" pitchFamily="65" charset="-120"/>
              </a:rPr>
              <a:t>標準化的重要性（市面上許多具備感測器的</a:t>
            </a:r>
            <a:r>
              <a:rPr lang="en-US" altLang="zh-TW" sz="1200" b="1" dirty="0">
                <a:latin typeface="標楷體" panose="03000509000000000000" pitchFamily="65" charset="-120"/>
              </a:rPr>
              <a:t>Sensor</a:t>
            </a:r>
            <a:r>
              <a:rPr lang="zh-CN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所產生訊號的數據型式和傳輸格式仍然大不相同</a:t>
            </a:r>
            <a:r>
              <a:rPr lang="zh-TW" altLang="en-US" sz="1200" b="1" dirty="0">
                <a:latin typeface="標楷體" panose="03000509000000000000" pitchFamily="65" charset="-120"/>
              </a:rPr>
              <a:t>，同一檢測資料在數據呈現上會因格式、單位不同而有所誤差。</a:t>
            </a:r>
            <a:r>
              <a:rPr lang="en-US" altLang="zh-TW" sz="1200" b="1" dirty="0">
                <a:latin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552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解決前面甚麼問題，跟前面有甚麼關聯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聚合中心改成近端資料收集系統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812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</a:t>
            </a:r>
            <a:r>
              <a:rPr lang="zh-TW" altLang="en-US" sz="1200" dirty="0"/>
              <a:t>分成不同檔案</a:t>
            </a:r>
            <a:r>
              <a:rPr lang="en-US" altLang="zh-TW" sz="1200" dirty="0"/>
              <a:t>)</a:t>
            </a:r>
            <a:endParaRPr lang="zh-TW" altLang="en-US" sz="12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6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6C74-1385-4750-A7E9-14228633758A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9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25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82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6C74-1385-4750-A7E9-14228633758A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9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552-1141-4AA5-9886-13EEFDAE86EB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C618A2-1974-48C9-BEA4-97CE433949AF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1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958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5005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4117-8C34-487C-AE07-F7078A712BB2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14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1F62-7754-41AE-853E-40B8469B75E2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0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552-1141-4AA5-9886-13EEFDAE86EB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3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27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762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621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18A2-1974-48C9-BEA4-97CE433949AF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47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759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4117-8C34-487C-AE07-F7078A712BB2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1F62-7754-41AE-853E-40B8469B75E2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923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11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9AF313-33B9-451C-BBCD-25FB7BFD55E5}" type="datetime1">
              <a:rPr lang="en-US" altLang="zh-TW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30394" y="4428657"/>
            <a:ext cx="8557729" cy="1069848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buSzPts val="1800"/>
            </a:pPr>
            <a:r>
              <a:rPr lang="zh-TW" altLang="en-US" sz="2400" b="1" dirty="0">
                <a:latin typeface="+mn-ea"/>
              </a:rPr>
              <a:t>醫資</a:t>
            </a:r>
            <a:r>
              <a:rPr lang="en-US" altLang="zh-TW" sz="2400" b="1" dirty="0" smtClean="0">
                <a:latin typeface="+mn-ea"/>
              </a:rPr>
              <a:t>3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</a:rPr>
              <a:t>林育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丞</a:t>
            </a: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 lvl="0" algn="r">
              <a:spcBef>
                <a:spcPts val="0"/>
              </a:spcBef>
              <a:buSzPts val="1800"/>
            </a:pPr>
            <a:r>
              <a:rPr lang="zh-TW" altLang="en-US" sz="2400" b="1" dirty="0" smtClean="0">
                <a:latin typeface="+mn-ea"/>
              </a:rPr>
              <a:t>醫資</a:t>
            </a:r>
            <a:r>
              <a:rPr lang="en-US" altLang="zh-TW" sz="2400" b="1" dirty="0" smtClean="0">
                <a:latin typeface="+mn-ea"/>
              </a:rPr>
              <a:t>3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王成允</a:t>
            </a: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 lvl="0" algn="r">
              <a:spcBef>
                <a:spcPts val="0"/>
              </a:spcBef>
              <a:buSzPts val="1800"/>
            </a:pPr>
            <a:r>
              <a:rPr lang="zh-TW" altLang="en-US" sz="2400" b="1" dirty="0" smtClean="0">
                <a:latin typeface="+mn-ea"/>
              </a:rPr>
              <a:t>醫資</a:t>
            </a:r>
            <a:r>
              <a:rPr lang="en-US" altLang="zh-TW" sz="2400" b="1" dirty="0" smtClean="0">
                <a:latin typeface="+mn-ea"/>
              </a:rPr>
              <a:t>3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周芷安</a:t>
            </a:r>
          </a:p>
          <a:p>
            <a:pPr algn="r"/>
            <a:endParaRPr lang="zh-TW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2423" y="2027202"/>
            <a:ext cx="9963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b="1" dirty="0">
                <a:latin typeface="標楷體" panose="03000509000000000000" pitchFamily="65" charset="-120"/>
              </a:rPr>
              <a:t>基於FHIR標準</a:t>
            </a:r>
            <a:r>
              <a:rPr lang="zh-TW" altLang="zh-TW" sz="6000" b="1" dirty="0" smtClean="0">
                <a:latin typeface="標楷體" panose="03000509000000000000" pitchFamily="65" charset="-120"/>
              </a:rPr>
              <a:t>之</a:t>
            </a:r>
            <a:endParaRPr lang="en-US" altLang="zh-TW" sz="6000" b="1" dirty="0">
              <a:latin typeface="標楷體" panose="03000509000000000000" pitchFamily="65" charset="-120"/>
            </a:endParaRPr>
          </a:p>
          <a:p>
            <a:pPr algn="ctr"/>
            <a:r>
              <a:rPr lang="zh-TW" altLang="zh-TW" sz="6000" b="1" dirty="0" smtClean="0">
                <a:latin typeface="標楷體" panose="03000509000000000000" pitchFamily="65" charset="-120"/>
              </a:rPr>
              <a:t>生理與</a:t>
            </a:r>
            <a:r>
              <a:rPr lang="zh-TW" altLang="zh-TW" sz="6000" b="1" dirty="0">
                <a:latin typeface="標楷體" panose="03000509000000000000" pitchFamily="65" charset="-120"/>
              </a:rPr>
              <a:t>健康紀錄系統</a:t>
            </a:r>
            <a:endParaRPr lang="zh-TW" altLang="en-US" sz="60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96199" y="5422307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+mn-ea"/>
              </a:rPr>
              <a:t>指導老師</a:t>
            </a:r>
            <a:r>
              <a:rPr lang="en-US" altLang="zh-TW" sz="2400" b="1" dirty="0">
                <a:latin typeface="+mn-ea"/>
              </a:rPr>
              <a:t>:</a:t>
            </a:r>
            <a:r>
              <a:rPr lang="zh-TW" altLang="en-US" sz="2400" b="1" dirty="0" smtClean="0">
                <a:latin typeface="+mn-ea"/>
              </a:rPr>
              <a:t>蕭嘉宏</a:t>
            </a:r>
            <a:endParaRPr lang="zh-TW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3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846" y="783708"/>
            <a:ext cx="10058400" cy="1251949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n-ea"/>
                <a:ea typeface="+mn-ea"/>
              </a:rPr>
              <a:t>計畫目的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2846" y="2235749"/>
            <a:ext cx="10058400" cy="3770335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</a:rPr>
              <a:t>將不同的生理訊號轉成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</a:rPr>
              <a:t>標準格式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</a:rPr>
              <a:t>(FHIR)</a:t>
            </a:r>
            <a:r>
              <a:rPr lang="zh-TW" altLang="en-US" sz="3600" b="1" dirty="0">
                <a:latin typeface="標楷體" panose="03000509000000000000" pitchFamily="65" charset="-120"/>
              </a:rPr>
              <a:t>，上傳到</a:t>
            </a:r>
            <a:r>
              <a:rPr lang="en-US" altLang="zh-TW" sz="3600" b="1" dirty="0">
                <a:latin typeface="標楷體" panose="03000509000000000000" pitchFamily="65" charset="-120"/>
              </a:rPr>
              <a:t>FHIR Server(</a:t>
            </a:r>
            <a:r>
              <a:rPr lang="zh-TW" altLang="en-US" sz="3600" b="1" dirty="0">
                <a:latin typeface="標楷體" panose="03000509000000000000" pitchFamily="65" charset="-120"/>
              </a:rPr>
              <a:t>資料傳輸</a:t>
            </a:r>
            <a:r>
              <a:rPr lang="en-US" altLang="zh-TW" sz="3600" b="1" dirty="0">
                <a:latin typeface="標楷體" panose="03000509000000000000" pitchFamily="65" charset="-120"/>
              </a:rPr>
              <a:t>)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。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endParaRPr lang="en-US" altLang="zh-TW" sz="1400" b="1" dirty="0">
              <a:latin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</a:rPr>
              <a:t>標準化的重要性，有利於健康照護系統整合運用</a:t>
            </a:r>
            <a:endParaRPr lang="en-US" altLang="zh-TW" sz="3600" b="1" dirty="0">
              <a:latin typeface="標楷體" panose="03000509000000000000" pitchFamily="65" charset="-120"/>
            </a:endParaRPr>
          </a:p>
          <a:p>
            <a:endParaRPr lang="en-US" altLang="zh-TW" sz="3600" b="1" dirty="0"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23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8933" y="91092"/>
            <a:ext cx="10058400" cy="1609344"/>
          </a:xfrm>
        </p:spPr>
        <p:txBody>
          <a:bodyPr/>
          <a:lstStyle/>
          <a:p>
            <a:r>
              <a:rPr lang="zh-TW" altLang="en-US" b="1" dirty="0">
                <a:latin typeface="+mn-ea"/>
                <a:ea typeface="+mn-ea"/>
              </a:rPr>
              <a:t>系統架構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73628"/>
            <a:ext cx="10879667" cy="4999155"/>
          </a:xfr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32377" y="6111437"/>
            <a:ext cx="4159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此圖資料參考賴盈如論文</a:t>
            </a:r>
          </a:p>
        </p:txBody>
      </p:sp>
    </p:spTree>
    <p:extLst>
      <p:ext uri="{BB962C8B-B14F-4D97-AF65-F5344CB8AC3E}">
        <p14:creationId xmlns:p14="http://schemas.microsoft.com/office/powerpoint/2010/main" val="34232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1919" y="2241714"/>
            <a:ext cx="10058400" cy="1609344"/>
          </a:xfrm>
        </p:spPr>
        <p:txBody>
          <a:bodyPr/>
          <a:lstStyle/>
          <a:p>
            <a:pPr algn="ctr"/>
            <a:r>
              <a:rPr lang="zh-TW" altLang="en-US" b="1" dirty="0">
                <a:latin typeface="+mn-ea"/>
                <a:ea typeface="+mn-ea"/>
              </a:rPr>
              <a:t>初步開發程式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46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203575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zh-TW" b="1" dirty="0">
                <a:latin typeface="+mn-ea"/>
                <a:ea typeface="+mn-ea"/>
              </a:rPr>
              <a:t> EBM 資料內容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idx="1"/>
          </p:nvPr>
        </p:nvSpPr>
        <p:spPr>
          <a:xfrm>
            <a:off x="5658956" y="1179836"/>
            <a:ext cx="6292200" cy="5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380"/>
            </a:pPr>
            <a:r>
              <a:rPr lang="zh-TW" sz="2800" dirty="0">
                <a:latin typeface="Rockwell"/>
                <a:ea typeface="Rockwell"/>
                <a:cs typeface="Rockwell"/>
                <a:sym typeface="Rockwell"/>
              </a:rPr>
              <a:t>檔案副檔名EBM是一種由Embla</a:t>
            </a:r>
            <a:r>
              <a:rPr lang="en-US" altLang="zh-TW" sz="2800" dirty="0"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zh-TW" altLang="en-US" sz="2800" dirty="0">
                <a:latin typeface="Rockwell"/>
                <a:ea typeface="Rockwell"/>
                <a:cs typeface="Rockwell"/>
                <a:sym typeface="Rockwell"/>
              </a:rPr>
              <a:t>處理生理訊號的公司</a:t>
            </a:r>
            <a:r>
              <a:rPr lang="en-US" altLang="zh-TW" sz="2800" dirty="0">
                <a:latin typeface="Rockwell"/>
                <a:ea typeface="Rockwell"/>
                <a:cs typeface="Rockwell"/>
                <a:sym typeface="Rockwell"/>
              </a:rPr>
              <a:t>)</a:t>
            </a:r>
            <a:r>
              <a:rPr lang="zh-TW" altLang="en-US" sz="2800" dirty="0">
                <a:latin typeface="Rockwell"/>
                <a:ea typeface="Rockwell"/>
                <a:cs typeface="Rockwell"/>
                <a:sym typeface="Rockwell"/>
              </a:rPr>
              <a:t>產生</a:t>
            </a:r>
            <a:r>
              <a:rPr lang="zh-TW" sz="2800" dirty="0">
                <a:latin typeface="Rockwell"/>
                <a:ea typeface="Rockwell"/>
                <a:cs typeface="Rockwell"/>
                <a:sym typeface="Rockwell"/>
              </a:rPr>
              <a:t> 的</a:t>
            </a:r>
            <a:r>
              <a:rPr lang="zh-TW" altLang="en-US" sz="2800" dirty="0">
                <a:latin typeface="Rockwell"/>
                <a:ea typeface="Rockwell"/>
                <a:cs typeface="Rockwell"/>
                <a:sym typeface="Rockwell"/>
              </a:rPr>
              <a:t>資料格式</a:t>
            </a:r>
            <a:endParaRPr lang="en-US" altLang="zh-TW" sz="2800" dirty="0">
              <a:latin typeface="Rockwell"/>
              <a:ea typeface="Rockwell"/>
              <a:cs typeface="Rockwell"/>
              <a:sym typeface="Rockwell"/>
            </a:endParaRPr>
          </a:p>
          <a:p>
            <a:pPr>
              <a:buSzPts val="2380"/>
            </a:pPr>
            <a:r>
              <a:rPr lang="zh-TW" altLang="en-US" sz="2800" dirty="0">
                <a:latin typeface="Rockwell"/>
                <a:ea typeface="Rockwell"/>
                <a:cs typeface="Rockwell"/>
                <a:sym typeface="Rockwell"/>
              </a:rPr>
              <a:t>包含</a:t>
            </a:r>
            <a:r>
              <a:rPr lang="zh-TW" sz="2800" dirty="0">
                <a:latin typeface="Rockwell"/>
                <a:ea typeface="Rockwell"/>
                <a:cs typeface="Rockwell"/>
                <a:sym typeface="Rockwell"/>
              </a:rPr>
              <a:t>胸腔呼吸</a:t>
            </a:r>
            <a:r>
              <a:rPr lang="zh-TW" altLang="en-US" sz="2800" dirty="0">
                <a:latin typeface="Rockwell"/>
                <a:ea typeface="Rockwell"/>
                <a:cs typeface="Rockwell"/>
                <a:sym typeface="Rockwell"/>
              </a:rPr>
              <a:t>頻率</a:t>
            </a:r>
            <a:r>
              <a:rPr lang="zh-TW" sz="2800" dirty="0">
                <a:latin typeface="Rockwell"/>
                <a:ea typeface="Rockwell"/>
                <a:cs typeface="Rockwell"/>
                <a:sym typeface="Rockwell"/>
              </a:rPr>
              <a:t>，心電圖，心率，鼾聲，血氧飽和度，etc.</a:t>
            </a:r>
            <a:endParaRPr lang="en-US" altLang="zh-TW" sz="2800" dirty="0">
              <a:latin typeface="Rockwell"/>
              <a:ea typeface="Rockwell"/>
              <a:cs typeface="Rockwell"/>
              <a:sym typeface="Rockwell"/>
            </a:endParaRPr>
          </a:p>
          <a:p>
            <a:pPr>
              <a:buSzPts val="2380"/>
            </a:pPr>
            <a:r>
              <a:rPr lang="zh-TW" altLang="en-US" sz="2800" dirty="0" smtClean="0"/>
              <a:t>每</a:t>
            </a:r>
            <a:r>
              <a:rPr lang="zh-TW" altLang="en-US" sz="2800" dirty="0"/>
              <a:t>一個</a:t>
            </a:r>
            <a:r>
              <a:rPr lang="zh-TW" sz="2800" dirty="0"/>
              <a:t>EBM的檔案</a:t>
            </a:r>
            <a:r>
              <a:rPr lang="zh-TW" altLang="en-US" sz="2800" dirty="0"/>
              <a:t>當</a:t>
            </a:r>
            <a:r>
              <a:rPr lang="zh-TW" sz="2800" dirty="0"/>
              <a:t>中</a:t>
            </a:r>
            <a:r>
              <a:rPr lang="zh-TW" altLang="en-US" sz="2800" dirty="0"/>
              <a:t>包含</a:t>
            </a:r>
            <a:r>
              <a:rPr lang="zh-TW" sz="2800" dirty="0"/>
              <a:t>日期、時間、取樣頻率、個人資料、</a:t>
            </a:r>
            <a:r>
              <a:rPr lang="zh-TW" sz="2800" dirty="0">
                <a:solidFill>
                  <a:srgbClr val="FF0000"/>
                </a:solidFill>
              </a:rPr>
              <a:t>偵測到的數值</a:t>
            </a:r>
            <a:r>
              <a:rPr lang="zh-TW" sz="2800" dirty="0"/>
              <a:t>等等。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altLang="zh-TW" dirty="0"/>
              <a:t>12</a:t>
            </a:r>
            <a:endParaRPr dirty="0"/>
          </a:p>
        </p:txBody>
      </p:sp>
      <p:sp>
        <p:nvSpPr>
          <p:cNvPr id="24" name="Google Shape;24;p1"/>
          <p:cNvSpPr/>
          <p:nvPr/>
        </p:nvSpPr>
        <p:spPr>
          <a:xfrm rot="-533">
            <a:off x="2316185" y="6052913"/>
            <a:ext cx="387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(EBM-EKG檔格式圖)</a:t>
            </a:r>
            <a:endParaRPr sz="24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5" name="Google Shape;2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258" y="1179836"/>
            <a:ext cx="5014014" cy="48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49F80-A10A-4403-A4AF-8A1778A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7" y="212672"/>
            <a:ext cx="9961059" cy="954832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+mn-ea"/>
                <a:ea typeface="+mn-ea"/>
              </a:rPr>
              <a:t>解析過程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FDE7B-13AD-429B-8108-365A73D9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16" y="1124395"/>
            <a:ext cx="9603275" cy="135576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利用</a:t>
            </a:r>
            <a:r>
              <a:rPr lang="en-US" altLang="zh-TW" sz="2800" dirty="0"/>
              <a:t>QT</a:t>
            </a:r>
            <a:r>
              <a:rPr lang="zh-TW" altLang="en-US" sz="2800" dirty="0"/>
              <a:t>來將</a:t>
            </a:r>
            <a:r>
              <a:rPr lang="en-US" altLang="zh-TW" sz="2800" dirty="0"/>
              <a:t>EBM</a:t>
            </a:r>
            <a:r>
              <a:rPr lang="zh-TW" altLang="en-US" sz="2800" dirty="0"/>
              <a:t>檔中的量測數值讀出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將讀取到的值寫檔進一個</a:t>
            </a:r>
            <a:r>
              <a:rPr lang="en-US" altLang="zh-TW" sz="2800" dirty="0">
                <a:sym typeface="Wingdings" panose="05000000000000000000" pitchFamily="2" charset="2"/>
              </a:rPr>
              <a:t>txt</a:t>
            </a:r>
          </a:p>
          <a:p>
            <a:r>
              <a:rPr lang="zh-TW" altLang="en-US" sz="2800" dirty="0">
                <a:sym typeface="Wingdings" panose="05000000000000000000" pitchFamily="2" charset="2"/>
              </a:rPr>
              <a:t>利用</a:t>
            </a:r>
            <a:r>
              <a:rPr lang="en-US" altLang="zh-TW" sz="2800" dirty="0">
                <a:sym typeface="Wingdings" panose="05000000000000000000" pitchFamily="2" charset="2"/>
              </a:rPr>
              <a:t>Excel</a:t>
            </a:r>
            <a:r>
              <a:rPr lang="zh-TW" altLang="en-US" sz="2800" dirty="0">
                <a:sym typeface="Wingdings" panose="05000000000000000000" pitchFamily="2" charset="2"/>
              </a:rPr>
              <a:t>把讀取的數值用折線圖去表示。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813E95-C609-40DA-9D86-9921F2D85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0" y="2414254"/>
            <a:ext cx="3003377" cy="386684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82FD03-F246-4F91-8E69-30B52764F57B}"/>
              </a:ext>
            </a:extLst>
          </p:cNvPr>
          <p:cNvSpPr/>
          <p:nvPr/>
        </p:nvSpPr>
        <p:spPr>
          <a:xfrm>
            <a:off x="3533877" y="41927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6835B7F4-7C19-4136-8267-6A04152C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95" y="2628587"/>
            <a:ext cx="2495101" cy="361296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39F76C7-6255-4741-A270-97341468E35C}"/>
              </a:ext>
            </a:extLst>
          </p:cNvPr>
          <p:cNvSpPr/>
          <p:nvPr/>
        </p:nvSpPr>
        <p:spPr>
          <a:xfrm>
            <a:off x="7256873" y="41927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一張含有 文字, 地圖 的圖片&#10;&#10;自動產生的描述">
            <a:extLst>
              <a:ext uri="{FF2B5EF4-FFF2-40B4-BE49-F238E27FC236}">
                <a16:creationId xmlns:a16="http://schemas.microsoft.com/office/drawing/2014/main" id="{5D02603F-BB54-4A91-9BEA-B6EF9A67C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58" y="2380344"/>
            <a:ext cx="3677504" cy="2048230"/>
          </a:xfrm>
          <a:prstGeom prst="rect">
            <a:avLst/>
          </a:prstGeom>
        </p:spPr>
      </p:pic>
      <p:pic>
        <p:nvPicPr>
          <p:cNvPr id="17" name="圖片 16" descr="一張含有 地圖, 文字 的圖片&#10;&#10;自動產生的描述">
            <a:extLst>
              <a:ext uri="{FF2B5EF4-FFF2-40B4-BE49-F238E27FC236}">
                <a16:creationId xmlns:a16="http://schemas.microsoft.com/office/drawing/2014/main" id="{EBBC44B7-DDB8-4DD6-9735-9F2DA2144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7" y="4347678"/>
            <a:ext cx="3651209" cy="19111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404600" y="6296089"/>
            <a:ext cx="48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+mj-lt"/>
              </a:rPr>
              <a:t>13</a:t>
            </a:r>
            <a:endParaRPr lang="zh-TW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25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75565-68EE-4F66-83DC-66EF66CD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-131230"/>
            <a:ext cx="10058400" cy="1609344"/>
          </a:xfrm>
        </p:spPr>
        <p:txBody>
          <a:bodyPr/>
          <a:lstStyle/>
          <a:p>
            <a:r>
              <a:rPr lang="zh-TW" altLang="en-US" b="1" dirty="0">
                <a:latin typeface="+mn-ea"/>
                <a:ea typeface="+mn-ea"/>
              </a:rPr>
              <a:t>轉成</a:t>
            </a:r>
            <a:r>
              <a:rPr lang="en-US" altLang="zh-TW" b="1" dirty="0">
                <a:latin typeface="+mn-ea"/>
                <a:ea typeface="+mn-ea"/>
              </a:rPr>
              <a:t>FHIR</a:t>
            </a:r>
            <a:r>
              <a:rPr lang="zh-TW" altLang="en-US" b="1" dirty="0">
                <a:latin typeface="+mn-ea"/>
                <a:ea typeface="+mn-ea"/>
              </a:rPr>
              <a:t>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C596F-2BD7-4E7F-A8C3-F5571B8F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27" y="1225066"/>
            <a:ext cx="10232678" cy="100280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利用</a:t>
            </a:r>
            <a:r>
              <a:rPr lang="en-US" altLang="zh-TW" sz="2400" dirty="0"/>
              <a:t>QT</a:t>
            </a:r>
            <a:r>
              <a:rPr lang="zh-TW" altLang="en-US" sz="2400" dirty="0"/>
              <a:t>程式</a:t>
            </a:r>
            <a:endParaRPr lang="en-US" altLang="zh-TW" sz="2400" dirty="0"/>
          </a:p>
          <a:p>
            <a:r>
              <a:rPr lang="zh-TW" altLang="en-US" sz="2400" dirty="0"/>
              <a:t>先把所讀取的資料轉換成</a:t>
            </a:r>
            <a:r>
              <a:rPr lang="en-US" altLang="zh-TW" sz="2400" dirty="0"/>
              <a:t>FHIR</a:t>
            </a:r>
            <a:r>
              <a:rPr lang="zh-TW" altLang="en-US" sz="2400" dirty="0"/>
              <a:t>標準格式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ym typeface="Wingdings" panose="05000000000000000000" pitchFamily="2" charset="2"/>
              </a:rPr>
              <a:t>再用</a:t>
            </a:r>
            <a:r>
              <a:rPr lang="en-US" altLang="zh-TW" sz="2400" dirty="0">
                <a:sym typeface="Wingdings" panose="05000000000000000000" pitchFamily="2" charset="2"/>
              </a:rPr>
              <a:t>HTTPS </a:t>
            </a:r>
            <a:r>
              <a:rPr lang="zh-TW" altLang="en-US" sz="2400" dirty="0">
                <a:sym typeface="Wingdings" panose="05000000000000000000" pitchFamily="2" charset="2"/>
              </a:rPr>
              <a:t>上傳到</a:t>
            </a:r>
            <a:r>
              <a:rPr lang="en-US" altLang="zh-TW" sz="2400" dirty="0">
                <a:sym typeface="Wingdings" panose="05000000000000000000" pitchFamily="2" charset="2"/>
              </a:rPr>
              <a:t>FHIR server </a:t>
            </a:r>
            <a:endParaRPr lang="zh-TW" altLang="en-US" sz="24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91ED82F-089F-4D1F-8FB2-F7BC046C6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4" y="2189194"/>
            <a:ext cx="4188855" cy="466880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C5D8A2-8C1C-4DE0-9F07-09D81CB556D5}"/>
              </a:ext>
            </a:extLst>
          </p:cNvPr>
          <p:cNvCxnSpPr/>
          <p:nvPr/>
        </p:nvCxnSpPr>
        <p:spPr>
          <a:xfrm>
            <a:off x="5629275" y="4095750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磁碟 7">
            <a:extLst>
              <a:ext uri="{FF2B5EF4-FFF2-40B4-BE49-F238E27FC236}">
                <a16:creationId xmlns:a16="http://schemas.microsoft.com/office/drawing/2014/main" id="{69439527-5419-4E17-BE17-EF64EFDA828C}"/>
              </a:ext>
            </a:extLst>
          </p:cNvPr>
          <p:cNvSpPr/>
          <p:nvPr/>
        </p:nvSpPr>
        <p:spPr>
          <a:xfrm>
            <a:off x="7957629" y="3346697"/>
            <a:ext cx="1154097" cy="1498103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FHIR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A220B6-1C5A-4F4C-AF91-5F2C783D0140}"/>
              </a:ext>
            </a:extLst>
          </p:cNvPr>
          <p:cNvSpPr txBox="1"/>
          <p:nvPr/>
        </p:nvSpPr>
        <p:spPr>
          <a:xfrm>
            <a:off x="6176454" y="3772584"/>
            <a:ext cx="123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21505" y="63119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14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884654" y="40651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zh-TW" b="1" dirty="0">
                <a:latin typeface="+mn-ea"/>
                <a:ea typeface="+mn-ea"/>
              </a:rPr>
              <a:t>連續波形處理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idx="1"/>
          </p:nvPr>
        </p:nvSpPr>
        <p:spPr>
          <a:xfrm>
            <a:off x="1069848" y="2257063"/>
            <a:ext cx="10972800" cy="35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zh-TW" sz="2800" b="1" dirty="0">
                <a:latin typeface="+mn-ea"/>
              </a:rPr>
              <a:t>在治療的6小時裡，每一秒的時間上傳一次數據資料到FHIR  SERVER 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 marL="0" indent="0">
              <a:spcBef>
                <a:spcPts val="0"/>
              </a:spcBef>
              <a:buSzPts val="1700"/>
              <a:buNone/>
            </a:pPr>
            <a:r>
              <a:rPr lang="en-US" altLang="zh-TW" sz="2800" b="1" dirty="0">
                <a:latin typeface="+mn-ea"/>
              </a:rPr>
              <a:t>   1.</a:t>
            </a:r>
            <a:r>
              <a:rPr lang="zh-TW" altLang="en-US" sz="2800" b="1" dirty="0">
                <a:latin typeface="+mn-ea"/>
              </a:rPr>
              <a:t>避免資料太大。</a:t>
            </a:r>
            <a:endParaRPr lang="en-US" altLang="zh-TW" sz="2800" b="1" dirty="0">
              <a:latin typeface="+mn-ea"/>
            </a:endParaRPr>
          </a:p>
          <a:p>
            <a:pPr marL="0" indent="0">
              <a:spcBef>
                <a:spcPts val="0"/>
              </a:spcBef>
              <a:buSzPts val="1700"/>
              <a:buNone/>
            </a:pPr>
            <a:r>
              <a:rPr lang="en-US" altLang="zh-TW" sz="2800" b="1" dirty="0">
                <a:latin typeface="+mn-ea"/>
              </a:rPr>
              <a:t>   2.</a:t>
            </a:r>
            <a:r>
              <a:rPr lang="zh-TW" altLang="en-US" sz="2800" b="1" dirty="0">
                <a:latin typeface="+mn-ea"/>
              </a:rPr>
              <a:t>可以即時上傳</a:t>
            </a:r>
            <a:r>
              <a:rPr lang="zh-TW" altLang="zh-TW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spcBef>
                <a:spcPts val="0"/>
              </a:spcBef>
              <a:buSzPts val="1700"/>
            </a:pPr>
            <a:endParaRPr lang="en-US" altLang="zh-TW" sz="2800" b="1" dirty="0">
              <a:latin typeface="+mn-ea"/>
            </a:endParaRPr>
          </a:p>
          <a:p>
            <a:pPr>
              <a:spcBef>
                <a:spcPts val="0"/>
              </a:spcBef>
              <a:buSzPts val="1700"/>
            </a:pPr>
            <a:r>
              <a:rPr lang="zh-TW" altLang="en-US" sz="2800" b="1" dirty="0">
                <a:latin typeface="+mn-ea"/>
              </a:rPr>
              <a:t>在醫院端調閱時，可調閱一段時間的波形資料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例如</a:t>
            </a:r>
            <a:r>
              <a:rPr lang="en-US" altLang="zh-TW" sz="2800" b="1" dirty="0">
                <a:latin typeface="+mn-ea"/>
              </a:rPr>
              <a:t>60</a:t>
            </a:r>
            <a:r>
              <a:rPr lang="zh-TW" altLang="en-US" sz="2800" b="1" dirty="0">
                <a:latin typeface="+mn-ea"/>
              </a:rPr>
              <a:t>秒鐘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，方便檢視某個時段的波形資料。</a:t>
            </a:r>
            <a:endParaRPr lang="en-US" altLang="zh-TW" sz="2800" b="1" dirty="0">
              <a:latin typeface="+mn-ea"/>
            </a:endParaRPr>
          </a:p>
          <a:p>
            <a:pPr marL="182880" lvl="0" indent="-17208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endParaRPr sz="2800" b="1" dirty="0">
              <a:latin typeface="+mn-ea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800" b="1" dirty="0">
              <a:latin typeface="+mn-ea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800" dirty="0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102" y="148578"/>
            <a:ext cx="10382308" cy="1040233"/>
          </a:xfrm>
        </p:spPr>
        <p:txBody>
          <a:bodyPr>
            <a:normAutofit fontScale="90000"/>
          </a:bodyPr>
          <a:lstStyle/>
          <a:p>
            <a:r>
              <a:rPr lang="zh-TW" altLang="zh-TW" dirty="0">
                <a:latin typeface="+mn-ea"/>
                <a:ea typeface="+mn-ea"/>
              </a:rPr>
              <a:t>在網頁表單上呈現FHIR生理監測資料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16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8562" y="6131164"/>
            <a:ext cx="1235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正面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9048" y="6077899"/>
            <a:ext cx="11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背面</a:t>
            </a: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639"/>
            <a:ext cx="5801918" cy="50840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10" y="1268613"/>
            <a:ext cx="6360798" cy="483452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628453" y="6077898"/>
            <a:ext cx="401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表單內容由慈濟醫院呼吸治療提供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8962" y="2578608"/>
            <a:ext cx="10058400" cy="160934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感謝聆聽</a:t>
            </a:r>
            <a:r>
              <a:rPr lang="en-US" altLang="zh-TW" b="1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~</a:t>
            </a:r>
            <a:endParaRPr lang="zh-TW" altLang="en-US" b="1" dirty="0">
              <a:solidFill>
                <a:schemeClr val="bg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02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3577" y="977773"/>
            <a:ext cx="10058400" cy="1609344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latin typeface="+mn-ea"/>
                <a:ea typeface="+mn-ea"/>
              </a:rPr>
              <a:t>現行狀況</a:t>
            </a:r>
            <a:r>
              <a:rPr lang="en-US" altLang="zh-TW" b="1" dirty="0" smtClean="0">
                <a:latin typeface="+mn-ea"/>
                <a:ea typeface="+mn-ea"/>
              </a:rPr>
              <a:t>: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3577" y="2485009"/>
            <a:ext cx="10585858" cy="40507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000" b="1" dirty="0">
                <a:latin typeface="+mn-ea"/>
              </a:rPr>
              <a:t>各家廠商儀器檢測產生的資料規格不一致</a:t>
            </a:r>
            <a:r>
              <a:rPr lang="zh-TW" altLang="en-US" sz="4000" b="1" dirty="0" smtClean="0">
                <a:latin typeface="+mn-ea"/>
              </a:rPr>
              <a:t>。</a:t>
            </a:r>
            <a:endParaRPr lang="zh-TW" altLang="en-US" sz="4000" b="1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4000" b="1" dirty="0">
                <a:latin typeface="+mn-ea"/>
              </a:rPr>
              <a:t>資料因規格不一致，資料的整合困難</a:t>
            </a:r>
            <a:r>
              <a:rPr lang="zh-TW" altLang="en-US" sz="4000" b="1" dirty="0" smtClean="0">
                <a:latin typeface="+mn-ea"/>
              </a:rPr>
              <a:t>。</a:t>
            </a:r>
            <a:endParaRPr lang="en-US" altLang="zh-TW" sz="4000" b="1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4000" b="1" dirty="0">
                <a:latin typeface="+mn-ea"/>
              </a:rPr>
              <a:t>護理人員要花很多時間去填寫紙本資料</a:t>
            </a:r>
            <a:endParaRPr lang="en-US" altLang="zh-TW" sz="4000" b="1" dirty="0">
              <a:latin typeface="+mn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718" y="2437095"/>
            <a:ext cx="10058400" cy="1643743"/>
          </a:xfrm>
        </p:spPr>
        <p:txBody>
          <a:bodyPr>
            <a:normAutofit/>
          </a:bodyPr>
          <a:lstStyle/>
          <a:p>
            <a:endParaRPr lang="en-US" altLang="zh-TW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4800" dirty="0"/>
          </a:p>
          <a:p>
            <a:endParaRPr lang="en-US" altLang="zh-TW" sz="4800" dirty="0"/>
          </a:p>
          <a:p>
            <a:endParaRPr lang="zh-TW" altLang="en-US" sz="4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878836" y="4262735"/>
            <a:ext cx="381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合作技師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朱家隆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393372" y="3062406"/>
            <a:ext cx="9306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+mn-ea"/>
              </a:rPr>
              <a:t>慈濟醫院睡眠中心現行狀況</a:t>
            </a:r>
            <a:endParaRPr lang="en-US" altLang="zh-TW" sz="5400" b="1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3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7718" y="157739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訊號蒐集及診斷</a:t>
            </a:r>
            <a:r>
              <a:rPr lang="zh-TW" altLang="en-US" sz="4800" b="1" dirty="0" smtClean="0"/>
              <a:t>流程</a:t>
            </a:r>
            <a:endParaRPr lang="zh-TW" altLang="en-US" sz="48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2" y="1448189"/>
            <a:ext cx="10483496" cy="4952611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69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3" y="694591"/>
            <a:ext cx="9611248" cy="573902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07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268910"/>
            <a:ext cx="10335491" cy="59032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33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15299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ea"/>
                <a:ea typeface="+mn-ea"/>
              </a:rPr>
              <a:t>4.</a:t>
            </a:r>
            <a:r>
              <a:rPr lang="zh-TW" altLang="en-US" sz="4000" b="1" dirty="0">
                <a:latin typeface="+mn-ea"/>
                <a:ea typeface="+mn-ea"/>
              </a:rPr>
              <a:t>數位訊號紀錄器將睡眠訊號傳入電腦會呈現各部位訊號的折線圖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35282"/>
            <a:ext cx="10058401" cy="4892559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1315" y="15493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ea"/>
                <a:ea typeface="+mn-ea"/>
              </a:rPr>
              <a:t>5.</a:t>
            </a:r>
            <a:r>
              <a:rPr lang="zh-TW" altLang="en-US" sz="4000" b="1" dirty="0">
                <a:latin typeface="+mn-ea"/>
                <a:ea typeface="+mn-ea"/>
              </a:rPr>
              <a:t>系統會將各部位數據轉換成文字檔供醫生作觀看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5" y="1531191"/>
            <a:ext cx="9836687" cy="478098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8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29989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n-ea"/>
                <a:ea typeface="+mn-ea"/>
              </a:rPr>
              <a:t>現行系統</a:t>
            </a:r>
            <a:r>
              <a:rPr lang="zh-TW" altLang="en-US" b="1" dirty="0" smtClean="0">
                <a:latin typeface="+mn-ea"/>
                <a:ea typeface="+mn-ea"/>
              </a:rPr>
              <a:t>問題</a:t>
            </a:r>
            <a:r>
              <a:rPr lang="en-US" altLang="zh-TW" b="1" dirty="0" smtClean="0">
                <a:latin typeface="+mn-ea"/>
                <a:ea typeface="+mn-ea"/>
              </a:rPr>
              <a:t>: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136" y="1651592"/>
            <a:ext cx="10058400" cy="46211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資料暫存在儀器電腦，並沒有連接醫院雲端。</a:t>
            </a:r>
            <a:endParaRPr lang="en-US" altLang="zh-TW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醫生無法直接在醫院看診系統中看到病患檢測資料。</a:t>
            </a:r>
            <a:endParaRPr lang="en-US" altLang="zh-TW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醫生查看病患資料只能使用隨身碟作資料檔案存取，十分不便。</a:t>
            </a:r>
            <a:endParaRPr lang="en-US" altLang="zh-TW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只能看到統計後的報告，無法在診間檢視波形資料。</a:t>
            </a:r>
            <a:endParaRPr lang="en-US" altLang="zh-TW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儀器檢測單位沒有統一。</a:t>
            </a:r>
            <a:endParaRPr lang="en-US" altLang="zh-TW" sz="3200" b="1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46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17.XML" val="3566867112"/>
  <p:tag name="PPT/SLIDES/SLIDE18.XML" val="4240591328"/>
  <p:tag name="PPT/SLIDES/SLIDE14.XML" val="2628107145"/>
  <p:tag name="PPT/SLIDES/SLIDE1.XML" val="3162558036"/>
  <p:tag name="PPT/SLIDES/SLIDE2.XML" val="2531244795"/>
  <p:tag name="PPT/SLIDES/SLIDE3.XML" val="2431983653"/>
  <p:tag name="PPT/SLIDES/SLIDE4.XML" val="200348945"/>
  <p:tag name="PPT/SLIDES/SLIDE5.XML" val="3538712782"/>
  <p:tag name="PPT/SLIDES/SLIDE6.XML" val="1828641000"/>
  <p:tag name="PPT/SLIDES/SLIDE7.XML" val="3749744245"/>
  <p:tag name="PPT/SLIDES/SLIDE8.XML" val="22771629"/>
  <p:tag name="PPT/SLIDES/SLIDE9.XML" val="2631355860"/>
  <p:tag name="PPT/SLIDES/SLIDE10.XML" val="2123772781"/>
  <p:tag name="PPT/SLIDES/SLIDE11.XML" val="3602868625"/>
  <p:tag name="PPT/SLIDES/SLIDE12.XML" val="565868239"/>
  <p:tag name="PPT/SLIDES/SLIDE13.XML" val="1907400411"/>
  <p:tag name="PPT/SLIDES/SLIDE15.XML" val="1644037805"/>
  <p:tag name="PPT/SLIDES/SLIDE16.XML" val="888169733"/>
  <p:tag name="PPT/SLIDES/SLIDE19.XML" val="4095211784"/>
  <p:tag name="PPT/SLIDES/SLIDE20.XML" val="3918441911"/>
  <p:tag name="PPT/SLIDEMASTERS/SLIDEMASTER1.XML" val="1687528875"/>
  <p:tag name="PPT/SLIDELAYOUTS/SLIDELAYOUT1.XML" val="3820645638"/>
  <p:tag name="PPT/SLIDELAYOUTS/SLIDELAYOUT2.XML" val="1966195907"/>
  <p:tag name="PPT/SLIDELAYOUTS/SLIDELAYOUT3.XML" val="81398205"/>
  <p:tag name="PPT/SLIDELAYOUTS/SLIDELAYOUT4.XML" val="3512957080"/>
  <p:tag name="PPT/SLIDELAYOUTS/SLIDELAYOUT5.XML" val="361372992"/>
  <p:tag name="PPT/SLIDELAYOUTS/SLIDELAYOUT6.XML" val="2935024656"/>
  <p:tag name="PPT/SLIDELAYOUTS/SLIDELAYOUT7.XML" val="3923188232"/>
  <p:tag name="PPT/SLIDELAYOUTS/SLIDELAYOUT8.XML" val="1960539845"/>
  <p:tag name="PPT/SLIDELAYOUTS/SLIDELAYOUT9.XML" val="3739181914"/>
  <p:tag name="PPT/SLIDELAYOUTS/SLIDELAYOUT10.XML" val="3971019930"/>
  <p:tag name="PPT/SLIDELAYOUTS/SLIDELAYOUT11.XML" val="3152050617"/>
  <p:tag name="PPT/NOTESSLIDES/NOTESSLIDE1.XML" val="2988982700"/>
  <p:tag name="PPT/NOTESSLIDES/NOTESSLIDE2.XML" val="4136921894"/>
  <p:tag name="PPT/NOTESSLIDES/NOTESSLIDE11.XML" val="2629653442"/>
  <p:tag name="PPT/NOTESSLIDES/NOTESSLIDE3.XML" val="4197534873"/>
  <p:tag name="PPT/NOTESSLIDES/NOTESSLIDE4.XML" val="1540980279"/>
  <p:tag name="PPT/NOTESSLIDES/NOTESSLIDE5.XML" val="489394193"/>
  <p:tag name="PPT/NOTESSLIDES/NOTESSLIDE6.XML" val="107021381"/>
  <p:tag name="PPT/NOTESSLIDES/NOTESSLIDE10.XML" val="2717981303"/>
  <p:tag name="PPT/NOTESSLIDES/NOTESSLIDE7.XML" val="2652037967"/>
  <p:tag name="PPT/NOTESSLIDES/NOTESSLIDE8.XML" val="4159882933"/>
  <p:tag name="PPT/NOTESSLIDES/NOTESSLIDE9.XML" val="292993104"/>
  <p:tag name="PPT/NOTESMASTERS/NOTESMASTER1.XML" val="3254870916"/>
  <p:tag name="PPT/MEDIA/IMAGE11.PNG" val="4128318111"/>
  <p:tag name="PPT/MEDIA/IMAGE15.PNG" val="719776610"/>
  <p:tag name="PPT/THEME/THEME1.XML" val="1987433879"/>
  <p:tag name="PPT/MEDIA/IMAGE1.JPEG" val="3787159598"/>
  <p:tag name="PPT/MEDIA/IMAGE2.PNG" val="2935224471"/>
  <p:tag name="PPT/MEDIA/HDPHOTO1.WDP" val="2716106825"/>
  <p:tag name="PPT/MEDIA/IMAGE3.PNG" val="2523063946"/>
  <p:tag name="PPT/MEDIA/IMAGE4.PNG" val="2959839819"/>
  <p:tag name="PPT/MEDIA/HDPHOTO2.WDP" val="3180214936"/>
  <p:tag name="PPT/THEME/THEME2.XML" val="1236428154"/>
  <p:tag name="PPT/MEDIA/IMAGE5.PNG" val="709219228"/>
  <p:tag name="PPT/MEDIA/IMAGE6.PNG" val="298412140"/>
  <p:tag name="PPT/MEDIA/IMAGE8.JPG" val="1670580545"/>
  <p:tag name="PPT/MEDIA/IMAGE9.JPG" val="3866830113"/>
  <p:tag name="PPT/MEDIA/IMAGE10.JPG" val="3419144012"/>
  <p:tag name="PPT/MEDIA/IMAGE18.PNG" val="591868727"/>
  <p:tag name="PPT/MEDIA/IMAGE16.PNG" val="1565568970"/>
  <p:tag name="PPT/MEDIA/IMAGE7.PNG" val="1294642595"/>
  <p:tag name="PPT/MEDIA/IMAGE17.PNG" val="3359606627"/>
  <p:tag name="PPT/MEDIA/IMAGE13.PNG" val="4202299204"/>
  <p:tag name="PPT/MEDIA/IMAGE12.PNG" val="1293886454"/>
  <p:tag name="PPT/MEDIA/IMAGE14.PNG" val="11670037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260</TotalTime>
  <Words>727</Words>
  <Application>Microsoft Office PowerPoint</Application>
  <PresentationFormat>寬螢幕</PresentationFormat>
  <Paragraphs>97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Microsoft JhengHei UI</vt:lpstr>
      <vt:lpstr>Rokkitt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PowerPoint 簡報</vt:lpstr>
      <vt:lpstr>現行狀況:</vt:lpstr>
      <vt:lpstr>PowerPoint 簡報</vt:lpstr>
      <vt:lpstr>訊號蒐集及診斷流程</vt:lpstr>
      <vt:lpstr>PowerPoint 簡報</vt:lpstr>
      <vt:lpstr>PowerPoint 簡報</vt:lpstr>
      <vt:lpstr>4.數位訊號紀錄器將睡眠訊號傳入電腦會呈現各部位訊號的折線圖</vt:lpstr>
      <vt:lpstr>5.系統會將各部位數據轉換成文字檔供醫生作觀看</vt:lpstr>
      <vt:lpstr>現行系統問題:</vt:lpstr>
      <vt:lpstr>計畫目的:</vt:lpstr>
      <vt:lpstr>系統架構:</vt:lpstr>
      <vt:lpstr>初步開發程式</vt:lpstr>
      <vt:lpstr> EBM 資料內容</vt:lpstr>
      <vt:lpstr>解析過程</vt:lpstr>
      <vt:lpstr>轉成FHIR上傳</vt:lpstr>
      <vt:lpstr>連續波形處理</vt:lpstr>
      <vt:lpstr>在網頁表單上呈現FHIR生理監測資料</vt:lpstr>
      <vt:lpstr>感謝聆聽~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hassan0323</dc:creator>
  <cp:lastModifiedBy>育丞 林</cp:lastModifiedBy>
  <cp:revision>21</cp:revision>
  <dcterms:modified xsi:type="dcterms:W3CDTF">2019-05-22T02:36:03Z</dcterms:modified>
</cp:coreProperties>
</file>