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86" r:id="rId3"/>
    <p:sldId id="257" r:id="rId4"/>
    <p:sldId id="287" r:id="rId5"/>
    <p:sldId id="290" r:id="rId6"/>
    <p:sldId id="288" r:id="rId7"/>
    <p:sldId id="289" r:id="rId8"/>
    <p:sldId id="291" r:id="rId9"/>
    <p:sldId id="292" r:id="rId10"/>
    <p:sldId id="293" r:id="rId11"/>
    <p:sldId id="294" r:id="rId12"/>
    <p:sldId id="324" r:id="rId13"/>
    <p:sldId id="325" r:id="rId14"/>
    <p:sldId id="295" r:id="rId15"/>
    <p:sldId id="327" r:id="rId16"/>
    <p:sldId id="329" r:id="rId17"/>
    <p:sldId id="326" r:id="rId18"/>
    <p:sldId id="330" r:id="rId19"/>
    <p:sldId id="333" r:id="rId20"/>
    <p:sldId id="334" r:id="rId21"/>
    <p:sldId id="335" r:id="rId22"/>
    <p:sldId id="338" r:id="rId23"/>
    <p:sldId id="336" r:id="rId24"/>
    <p:sldId id="337" r:id="rId25"/>
    <p:sldId id="372" r:id="rId26"/>
    <p:sldId id="373" r:id="rId27"/>
    <p:sldId id="374" r:id="rId28"/>
    <p:sldId id="331" r:id="rId29"/>
    <p:sldId id="381" r:id="rId30"/>
    <p:sldId id="382" r:id="rId31"/>
    <p:sldId id="385" r:id="rId32"/>
    <p:sldId id="384" r:id="rId33"/>
    <p:sldId id="383" r:id="rId34"/>
    <p:sldId id="396" r:id="rId35"/>
    <p:sldId id="393" r:id="rId36"/>
    <p:sldId id="3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D03B5-0044-4FA0-8643-83588D9184D5}" v="140" dt="2019-05-22T05:21:45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x Yang" userId="e4aefefb062d490a" providerId="LiveId" clId="{799D03B5-0044-4FA0-8643-83588D9184D5}"/>
    <pc:docChg chg="undo custSel modSld">
      <pc:chgData name="Lorex Yang" userId="e4aefefb062d490a" providerId="LiveId" clId="{799D03B5-0044-4FA0-8643-83588D9184D5}" dt="2019-05-22T05:21:45.665" v="139" actId="478"/>
      <pc:docMkLst>
        <pc:docMk/>
      </pc:docMkLst>
      <pc:sldChg chg="addSp delSp modSp">
        <pc:chgData name="Lorex Yang" userId="e4aefefb062d490a" providerId="LiveId" clId="{799D03B5-0044-4FA0-8643-83588D9184D5}" dt="2019-05-22T05:21:45.665" v="139" actId="478"/>
        <pc:sldMkLst>
          <pc:docMk/>
          <pc:sldMk cId="1140963779" sldId="288"/>
        </pc:sldMkLst>
        <pc:spChg chg="mod">
          <ac:chgData name="Lorex Yang" userId="e4aefefb062d490a" providerId="LiveId" clId="{799D03B5-0044-4FA0-8643-83588D9184D5}" dt="2019-05-22T05:21:10.333" v="138" actId="1035"/>
          <ac:spMkLst>
            <pc:docMk/>
            <pc:sldMk cId="1140963779" sldId="288"/>
            <ac:spMk id="2" creationId="{D4979812-BF17-4DB5-8651-8980E862E542}"/>
          </ac:spMkLst>
        </pc:spChg>
        <pc:picChg chg="add del mod">
          <ac:chgData name="Lorex Yang" userId="e4aefefb062d490a" providerId="LiveId" clId="{799D03B5-0044-4FA0-8643-83588D9184D5}" dt="2019-05-22T05:21:45.665" v="139" actId="478"/>
          <ac:picMkLst>
            <pc:docMk/>
            <pc:sldMk cId="1140963779" sldId="288"/>
            <ac:picMk id="3" creationId="{C2B6579E-539E-45CB-A46A-775B780D7066}"/>
          </ac:picMkLst>
        </pc:picChg>
      </pc:sldChg>
      <pc:sldChg chg="addSp modSp">
        <pc:chgData name="Lorex Yang" userId="e4aefefb062d490a" providerId="LiveId" clId="{799D03B5-0044-4FA0-8643-83588D9184D5}" dt="2019-05-22T05:17:10.803" v="74" actId="1076"/>
        <pc:sldMkLst>
          <pc:docMk/>
          <pc:sldMk cId="3474163464" sldId="289"/>
        </pc:sldMkLst>
        <pc:spChg chg="add mod">
          <ac:chgData name="Lorex Yang" userId="e4aefefb062d490a" providerId="LiveId" clId="{799D03B5-0044-4FA0-8643-83588D9184D5}" dt="2019-05-22T05:17:10.803" v="74" actId="1076"/>
          <ac:spMkLst>
            <pc:docMk/>
            <pc:sldMk cId="3474163464" sldId="289"/>
            <ac:spMk id="3" creationId="{13612550-7BBF-4FED-8914-C1261CAE88BB}"/>
          </ac:spMkLst>
        </pc:spChg>
        <pc:picChg chg="add mod">
          <ac:chgData name="Lorex Yang" userId="e4aefefb062d490a" providerId="LiveId" clId="{799D03B5-0044-4FA0-8643-83588D9184D5}" dt="2019-05-22T05:16:34.120" v="5" actId="1076"/>
          <ac:picMkLst>
            <pc:docMk/>
            <pc:sldMk cId="3474163464" sldId="289"/>
            <ac:picMk id="2" creationId="{C7987789-4096-4580-A5DF-AAC53E1BDA3D}"/>
          </ac:picMkLst>
        </pc:picChg>
      </pc:sldChg>
      <pc:sldChg chg="addSp modSp">
        <pc:chgData name="Lorex Yang" userId="e4aefefb062d490a" providerId="LiveId" clId="{799D03B5-0044-4FA0-8643-83588D9184D5}" dt="2019-05-22T05:19:17.807" v="133" actId="1076"/>
        <pc:sldMkLst>
          <pc:docMk/>
          <pc:sldMk cId="3274933208" sldId="291"/>
        </pc:sldMkLst>
        <pc:spChg chg="add mod">
          <ac:chgData name="Lorex Yang" userId="e4aefefb062d490a" providerId="LiveId" clId="{799D03B5-0044-4FA0-8643-83588D9184D5}" dt="2019-05-22T05:18:26.183" v="117"/>
          <ac:spMkLst>
            <pc:docMk/>
            <pc:sldMk cId="3274933208" sldId="291"/>
            <ac:spMk id="5" creationId="{0B4B09F2-1662-40FF-8BC8-90CEFCFE2F38}"/>
          </ac:spMkLst>
        </pc:spChg>
        <pc:picChg chg="add mod">
          <ac:chgData name="Lorex Yang" userId="e4aefefb062d490a" providerId="LiveId" clId="{799D03B5-0044-4FA0-8643-83588D9184D5}" dt="2019-05-22T05:19:17.807" v="133" actId="1076"/>
          <ac:picMkLst>
            <pc:docMk/>
            <pc:sldMk cId="3274933208" sldId="291"/>
            <ac:picMk id="2" creationId="{C268EBEC-87C8-4F0A-AA70-0FFB5B35190B}"/>
          </ac:picMkLst>
        </pc:picChg>
        <pc:picChg chg="mod">
          <ac:chgData name="Lorex Yang" userId="e4aefefb062d490a" providerId="LiveId" clId="{799D03B5-0044-4FA0-8643-83588D9184D5}" dt="2019-05-22T05:18:43.656" v="120" actId="1076"/>
          <ac:picMkLst>
            <pc:docMk/>
            <pc:sldMk cId="3274933208" sldId="291"/>
            <ac:picMk id="6" creationId="{BDB01A85-BF2D-4D98-904F-01954832FE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9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6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高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90F3-3E7B-4B3C-9E4C-D956115483F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6EED-C627-4CA4-9BDF-9738AA086A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1"/>
          <p:cNvSpPr>
            <a:spLocks noGrp="1"/>
          </p:cNvSpPr>
          <p:nvPr>
            <p:ph type="title"/>
          </p:nvPr>
        </p:nvSpPr>
        <p:spPr>
          <a:xfrm>
            <a:off x="1261872" y="1408176"/>
            <a:ext cx="9418320" cy="4041648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pPr algn="ctr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4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2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api.fhir.tw/baseDstu3/Pat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pi.fhir.tw/" TargetMode="External"/><Relationship Id="rId2" Type="http://schemas.openxmlformats.org/officeDocument/2006/relationships/hyperlink" Target="http://fhirtest.uhn.ca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53F3B-0421-4DE4-983A-D18F7FB42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b="1" dirty="0">
                <a:solidFill>
                  <a:prstClr val="white"/>
                </a:solidFill>
              </a:rPr>
              <a:t>FHIR</a:t>
            </a:r>
            <a:r>
              <a:rPr lang="zh-TW" altLang="en-US" sz="5400" b="1" dirty="0">
                <a:solidFill>
                  <a:prstClr val="white"/>
                </a:solidFill>
              </a:rPr>
              <a:t> 快速掃描</a:t>
            </a:r>
            <a:br>
              <a:rPr lang="en-US" altLang="zh-TW" sz="5400" b="1" dirty="0">
                <a:solidFill>
                  <a:prstClr val="white"/>
                </a:solidFill>
              </a:rPr>
            </a:br>
            <a:r>
              <a:rPr lang="zh-TW" alt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以臨床資料為例，簡介如何使用 </a:t>
            </a:r>
            <a:r>
              <a:rPr lang="en-US" altLang="zh-TW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FHIR</a:t>
            </a:r>
            <a:r>
              <a:rPr lang="zh-TW" altLang="en-US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並進行資料存取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6190CB-E965-47F0-AAB1-FCF9632A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lv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</a:pP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Lorex L. Yang</a:t>
            </a:r>
            <a:r>
              <a:rPr lang="zh-TW" altLang="en-US" dirty="0">
                <a:solidFill>
                  <a:prstClr val="white">
                    <a:lumMod val="65000"/>
                  </a:prstClr>
                </a:solidFill>
              </a:rPr>
              <a:t>（楊宇凡）</a:t>
            </a: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&lt;</a:t>
            </a:r>
            <a:r>
              <a:rPr lang="en-US" altLang="zh-TW" dirty="0" err="1">
                <a:solidFill>
                  <a:prstClr val="white">
                    <a:lumMod val="65000"/>
                  </a:prstClr>
                </a:solidFill>
              </a:rPr>
              <a:t>ceo@sita.tech</a:t>
            </a: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&gt;</a:t>
            </a:r>
          </a:p>
          <a:p>
            <a:pPr lv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</a:pP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May 23, 2019</a:t>
            </a:r>
            <a:r>
              <a:rPr lang="zh-TW" altLang="en-US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/</a:t>
            </a:r>
            <a:r>
              <a:rPr lang="zh-TW" altLang="en-US" dirty="0">
                <a:solidFill>
                  <a:prstClr val="white">
                    <a:lumMod val="65000"/>
                  </a:prstClr>
                </a:solidFill>
              </a:rPr>
              <a:t> 花蓮慈濟大學／</a:t>
            </a:r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FHIR </a:t>
            </a:r>
            <a:r>
              <a:rPr lang="zh-TW" altLang="en-US" dirty="0">
                <a:solidFill>
                  <a:prstClr val="white">
                    <a:lumMod val="65000"/>
                  </a:prstClr>
                </a:solidFill>
              </a:rPr>
              <a:t>生理監測及醫學影像跨院互通研討會</a:t>
            </a:r>
            <a:endParaRPr lang="en-US" altLang="zh-TW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1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E3013A2-F75F-49E1-8367-E2574A98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B8875D-15DA-40E5-A958-F69EC391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848" y="1874960"/>
            <a:ext cx="7201154" cy="42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8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6A5A4-638D-4303-AF4E-57F052BB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8BFAB5-7919-4B4A-9EE7-537797B54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083" y="1828800"/>
            <a:ext cx="3370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DD7CD-27F3-474D-979C-3ADF3DC9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 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1CC754-A145-4350-90B3-451F2DD2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zh-TW" altLang="en-US" dirty="0">
                <a:solidFill>
                  <a:srgbClr val="FFFF00"/>
                </a:solidFill>
              </a:rPr>
              <a:t>醫療人員／醫學系學生</a:t>
            </a:r>
            <a:r>
              <a:rPr lang="zh-TW" altLang="en-US" dirty="0"/>
              <a:t>來說，</a:t>
            </a:r>
            <a:br>
              <a:rPr lang="en-US" altLang="zh-TW" dirty="0"/>
            </a:br>
            <a:r>
              <a:rPr lang="en-US" altLang="zh-TW" dirty="0"/>
              <a:t>FHIR </a:t>
            </a:r>
            <a:r>
              <a:rPr lang="zh-TW" altLang="en-US" dirty="0"/>
              <a:t>是一種描述醫療資源／行為／數據／流程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r>
              <a:rPr lang="zh-TW" altLang="en-US" dirty="0"/>
              <a:t> 的方法</a:t>
            </a:r>
            <a:endParaRPr lang="en-US" altLang="zh-TW" dirty="0"/>
          </a:p>
          <a:p>
            <a:r>
              <a:rPr lang="zh-TW" altLang="en-US" dirty="0"/>
              <a:t>對</a:t>
            </a:r>
            <a:r>
              <a:rPr lang="zh-TW" altLang="en-US" dirty="0">
                <a:solidFill>
                  <a:srgbClr val="FFFF00"/>
                </a:solidFill>
              </a:rPr>
              <a:t>開發人員／醫資</a:t>
            </a:r>
            <a:r>
              <a:rPr lang="en-US" altLang="zh-TW" dirty="0">
                <a:solidFill>
                  <a:srgbClr val="FFFF00"/>
                </a:solidFill>
              </a:rPr>
              <a:t>or</a:t>
            </a:r>
            <a:r>
              <a:rPr lang="zh-TW" altLang="en-US" dirty="0">
                <a:solidFill>
                  <a:srgbClr val="FFFF00"/>
                </a:solidFill>
              </a:rPr>
              <a:t>醫工系學生</a:t>
            </a:r>
            <a:r>
              <a:rPr lang="zh-TW" altLang="en-US" dirty="0"/>
              <a:t>員來說，</a:t>
            </a:r>
            <a:br>
              <a:rPr lang="en-US" altLang="zh-TW" dirty="0"/>
            </a:br>
            <a:r>
              <a:rPr lang="zh-TW" altLang="en-US" dirty="0"/>
              <a:t>我們熟悉的 </a:t>
            </a:r>
            <a:r>
              <a:rPr lang="en-US" altLang="zh-TW" dirty="0"/>
              <a:t>FHIR</a:t>
            </a:r>
            <a:r>
              <a:rPr lang="zh-TW" altLang="en-US" dirty="0"/>
              <a:t> 事實上是一堆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</a:p>
          <a:p>
            <a:r>
              <a:rPr lang="zh-TW" altLang="en-US" dirty="0"/>
              <a:t>每一個醫療資源／行為／數據／流程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r>
              <a:rPr lang="zh-TW" altLang="en-US" dirty="0"/>
              <a:t> 都是一個 </a:t>
            </a:r>
            <a:r>
              <a:rPr lang="en-US" altLang="zh-TW" dirty="0"/>
              <a:t>Resource</a:t>
            </a:r>
          </a:p>
          <a:p>
            <a:r>
              <a:rPr lang="zh-TW" altLang="en-US" dirty="0"/>
              <a:t>依照不同的分類，</a:t>
            </a:r>
            <a:r>
              <a:rPr lang="en-US" altLang="zh-TW" dirty="0"/>
              <a:t>FHIR</a:t>
            </a:r>
            <a:r>
              <a:rPr lang="zh-TW" altLang="en-US" dirty="0"/>
              <a:t> 將幾個 </a:t>
            </a:r>
            <a:r>
              <a:rPr lang="en-US" altLang="zh-TW" dirty="0"/>
              <a:t>Resource</a:t>
            </a:r>
            <a:r>
              <a:rPr lang="zh-TW" altLang="en-US" dirty="0"/>
              <a:t> 組成一支 </a:t>
            </a:r>
            <a:r>
              <a:rPr lang="en-US" altLang="zh-TW" dirty="0"/>
              <a:t>Module</a:t>
            </a:r>
            <a:r>
              <a:rPr lang="zh-TW" altLang="en-US" dirty="0"/>
              <a:t> 方便檢視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310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690BA43-03A5-436C-B074-B7060F09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C000"/>
                </a:solidFill>
              </a:rPr>
              <a:t>如何</a:t>
            </a:r>
            <a:r>
              <a:rPr lang="zh-TW" altLang="en-US" sz="5400" dirty="0">
                <a:solidFill>
                  <a:srgbClr val="FFFF00"/>
                </a:solidFill>
              </a:rPr>
              <a:t>快速</a:t>
            </a:r>
            <a:r>
              <a:rPr lang="zh-TW" altLang="en-US" sz="5400" dirty="0">
                <a:solidFill>
                  <a:srgbClr val="FFC000"/>
                </a:solidFill>
              </a:rPr>
              <a:t>讀懂 </a:t>
            </a:r>
            <a:r>
              <a:rPr lang="en-US" altLang="zh-TW" sz="5400" dirty="0">
                <a:solidFill>
                  <a:srgbClr val="FFC000"/>
                </a:solidFill>
              </a:rPr>
              <a:t>FHIR</a:t>
            </a:r>
            <a:r>
              <a:rPr lang="zh-TW" altLang="en-US" sz="5400" dirty="0">
                <a:solidFill>
                  <a:srgbClr val="FFC000"/>
                </a:solidFill>
              </a:rPr>
              <a:t> </a:t>
            </a:r>
            <a:r>
              <a:rPr lang="en-US" altLang="zh-TW" sz="5400" dirty="0">
                <a:solidFill>
                  <a:srgbClr val="FFC000"/>
                </a:solidFill>
              </a:rPr>
              <a:t>Document ?</a:t>
            </a:r>
            <a:endParaRPr lang="zh-TW" alt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8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1860F-799D-45FA-85C6-7E7E85E9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隨便抓一個 </a:t>
            </a:r>
            <a:r>
              <a:rPr lang="en-US" altLang="zh-TW" dirty="0"/>
              <a:t>Resource</a:t>
            </a:r>
            <a:r>
              <a:rPr lang="zh-TW" altLang="en-US" dirty="0"/>
              <a:t> 看一下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942018-87F4-41E1-8181-8722F1B0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689" y="2099419"/>
            <a:ext cx="6591472" cy="3810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4DC86C-179B-4F3D-96E4-2AB07CE8690A}"/>
              </a:ext>
            </a:extLst>
          </p:cNvPr>
          <p:cNvSpPr/>
          <p:nvPr/>
        </p:nvSpPr>
        <p:spPr>
          <a:xfrm>
            <a:off x="2385568" y="2909824"/>
            <a:ext cx="833120" cy="2678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C5029F7-3131-44DF-8A2D-C9B68BB3220F}"/>
              </a:ext>
            </a:extLst>
          </p:cNvPr>
          <p:cNvCxnSpPr/>
          <p:nvPr/>
        </p:nvCxnSpPr>
        <p:spPr>
          <a:xfrm>
            <a:off x="1853184" y="3429000"/>
            <a:ext cx="4795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5AB05D-CD0E-4A0D-9928-558A0B01121F}"/>
              </a:ext>
            </a:extLst>
          </p:cNvPr>
          <p:cNvSpPr txBox="1"/>
          <p:nvPr/>
        </p:nvSpPr>
        <p:spPr>
          <a:xfrm>
            <a:off x="74518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欄位名稱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5671CB-8215-4579-BE5F-BC7FB8CDA7C9}"/>
              </a:ext>
            </a:extLst>
          </p:cNvPr>
          <p:cNvSpPr/>
          <p:nvPr/>
        </p:nvSpPr>
        <p:spPr>
          <a:xfrm>
            <a:off x="3421740" y="2909824"/>
            <a:ext cx="296820" cy="2678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620A68-82A5-44DD-8416-6D62D7D7BFD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97938" y="5644897"/>
            <a:ext cx="553998" cy="568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BD6607-A30B-483B-9785-B2E3DA2BDF9A}"/>
              </a:ext>
            </a:extLst>
          </p:cNvPr>
          <p:cNvSpPr txBox="1"/>
          <p:nvPr/>
        </p:nvSpPr>
        <p:spPr>
          <a:xfrm>
            <a:off x="2443940" y="6213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對應數量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C7CF97-F048-4BFD-B869-B879C8D017E5}"/>
              </a:ext>
            </a:extLst>
          </p:cNvPr>
          <p:cNvSpPr/>
          <p:nvPr/>
        </p:nvSpPr>
        <p:spPr>
          <a:xfrm>
            <a:off x="3761714" y="2909824"/>
            <a:ext cx="887502" cy="2678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6621B5E-5E41-4C7B-9485-1AC55D4772EA}"/>
              </a:ext>
            </a:extLst>
          </p:cNvPr>
          <p:cNvCxnSpPr>
            <a:cxnSpLocks/>
          </p:cNvCxnSpPr>
          <p:nvPr/>
        </p:nvCxnSpPr>
        <p:spPr>
          <a:xfrm flipH="1" flipV="1">
            <a:off x="4242816" y="5609261"/>
            <a:ext cx="143427" cy="588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5D1DB6-E3E1-4FA9-8EF1-54D0762ACE56}"/>
              </a:ext>
            </a:extLst>
          </p:cNvPr>
          <p:cNvSpPr txBox="1"/>
          <p:nvPr/>
        </p:nvSpPr>
        <p:spPr>
          <a:xfrm>
            <a:off x="3766631" y="6197600"/>
            <a:ext cx="235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資料型態（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763739-129D-40DC-8066-0DE82DE95C44}"/>
              </a:ext>
            </a:extLst>
          </p:cNvPr>
          <p:cNvSpPr/>
          <p:nvPr/>
        </p:nvSpPr>
        <p:spPr>
          <a:xfrm>
            <a:off x="4692370" y="2909824"/>
            <a:ext cx="4019830" cy="2678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295605B-1BB0-4BB4-A2BD-7841AA4F39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755354" y="3244334"/>
            <a:ext cx="4754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0A6F6AA-C8DE-4AA5-9917-1EE01AFBE205}"/>
              </a:ext>
            </a:extLst>
          </p:cNvPr>
          <p:cNvSpPr txBox="1"/>
          <p:nvPr/>
        </p:nvSpPr>
        <p:spPr>
          <a:xfrm>
            <a:off x="9230820" y="305966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欄位定義</a:t>
            </a:r>
          </a:p>
        </p:txBody>
      </p:sp>
    </p:spTree>
    <p:extLst>
      <p:ext uri="{BB962C8B-B14F-4D97-AF65-F5344CB8AC3E}">
        <p14:creationId xmlns:p14="http://schemas.microsoft.com/office/powerpoint/2010/main" val="3050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B8C5E-17B0-4368-BB14-F93F6DF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Structure? Data Format? Data Type?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EA7DC-2871-4AD9-8B94-909D1B11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所謂的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（資料結構），是對一組資料組成的</a:t>
            </a:r>
            <a:r>
              <a:rPr lang="zh-TW" altLang="en-US" dirty="0">
                <a:solidFill>
                  <a:srgbClr val="FFFF00"/>
                </a:solidFill>
              </a:rPr>
              <a:t>定義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而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（資料格式），則是表達這組資料的</a:t>
            </a:r>
            <a:r>
              <a:rPr lang="zh-TW" altLang="en-US" dirty="0">
                <a:solidFill>
                  <a:srgbClr val="FFFF00"/>
                </a:solidFill>
              </a:rPr>
              <a:t>方法</a:t>
            </a:r>
            <a:r>
              <a:rPr lang="zh-TW" altLang="en-US" dirty="0"/>
              <a:t>（例如 </a:t>
            </a:r>
            <a:r>
              <a:rPr lang="en-US" altLang="zh-TW" dirty="0"/>
              <a:t>XML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 等）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Data Structure </a:t>
            </a:r>
            <a:r>
              <a:rPr lang="zh-TW" altLang="en-US" dirty="0"/>
              <a:t>可以用許多不同的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所表示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Resource </a:t>
            </a:r>
            <a:r>
              <a:rPr lang="zh-TW" altLang="en-US" dirty="0"/>
              <a:t>只有一種 </a:t>
            </a:r>
            <a:r>
              <a:rPr lang="en-US" altLang="zh-TW" dirty="0"/>
              <a:t>Structure</a:t>
            </a:r>
            <a:r>
              <a:rPr lang="zh-TW" altLang="en-US" dirty="0"/>
              <a:t>，但是支援多種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</a:p>
          <a:p>
            <a:r>
              <a:rPr lang="zh-TW" altLang="en-US" dirty="0"/>
              <a:t>在開發實務上，並不需要認識所有的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，僅需挑一種來用即可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至於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（資料型態），則是定義一項資料值的</a:t>
            </a:r>
            <a:r>
              <a:rPr lang="zh-TW" altLang="en-US" dirty="0">
                <a:solidFill>
                  <a:srgbClr val="FFFF00"/>
                </a:solidFill>
              </a:rPr>
              <a:t>類型</a:t>
            </a:r>
            <a:r>
              <a:rPr lang="zh-TW" altLang="en-US" dirty="0"/>
              <a:t>（例如 </a:t>
            </a:r>
            <a:r>
              <a:rPr lang="en-US" altLang="zh-TW" dirty="0"/>
              <a:t>Number</a:t>
            </a:r>
            <a:r>
              <a:rPr lang="zh-TW" altLang="en-US" dirty="0"/>
              <a:t>、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Time…</a:t>
            </a:r>
            <a:r>
              <a:rPr lang="en-US" altLang="zh-TW" dirty="0" err="1"/>
              <a:t>etc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531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554BC-66B4-452A-94D9-B813B451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D14EB4-4788-4089-8F75-7338597D4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Primitive Type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05EFC26-1E32-4719-B38B-962362C92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7967" y="2941273"/>
            <a:ext cx="3348116" cy="2797904"/>
          </a:xfrm>
          <a:prstGeom prst="rect">
            <a:avLst/>
          </a:prstGeo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7060BC0-4073-415C-AFF2-42144D1C5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Complex Type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519D34E-1126-41D2-B3C8-D585A5E440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39822" y="2941272"/>
            <a:ext cx="4854194" cy="27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4F908-3A59-46C6-B760-9083E5D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Type </a:t>
            </a:r>
            <a:r>
              <a:rPr lang="en-US" altLang="zh-TW" dirty="0">
                <a:solidFill>
                  <a:srgbClr val="FFFF00"/>
                </a:solidFill>
              </a:rPr>
              <a:t>vs.</a:t>
            </a:r>
            <a:r>
              <a:rPr lang="en-US" altLang="zh-TW" dirty="0"/>
              <a:t> Complex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87E64-7985-4EAA-9913-B542861B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Primitive Types</a:t>
            </a:r>
            <a:r>
              <a:rPr lang="zh-TW" altLang="en-US" sz="2400" dirty="0"/>
              <a:t> 大多是常見且格式定義明確的資料型態。</a:t>
            </a:r>
            <a:endParaRPr lang="en-US" altLang="zh-TW" sz="2400" dirty="0"/>
          </a:p>
          <a:p>
            <a:pPr lvl="1"/>
            <a:r>
              <a:rPr lang="zh-TW" altLang="en-US" sz="2000" dirty="0"/>
              <a:t>例如 </a:t>
            </a:r>
            <a:r>
              <a:rPr lang="en-US" altLang="zh-TW" sz="2000" dirty="0"/>
              <a:t>integer</a:t>
            </a:r>
            <a:r>
              <a:rPr lang="zh-TW" altLang="en-US" sz="2000" dirty="0"/>
              <a:t> 就是 </a:t>
            </a:r>
            <a:r>
              <a:rPr lang="en-US" altLang="zh-TW" sz="2000" dirty="0"/>
              <a:t>“</a:t>
            </a:r>
            <a:r>
              <a:rPr lang="zh-TW" altLang="en-US" sz="2000" dirty="0"/>
              <a:t>整數</a:t>
            </a:r>
            <a:r>
              <a:rPr lang="en-US" altLang="zh-TW" sz="2000" dirty="0"/>
              <a:t>”date</a:t>
            </a:r>
            <a:r>
              <a:rPr lang="zh-TW" altLang="en-US" sz="2000" dirty="0"/>
              <a:t> 是 </a:t>
            </a:r>
            <a:r>
              <a:rPr lang="en-US" altLang="zh-TW" sz="2000" dirty="0"/>
              <a:t>“</a:t>
            </a:r>
            <a:r>
              <a:rPr lang="zh-TW" altLang="en-US" sz="2000" dirty="0"/>
              <a:t>日期</a:t>
            </a:r>
            <a:r>
              <a:rPr lang="en-US" altLang="zh-TW" sz="2000" dirty="0"/>
              <a:t>”</a:t>
            </a:r>
            <a:r>
              <a:rPr lang="zh-TW" altLang="en-US" sz="2000" dirty="0"/>
              <a:t>，兩者都有既定的格式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Complex Types</a:t>
            </a:r>
            <a:r>
              <a:rPr lang="zh-TW" altLang="en-US" sz="2400" dirty="0"/>
              <a:t> 比較複雜，大多由數個 </a:t>
            </a:r>
            <a:r>
              <a:rPr lang="en-US" altLang="zh-TW" sz="2400" dirty="0"/>
              <a:t>Primitive Type</a:t>
            </a:r>
            <a:r>
              <a:rPr lang="zh-TW" altLang="en-US" sz="2400" dirty="0"/>
              <a:t> 組成</a:t>
            </a:r>
            <a:endParaRPr lang="en-US" altLang="zh-TW" sz="2400" dirty="0"/>
          </a:p>
          <a:p>
            <a:pPr lvl="1"/>
            <a:r>
              <a:rPr lang="zh-TW" altLang="en-US" sz="2000" dirty="0"/>
              <a:t>一個 </a:t>
            </a:r>
            <a:r>
              <a:rPr lang="en-US" altLang="zh-TW" sz="2000" dirty="0"/>
              <a:t>Complex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 內，甚至可以由其他 </a:t>
            </a:r>
            <a:r>
              <a:rPr lang="en-US" altLang="zh-TW" sz="2000" dirty="0"/>
              <a:t>Complex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 構成</a:t>
            </a:r>
            <a:endParaRPr lang="en-US" altLang="zh-TW" sz="24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3724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3783293-B316-444E-A170-7E8DD837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11" y="808847"/>
            <a:ext cx="6705600" cy="52403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3A9CB6-7E64-44BB-8B9F-F3993B9EC66E}"/>
              </a:ext>
            </a:extLst>
          </p:cNvPr>
          <p:cNvSpPr txBox="1"/>
          <p:nvPr/>
        </p:nvSpPr>
        <p:spPr>
          <a:xfrm>
            <a:off x="6914695" y="228806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Primitive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467BE8-3F95-40C1-B29C-4D3919BA7C71}"/>
              </a:ext>
            </a:extLst>
          </p:cNvPr>
          <p:cNvSpPr txBox="1"/>
          <p:nvPr/>
        </p:nvSpPr>
        <p:spPr>
          <a:xfrm>
            <a:off x="6314060" y="386378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Primitive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BACF3E-31A5-4B30-B632-BF47FD59AB97}"/>
              </a:ext>
            </a:extLst>
          </p:cNvPr>
          <p:cNvSpPr txBox="1"/>
          <p:nvPr/>
        </p:nvSpPr>
        <p:spPr>
          <a:xfrm>
            <a:off x="6512663" y="4430634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Primitive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5550E2-D599-48D9-B36A-EA824619D379}"/>
              </a:ext>
            </a:extLst>
          </p:cNvPr>
          <p:cNvSpPr txBox="1"/>
          <p:nvPr/>
        </p:nvSpPr>
        <p:spPr>
          <a:xfrm>
            <a:off x="7804597" y="3075929"/>
            <a:ext cx="10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Complex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0F3CDC-42A5-4DC9-AF54-BF20621158D5}"/>
              </a:ext>
            </a:extLst>
          </p:cNvPr>
          <p:cNvSpPr txBox="1"/>
          <p:nvPr/>
        </p:nvSpPr>
        <p:spPr>
          <a:xfrm>
            <a:off x="6651745" y="4916452"/>
            <a:ext cx="10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Complex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5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B5CA9-D66A-4E9C-A88B-AF9A8218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另外還有一個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3072082-8B8D-45F5-B41B-DE89D95F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943" y="1797968"/>
            <a:ext cx="5646964" cy="44130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7B561A7-9411-4705-BAB4-D359236A8231}"/>
              </a:ext>
            </a:extLst>
          </p:cNvPr>
          <p:cNvSpPr/>
          <p:nvPr/>
        </p:nvSpPr>
        <p:spPr>
          <a:xfrm>
            <a:off x="5915672" y="5623373"/>
            <a:ext cx="2636872" cy="523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E81D0-1831-4FD4-89E6-3ADA66DB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myself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B3E58-B0B7-4111-8FF0-40EA1F0D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altLang="zh-TW" sz="2400" dirty="0"/>
              <a:t>Backend developer / node.js </a:t>
            </a:r>
          </a:p>
          <a:p>
            <a:pPr>
              <a:spcBef>
                <a:spcPts val="200"/>
              </a:spcBef>
            </a:pPr>
            <a:r>
              <a:rPr lang="en-US" altLang="zh-TW" sz="2400" dirty="0"/>
              <a:t>Linux server administration</a:t>
            </a:r>
          </a:p>
          <a:p>
            <a:pPr>
              <a:spcBef>
                <a:spcPts val="200"/>
              </a:spcBef>
            </a:pPr>
            <a:r>
              <a:rPr lang="en-US" altLang="zh-TW" sz="2400" dirty="0" err="1"/>
              <a:t>Proxmox</a:t>
            </a:r>
            <a:r>
              <a:rPr lang="en-US" altLang="zh-TW" sz="2400" dirty="0"/>
              <a:t> VE / Docker</a:t>
            </a:r>
          </a:p>
          <a:p>
            <a:pPr>
              <a:spcBef>
                <a:spcPts val="200"/>
              </a:spcBef>
            </a:pPr>
            <a:r>
              <a:rPr lang="en-US" altLang="zh-TW" sz="2400" dirty="0"/>
              <a:t>Web hosting service</a:t>
            </a:r>
          </a:p>
          <a:p>
            <a:pPr>
              <a:spcBef>
                <a:spcPts val="200"/>
              </a:spcBef>
            </a:pPr>
            <a:endParaRPr lang="en-US" altLang="zh-TW" sz="2400" dirty="0"/>
          </a:p>
          <a:p>
            <a:pPr>
              <a:spcBef>
                <a:spcPts val="200"/>
              </a:spcBef>
            </a:pPr>
            <a:r>
              <a:rPr lang="en-US" altLang="zh-TW" sz="2400" dirty="0"/>
              <a:t>Open source lover</a:t>
            </a:r>
          </a:p>
          <a:p>
            <a:endParaRPr lang="en-US" altLang="zh-TW" dirty="0"/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矽塔資訊服務有限公司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 執行長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雪歐有限公司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 技術長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高嘉國際餐飲股份有限公司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 系統工程師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宇宙新幹線科技有限公司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 系統工程師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TW" dirty="0" err="1">
                <a:solidFill>
                  <a:schemeClr val="tx1">
                    <a:lumMod val="50000"/>
                  </a:schemeClr>
                </a:solidFill>
              </a:rPr>
              <a:t>Lionfree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獅子的免費虛擬主機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|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 共同創辦人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5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D6DF3-4091-49A3-A6F3-BEC9BA3A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Reference</a:t>
            </a:r>
            <a:r>
              <a:rPr lang="zh-TW" altLang="en-US" sz="4000" dirty="0"/>
              <a:t> 是對應到其他 </a:t>
            </a:r>
            <a:r>
              <a:rPr lang="en-US" altLang="zh-TW" sz="4000" dirty="0"/>
              <a:t>Resource</a:t>
            </a:r>
            <a:r>
              <a:rPr lang="zh-TW" altLang="en-US" sz="4000" dirty="0"/>
              <a:t> 的參照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zh-TW" altLang="en-US" sz="4000" dirty="0"/>
              <a:t>可以透過 </a:t>
            </a:r>
            <a:r>
              <a:rPr lang="en-US" altLang="zh-TW" sz="4000" dirty="0"/>
              <a:t>ID</a:t>
            </a:r>
            <a:r>
              <a:rPr lang="zh-TW" altLang="en-US" sz="4000" dirty="0"/>
              <a:t> 與其他 </a:t>
            </a:r>
            <a:r>
              <a:rPr lang="en-US" altLang="zh-TW" sz="4000" dirty="0"/>
              <a:t>Resource</a:t>
            </a:r>
            <a:r>
              <a:rPr lang="zh-TW" altLang="en-US" sz="4000" dirty="0"/>
              <a:t> 對應在一起</a:t>
            </a:r>
            <a:br>
              <a:rPr lang="en-US" altLang="zh-TW" sz="4000" dirty="0"/>
            </a:br>
            <a:br>
              <a:rPr lang="en-US" altLang="zh-TW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164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87A97-8060-43D9-BA24-836F072D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535" y="111451"/>
            <a:ext cx="2832894" cy="22138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98CB45A-7691-4D9A-95AD-698749C3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99" y="2580658"/>
            <a:ext cx="2963869" cy="41937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A5DC51-01A9-4A94-B672-4DA229B8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640"/>
            <a:ext cx="3938954" cy="683491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CD73571-A015-471E-B817-D1E22246DD15}"/>
              </a:ext>
            </a:extLst>
          </p:cNvPr>
          <p:cNvCxnSpPr>
            <a:cxnSpLocks/>
          </p:cNvCxnSpPr>
          <p:nvPr/>
        </p:nvCxnSpPr>
        <p:spPr>
          <a:xfrm flipV="1">
            <a:off x="3938954" y="3100832"/>
            <a:ext cx="990685" cy="3192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3EB7812-BB73-4BD1-A7F3-2CE8BA17E516}"/>
              </a:ext>
            </a:extLst>
          </p:cNvPr>
          <p:cNvSpPr/>
          <p:nvPr/>
        </p:nvSpPr>
        <p:spPr>
          <a:xfrm>
            <a:off x="4815427" y="2820562"/>
            <a:ext cx="959517" cy="243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D02A8B-132B-422E-B381-2D6B830AE42B}"/>
              </a:ext>
            </a:extLst>
          </p:cNvPr>
          <p:cNvSpPr/>
          <p:nvPr/>
        </p:nvSpPr>
        <p:spPr>
          <a:xfrm>
            <a:off x="6453899" y="3301770"/>
            <a:ext cx="922675" cy="211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FD3C45-3091-49C1-B756-F93BD8C38A1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7376574" y="1218379"/>
            <a:ext cx="921961" cy="21888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1E1861C-5A33-40D9-B19F-276719D324AF}"/>
              </a:ext>
            </a:extLst>
          </p:cNvPr>
          <p:cNvSpPr/>
          <p:nvPr/>
        </p:nvSpPr>
        <p:spPr>
          <a:xfrm>
            <a:off x="8341314" y="197913"/>
            <a:ext cx="2755613" cy="2073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CAA9708-C332-45E6-8367-710B8FDE81D1}"/>
              </a:ext>
            </a:extLst>
          </p:cNvPr>
          <p:cNvSpPr txBox="1"/>
          <p:nvPr/>
        </p:nvSpPr>
        <p:spPr>
          <a:xfrm>
            <a:off x="5425011" y="2086853"/>
            <a:ext cx="23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資料型態（</a:t>
            </a:r>
            <a:r>
              <a:rPr lang="en-US" altLang="zh-TW" dirty="0"/>
              <a:t>Complex</a:t>
            </a:r>
            <a:r>
              <a:rPr lang="zh-TW" altLang="en-US" dirty="0"/>
              <a:t>）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19894F-3C4B-494F-91E7-CCF5E5F97759}"/>
              </a:ext>
            </a:extLst>
          </p:cNvPr>
          <p:cNvSpPr txBox="1"/>
          <p:nvPr/>
        </p:nvSpPr>
        <p:spPr>
          <a:xfrm>
            <a:off x="3897376" y="4161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參照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136A51-4B0B-411E-9E6D-2E22A0C4C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936" y="3767762"/>
            <a:ext cx="2838622" cy="87663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FFB9C48-820E-41D2-806B-0409A05573EC}"/>
              </a:ext>
            </a:extLst>
          </p:cNvPr>
          <p:cNvSpPr/>
          <p:nvPr/>
        </p:nvSpPr>
        <p:spPr>
          <a:xfrm>
            <a:off x="6461576" y="3512099"/>
            <a:ext cx="922675" cy="211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22D589B-F6FD-427E-AC17-1F7A84D028C2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7384251" y="3617607"/>
            <a:ext cx="990685" cy="588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A9BAC15-FEFB-4BF2-9D19-21003C902F41}"/>
              </a:ext>
            </a:extLst>
          </p:cNvPr>
          <p:cNvSpPr txBox="1"/>
          <p:nvPr/>
        </p:nvSpPr>
        <p:spPr>
          <a:xfrm>
            <a:off x="8298534" y="4690991"/>
            <a:ext cx="276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資料型態（</a:t>
            </a:r>
            <a:r>
              <a:rPr lang="en-US" altLang="zh-TW" dirty="0"/>
              <a:t>Primitive</a:t>
            </a:r>
            <a:r>
              <a:rPr lang="zh-TW" altLang="en-US" dirty="0"/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117DFE-1A3C-4A3B-BA8A-738905136656}"/>
              </a:ext>
            </a:extLst>
          </p:cNvPr>
          <p:cNvSpPr/>
          <p:nvPr/>
        </p:nvSpPr>
        <p:spPr>
          <a:xfrm>
            <a:off x="2544857" y="6187716"/>
            <a:ext cx="1352519" cy="265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44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DA129C-8104-4650-8F0A-496FB862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網站有提供範例，抓下來改即可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B228D16-E801-4A8B-A041-FACF182F1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17" y="1711118"/>
            <a:ext cx="8322818" cy="45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690BA43-03A5-436C-B074-B7060F09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C000"/>
                </a:solidFill>
              </a:rPr>
              <a:t>如何存取 </a:t>
            </a:r>
            <a:r>
              <a:rPr lang="en-US" altLang="zh-TW" sz="5400" dirty="0">
                <a:solidFill>
                  <a:srgbClr val="FFC000"/>
                </a:solidFill>
              </a:rPr>
              <a:t>FHIR</a:t>
            </a:r>
            <a:r>
              <a:rPr lang="zh-TW" altLang="en-US" sz="5400" dirty="0">
                <a:solidFill>
                  <a:srgbClr val="FFC000"/>
                </a:solidFill>
              </a:rPr>
              <a:t> 資料</a:t>
            </a:r>
            <a:r>
              <a:rPr lang="en-US" altLang="zh-TW" sz="5400" dirty="0">
                <a:solidFill>
                  <a:srgbClr val="FFC000"/>
                </a:solidFill>
              </a:rPr>
              <a:t> ?</a:t>
            </a:r>
            <a:endParaRPr lang="zh-TW" alt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61E4633-A3A8-4EB9-9FCB-F86909F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D437D-A764-44D9-8206-D78BD8A4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當代主流的資訊交換技術，廣泛應用於軟體開發</a:t>
            </a:r>
            <a:endParaRPr lang="en-US" altLang="zh-TW" dirty="0"/>
          </a:p>
          <a:p>
            <a:r>
              <a:rPr lang="zh-TW" altLang="en-US" dirty="0"/>
              <a:t>充分使用 </a:t>
            </a:r>
            <a:r>
              <a:rPr lang="en-US" altLang="zh-TW" dirty="0"/>
              <a:t>HTTP</a:t>
            </a:r>
            <a:r>
              <a:rPr lang="zh-TW" altLang="en-US" dirty="0"/>
              <a:t> 通訊協議</a:t>
            </a:r>
            <a:endParaRPr lang="en-US" altLang="zh-TW" dirty="0"/>
          </a:p>
          <a:p>
            <a:r>
              <a:rPr lang="zh-TW" altLang="en-US" dirty="0"/>
              <a:t>擁有簡潔直觀的 </a:t>
            </a:r>
            <a:r>
              <a:rPr lang="en-US" altLang="zh-TW" dirty="0"/>
              <a:t>URI</a:t>
            </a:r>
          </a:p>
          <a:p>
            <a:r>
              <a:rPr lang="zh-TW" altLang="en-US" dirty="0"/>
              <a:t>透過 </a:t>
            </a:r>
            <a:r>
              <a:rPr lang="en-US" altLang="zh-TW" dirty="0"/>
              <a:t>REST API </a:t>
            </a:r>
            <a:r>
              <a:rPr lang="zh-TW" altLang="en-US" dirty="0"/>
              <a:t>可以對 </a:t>
            </a:r>
            <a:r>
              <a:rPr lang="en-US" altLang="zh-TW" dirty="0"/>
              <a:t>FHIR</a:t>
            </a:r>
            <a:r>
              <a:rPr lang="zh-TW" altLang="en-US" dirty="0"/>
              <a:t> 資料庫進行各項操作（增／刪／改／查）</a:t>
            </a:r>
            <a:endParaRPr lang="en-US" altLang="zh-TW" dirty="0"/>
          </a:p>
          <a:p>
            <a:r>
              <a:rPr lang="zh-TW" altLang="en-US" dirty="0"/>
              <a:t>接受 </a:t>
            </a:r>
            <a:r>
              <a:rPr lang="en-US" altLang="zh-TW" dirty="0"/>
              <a:t>FHIR</a:t>
            </a:r>
            <a:r>
              <a:rPr lang="zh-TW" altLang="en-US" dirty="0"/>
              <a:t> 所支援的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（</a:t>
            </a:r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XML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212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647CE-4386-4EAC-8305-07037498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的應用情境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24DD-F0F6-4C96-9950-88B52942C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單一資源（例如 </a:t>
            </a:r>
            <a:r>
              <a:rPr lang="en-US" altLang="zh-TW" dirty="0"/>
              <a:t>/user/1</a:t>
            </a:r>
            <a:r>
              <a:rPr lang="zh-TW" altLang="en-US" dirty="0"/>
              <a:t>）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FEF484E-1B79-4BCA-82FB-3301D0AF4679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262506" y="2524579"/>
          <a:ext cx="4479926" cy="3754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9963">
                  <a:extLst>
                    <a:ext uri="{9D8B030D-6E8A-4147-A177-3AD203B41FA5}">
                      <a16:colId xmlns:a16="http://schemas.microsoft.com/office/drawing/2014/main" val="70014059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152675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列出該筆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與其下的 </a:t>
                      </a:r>
                      <a:r>
                        <a:rPr lang="en-US" altLang="zh-TW" dirty="0"/>
                        <a:t>Attributes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在該筆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下新增給定的 </a:t>
                      </a:r>
                      <a:r>
                        <a:rPr lang="en-US" altLang="zh-TW" dirty="0"/>
                        <a:t>Attributes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948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r>
                        <a:rPr lang="en-US" altLang="zh-TW" dirty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使用給定的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Attributes</a:t>
                      </a:r>
                      <a:r>
                        <a:rPr lang="zh-TW" altLang="en-US" dirty="0"/>
                        <a:t> 取代原有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（整筆替換）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7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更新</a:t>
                      </a:r>
                      <a:r>
                        <a:rPr lang="zh-TW" altLang="en-US" dirty="0"/>
                        <a:t>該筆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下指定的 </a:t>
                      </a:r>
                      <a:r>
                        <a:rPr lang="en-US" altLang="zh-TW" dirty="0"/>
                        <a:t>Attributes</a:t>
                      </a:r>
                      <a:r>
                        <a:rPr lang="zh-TW" altLang="en-US" dirty="0"/>
                        <a:t>（部分更新）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刪除該筆</a:t>
                      </a:r>
                      <a:r>
                        <a:rPr lang="en-US" altLang="zh-TW" dirty="0"/>
                        <a:t>Resource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98170"/>
                  </a:ext>
                </a:extLst>
              </a:tr>
            </a:tbl>
          </a:graphicData>
        </a:graphic>
      </p:graphicFrame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6BD160-6134-4D1F-B9C3-59EEEA85E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多重資源（例如</a:t>
            </a:r>
            <a:r>
              <a:rPr lang="en-US" altLang="zh-TW" dirty="0"/>
              <a:t> /users</a:t>
            </a:r>
            <a:r>
              <a:rPr lang="zh-TW" altLang="en-US" dirty="0"/>
              <a:t>）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D7359A15-9CF3-4C6C-B215-8629F9F96BB8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26606" y="2524579"/>
          <a:ext cx="4481512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0756">
                  <a:extLst>
                    <a:ext uri="{9D8B030D-6E8A-4147-A177-3AD203B41FA5}">
                      <a16:colId xmlns:a16="http://schemas.microsoft.com/office/drawing/2014/main" val="2934543278"/>
                    </a:ext>
                  </a:extLst>
                </a:gridCol>
                <a:gridCol w="2240756">
                  <a:extLst>
                    <a:ext uri="{9D8B030D-6E8A-4147-A177-3AD203B41FA5}">
                      <a16:colId xmlns:a16="http://schemas.microsoft.com/office/drawing/2014/main" val="173054278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列出該資源組裡面所有</a:t>
                      </a:r>
                      <a:r>
                        <a:rPr lang="en-US" altLang="zh-TW" dirty="0"/>
                        <a:t>Resources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0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在該資源組中新增</a:t>
                      </a:r>
                      <a:r>
                        <a:rPr lang="en-US" altLang="zh-TW" dirty="0"/>
                        <a:t>Resource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若該資源組中無指定</a:t>
                      </a:r>
                      <a:r>
                        <a:rPr lang="en-US" altLang="zh-TW" dirty="0"/>
                        <a:t>Resource</a:t>
                      </a:r>
                      <a:r>
                        <a:rPr lang="zh-TW" altLang="en-US" dirty="0"/>
                        <a:t>，則新增（跟</a:t>
                      </a:r>
                      <a:r>
                        <a:rPr lang="en-US" altLang="zh-TW" dirty="0"/>
                        <a:t>POST</a:t>
                      </a:r>
                      <a:r>
                        <a:rPr lang="zh-TW" altLang="en-US" dirty="0"/>
                        <a:t> 一樣），否則就整筆替代該</a:t>
                      </a:r>
                      <a:r>
                        <a:rPr lang="en-US" altLang="zh-TW" dirty="0"/>
                        <a:t>Resource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1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刪除整個資源組下的所有 </a:t>
                      </a:r>
                      <a:r>
                        <a:rPr lang="en-US" altLang="zh-TW" dirty="0"/>
                        <a:t>Resources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2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4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D14530-9D34-4D16-AA79-C4F115F2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使用方法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8C5A84-09A9-47AC-BA14-6CD1B9CC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400" dirty="0">
                <a:solidFill>
                  <a:srgbClr val="FFC000"/>
                </a:solidFill>
              </a:rPr>
              <a:t>&lt;Method&gt;</a:t>
            </a:r>
            <a:r>
              <a:rPr lang="zh-TW" altLang="en-US" sz="2400" dirty="0">
                <a:solidFill>
                  <a:srgbClr val="FFC000"/>
                </a:solidFill>
              </a:rPr>
              <a:t> </a:t>
            </a:r>
            <a:r>
              <a:rPr lang="en-US" altLang="zh-TW" sz="2400" dirty="0">
                <a:solidFill>
                  <a:srgbClr val="FFFF00"/>
                </a:solidFill>
              </a:rPr>
              <a:t>&lt;</a:t>
            </a:r>
            <a:r>
              <a:rPr lang="en-US" altLang="zh-TW" sz="2400" dirty="0" err="1">
                <a:solidFill>
                  <a:srgbClr val="FFFF00"/>
                </a:solidFill>
              </a:rPr>
              <a:t>baseURL</a:t>
            </a:r>
            <a:r>
              <a:rPr lang="en-US" altLang="zh-TW" sz="2400" dirty="0">
                <a:solidFill>
                  <a:srgbClr val="FFFF00"/>
                </a:solidFill>
              </a:rPr>
              <a:t>&gt;</a:t>
            </a:r>
            <a:r>
              <a:rPr lang="en-US" altLang="zh-TW" sz="2400" dirty="0"/>
              <a:t>/</a:t>
            </a:r>
            <a:r>
              <a:rPr lang="en-US" altLang="zh-TW" sz="2400" dirty="0">
                <a:solidFill>
                  <a:srgbClr val="FFFF00"/>
                </a:solidFill>
              </a:rPr>
              <a:t>&lt;resource&gt;</a:t>
            </a:r>
            <a:r>
              <a:rPr lang="en-US" altLang="zh-TW" sz="2400" dirty="0"/>
              <a:t>/</a:t>
            </a:r>
            <a:r>
              <a:rPr lang="en-US" altLang="zh-TW" sz="2400" dirty="0">
                <a:solidFill>
                  <a:srgbClr val="FFC000"/>
                </a:solidFill>
              </a:rPr>
              <a:t>[id]{?options}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86065F-BEA6-4603-8644-375E0AA691DC}"/>
              </a:ext>
            </a:extLst>
          </p:cNvPr>
          <p:cNvSpPr txBox="1"/>
          <p:nvPr/>
        </p:nvSpPr>
        <p:spPr>
          <a:xfrm>
            <a:off x="2596243" y="4278086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</a:t>
            </a:r>
            <a:r>
              <a:rPr lang="zh-TW" altLang="en-US" dirty="0"/>
              <a:t> 方法             網址          目標 </a:t>
            </a:r>
            <a:r>
              <a:rPr lang="en-US" altLang="zh-TW" dirty="0"/>
              <a:t>resource</a:t>
            </a:r>
            <a:r>
              <a:rPr lang="zh-TW" altLang="en-US" dirty="0"/>
              <a:t>       </a:t>
            </a:r>
            <a:r>
              <a:rPr lang="en-US" altLang="zh-TW" dirty="0"/>
              <a:t>id        </a:t>
            </a:r>
            <a:r>
              <a:rPr lang="zh-TW" altLang="en-US" dirty="0"/>
              <a:t>選項</a:t>
            </a:r>
          </a:p>
        </p:txBody>
      </p:sp>
    </p:spTree>
    <p:extLst>
      <p:ext uri="{BB962C8B-B14F-4D97-AF65-F5344CB8AC3E}">
        <p14:creationId xmlns:p14="http://schemas.microsoft.com/office/powerpoint/2010/main" val="40437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91A42-0C7F-4CFB-8A6A-8DD66789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看不懂嗎？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08B4-BB58-4498-A7EA-264E2A0A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300" dirty="0">
                <a:solidFill>
                  <a:srgbClr val="FFC000"/>
                </a:solidFill>
              </a:rPr>
              <a:t>GET</a:t>
            </a:r>
            <a:r>
              <a:rPr lang="zh-TW" altLang="en-US" sz="2300" dirty="0">
                <a:solidFill>
                  <a:srgbClr val="FFC000"/>
                </a:solidFill>
              </a:rPr>
              <a:t> </a:t>
            </a:r>
            <a:r>
              <a:rPr lang="en-US" altLang="zh-TW" sz="2300" dirty="0">
                <a:solidFill>
                  <a:srgbClr val="FFFF00"/>
                </a:solidFill>
              </a:rPr>
              <a:t>https://hapi.fhir.tw/baseDstu3/</a:t>
            </a:r>
            <a:r>
              <a:rPr lang="en-US" altLang="zh-TW" sz="2300" dirty="0">
                <a:solidFill>
                  <a:srgbClr val="92D050"/>
                </a:solidFill>
              </a:rPr>
              <a:t>Observation</a:t>
            </a:r>
            <a:r>
              <a:rPr lang="en-US" altLang="zh-TW" sz="2300" dirty="0">
                <a:solidFill>
                  <a:srgbClr val="FFC000"/>
                </a:solidFill>
              </a:rPr>
              <a:t>/</a:t>
            </a:r>
            <a:r>
              <a:rPr lang="en-US" altLang="zh-TW" sz="2300" dirty="0">
                <a:solidFill>
                  <a:srgbClr val="00B0F0"/>
                </a:solidFill>
              </a:rPr>
              <a:t>41123</a:t>
            </a:r>
            <a:r>
              <a:rPr lang="en-US" altLang="zh-TW" sz="2300" dirty="0">
                <a:solidFill>
                  <a:srgbClr val="FFC000"/>
                </a:solidFill>
              </a:rPr>
              <a:t>?</a:t>
            </a:r>
            <a:r>
              <a:rPr lang="en-US" altLang="zh-TW" sz="2300" dirty="0">
                <a:solidFill>
                  <a:srgbClr val="7030A0"/>
                </a:solidFill>
              </a:rPr>
              <a:t>_pretty=true</a:t>
            </a:r>
            <a:endParaRPr lang="zh-TW" altLang="en-US" sz="2300" dirty="0">
              <a:solidFill>
                <a:srgbClr val="7030A0"/>
              </a:solidFill>
            </a:endParaRPr>
          </a:p>
        </p:txBody>
      </p:sp>
      <p:sp>
        <p:nvSpPr>
          <p:cNvPr id="7" name="圖說文字: 向下箭號 6">
            <a:extLst>
              <a:ext uri="{FF2B5EF4-FFF2-40B4-BE49-F238E27FC236}">
                <a16:creationId xmlns:a16="http://schemas.microsoft.com/office/drawing/2014/main" id="{BE1D69EE-94F9-49C8-8D2D-4C8D6F644A5B}"/>
              </a:ext>
            </a:extLst>
          </p:cNvPr>
          <p:cNvSpPr/>
          <p:nvPr/>
        </p:nvSpPr>
        <p:spPr>
          <a:xfrm>
            <a:off x="1336219" y="3684306"/>
            <a:ext cx="587829" cy="783772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D70968-8FB5-45DE-9F51-4809AE53CE08}"/>
              </a:ext>
            </a:extLst>
          </p:cNvPr>
          <p:cNvSpPr txBox="1"/>
          <p:nvPr/>
        </p:nvSpPr>
        <p:spPr>
          <a:xfrm>
            <a:off x="992422" y="4468078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 Method</a:t>
            </a:r>
          </a:p>
        </p:txBody>
      </p:sp>
      <p:sp>
        <p:nvSpPr>
          <p:cNvPr id="9" name="圖說文字: 向下箭號 8">
            <a:extLst>
              <a:ext uri="{FF2B5EF4-FFF2-40B4-BE49-F238E27FC236}">
                <a16:creationId xmlns:a16="http://schemas.microsoft.com/office/drawing/2014/main" id="{21F41452-5C88-4D8A-A1B6-F8CE1B66C208}"/>
              </a:ext>
            </a:extLst>
          </p:cNvPr>
          <p:cNvSpPr/>
          <p:nvPr/>
        </p:nvSpPr>
        <p:spPr>
          <a:xfrm>
            <a:off x="1972915" y="3679371"/>
            <a:ext cx="3725079" cy="783772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B8D263-45A8-4233-925F-978567E54E6D}"/>
              </a:ext>
            </a:extLst>
          </p:cNvPr>
          <p:cNvSpPr txBox="1"/>
          <p:nvPr/>
        </p:nvSpPr>
        <p:spPr>
          <a:xfrm>
            <a:off x="3342767" y="446720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BaseURL</a:t>
            </a:r>
            <a:endParaRPr lang="en-US" altLang="zh-TW" dirty="0"/>
          </a:p>
        </p:txBody>
      </p:sp>
      <p:sp>
        <p:nvSpPr>
          <p:cNvPr id="11" name="圖說文字: 向下箭號 10">
            <a:extLst>
              <a:ext uri="{FF2B5EF4-FFF2-40B4-BE49-F238E27FC236}">
                <a16:creationId xmlns:a16="http://schemas.microsoft.com/office/drawing/2014/main" id="{A705C1A2-3548-45D5-99ED-D69438C1D59A}"/>
              </a:ext>
            </a:extLst>
          </p:cNvPr>
          <p:cNvSpPr/>
          <p:nvPr/>
        </p:nvSpPr>
        <p:spPr>
          <a:xfrm>
            <a:off x="5746862" y="3679371"/>
            <a:ext cx="1430162" cy="783772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ECC0-0959-4D7A-8DD2-82F213116BEA}"/>
              </a:ext>
            </a:extLst>
          </p:cNvPr>
          <p:cNvSpPr txBox="1"/>
          <p:nvPr/>
        </p:nvSpPr>
        <p:spPr>
          <a:xfrm>
            <a:off x="5950055" y="4463143"/>
            <a:ext cx="105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Resource</a:t>
            </a:r>
          </a:p>
        </p:txBody>
      </p:sp>
      <p:sp>
        <p:nvSpPr>
          <p:cNvPr id="13" name="圖說文字: 向下箭號 12">
            <a:extLst>
              <a:ext uri="{FF2B5EF4-FFF2-40B4-BE49-F238E27FC236}">
                <a16:creationId xmlns:a16="http://schemas.microsoft.com/office/drawing/2014/main" id="{BABE1802-4740-45F5-B64D-DB69B14BF54E}"/>
              </a:ext>
            </a:extLst>
          </p:cNvPr>
          <p:cNvSpPr/>
          <p:nvPr/>
        </p:nvSpPr>
        <p:spPr>
          <a:xfrm>
            <a:off x="8132156" y="3679371"/>
            <a:ext cx="1598844" cy="783772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8F4169-C91B-42C9-A0CF-AC6EF61E3905}"/>
              </a:ext>
            </a:extLst>
          </p:cNvPr>
          <p:cNvSpPr txBox="1"/>
          <p:nvPr/>
        </p:nvSpPr>
        <p:spPr>
          <a:xfrm>
            <a:off x="8556027" y="4463143"/>
            <a:ext cx="9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Options</a:t>
            </a:r>
          </a:p>
        </p:txBody>
      </p:sp>
      <p:sp>
        <p:nvSpPr>
          <p:cNvPr id="15" name="圖說文字: 向下箭號 14">
            <a:extLst>
              <a:ext uri="{FF2B5EF4-FFF2-40B4-BE49-F238E27FC236}">
                <a16:creationId xmlns:a16="http://schemas.microsoft.com/office/drawing/2014/main" id="{92AF219C-0A79-4AC6-9115-61B427D0CA01}"/>
              </a:ext>
            </a:extLst>
          </p:cNvPr>
          <p:cNvSpPr/>
          <p:nvPr/>
        </p:nvSpPr>
        <p:spPr>
          <a:xfrm>
            <a:off x="7206502" y="3679371"/>
            <a:ext cx="868666" cy="783772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D3325E-0739-4D9F-B325-D2ECB2C4D0CE}"/>
              </a:ext>
            </a:extLst>
          </p:cNvPr>
          <p:cNvSpPr txBox="1"/>
          <p:nvPr/>
        </p:nvSpPr>
        <p:spPr>
          <a:xfrm>
            <a:off x="7402789" y="4463143"/>
            <a:ext cx="52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28337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56C7C-2768-44D0-8C29-6EBD2FDD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C000"/>
                </a:solidFill>
              </a:rPr>
              <a:t>組織臨床資料，並寫入 </a:t>
            </a:r>
            <a:r>
              <a:rPr lang="en-US" altLang="zh-TW" sz="4400" dirty="0">
                <a:solidFill>
                  <a:srgbClr val="FFC000"/>
                </a:solidFill>
              </a:rPr>
              <a:t>FHIR</a:t>
            </a:r>
            <a:r>
              <a:rPr lang="zh-TW" altLang="en-US" sz="4400" dirty="0">
                <a:solidFill>
                  <a:srgbClr val="FFC000"/>
                </a:solidFill>
              </a:rPr>
              <a:t> </a:t>
            </a:r>
            <a:r>
              <a:rPr lang="en-US" altLang="zh-TW" sz="4400" dirty="0">
                <a:solidFill>
                  <a:srgbClr val="FFC000"/>
                </a:solidFill>
              </a:rPr>
              <a:t>Server</a:t>
            </a:r>
            <a:r>
              <a:rPr lang="zh-TW" altLang="en-US" sz="4400" dirty="0">
                <a:solidFill>
                  <a:srgbClr val="FFC000"/>
                </a:solidFill>
              </a:rPr>
              <a:t> 內</a:t>
            </a:r>
            <a:br>
              <a:rPr lang="en-US" altLang="zh-TW" sz="4400" dirty="0">
                <a:solidFill>
                  <a:srgbClr val="FFC000"/>
                </a:solidFill>
              </a:rPr>
            </a:br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</a:rPr>
              <a:t>以 </a:t>
            </a:r>
            <a:r>
              <a:rPr lang="en-US" altLang="zh-TW" sz="2400" dirty="0">
                <a:solidFill>
                  <a:schemeClr val="tx1">
                    <a:lumMod val="95000"/>
                  </a:schemeClr>
                </a:solidFill>
              </a:rPr>
              <a:t>Patient</a:t>
            </a:r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</a:rPr>
              <a:t> 為例</a:t>
            </a:r>
            <a:endParaRPr lang="zh-TW" alt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4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A8F55EE-0F32-4146-8BD2-CCFE3C39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範例病人資料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4BE156-EA98-4B41-8400-D0A3FE5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姓名：王大明</a:t>
            </a:r>
            <a:endParaRPr lang="en-US" altLang="zh-TW" dirty="0"/>
          </a:p>
          <a:p>
            <a:r>
              <a:rPr lang="zh-TW" altLang="en-US" dirty="0"/>
              <a:t>性別：男連絡電話：</a:t>
            </a:r>
            <a:r>
              <a:rPr lang="en-US" altLang="zh-TW" dirty="0"/>
              <a:t>0912-345-678</a:t>
            </a:r>
          </a:p>
          <a:p>
            <a:r>
              <a:rPr lang="zh-TW" altLang="en-US" dirty="0"/>
              <a:t>聯絡地址：高雄市小港區大馬路</a:t>
            </a:r>
            <a:r>
              <a:rPr lang="en-US" altLang="zh-TW" dirty="0"/>
              <a:t>999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資料有效狀態：</a:t>
            </a:r>
            <a:r>
              <a:rPr lang="en-US" altLang="zh-TW" dirty="0"/>
              <a:t>YES</a:t>
            </a:r>
          </a:p>
          <a:p>
            <a:r>
              <a:rPr lang="zh-TW" altLang="en-US" dirty="0"/>
              <a:t>生日：</a:t>
            </a:r>
            <a:r>
              <a:rPr lang="en-US" altLang="zh-TW" dirty="0"/>
              <a:t>84/01/01</a:t>
            </a:r>
          </a:p>
        </p:txBody>
      </p:sp>
    </p:spTree>
    <p:extLst>
      <p:ext uri="{BB962C8B-B14F-4D97-AF65-F5344CB8AC3E}">
        <p14:creationId xmlns:p14="http://schemas.microsoft.com/office/powerpoint/2010/main" val="322288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C612DE4-C96A-4022-9A01-382D2A4F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FHIR</a:t>
            </a:r>
            <a:r>
              <a:rPr lang="zh-TW" altLang="en-US" dirty="0">
                <a:solidFill>
                  <a:srgbClr val="FFC000"/>
                </a:solidFill>
              </a:rPr>
              <a:t> 簡介</a:t>
            </a:r>
          </a:p>
        </p:txBody>
      </p:sp>
    </p:spTree>
    <p:extLst>
      <p:ext uri="{BB962C8B-B14F-4D97-AF65-F5344CB8AC3E}">
        <p14:creationId xmlns:p14="http://schemas.microsoft.com/office/powerpoint/2010/main" val="249700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135D-12DF-450A-B501-D7A71FA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組織資料步驟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C2DE5-1406-401C-B462-B59DDC7E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19100"/>
          </a:xfrm>
        </p:spPr>
        <p:txBody>
          <a:bodyPr/>
          <a:lstStyle/>
          <a:p>
            <a:r>
              <a:rPr lang="zh-TW" altLang="en-US" dirty="0"/>
              <a:t>判定、或取得各欄位所屬的 </a:t>
            </a:r>
            <a:r>
              <a:rPr lang="en-US" altLang="zh-TW" dirty="0"/>
              <a:t>Resource</a:t>
            </a:r>
            <a:r>
              <a:rPr lang="zh-TW" altLang="en-US" dirty="0"/>
              <a:t> 與 </a:t>
            </a:r>
            <a:r>
              <a:rPr lang="en-US" altLang="zh-TW" dirty="0"/>
              <a:t>Field Name</a:t>
            </a:r>
            <a:r>
              <a:rPr lang="zh-TW" altLang="en-US" dirty="0"/>
              <a:t>，並建一張表對應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EC15B6-DFF3-461B-A9C1-A6DF955B59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871" y="2501900"/>
          <a:ext cx="9525872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315">
                  <a:extLst>
                    <a:ext uri="{9D8B030D-6E8A-4147-A177-3AD203B41FA5}">
                      <a16:colId xmlns:a16="http://schemas.microsoft.com/office/drawing/2014/main" val="3311772427"/>
                    </a:ext>
                  </a:extLst>
                </a:gridCol>
                <a:gridCol w="2987128">
                  <a:extLst>
                    <a:ext uri="{9D8B030D-6E8A-4147-A177-3AD203B41FA5}">
                      <a16:colId xmlns:a16="http://schemas.microsoft.com/office/drawing/2014/main" val="375621692"/>
                    </a:ext>
                  </a:extLst>
                </a:gridCol>
                <a:gridCol w="2848481">
                  <a:extLst>
                    <a:ext uri="{9D8B030D-6E8A-4147-A177-3AD203B41FA5}">
                      <a16:colId xmlns:a16="http://schemas.microsoft.com/office/drawing/2014/main" val="109202283"/>
                    </a:ext>
                  </a:extLst>
                </a:gridCol>
                <a:gridCol w="1777948">
                  <a:extLst>
                    <a:ext uri="{9D8B030D-6E8A-4147-A177-3AD203B41FA5}">
                      <a16:colId xmlns:a16="http://schemas.microsoft.com/office/drawing/2014/main" val="156230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原始欄位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原始資料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對應欄位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3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王大明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Patient.name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HumanName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4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Patient.gender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code</a:t>
                      </a:r>
                      <a:br>
                        <a:rPr lang="en-US" altLang="zh-TW" dirty="0"/>
                      </a:br>
                      <a:r>
                        <a:rPr lang="en-US" altLang="zh-TW" sz="900" dirty="0"/>
                        <a:t>(male | female | other | unknown)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7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連絡電話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0912-345-678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Patient.contact.telecom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ContactPoint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3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聯絡地址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高雄市小港區大馬路</a:t>
                      </a:r>
                      <a:r>
                        <a:rPr lang="en-US" altLang="zh-TW" dirty="0"/>
                        <a:t>999</a:t>
                      </a:r>
                      <a:r>
                        <a:rPr lang="zh-TW" altLang="en-US" dirty="0"/>
                        <a:t>號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Patient.contact.address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資料有效狀態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Patient.active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boolean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84/01/01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Patient.birthDate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7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9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285A-4676-42E6-A4F1-E53FE63C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組織資料步驟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D38FA-2AC6-4FD6-B432-87CB4664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859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dirty="0"/>
              <a:t>JSON </a:t>
            </a:r>
            <a:r>
              <a:rPr lang="zh-TW" altLang="en-US" dirty="0"/>
              <a:t>為例，去組織資料，暫時先不要理 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的欄位</a:t>
            </a:r>
            <a:br>
              <a:rPr lang="en-US" altLang="zh-TW" dirty="0"/>
            </a:br>
            <a:r>
              <a:rPr lang="zh-TW" altLang="en-US" dirty="0"/>
              <a:t>（紅色字體為 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欄位，因為還沒完成所以顯示 </a:t>
            </a:r>
            <a:r>
              <a:rPr lang="en-US" altLang="zh-TW" dirty="0"/>
              <a:t>JSON</a:t>
            </a:r>
            <a:r>
              <a:rPr lang="zh-TW" altLang="en-US" dirty="0"/>
              <a:t> 格式不正確）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811448-C2B5-4BA7-950C-88DF26DA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48" y="2826247"/>
            <a:ext cx="7067833" cy="37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A112290-0129-4404-A6C0-DA84C136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2" y="1713855"/>
            <a:ext cx="3804517" cy="5048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F4CCAE4-AE9D-44E2-9A25-05F52F84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3120"/>
          </a:xfrm>
        </p:spPr>
        <p:txBody>
          <a:bodyPr/>
          <a:lstStyle/>
          <a:p>
            <a:r>
              <a:rPr lang="zh-TW" altLang="en-US" dirty="0"/>
              <a:t>組織資料步驟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DEC73-9D02-455B-9A79-E0AA3F27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98880"/>
            <a:ext cx="8595360" cy="4351337"/>
          </a:xfrm>
        </p:spPr>
        <p:txBody>
          <a:bodyPr/>
          <a:lstStyle/>
          <a:p>
            <a:r>
              <a:rPr lang="zh-TW" altLang="en-US" dirty="0"/>
              <a:t>確認 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內的格式內容，然後依次展開後填入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B796BE-A56C-4FB1-A663-EBE0E631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06" y="1713855"/>
            <a:ext cx="1872098" cy="21546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52684A-AC29-4124-B871-5667EAD8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24" y="2983140"/>
            <a:ext cx="2400227" cy="19720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9AE874-80B1-4D3C-941F-8AAC78E91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06" y="4094974"/>
            <a:ext cx="1900978" cy="26397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D7860E-2D78-4A1D-97E5-3C8892AA5A8A}"/>
              </a:ext>
            </a:extLst>
          </p:cNvPr>
          <p:cNvSpPr/>
          <p:nvPr/>
        </p:nvSpPr>
        <p:spPr>
          <a:xfrm>
            <a:off x="1068832" y="2092960"/>
            <a:ext cx="2040128" cy="1133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642C5EF-C310-4591-8344-1AB50084609D}"/>
              </a:ext>
            </a:extLst>
          </p:cNvPr>
          <p:cNvSpPr/>
          <p:nvPr/>
        </p:nvSpPr>
        <p:spPr>
          <a:xfrm>
            <a:off x="3190240" y="2552192"/>
            <a:ext cx="1284224" cy="138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416655-28E0-4BDB-A0FB-73CD1D1B96DF}"/>
              </a:ext>
            </a:extLst>
          </p:cNvPr>
          <p:cNvSpPr/>
          <p:nvPr/>
        </p:nvSpPr>
        <p:spPr>
          <a:xfrm>
            <a:off x="1067198" y="4285488"/>
            <a:ext cx="2906087" cy="187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4978E0F-B0C9-47C2-8B38-56D0074D8584}"/>
              </a:ext>
            </a:extLst>
          </p:cNvPr>
          <p:cNvSpPr/>
          <p:nvPr/>
        </p:nvSpPr>
        <p:spPr>
          <a:xfrm>
            <a:off x="4029470" y="5005707"/>
            <a:ext cx="493135" cy="138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57FA40-492E-4C7F-BB4B-1B07B86D0318}"/>
              </a:ext>
            </a:extLst>
          </p:cNvPr>
          <p:cNvSpPr/>
          <p:nvPr/>
        </p:nvSpPr>
        <p:spPr>
          <a:xfrm>
            <a:off x="1067198" y="3374548"/>
            <a:ext cx="2252945" cy="910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5994FE8-12B5-4012-A75A-1BC57EC336DC}"/>
              </a:ext>
            </a:extLst>
          </p:cNvPr>
          <p:cNvSpPr/>
          <p:nvPr/>
        </p:nvSpPr>
        <p:spPr>
          <a:xfrm>
            <a:off x="3342639" y="3899930"/>
            <a:ext cx="3433789" cy="138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4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33A6B-AE35-45F4-BD3D-D5670ECC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E0DA8-A202-4CB2-93C2-74C4991B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32556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POST</a:t>
            </a:r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  <a:hlinkClick r:id="rId2"/>
              </a:rPr>
              <a:t>https://hapi.fhir.tw/baseDstu3/Patient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en-US" altLang="zh-TW" dirty="0"/>
              <a:t>Body</a:t>
            </a:r>
            <a:r>
              <a:rPr lang="zh-TW" altLang="en-US" dirty="0"/>
              <a:t> 資料如右</a:t>
            </a:r>
            <a:endParaRPr lang="en-US" altLang="zh-TW" dirty="0"/>
          </a:p>
          <a:p>
            <a:r>
              <a:rPr lang="zh-TW" altLang="en-US" dirty="0"/>
              <a:t>執行結果如下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39D05-79A1-40AA-BA12-53FDE7F2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1575558"/>
            <a:ext cx="3797808" cy="50400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27E49C-3293-46C4-A2D4-0EC4B41AB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59" y="4253304"/>
            <a:ext cx="6722104" cy="23622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6CF2C7-F52E-42A4-A385-81A1E1B2A369}"/>
              </a:ext>
            </a:extLst>
          </p:cNvPr>
          <p:cNvSpPr/>
          <p:nvPr/>
        </p:nvSpPr>
        <p:spPr>
          <a:xfrm>
            <a:off x="1362891" y="5965371"/>
            <a:ext cx="5264332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8E7090C-2652-4F86-AD58-2F120EACA795}"/>
              </a:ext>
            </a:extLst>
          </p:cNvPr>
          <p:cNvCxnSpPr/>
          <p:nvPr/>
        </p:nvCxnSpPr>
        <p:spPr>
          <a:xfrm>
            <a:off x="3040743" y="2456543"/>
            <a:ext cx="4009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92A3FB-6F6C-4DFE-A049-BAE6395840FE}"/>
              </a:ext>
            </a:extLst>
          </p:cNvPr>
          <p:cNvCxnSpPr>
            <a:cxnSpLocks/>
          </p:cNvCxnSpPr>
          <p:nvPr/>
        </p:nvCxnSpPr>
        <p:spPr>
          <a:xfrm>
            <a:off x="2104571" y="3091543"/>
            <a:ext cx="0" cy="287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72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BE636-7902-4F2B-ABFD-12CF593E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哪裡可以測試 </a:t>
            </a:r>
            <a:r>
              <a:rPr lang="en-US" altLang="zh-TW" dirty="0"/>
              <a:t>FHIR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F089C-00DF-435D-81F5-C506C728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UHN</a:t>
            </a:r>
            <a:r>
              <a:rPr lang="zh-TW" altLang="en-US" sz="2400" dirty="0"/>
              <a:t> 公開伺服器（目前最多人用）</a:t>
            </a:r>
            <a:br>
              <a:rPr lang="en-US" altLang="zh-TW" sz="2400" dirty="0"/>
            </a:br>
            <a:r>
              <a:rPr lang="en-US" altLang="zh-TW" sz="2400" dirty="0">
                <a:hlinkClick r:id="rId2"/>
              </a:rPr>
              <a:t>http://fhirtest.uhn.ca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臺灣公開測試伺服器（較推薦／支援 </a:t>
            </a:r>
            <a:r>
              <a:rPr lang="en-US" altLang="zh-TW" sz="2400" dirty="0"/>
              <a:t>SSL</a:t>
            </a:r>
            <a:r>
              <a:rPr lang="zh-TW" altLang="en-US" sz="2400" dirty="0"/>
              <a:t> 加密連線）</a:t>
            </a:r>
            <a:br>
              <a:rPr lang="en-US" altLang="zh-TW" sz="2400" dirty="0"/>
            </a:br>
            <a:r>
              <a:rPr lang="en-US" altLang="zh-TW" sz="2400" dirty="0">
                <a:hlinkClick r:id="rId3"/>
              </a:rPr>
              <a:t>https://hapi.fhir.tw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2499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11C68C-772F-438F-B6C8-F1A03A0D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92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42376-6CDF-40ED-B351-0EC429AC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40704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06D6DD64-2857-4E15-89B6-CE329FAE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FFFF00"/>
                </a:solidFill>
              </a:rPr>
              <a:t>F</a:t>
            </a:r>
            <a:r>
              <a:rPr lang="en-US" altLang="zh-TW" dirty="0"/>
              <a:t>ast					</a:t>
            </a:r>
            <a:r>
              <a:rPr lang="zh-TW" altLang="en-US" dirty="0"/>
              <a:t>快速</a:t>
            </a:r>
            <a:br>
              <a:rPr lang="en-US" altLang="zh-TW" dirty="0"/>
            </a:br>
            <a:r>
              <a:rPr lang="en-US" altLang="zh-TW" dirty="0">
                <a:solidFill>
                  <a:srgbClr val="FFFF00"/>
                </a:solidFill>
              </a:rPr>
              <a:t>H</a:t>
            </a:r>
            <a:r>
              <a:rPr lang="en-US" altLang="zh-TW" dirty="0"/>
              <a:t>ealthcare			</a:t>
            </a:r>
            <a:r>
              <a:rPr lang="zh-TW" altLang="en-US" dirty="0"/>
              <a:t>健康照護</a:t>
            </a:r>
            <a:br>
              <a:rPr lang="en-US" altLang="zh-TW" dirty="0"/>
            </a:br>
            <a:r>
              <a:rPr lang="en-US" altLang="zh-TW" dirty="0">
                <a:solidFill>
                  <a:srgbClr val="FFFF00"/>
                </a:solidFill>
              </a:rPr>
              <a:t>I</a:t>
            </a:r>
            <a:r>
              <a:rPr lang="en-US" altLang="zh-TW" dirty="0"/>
              <a:t>nteroperability	</a:t>
            </a:r>
            <a:r>
              <a:rPr lang="zh-TW" altLang="en-US" dirty="0"/>
              <a:t>互通</a:t>
            </a:r>
            <a:br>
              <a:rPr lang="en-US" altLang="zh-TW" dirty="0"/>
            </a:br>
            <a:r>
              <a:rPr lang="en-US" altLang="zh-TW" dirty="0">
                <a:solidFill>
                  <a:srgbClr val="FFFF00"/>
                </a:solidFill>
              </a:rPr>
              <a:t>R</a:t>
            </a:r>
            <a:r>
              <a:rPr lang="en-US" altLang="zh-TW" dirty="0"/>
              <a:t>esources			</a:t>
            </a:r>
            <a:r>
              <a:rPr lang="zh-TW" altLang="en-US" dirty="0"/>
              <a:t>資源</a:t>
            </a:r>
          </a:p>
        </p:txBody>
      </p:sp>
    </p:spTree>
    <p:extLst>
      <p:ext uri="{BB962C8B-B14F-4D97-AF65-F5344CB8AC3E}">
        <p14:creationId xmlns:p14="http://schemas.microsoft.com/office/powerpoint/2010/main" val="335108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CBCEEA7-05D5-47E5-BC21-7FD49D0D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概觀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07F16B-03F1-4620-9C2D-F794B5BF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是一種新興的醫療資訊交換標準</a:t>
            </a:r>
            <a:endParaRPr lang="en-US" altLang="zh-TW" sz="2400" dirty="0"/>
          </a:p>
          <a:p>
            <a:r>
              <a:rPr lang="zh-TW" altLang="en-US" sz="2400" dirty="0"/>
              <a:t>由 </a:t>
            </a:r>
            <a:r>
              <a:rPr lang="en-US" altLang="zh-TW" sz="2400" dirty="0"/>
              <a:t>HL7</a:t>
            </a:r>
            <a:r>
              <a:rPr lang="zh-TW" altLang="en-US" sz="2400" dirty="0"/>
              <a:t> </a:t>
            </a:r>
            <a:r>
              <a:rPr lang="en-US" altLang="zh-TW" sz="2400" dirty="0"/>
              <a:t>International</a:t>
            </a:r>
            <a:r>
              <a:rPr lang="zh-TW" altLang="en-US" sz="2400" dirty="0"/>
              <a:t>（國際健康資訊第七層協會）制定</a:t>
            </a:r>
            <a:endParaRPr lang="en-US" altLang="zh-TW" sz="2400" dirty="0"/>
          </a:p>
          <a:p>
            <a:r>
              <a:rPr lang="zh-TW" altLang="en-US" sz="2400" dirty="0"/>
              <a:t>奠基於 </a:t>
            </a:r>
            <a:r>
              <a:rPr lang="en-US" altLang="zh-TW" sz="2400" dirty="0"/>
              <a:t>HL7</a:t>
            </a:r>
            <a:r>
              <a:rPr lang="zh-TW" altLang="en-US" sz="2400" dirty="0"/>
              <a:t> </a:t>
            </a:r>
            <a:r>
              <a:rPr lang="en-US" altLang="zh-TW" sz="2400" dirty="0"/>
              <a:t>v2 &amp; HL7 v3</a:t>
            </a:r>
            <a:r>
              <a:rPr lang="zh-TW" altLang="en-US" sz="2400" dirty="0"/>
              <a:t> 標準</a:t>
            </a:r>
            <a:endParaRPr lang="en-US" altLang="zh-TW" sz="2400" dirty="0"/>
          </a:p>
          <a:p>
            <a:r>
              <a:rPr lang="zh-TW" altLang="en-US" sz="2400" dirty="0"/>
              <a:t>主要目標為</a:t>
            </a:r>
            <a:endParaRPr lang="en-US" altLang="zh-TW" sz="2400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sz="2000" dirty="0"/>
              <a:t>促進醫療單位有效溝通醫療相關資訊</a:t>
            </a:r>
            <a:endParaRPr lang="en-US" altLang="zh-TW" sz="2000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sz="2000" dirty="0"/>
              <a:t>廣泛應用於多種設備，包含但不限於電腦、手機、平板等裝置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572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79812-BF17-4DB5-8651-8980E862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404112"/>
            <a:ext cx="9418320" cy="4041648"/>
          </a:xfrm>
        </p:spPr>
        <p:txBody>
          <a:bodyPr/>
          <a:lstStyle/>
          <a:p>
            <a:r>
              <a:rPr lang="zh-TW" altLang="en-US" dirty="0"/>
              <a:t>重點在</a:t>
            </a:r>
            <a:r>
              <a:rPr lang="zh-TW" altLang="en-US" dirty="0">
                <a:solidFill>
                  <a:srgbClr val="FFFF00"/>
                </a:solidFill>
              </a:rPr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1140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E4E14FC-CCEA-42DE-9404-88518833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傳統資料互通方式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2FEF2B6-1C32-4DD5-BFDC-87FE40DD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73" y="1728746"/>
            <a:ext cx="7883906" cy="455144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987789-4096-4580-A5DF-AAC53E1B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617" y="933454"/>
            <a:ext cx="1722848" cy="17696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3612550-7BBF-4FED-8914-C1261CAE88BB}"/>
              </a:ext>
            </a:extLst>
          </p:cNvPr>
          <p:cNvSpPr txBox="1"/>
          <p:nvPr/>
        </p:nvSpPr>
        <p:spPr>
          <a:xfrm>
            <a:off x="3312657" y="207670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資料格式不一致，無法互通</a:t>
            </a:r>
          </a:p>
        </p:txBody>
      </p:sp>
    </p:spTree>
    <p:extLst>
      <p:ext uri="{BB962C8B-B14F-4D97-AF65-F5344CB8AC3E}">
        <p14:creationId xmlns:p14="http://schemas.microsoft.com/office/powerpoint/2010/main" val="347416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A0C4D8-2EF8-452A-91E1-A056459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導入 </a:t>
            </a:r>
            <a:r>
              <a:rPr lang="en-US" altLang="zh-TW" dirty="0"/>
              <a:t>FHIR</a:t>
            </a:r>
            <a:r>
              <a:rPr lang="zh-TW" altLang="en-US" dirty="0"/>
              <a:t> 後的資料互通方式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B01A85-BF2D-4D98-904F-01954832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642" y="2737930"/>
            <a:ext cx="8051568" cy="25330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268EBEC-87C8-4F0A-AA70-0FFB5B35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59" y="4004469"/>
            <a:ext cx="1239633" cy="11798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4B09F2-1662-40FF-8BC8-90CEFCFE2F38}"/>
              </a:ext>
            </a:extLst>
          </p:cNvPr>
          <p:cNvSpPr txBox="1"/>
          <p:nvPr/>
        </p:nvSpPr>
        <p:spPr>
          <a:xfrm>
            <a:off x="3381745" y="53157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92D050"/>
                </a:solidFill>
              </a:rPr>
              <a:t>格式一致，可以無痛互通！</a:t>
            </a:r>
          </a:p>
        </p:txBody>
      </p:sp>
    </p:spTree>
    <p:extLst>
      <p:ext uri="{BB962C8B-B14F-4D97-AF65-F5344CB8AC3E}">
        <p14:creationId xmlns:p14="http://schemas.microsoft.com/office/powerpoint/2010/main" val="32749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6F2CB-FDF8-488A-8BCA-63004FD5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 what is FHIR?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26B07-2F37-4CFE-939A-8AB9775B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基本上就是一個資料模型</a:t>
            </a:r>
            <a:endParaRPr lang="en-US" altLang="zh-TW" dirty="0"/>
          </a:p>
          <a:p>
            <a:r>
              <a:rPr lang="zh-TW" altLang="en-US" dirty="0"/>
              <a:t>把整個醫療流程／體系中會接觸到的資料全部標準化為單一資料結構</a:t>
            </a:r>
            <a:endParaRPr lang="en-US" altLang="zh-TW" dirty="0"/>
          </a:p>
          <a:p>
            <a:r>
              <a:rPr lang="zh-TW" altLang="en-US" dirty="0"/>
              <a:t>支援多種不同資料格式</a:t>
            </a:r>
            <a:endParaRPr lang="en-US" altLang="zh-TW" dirty="0"/>
          </a:p>
          <a:p>
            <a:r>
              <a:rPr lang="zh-TW" altLang="en-US" dirty="0"/>
              <a:t>採用主流資訊實作標準</a:t>
            </a:r>
            <a:endParaRPr lang="en-US" altLang="zh-TW" dirty="0"/>
          </a:p>
          <a:p>
            <a:pPr lvl="1"/>
            <a:r>
              <a:rPr lang="zh-TW" altLang="en-US" dirty="0"/>
              <a:t>沒醫學基礎的工程師也可以理解，</a:t>
            </a:r>
            <a:r>
              <a:rPr lang="zh-TW" altLang="en-US" dirty="0">
                <a:solidFill>
                  <a:srgbClr val="FFFF00"/>
                </a:solidFill>
              </a:rPr>
              <a:t>很好上手</a:t>
            </a:r>
            <a:endParaRPr lang="en-US" altLang="zh-TW" dirty="0">
              <a:solidFill>
                <a:srgbClr val="FFFF00"/>
              </a:solidFill>
            </a:endParaRPr>
          </a:p>
          <a:p>
            <a:pPr lvl="1"/>
            <a:r>
              <a:rPr lang="zh-TW" altLang="en-US" dirty="0"/>
              <a:t>要跟其他系統對接也很方便</a:t>
            </a:r>
            <a:endParaRPr lang="en-US" altLang="zh-TW" dirty="0"/>
          </a:p>
          <a:p>
            <a:r>
              <a:rPr lang="zh-TW" altLang="en-US" dirty="0"/>
              <a:t>可讀性高</a:t>
            </a:r>
            <a:endParaRPr lang="en-US" altLang="zh-TW" dirty="0"/>
          </a:p>
          <a:p>
            <a:pPr lvl="1"/>
            <a:r>
              <a:rPr lang="zh-TW" altLang="en-US" dirty="0"/>
              <a:t>醫療人員不用懂程式設計，也能看得懂資料</a:t>
            </a:r>
            <a:endParaRPr lang="en-US" altLang="zh-TW" dirty="0"/>
          </a:p>
          <a:p>
            <a:r>
              <a:rPr lang="zh-TW" altLang="en-US" dirty="0"/>
              <a:t>格式嚴謹，</a:t>
            </a:r>
            <a:r>
              <a:rPr lang="en-US" altLang="zh-TW" dirty="0"/>
              <a:t>Document</a:t>
            </a:r>
            <a:r>
              <a:rPr lang="zh-TW" altLang="en-US" dirty="0"/>
              <a:t> 齊全且明確</a:t>
            </a:r>
            <a:endParaRPr lang="en-US" altLang="zh-TW" dirty="0"/>
          </a:p>
          <a:p>
            <a:r>
              <a:rPr lang="en-US" altLang="zh-TW" dirty="0"/>
              <a:t>Developer Friendly ❤</a:t>
            </a:r>
          </a:p>
        </p:txBody>
      </p:sp>
    </p:spTree>
    <p:extLst>
      <p:ext uri="{BB962C8B-B14F-4D97-AF65-F5344CB8AC3E}">
        <p14:creationId xmlns:p14="http://schemas.microsoft.com/office/powerpoint/2010/main" val="3116766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自訂 1">
      <a:majorFont>
        <a:latin typeface="Ubuntu Light"/>
        <a:ea typeface="微軟正黑體"/>
        <a:cs typeface=""/>
      </a:majorFont>
      <a:minorFont>
        <a:latin typeface="Ubuntu"/>
        <a:ea typeface="微軟正黑體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0ACAC678-3D60-4414-BF48-5F39D166B11D}" vid="{CDA5552C-B4C9-4A57-B7AD-13D70BFD7A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176</TotalTime>
  <Words>958</Words>
  <Application>Microsoft Office PowerPoint</Application>
  <PresentationFormat>寬螢幕</PresentationFormat>
  <Paragraphs>171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Ubuntu</vt:lpstr>
      <vt:lpstr>Ubuntu Light</vt:lpstr>
      <vt:lpstr>微軟正黑體</vt:lpstr>
      <vt:lpstr>Arial</vt:lpstr>
      <vt:lpstr>Wingdings 2</vt:lpstr>
      <vt:lpstr>Simple</vt:lpstr>
      <vt:lpstr>FHIR 快速掃描 以臨床資料為例，簡介如何使用 FHIR 並進行資料存取</vt:lpstr>
      <vt:lpstr>About myself</vt:lpstr>
      <vt:lpstr>FHIR 簡介</vt:lpstr>
      <vt:lpstr>Fast     快速 Healthcare   健康照護 Interoperability 互通 Resources   資源</vt:lpstr>
      <vt:lpstr>FHIR 概觀</vt:lpstr>
      <vt:lpstr>重點在快速</vt:lpstr>
      <vt:lpstr>傳統資料互通方式</vt:lpstr>
      <vt:lpstr>導入 FHIR 後的資料互通方式</vt:lpstr>
      <vt:lpstr>So what is FHIR?</vt:lpstr>
      <vt:lpstr>Example 1</vt:lpstr>
      <vt:lpstr>Example 2</vt:lpstr>
      <vt:lpstr>FHIR 結構</vt:lpstr>
      <vt:lpstr>如何快速讀懂 FHIR Document ?</vt:lpstr>
      <vt:lpstr>隨便抓一個 Resource 看一下</vt:lpstr>
      <vt:lpstr>Data Structure? Data Format? Data Type?</vt:lpstr>
      <vt:lpstr>Data Type</vt:lpstr>
      <vt:lpstr>Primitive Type vs. Complex Type</vt:lpstr>
      <vt:lpstr>PowerPoint 簡報</vt:lpstr>
      <vt:lpstr>另外還有一個 Reference</vt:lpstr>
      <vt:lpstr>Reference 是對應到其他 Resource 的參照  可以透過 ID 與其他 Resource 對應在一起  </vt:lpstr>
      <vt:lpstr>PowerPoint 簡報</vt:lpstr>
      <vt:lpstr>網站有提供範例，抓下來改即可</vt:lpstr>
      <vt:lpstr>如何存取 FHIR 資料 ?</vt:lpstr>
      <vt:lpstr>REST API</vt:lpstr>
      <vt:lpstr>REST API 的應用情境</vt:lpstr>
      <vt:lpstr>REST API 使用方法</vt:lpstr>
      <vt:lpstr>看不懂嗎？</vt:lpstr>
      <vt:lpstr>組織臨床資料，並寫入 FHIR Server 內 以 Patient 為例</vt:lpstr>
      <vt:lpstr>範例病人資料</vt:lpstr>
      <vt:lpstr>組織資料步驟</vt:lpstr>
      <vt:lpstr>組織資料步驟</vt:lpstr>
      <vt:lpstr>組織資料步驟</vt:lpstr>
      <vt:lpstr>寫入資料</vt:lpstr>
      <vt:lpstr>哪裡可以測試 FHIR？</vt:lpstr>
      <vt:lpstr>Q&amp;A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簡介與使用 以臨床資料庫為例，進行 FHIR 規範之資料格式探討</dc:title>
  <dc:creator>Lorex Yang</dc:creator>
  <cp:lastModifiedBy>Lorex Yang</cp:lastModifiedBy>
  <cp:revision>13</cp:revision>
  <dcterms:created xsi:type="dcterms:W3CDTF">2019-05-22T02:25:00Z</dcterms:created>
  <dcterms:modified xsi:type="dcterms:W3CDTF">2019-05-22T05:21:54Z</dcterms:modified>
</cp:coreProperties>
</file>