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5E1131-9769-4C18-BEC0-31BDE71833CC}">
  <a:tblStyle styleId="{CE5E1131-9769-4C18-BEC0-31BDE71833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af375904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57af3759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接下來我要解釋SVG Image Annotation 送到FHIR Server的部分Vira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ac954dbd_0_9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57ac954d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這個是他的概念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第一個我們要存所有的SVG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第二個我們需要把它轉成Encoded String (base-64),因為我們要送到的FHIR Server 規格是需要把它轉成base-64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第三個用建FHIR標記的XML當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7ac954dbd_0_46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57ac954d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ac954dbd_0_60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57ac954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7af375904_3_274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7af375904_3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977103dd_0_0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5797710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最後的是影響報告和影響發現的部分</a:t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7977103dd_0_5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57977103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sz="1800">
                <a:solidFill>
                  <a:schemeClr val="dk1"/>
                </a:solidFill>
              </a:rPr>
              <a:t>影像報告包含的內容分成兩個部分：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sz="1800">
                <a:solidFill>
                  <a:schemeClr val="dk1"/>
                </a:solidFill>
              </a:rPr>
              <a:t>第一的是基礎的資料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第二是影響發現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醫師檢查完，就會填寫他的發現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977103dd_0_9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57977103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影響發現的種類分成：mass, ...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977103dd_0_12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57977103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7977103dd_0_20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57977103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每頁個種類會產生一份observation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af375904_3_4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af37590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7af375904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16張，</a:t>
            </a:r>
            <a:r>
              <a:rPr lang="zh-TW" sz="1800"/>
              <a:t>這個是一個整份的報告。裏面會參考到很多個影響發現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一個observation的話，會參考到一個或多個Annotation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這個是影響標記，，參考到它的wado 影響</a:t>
            </a:r>
            <a:endParaRPr sz="1800"/>
          </a:p>
        </p:txBody>
      </p:sp>
      <p:sp>
        <p:nvSpPr>
          <p:cNvPr id="372" name="Google Shape;372;g57af375904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7977103dd_0_23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57977103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影響發現，我們目前會上傳到加拿大的</a:t>
            </a:r>
            <a:r>
              <a:rPr lang="zh-TW" sz="1800">
                <a:solidFill>
                  <a:schemeClr val="dk1"/>
                </a:solidFill>
              </a:rPr>
              <a:t>測試</a:t>
            </a:r>
            <a:r>
              <a:rPr lang="zh-TW" sz="1800"/>
              <a:t>fhir server.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依據不同的病灶定義不同的編碼。一個lesion，就代表一份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  <a:r>
              <a:rPr lang="zh-TW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資源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Observation主要是用在執行臨床上的一些照護行為後，表達描述觀察所得之結果。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在本標準中，主要是針對經過乳房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zh-TW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光攝影臨床行為之後，所衍生出的所有觀察結果的描述</a:t>
            </a:r>
            <a:endParaRPr sz="18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977103dd_0_75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57977103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假設醫師填完這份報告，送出候會產生一個observation. </a:t>
            </a:r>
            <a:r>
              <a:rPr lang="zh-TW" sz="1800">
                <a:solidFill>
                  <a:schemeClr val="dk1"/>
                </a:solidFill>
              </a:rPr>
              <a:t>紅色的是它的id.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點了下面的url, 我們可以看到這部分内容。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800"/>
              <a:t>這個是Observation裏面一部分的内容，Observation的component， 可以看到我們之前填寫的内容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af375904_3_209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af375904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af375904_10_0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af37590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af375904_10_3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af375904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7af375904_3_244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7af375904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7af375904_3_251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7af375904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af375904_3_257:notes"/>
          <p:cNvSpPr/>
          <p:nvPr>
            <p:ph idx="2" type="sldImg"/>
          </p:nvPr>
        </p:nvSpPr>
        <p:spPr>
          <a:xfrm>
            <a:off x="381219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af375904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0"/>
              <a:buFont typeface="Arial"/>
              <a:buNone/>
              <a:defRPr b="0" i="0" sz="1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6195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ctr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ctr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619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302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302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7525" lIns="107525" spcFirstLastPara="1" rIns="107525" wrap="square" tIns="1075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/>
          <a:lstStyle>
            <a:lvl1pPr indent="-3619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/>
          <a:lstStyle>
            <a:lvl1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7525" lIns="107525" spcFirstLastPara="1" rIns="107525" wrap="square" tIns="107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com.org.tw/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api.fhir.org/baseDstu3/Observation/1928768" TargetMode="External"/><Relationship Id="rId4" Type="http://schemas.openxmlformats.org/officeDocument/2006/relationships/hyperlink" Target="http://hapi.fhir.org/baseDstu3/Observation/1928768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://misat.org.tw/CodeSystem/BreastSiteCS" TargetMode="External"/><Relationship Id="rId7" Type="http://schemas.openxmlformats.org/officeDocument/2006/relationships/hyperlink" Target="http://misat.org.tw/CodeSystem/HemsphereViewC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icom.nema.org/medical/Dicom/2016e/output/chtml/part18/sect_6.5.8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311833" y="2849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7525" lIns="107525" spcFirstLastPara="1" rIns="107525" wrap="square" tIns="107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zh-TW" sz="4800"/>
              <a:t>Medical Imaging Web Viewer</a:t>
            </a:r>
            <a:endParaRPr sz="4800"/>
          </a:p>
        </p:txBody>
      </p:sp>
      <p:sp>
        <p:nvSpPr>
          <p:cNvPr id="205" name="Google Shape;205;p37"/>
          <p:cNvSpPr txBox="1"/>
          <p:nvPr>
            <p:ph idx="1" type="subTitle"/>
          </p:nvPr>
        </p:nvSpPr>
        <p:spPr>
          <a:xfrm>
            <a:off x="311825" y="2411725"/>
            <a:ext cx="85206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rgbClr val="000000"/>
                </a:solidFill>
              </a:rPr>
              <a:t>Advisor: 蕭嘉宏 Professor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rgbClr val="000000"/>
                </a:solidFill>
              </a:rPr>
              <a:t>Group Members: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chemeClr val="dk1"/>
                </a:solidFill>
              </a:rPr>
              <a:t>洪彬彬	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rgbClr val="000000"/>
                </a:solidFill>
              </a:rPr>
              <a:t>莊舒雅</a:t>
            </a:r>
            <a:endParaRPr sz="2300">
              <a:solidFill>
                <a:srgbClr val="000000"/>
              </a:solidFill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rgbClr val="000000"/>
                </a:solidFill>
              </a:rPr>
              <a:t>謝愛佳		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2300">
                <a:solidFill>
                  <a:srgbClr val="000000"/>
                </a:solidFill>
              </a:rPr>
              <a:t>Date: 2019/05/23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" type="subTitle"/>
          </p:nvPr>
        </p:nvSpPr>
        <p:spPr>
          <a:xfrm>
            <a:off x="0" y="2000250"/>
            <a:ext cx="9144000" cy="57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3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SVG Image Annotation to FHIR Server</a:t>
            </a:r>
            <a:endParaRPr sz="3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3000"/>
              <a:t>Concept</a:t>
            </a:r>
            <a:endParaRPr sz="3000"/>
          </a:p>
        </p:txBody>
      </p:sp>
      <p:cxnSp>
        <p:nvCxnSpPr>
          <p:cNvPr id="269" name="Google Shape;269;p47"/>
          <p:cNvCxnSpPr/>
          <p:nvPr/>
        </p:nvCxnSpPr>
        <p:spPr>
          <a:xfrm>
            <a:off x="904200" y="2853313"/>
            <a:ext cx="73356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0" name="Google Shape;270;p47"/>
          <p:cNvGrpSpPr/>
          <p:nvPr/>
        </p:nvGrpSpPr>
        <p:grpSpPr>
          <a:xfrm>
            <a:off x="1303113" y="1307824"/>
            <a:ext cx="6640162" cy="3720151"/>
            <a:chOff x="454863" y="1346349"/>
            <a:chExt cx="6640162" cy="3720151"/>
          </a:xfrm>
        </p:grpSpPr>
        <p:grpSp>
          <p:nvGrpSpPr>
            <p:cNvPr id="271" name="Google Shape;271;p47"/>
            <p:cNvGrpSpPr/>
            <p:nvPr/>
          </p:nvGrpSpPr>
          <p:grpSpPr>
            <a:xfrm>
              <a:off x="454863" y="2200475"/>
              <a:ext cx="1235925" cy="765475"/>
              <a:chOff x="630388" y="2226075"/>
              <a:chExt cx="1235925" cy="765475"/>
            </a:xfrm>
          </p:grpSpPr>
          <p:sp>
            <p:nvSpPr>
              <p:cNvPr id="272" name="Google Shape;272;p47"/>
              <p:cNvSpPr/>
              <p:nvPr/>
            </p:nvSpPr>
            <p:spPr>
              <a:xfrm>
                <a:off x="1148438" y="2791750"/>
                <a:ext cx="199800" cy="199800"/>
              </a:xfrm>
              <a:prstGeom prst="flowChartConnector">
                <a:avLst/>
              </a:prstGeom>
              <a:solidFill>
                <a:srgbClr val="4A86E8"/>
              </a:solidFill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7"/>
              <p:cNvSpPr/>
              <p:nvPr/>
            </p:nvSpPr>
            <p:spPr>
              <a:xfrm>
                <a:off x="630388" y="2226075"/>
                <a:ext cx="1235925" cy="365300"/>
              </a:xfrm>
              <a:prstGeom prst="flowChartOffpageConnector">
                <a:avLst/>
              </a:prstGeom>
              <a:solidFill>
                <a:srgbClr val="4A86E8"/>
              </a:solidFill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zh-TW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</a:t>
                </a:r>
                <a:r>
                  <a:rPr lang="zh-TW">
                    <a:solidFill>
                      <a:srgbClr val="FFFFFF"/>
                    </a:solidFill>
                  </a:rPr>
                  <a:t>ep</a:t>
                </a:r>
                <a:r>
                  <a:rPr b="0" i="0" lang="zh-TW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1</a:t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47"/>
            <p:cNvGrpSpPr/>
            <p:nvPr/>
          </p:nvGrpSpPr>
          <p:grpSpPr>
            <a:xfrm>
              <a:off x="2019325" y="1346349"/>
              <a:ext cx="1710600" cy="2231101"/>
              <a:chOff x="2019325" y="1346349"/>
              <a:chExt cx="1710600" cy="2231101"/>
            </a:xfrm>
          </p:grpSpPr>
          <p:sp>
            <p:nvSpPr>
              <p:cNvPr id="275" name="Google Shape;275;p47"/>
              <p:cNvSpPr/>
              <p:nvPr/>
            </p:nvSpPr>
            <p:spPr>
              <a:xfrm>
                <a:off x="2019325" y="1346349"/>
                <a:ext cx="1710600" cy="1279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zh-TW"/>
                  <a:t>Convert to  Encoded String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zh-TW">
                    <a:solidFill>
                      <a:schemeClr val="dk1"/>
                    </a:solidFill>
                  </a:rPr>
                  <a:t>Convert the SVG to a string representing the base-64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" name="Google Shape;276;p47"/>
              <p:cNvGrpSpPr/>
              <p:nvPr/>
            </p:nvGrpSpPr>
            <p:grpSpPr>
              <a:xfrm>
                <a:off x="2256663" y="2753425"/>
                <a:ext cx="1235925" cy="824025"/>
                <a:chOff x="2031950" y="2753425"/>
                <a:chExt cx="1235925" cy="824025"/>
              </a:xfrm>
            </p:grpSpPr>
            <p:grpSp>
              <p:nvGrpSpPr>
                <p:cNvPr id="277" name="Google Shape;277;p47"/>
                <p:cNvGrpSpPr/>
                <p:nvPr/>
              </p:nvGrpSpPr>
              <p:grpSpPr>
                <a:xfrm>
                  <a:off x="2031950" y="3157450"/>
                  <a:ext cx="1235925" cy="420000"/>
                  <a:chOff x="2346913" y="2928850"/>
                  <a:chExt cx="1235925" cy="420000"/>
                </a:xfrm>
              </p:grpSpPr>
              <p:sp>
                <p:nvSpPr>
                  <p:cNvPr id="278" name="Google Shape;278;p47"/>
                  <p:cNvSpPr/>
                  <p:nvPr/>
                </p:nvSpPr>
                <p:spPr>
                  <a:xfrm rot="10800000">
                    <a:off x="2346913" y="2956200"/>
                    <a:ext cx="1235925" cy="365300"/>
                  </a:xfrm>
                  <a:prstGeom prst="flowChartOffpageConnector">
                    <a:avLst/>
                  </a:prstGeom>
                  <a:solidFill>
                    <a:srgbClr val="4A86E8"/>
                  </a:solidFill>
                  <a:ln cap="flat" cmpd="sng" w="2857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p47"/>
                  <p:cNvSpPr txBox="1"/>
                  <p:nvPr/>
                </p:nvSpPr>
                <p:spPr>
                  <a:xfrm>
                    <a:off x="2521625" y="2928850"/>
                    <a:ext cx="886500" cy="4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zh-TW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</a:t>
                    </a:r>
                    <a:r>
                      <a:rPr lang="zh-TW">
                        <a:solidFill>
                          <a:srgbClr val="FFFFFF"/>
                        </a:solidFill>
                      </a:rPr>
                      <a:t>tep</a:t>
                    </a:r>
                    <a:r>
                      <a:rPr b="0" i="0" lang="zh-TW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r>
                      <a:rPr lang="zh-TW">
                        <a:solidFill>
                          <a:srgbClr val="FFFFFF"/>
                        </a:solidFill>
                      </a:rPr>
                      <a:t>2</a:t>
                    </a:r>
                    <a:endParaRPr b="0" i="0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80" name="Google Shape;280;p47"/>
                <p:cNvSpPr/>
                <p:nvPr/>
              </p:nvSpPr>
              <p:spPr>
                <a:xfrm>
                  <a:off x="2550013" y="2753425"/>
                  <a:ext cx="199800" cy="199800"/>
                </a:xfrm>
                <a:prstGeom prst="flowChartConnector">
                  <a:avLst/>
                </a:prstGeom>
                <a:solidFill>
                  <a:srgbClr val="4A86E8"/>
                </a:solidFill>
                <a:ln cap="flat" cmpd="sng" w="2857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1" name="Google Shape;281;p47"/>
            <p:cNvGrpSpPr/>
            <p:nvPr/>
          </p:nvGrpSpPr>
          <p:grpSpPr>
            <a:xfrm>
              <a:off x="5348425" y="1449864"/>
              <a:ext cx="1746600" cy="2127586"/>
              <a:chOff x="5348425" y="1449864"/>
              <a:chExt cx="1746600" cy="2127586"/>
            </a:xfrm>
          </p:grpSpPr>
          <p:sp>
            <p:nvSpPr>
              <p:cNvPr id="282" name="Google Shape;282;p47"/>
              <p:cNvSpPr/>
              <p:nvPr/>
            </p:nvSpPr>
            <p:spPr>
              <a:xfrm>
                <a:off x="5348425" y="1449864"/>
                <a:ext cx="1746600" cy="1176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zh-TW">
                    <a:solidFill>
                      <a:schemeClr val="dk1"/>
                    </a:solidFill>
                  </a:rPr>
                  <a:t>Post to FHIR Server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zh-TW">
                    <a:solidFill>
                      <a:schemeClr val="dk1"/>
                    </a:solidFill>
                  </a:rPr>
                  <a:t>Post the XML to FHIR Server Observation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3" name="Google Shape;283;p47"/>
              <p:cNvGrpSpPr/>
              <p:nvPr/>
            </p:nvGrpSpPr>
            <p:grpSpPr>
              <a:xfrm>
                <a:off x="5585763" y="2753425"/>
                <a:ext cx="1235925" cy="824025"/>
                <a:chOff x="5585763" y="2753425"/>
                <a:chExt cx="1235925" cy="824025"/>
              </a:xfrm>
            </p:grpSpPr>
            <p:sp>
              <p:nvSpPr>
                <p:cNvPr id="284" name="Google Shape;284;p47"/>
                <p:cNvSpPr/>
                <p:nvPr/>
              </p:nvSpPr>
              <p:spPr>
                <a:xfrm>
                  <a:off x="6103825" y="2753425"/>
                  <a:ext cx="199800" cy="199800"/>
                </a:xfrm>
                <a:prstGeom prst="flowChartConnector">
                  <a:avLst/>
                </a:prstGeom>
                <a:solidFill>
                  <a:srgbClr val="4A86E8"/>
                </a:solidFill>
                <a:ln cap="flat" cmpd="sng" w="2857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85" name="Google Shape;285;p47"/>
                <p:cNvGrpSpPr/>
                <p:nvPr/>
              </p:nvGrpSpPr>
              <p:grpSpPr>
                <a:xfrm>
                  <a:off x="5585763" y="3157450"/>
                  <a:ext cx="1235925" cy="420000"/>
                  <a:chOff x="5615838" y="2928850"/>
                  <a:chExt cx="1235925" cy="420000"/>
                </a:xfrm>
              </p:grpSpPr>
              <p:sp>
                <p:nvSpPr>
                  <p:cNvPr id="286" name="Google Shape;286;p47"/>
                  <p:cNvSpPr/>
                  <p:nvPr/>
                </p:nvSpPr>
                <p:spPr>
                  <a:xfrm rot="10800000">
                    <a:off x="5615838" y="2956200"/>
                    <a:ext cx="1235925" cy="365300"/>
                  </a:xfrm>
                  <a:prstGeom prst="flowChartOffpageConnector">
                    <a:avLst/>
                  </a:prstGeom>
                  <a:solidFill>
                    <a:srgbClr val="4A86E8"/>
                  </a:solidFill>
                  <a:ln cap="flat" cmpd="sng" w="2857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47"/>
                  <p:cNvSpPr txBox="1"/>
                  <p:nvPr/>
                </p:nvSpPr>
                <p:spPr>
                  <a:xfrm>
                    <a:off x="5790550" y="2928850"/>
                    <a:ext cx="886500" cy="4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zh-TW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St</a:t>
                    </a:r>
                    <a:r>
                      <a:rPr lang="zh-TW">
                        <a:solidFill>
                          <a:srgbClr val="FFFFFF"/>
                        </a:solidFill>
                      </a:rPr>
                      <a:t>ep</a:t>
                    </a:r>
                    <a:r>
                      <a:rPr b="0" i="0" lang="zh-TW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4</a:t>
                    </a:r>
                    <a:endParaRPr b="0" i="0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88" name="Google Shape;288;p47"/>
            <p:cNvGrpSpPr/>
            <p:nvPr/>
          </p:nvGrpSpPr>
          <p:grpSpPr>
            <a:xfrm>
              <a:off x="3683875" y="2200475"/>
              <a:ext cx="1710600" cy="2866025"/>
              <a:chOff x="3683875" y="2200475"/>
              <a:chExt cx="1710600" cy="2866025"/>
            </a:xfrm>
          </p:grpSpPr>
          <p:grpSp>
            <p:nvGrpSpPr>
              <p:cNvPr id="289" name="Google Shape;289;p47"/>
              <p:cNvGrpSpPr/>
              <p:nvPr/>
            </p:nvGrpSpPr>
            <p:grpSpPr>
              <a:xfrm>
                <a:off x="3921213" y="2200475"/>
                <a:ext cx="1235925" cy="752750"/>
                <a:chOff x="1928994" y="2200475"/>
                <a:chExt cx="1235925" cy="752750"/>
              </a:xfrm>
            </p:grpSpPr>
            <p:sp>
              <p:nvSpPr>
                <p:cNvPr id="290" name="Google Shape;290;p47"/>
                <p:cNvSpPr/>
                <p:nvPr/>
              </p:nvSpPr>
              <p:spPr>
                <a:xfrm>
                  <a:off x="1928994" y="2200475"/>
                  <a:ext cx="1235925" cy="365300"/>
                </a:xfrm>
                <a:prstGeom prst="flowChartOffpageConnector">
                  <a:avLst/>
                </a:prstGeom>
                <a:solidFill>
                  <a:srgbClr val="4A86E8"/>
                </a:solidFill>
                <a:ln cap="flat" cmpd="sng" w="2857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zh-TW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</a:t>
                  </a:r>
                  <a:r>
                    <a:rPr lang="zh-TW">
                      <a:solidFill>
                        <a:srgbClr val="FFFFFF"/>
                      </a:solidFill>
                    </a:rPr>
                    <a:t>ep</a:t>
                  </a:r>
                  <a:r>
                    <a:rPr b="0" i="0" lang="zh-TW" sz="14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3</a:t>
                  </a:r>
                  <a:endParaRPr b="0" i="0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47"/>
                <p:cNvSpPr/>
                <p:nvPr/>
              </p:nvSpPr>
              <p:spPr>
                <a:xfrm>
                  <a:off x="2447056" y="2753425"/>
                  <a:ext cx="199800" cy="199800"/>
                </a:xfrm>
                <a:prstGeom prst="flowChartConnector">
                  <a:avLst/>
                </a:prstGeom>
                <a:solidFill>
                  <a:srgbClr val="4A86E8"/>
                </a:solidFill>
                <a:ln cap="flat" cmpd="sng" w="2857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2" name="Google Shape;292;p47"/>
              <p:cNvSpPr/>
              <p:nvPr/>
            </p:nvSpPr>
            <p:spPr>
              <a:xfrm>
                <a:off x="3683875" y="3037300"/>
                <a:ext cx="1710600" cy="2029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zh-TW">
                    <a:solidFill>
                      <a:schemeClr val="dk1"/>
                    </a:solidFill>
                  </a:rPr>
                  <a:t>Create</a:t>
                </a:r>
                <a:r>
                  <a:rPr b="1" lang="zh-TW">
                    <a:solidFill>
                      <a:schemeClr val="dk1"/>
                    </a:solidFill>
                  </a:rPr>
                  <a:t> the FHIR XML Annotation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zh-TW">
                    <a:solidFill>
                      <a:schemeClr val="dk1"/>
                    </a:solidFill>
                  </a:rPr>
                  <a:t>Create the FHIR XML of the DICOM Image that include the base-64 of its SVG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3" name="Google Shape;293;p47"/>
          <p:cNvSpPr/>
          <p:nvPr/>
        </p:nvSpPr>
        <p:spPr>
          <a:xfrm>
            <a:off x="1080250" y="3191923"/>
            <a:ext cx="1710600" cy="12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Save all SVG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Store all SVG made on the image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2400"/>
              <a:t>Convert SVG tag to E</a:t>
            </a:r>
            <a:r>
              <a:rPr b="1" lang="zh-TW" sz="2400"/>
              <a:t>ncoded String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>
                <a:solidFill>
                  <a:schemeClr val="dk1"/>
                </a:solidFill>
              </a:rPr>
              <a:t>Return the SVG to a string representing the base-64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0" name="Google Shape;300;p48"/>
          <p:cNvPicPr preferRelativeResize="0"/>
          <p:nvPr/>
        </p:nvPicPr>
        <p:blipFill rotWithShape="1">
          <a:blip r:embed="rId3">
            <a:alphaModFix/>
          </a:blip>
          <a:srcRect b="35019" l="0" r="53288" t="62528"/>
          <a:stretch/>
        </p:blipFill>
        <p:spPr>
          <a:xfrm>
            <a:off x="193950" y="1673675"/>
            <a:ext cx="8520599" cy="29943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 txBox="1"/>
          <p:nvPr/>
        </p:nvSpPr>
        <p:spPr>
          <a:xfrm>
            <a:off x="5076850" y="2189075"/>
            <a:ext cx="35712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Encoded String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PHJvdW5kIHg9IjE2NiIgeT0iMTA2IiByYWRpdXM9IjQwLjQ0NzQ5NjgzMjMxMzM3IiBzdHlsZT0ic3Ryb2tlOnJnYigyNTUsMCwwKTtzdHJva2Utd2lkdGg6MiIgLz4KPC9zdmc+</a:t>
            </a:r>
            <a:endParaRPr sz="2000"/>
          </a:p>
        </p:txBody>
      </p:sp>
      <p:sp>
        <p:nvSpPr>
          <p:cNvPr id="302" name="Google Shape;302;p48"/>
          <p:cNvSpPr txBox="1"/>
          <p:nvPr/>
        </p:nvSpPr>
        <p:spPr>
          <a:xfrm>
            <a:off x="712050" y="2143500"/>
            <a:ext cx="3985800" cy="2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</a:rPr>
              <a:t>SVG String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&lt;svg&gt;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&lt;round x="166" y="106" radius="40.44749683231337" style="stroke:rgb(255,0,0);stroke-width:2" /&gt;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&lt;/svg&gt;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/>
              <a:t>Post to FHIR Server Observation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400"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Post the XML to FHIR (Observation)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5256900" y="1756400"/>
            <a:ext cx="3727200" cy="284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component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code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coding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system</a:t>
            </a:r>
            <a:r>
              <a:rPr lang="zh-TW" sz="1100">
                <a:solidFill>
                  <a:srgbClr val="888888"/>
                </a:solidFill>
              </a:rPr>
              <a:t> value=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"https://www.dicom.org.tw/"</a:t>
            </a:r>
            <a:r>
              <a:rPr lang="zh-TW" sz="1100">
                <a:solidFill>
                  <a:srgbClr val="888888"/>
                </a:solidFill>
              </a:rPr>
              <a:t>/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code</a:t>
            </a:r>
            <a:r>
              <a:rPr lang="zh-TW" sz="1100">
                <a:solidFill>
                  <a:srgbClr val="888888"/>
                </a:solidFill>
              </a:rPr>
              <a:t> value=</a:t>
            </a:r>
            <a:r>
              <a:rPr lang="zh-TW" sz="1100">
                <a:solidFill>
                  <a:srgbClr val="8888FF"/>
                </a:solidFill>
              </a:rPr>
              <a:t>"SVG.Annotation"</a:t>
            </a:r>
            <a:r>
              <a:rPr lang="zh-TW" sz="1100">
                <a:solidFill>
                  <a:srgbClr val="888888"/>
                </a:solidFill>
              </a:rPr>
              <a:t>/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display</a:t>
            </a:r>
            <a:r>
              <a:rPr lang="zh-TW" sz="1100">
                <a:solidFill>
                  <a:srgbClr val="888888"/>
                </a:solidFill>
              </a:rPr>
              <a:t> value=</a:t>
            </a:r>
            <a:r>
              <a:rPr lang="zh-TW" sz="1100">
                <a:solidFill>
                  <a:srgbClr val="8888FF"/>
                </a:solidFill>
              </a:rPr>
              <a:t>"SVG Annotation"</a:t>
            </a:r>
            <a:r>
              <a:rPr lang="zh-TW" sz="1100">
                <a:solidFill>
                  <a:srgbClr val="888888"/>
                </a:solidFill>
              </a:rPr>
              <a:t>/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/coding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/code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valueString</a:t>
            </a:r>
            <a:r>
              <a:rPr lang="zh-TW" sz="1100">
                <a:solidFill>
                  <a:srgbClr val="888888"/>
                </a:solidFill>
              </a:rPr>
              <a:t> value=</a:t>
            </a:r>
            <a:r>
              <a:rPr lang="zh-TW" sz="1100">
                <a:solidFill>
                  <a:srgbClr val="8888FF"/>
                </a:solidFill>
              </a:rPr>
              <a:t>"PHJvdW5kIHg9IjE2NiIgeT0iMTA2IiByYWRpdXM9IjQwLjQ0NzQ5NjgzMjMxMzM3IiBzdHlsZT0ic3Ryb2tlOnJnYigyNTUsMCwwKTtzdHJva2Utd2lkdGg6MiIgLz4KPC9zdmc+"</a:t>
            </a:r>
            <a:r>
              <a:rPr lang="zh-TW" sz="1100">
                <a:solidFill>
                  <a:srgbClr val="888888"/>
                </a:solidFill>
              </a:rPr>
              <a:t>/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</a:t>
            </a:r>
            <a:r>
              <a:rPr lang="zh-TW" sz="1100">
                <a:solidFill>
                  <a:srgbClr val="660000"/>
                </a:solidFill>
              </a:rPr>
              <a:t>&lt;</a:t>
            </a:r>
            <a:r>
              <a:rPr lang="zh-TW" sz="1100">
                <a:solidFill>
                  <a:srgbClr val="006699"/>
                </a:solidFill>
              </a:rPr>
              <a:t>/component</a:t>
            </a:r>
            <a:r>
              <a:rPr lang="zh-TW" sz="1100">
                <a:solidFill>
                  <a:srgbClr val="660000"/>
                </a:solidFill>
              </a:rPr>
              <a:t>&gt;</a:t>
            </a:r>
            <a:endParaRPr sz="1100">
              <a:solidFill>
                <a:srgbClr val="006699"/>
              </a:solidFill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4">
            <a:alphaModFix/>
          </a:blip>
          <a:srcRect b="8083" l="0" r="44848" t="2798"/>
          <a:stretch/>
        </p:blipFill>
        <p:spPr>
          <a:xfrm>
            <a:off x="311700" y="1508750"/>
            <a:ext cx="3727124" cy="33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/>
          <p:nvPr/>
        </p:nvSpPr>
        <p:spPr>
          <a:xfrm>
            <a:off x="624075" y="3541625"/>
            <a:ext cx="3483900" cy="63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49"/>
          <p:cNvCxnSpPr>
            <a:stCxn id="311" idx="3"/>
            <a:endCxn id="309" idx="1"/>
          </p:cNvCxnSpPr>
          <p:nvPr/>
        </p:nvCxnSpPr>
        <p:spPr>
          <a:xfrm flipH="1" rot="10800000">
            <a:off x="4107975" y="3178475"/>
            <a:ext cx="11490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 rotWithShape="1">
          <a:blip r:embed="rId3">
            <a:alphaModFix/>
          </a:blip>
          <a:srcRect b="17283" l="28609" r="43250" t="32664"/>
          <a:stretch/>
        </p:blipFill>
        <p:spPr>
          <a:xfrm>
            <a:off x="2206763" y="2238738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0"/>
          <p:cNvPicPr preferRelativeResize="0"/>
          <p:nvPr/>
        </p:nvPicPr>
        <p:blipFill rotWithShape="1">
          <a:blip r:embed="rId4">
            <a:alphaModFix/>
          </a:blip>
          <a:srcRect b="26495" l="28219" r="42259" t="20997"/>
          <a:stretch/>
        </p:blipFill>
        <p:spPr>
          <a:xfrm>
            <a:off x="3911438" y="2238738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 rotWithShape="1">
          <a:blip r:embed="rId5">
            <a:alphaModFix/>
          </a:blip>
          <a:srcRect b="18341" l="28183" r="42294" t="29148"/>
          <a:stretch/>
        </p:blipFill>
        <p:spPr>
          <a:xfrm>
            <a:off x="5616113" y="2238737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6">
            <a:alphaModFix/>
          </a:blip>
          <a:srcRect b="24515" l="28165" r="42320" t="22988"/>
          <a:stretch/>
        </p:blipFill>
        <p:spPr>
          <a:xfrm>
            <a:off x="7278913" y="3164463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0"/>
          <p:cNvSpPr txBox="1"/>
          <p:nvPr/>
        </p:nvSpPr>
        <p:spPr>
          <a:xfrm>
            <a:off x="118988" y="3688113"/>
            <a:ext cx="1947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Observation id=11317</a:t>
            </a:r>
            <a:endParaRPr/>
          </a:p>
        </p:txBody>
      </p:sp>
      <p:sp>
        <p:nvSpPr>
          <p:cNvPr id="322" name="Google Shape;322;p50"/>
          <p:cNvSpPr txBox="1"/>
          <p:nvPr/>
        </p:nvSpPr>
        <p:spPr>
          <a:xfrm>
            <a:off x="1171688" y="2655963"/>
            <a:ext cx="955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 time</a:t>
            </a:r>
            <a:endParaRPr/>
          </a:p>
        </p:txBody>
      </p:sp>
      <p:cxnSp>
        <p:nvCxnSpPr>
          <p:cNvPr id="323" name="Google Shape;323;p50"/>
          <p:cNvCxnSpPr>
            <a:stCxn id="321" idx="0"/>
            <a:endCxn id="317" idx="1"/>
          </p:cNvCxnSpPr>
          <p:nvPr/>
        </p:nvCxnSpPr>
        <p:spPr>
          <a:xfrm rot="-5400000">
            <a:off x="1284938" y="2766363"/>
            <a:ext cx="729300" cy="111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50"/>
          <p:cNvCxnSpPr>
            <a:stCxn id="317" idx="3"/>
            <a:endCxn id="318" idx="1"/>
          </p:cNvCxnSpPr>
          <p:nvPr/>
        </p:nvCxnSpPr>
        <p:spPr>
          <a:xfrm>
            <a:off x="3646762" y="2958738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50"/>
          <p:cNvCxnSpPr>
            <a:stCxn id="318" idx="3"/>
            <a:endCxn id="319" idx="1"/>
          </p:cNvCxnSpPr>
          <p:nvPr/>
        </p:nvCxnSpPr>
        <p:spPr>
          <a:xfrm>
            <a:off x="5351437" y="2958738"/>
            <a:ext cx="2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50"/>
          <p:cNvCxnSpPr>
            <a:stCxn id="319" idx="3"/>
            <a:endCxn id="320" idx="0"/>
          </p:cNvCxnSpPr>
          <p:nvPr/>
        </p:nvCxnSpPr>
        <p:spPr>
          <a:xfrm>
            <a:off x="7056112" y="2958737"/>
            <a:ext cx="942900" cy="20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50"/>
          <p:cNvCxnSpPr>
            <a:stCxn id="321" idx="2"/>
            <a:endCxn id="320" idx="2"/>
          </p:cNvCxnSpPr>
          <p:nvPr/>
        </p:nvCxnSpPr>
        <p:spPr>
          <a:xfrm flipH="1" rot="-5400000">
            <a:off x="4283738" y="889563"/>
            <a:ext cx="523800" cy="6906300"/>
          </a:xfrm>
          <a:prstGeom prst="bentConnector3">
            <a:avLst>
              <a:gd fmla="val 1357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50"/>
          <p:cNvSpPr txBox="1"/>
          <p:nvPr/>
        </p:nvSpPr>
        <p:spPr>
          <a:xfrm>
            <a:off x="3988988" y="4459088"/>
            <a:ext cx="1284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time</a:t>
            </a:r>
            <a:endParaRPr/>
          </a:p>
        </p:txBody>
      </p:sp>
      <p:sp>
        <p:nvSpPr>
          <p:cNvPr id="329" name="Google Shape;329;p50"/>
          <p:cNvSpPr/>
          <p:nvPr/>
        </p:nvSpPr>
        <p:spPr>
          <a:xfrm>
            <a:off x="6305975" y="2356250"/>
            <a:ext cx="234000" cy="23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0"/>
          <p:cNvSpPr/>
          <p:nvPr/>
        </p:nvSpPr>
        <p:spPr>
          <a:xfrm>
            <a:off x="7968550" y="3802450"/>
            <a:ext cx="234000" cy="234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2415250" y="3666575"/>
            <a:ext cx="1023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raw image</a:t>
            </a:r>
            <a:endParaRPr/>
          </a:p>
        </p:txBody>
      </p:sp>
      <p:sp>
        <p:nvSpPr>
          <p:cNvPr id="332" name="Google Shape;332;p50"/>
          <p:cNvSpPr txBox="1"/>
          <p:nvPr/>
        </p:nvSpPr>
        <p:spPr>
          <a:xfrm>
            <a:off x="4015690" y="3666575"/>
            <a:ext cx="1231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zoom in/out</a:t>
            </a:r>
            <a:endParaRPr/>
          </a:p>
        </p:txBody>
      </p:sp>
      <p:sp>
        <p:nvSpPr>
          <p:cNvPr id="333" name="Google Shape;333;p50"/>
          <p:cNvSpPr txBox="1"/>
          <p:nvPr/>
        </p:nvSpPr>
        <p:spPr>
          <a:xfrm>
            <a:off x="5720352" y="3666575"/>
            <a:ext cx="1231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annotation</a:t>
            </a:r>
            <a:endParaRPr/>
          </a:p>
        </p:txBody>
      </p:sp>
      <p:sp>
        <p:nvSpPr>
          <p:cNvPr id="334" name="Google Shape;334;p50"/>
          <p:cNvSpPr txBox="1"/>
          <p:nvPr/>
        </p:nvSpPr>
        <p:spPr>
          <a:xfrm>
            <a:off x="311700" y="1209050"/>
            <a:ext cx="8407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Display of image on the web will be the same as the last modified appearance.</a:t>
            </a:r>
            <a:endParaRPr sz="1800"/>
          </a:p>
        </p:txBody>
      </p:sp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Web Image Display Consistency Requirement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idx="1" type="subTitle"/>
          </p:nvPr>
        </p:nvSpPr>
        <p:spPr>
          <a:xfrm>
            <a:off x="0" y="2000250"/>
            <a:ext cx="9144000" cy="57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3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FHIR Report and Finding</a:t>
            </a:r>
            <a:endParaRPr sz="3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925" y="304800"/>
            <a:ext cx="473976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2"/>
          <p:cNvSpPr txBox="1"/>
          <p:nvPr/>
        </p:nvSpPr>
        <p:spPr>
          <a:xfrm>
            <a:off x="7350575" y="2776525"/>
            <a:ext cx="1194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Finding</a:t>
            </a:r>
            <a:endParaRPr/>
          </a:p>
        </p:txBody>
      </p:sp>
      <p:sp>
        <p:nvSpPr>
          <p:cNvPr id="347" name="Google Shape;347;p52"/>
          <p:cNvSpPr txBox="1"/>
          <p:nvPr/>
        </p:nvSpPr>
        <p:spPr>
          <a:xfrm>
            <a:off x="0" y="0"/>
            <a:ext cx="2526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Content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7350575" y="546025"/>
            <a:ext cx="2646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Information</a:t>
            </a:r>
            <a:endParaRPr/>
          </a:p>
        </p:txBody>
      </p:sp>
      <p:sp>
        <p:nvSpPr>
          <p:cNvPr id="349" name="Google Shape;349;p52"/>
          <p:cNvSpPr/>
          <p:nvPr/>
        </p:nvSpPr>
        <p:spPr>
          <a:xfrm>
            <a:off x="7118500" y="546025"/>
            <a:ext cx="68400" cy="387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"/>
          <p:cNvSpPr/>
          <p:nvPr/>
        </p:nvSpPr>
        <p:spPr>
          <a:xfrm>
            <a:off x="7118500" y="1221900"/>
            <a:ext cx="68400" cy="35913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074150"/>
            <a:ext cx="83439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0" y="0"/>
            <a:ext cx="2526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Mass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866775"/>
            <a:ext cx="79438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 txBox="1"/>
          <p:nvPr/>
        </p:nvSpPr>
        <p:spPr>
          <a:xfrm>
            <a:off x="0" y="0"/>
            <a:ext cx="4313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Calcifications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0" y="770700"/>
            <a:ext cx="6395914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88" y="2818475"/>
            <a:ext cx="63722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/>
        </p:nvSpPr>
        <p:spPr>
          <a:xfrm>
            <a:off x="0" y="0"/>
            <a:ext cx="9285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Fical Asymmetry and Architectural Distortion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Agenda</a:t>
            </a:r>
            <a:endParaRPr b="1" sz="3000"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925675"/>
            <a:ext cx="8520600" cy="34164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DICOM Web Viewer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SVG Image Annotation to FHIR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FHIR Report and Finding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zh-TW" sz="2700"/>
              <a:t>FHIR Diagnostic Report resources</a:t>
            </a:r>
            <a:endParaRPr b="1" sz="2700"/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833550" y="2093250"/>
            <a:ext cx="7476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Diagnostic Report		: referenced to Finding Observations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Finding O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bservation		: referenced to Image A</a:t>
            </a:r>
            <a:r>
              <a:rPr lang="zh-TW" sz="1800"/>
              <a:t>nnotations(Observation)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Image Annotation		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zh-TW" sz="1800"/>
              <a:t>referenced to 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WADO</a:t>
            </a:r>
            <a:r>
              <a:rPr lang="zh-TW" sz="1800"/>
              <a:t> Image</a:t>
            </a:r>
            <a:endParaRPr sz="18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/>
        </p:nvSpPr>
        <p:spPr>
          <a:xfrm>
            <a:off x="310825" y="907013"/>
            <a:ext cx="81216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url:</a:t>
            </a:r>
            <a:r>
              <a:rPr lang="zh-TW" sz="2000">
                <a:solidFill>
                  <a:schemeClr val="dk1"/>
                </a:solidFill>
              </a:rPr>
              <a:t> http://hapi.fhir.org/baseDstu3/Observation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1" name="Google Shape;381;p57"/>
          <p:cNvSpPr txBox="1"/>
          <p:nvPr/>
        </p:nvSpPr>
        <p:spPr>
          <a:xfrm>
            <a:off x="0" y="113800"/>
            <a:ext cx="9144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Observation</a:t>
            </a:r>
            <a:r>
              <a:rPr b="1" lang="zh-TW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zh-TW" sz="2700">
                <a:solidFill>
                  <a:schemeClr val="dk1"/>
                </a:solidFill>
              </a:rPr>
              <a:t>影像發現) 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" name="Google Shape;382;p57"/>
          <p:cNvGraphicFramePr/>
          <p:nvPr/>
        </p:nvGraphicFramePr>
        <p:xfrm>
          <a:off x="208388" y="23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{CE5E1131-9769-4C18-BEC0-31BDE71833CC}</a:tableStyleId>
              </a:tblPr>
              <a:tblGrid>
                <a:gridCol w="1854400"/>
                <a:gridCol w="2091150"/>
                <a:gridCol w="2577750"/>
                <a:gridCol w="2203900"/>
              </a:tblGrid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病灶</a:t>
                      </a:r>
                      <a:endParaRPr sz="24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編碼</a:t>
                      </a:r>
                      <a:endParaRPr sz="24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顯示名稱</a:t>
                      </a:r>
                      <a:endParaRPr sz="24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編碼系統</a:t>
                      </a:r>
                      <a:endParaRPr sz="2400"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Mass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RID39055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Breast mass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09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RadLex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Calcifications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RID34642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Calcifications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09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RadLex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Asymmetry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RID34265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Asymmetry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09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RadLex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Architectural Distortion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RID34261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Architectural distortion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09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RadLex</a:t>
                      </a:r>
                      <a:endParaRPr/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57"/>
          <p:cNvSpPr txBox="1"/>
          <p:nvPr/>
        </p:nvSpPr>
        <p:spPr>
          <a:xfrm>
            <a:off x="208400" y="1858900"/>
            <a:ext cx="8727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PMingLiu"/>
                <a:ea typeface="PMingLiu"/>
                <a:cs typeface="PMingLiu"/>
                <a:sym typeface="PMingLiu"/>
              </a:rPr>
              <a:t>Each type of lesion has its own code</a:t>
            </a: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. And </a:t>
            </a:r>
            <a:r>
              <a:rPr lang="zh-TW" sz="2000">
                <a:solidFill>
                  <a:srgbClr val="FF0000"/>
                </a:solidFill>
                <a:latin typeface="PMingLiu"/>
                <a:ea typeface="PMingLiu"/>
                <a:cs typeface="PMingLiu"/>
                <a:sym typeface="PMingLiu"/>
              </a:rPr>
              <a:t>each lesion</a:t>
            </a: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 is represented by </a:t>
            </a:r>
            <a:r>
              <a:rPr lang="zh-TW" sz="2000">
                <a:solidFill>
                  <a:srgbClr val="FF0000"/>
                </a:solidFill>
                <a:latin typeface="PMingLiu"/>
                <a:ea typeface="PMingLiu"/>
                <a:cs typeface="PMingLiu"/>
                <a:sym typeface="PMingLiu"/>
              </a:rPr>
              <a:t>an observation</a:t>
            </a:r>
            <a:r>
              <a:rPr lang="zh-TW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/>
        </p:nvSpPr>
        <p:spPr>
          <a:xfrm>
            <a:off x="0" y="0"/>
            <a:ext cx="43131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Example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89" name="Google Shape;389;p58"/>
          <p:cNvSpPr txBox="1"/>
          <p:nvPr/>
        </p:nvSpPr>
        <p:spPr>
          <a:xfrm>
            <a:off x="172363" y="4204275"/>
            <a:ext cx="8799300" cy="4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http://hapi.fhir.org/baseDstu3/Observation/</a:t>
            </a:r>
            <a:r>
              <a:rPr lang="zh-TW" sz="1600" u="sng">
                <a:solidFill>
                  <a:srgbClr val="FF0000"/>
                </a:solidFill>
                <a:hlinkClick r:id="rId4"/>
              </a:rPr>
              <a:t>192876</a:t>
            </a:r>
            <a:r>
              <a:rPr lang="zh-TW" sz="1600">
                <a:solidFill>
                  <a:srgbClr val="FF0000"/>
                </a:solidFill>
              </a:rPr>
              <a:t>8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390" name="Google Shape;390;p58"/>
          <p:cNvPicPr preferRelativeResize="0"/>
          <p:nvPr/>
        </p:nvPicPr>
        <p:blipFill rotWithShape="1">
          <a:blip r:embed="rId5">
            <a:alphaModFix/>
          </a:blip>
          <a:srcRect b="20241" l="1923" r="2865" t="21608"/>
          <a:stretch/>
        </p:blipFill>
        <p:spPr>
          <a:xfrm>
            <a:off x="172388" y="770700"/>
            <a:ext cx="8799226" cy="30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91" name="Google Shape;391;p58"/>
          <p:cNvGrpSpPr/>
          <p:nvPr/>
        </p:nvGrpSpPr>
        <p:grpSpPr>
          <a:xfrm>
            <a:off x="67525" y="705375"/>
            <a:ext cx="9009000" cy="4227000"/>
            <a:chOff x="67500" y="589000"/>
            <a:chExt cx="9009000" cy="4227000"/>
          </a:xfrm>
        </p:grpSpPr>
        <p:sp>
          <p:nvSpPr>
            <p:cNvPr id="392" name="Google Shape;392;p58"/>
            <p:cNvSpPr/>
            <p:nvPr/>
          </p:nvSpPr>
          <p:spPr>
            <a:xfrm>
              <a:off x="67500" y="589000"/>
              <a:ext cx="9009000" cy="422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8"/>
            <p:cNvSpPr txBox="1"/>
            <p:nvPr/>
          </p:nvSpPr>
          <p:spPr>
            <a:xfrm>
              <a:off x="1850100" y="640450"/>
              <a:ext cx="5443800" cy="4124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component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code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coding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system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 u="sng">
                  <a:solidFill>
                    <a:schemeClr val="hlink"/>
                  </a:solidFill>
                  <a:hlinkClick r:id="rId6"/>
                </a:rPr>
                <a:t>"http://misat.org.tw/CodeSystem/BreastSiteCS"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code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>
                  <a:solidFill>
                    <a:srgbClr val="8888FF"/>
                  </a:solidFill>
                </a:rPr>
                <a:t>"C50.6"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display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>
                  <a:solidFill>
                    <a:srgbClr val="8888FF"/>
                  </a:solidFill>
                </a:rPr>
                <a:t>"Axillary tail"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/coding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coding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system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 u="sng">
                  <a:solidFill>
                    <a:schemeClr val="hlink"/>
                  </a:solidFill>
                  <a:hlinkClick r:id="rId7"/>
                </a:rPr>
                <a:t>"http://misat.org.tw/CodeSystem/HemsphereViewCS"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code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>
                  <a:solidFill>
                    <a:srgbClr val="8888FF"/>
                  </a:solidFill>
                </a:rPr>
                <a:t>"UH"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display</a:t>
              </a:r>
              <a:r>
                <a:rPr lang="zh-TW">
                  <a:solidFill>
                    <a:srgbClr val="888888"/>
                  </a:solidFill>
                </a:rPr>
                <a:t> value=</a:t>
              </a:r>
              <a:r>
                <a:rPr lang="zh-TW">
                  <a:solidFill>
                    <a:srgbClr val="8888FF"/>
                  </a:solidFill>
                </a:rPr>
                <a:t>"upper hemisphere"</a:t>
              </a:r>
              <a:r>
                <a:rPr lang="zh-TW">
                  <a:solidFill>
                    <a:srgbClr val="888888"/>
                  </a:solidFill>
                </a:rPr>
                <a:t>/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/coding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 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/code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  </a:t>
              </a:r>
              <a:r>
                <a:rPr lang="zh-TW">
                  <a:solidFill>
                    <a:srgbClr val="660000"/>
                  </a:solidFill>
                </a:rPr>
                <a:t>&lt;</a:t>
              </a:r>
              <a:r>
                <a:rPr lang="zh-TW">
                  <a:solidFill>
                    <a:srgbClr val="006699"/>
                  </a:solidFill>
                </a:rPr>
                <a:t>/component</a:t>
              </a:r>
              <a:r>
                <a:rPr lang="zh-TW">
                  <a:solidFill>
                    <a:srgbClr val="660000"/>
                  </a:solidFill>
                </a:rPr>
                <a:t>&gt;</a:t>
              </a:r>
              <a:endParaRPr>
                <a:solidFill>
                  <a:srgbClr val="660000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94" name="Google Shape;394;p58"/>
          <p:cNvCxnSpPr>
            <a:stCxn id="390" idx="2"/>
            <a:endCxn id="389" idx="0"/>
          </p:cNvCxnSpPr>
          <p:nvPr/>
        </p:nvCxnSpPr>
        <p:spPr>
          <a:xfrm>
            <a:off x="4572000" y="3792300"/>
            <a:ext cx="0" cy="41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http://dicom.nema.org/medical/Dicom/2016e/output/chtml/part18/sect_6.5.8.html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https://www.slideshare.net/AnkitGarg22/window-to-viewport-transformation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dicom.nema.org/Dicom/News/September2017/docs/sups/sup183.pdf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DICOM part 18: 6.5.8.1.2.3 Scaling Regions of Source Images to a Viewport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idx="1" type="subTitle"/>
          </p:nvPr>
        </p:nvSpPr>
        <p:spPr>
          <a:xfrm>
            <a:off x="0" y="2000250"/>
            <a:ext cx="9144000" cy="57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zh-TW" sz="30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DICOM Web Viewer</a:t>
            </a:r>
            <a:endParaRPr sz="3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5180" l="0" r="1283" t="9886"/>
          <a:stretch/>
        </p:blipFill>
        <p:spPr>
          <a:xfrm>
            <a:off x="323976" y="745587"/>
            <a:ext cx="8496049" cy="41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>
            <p:ph idx="4294967295"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Web Display</a:t>
            </a:r>
            <a:endParaRPr b="1" sz="2700"/>
          </a:p>
        </p:txBody>
      </p:sp>
      <p:sp>
        <p:nvSpPr>
          <p:cNvPr id="223" name="Google Shape;223;p40"/>
          <p:cNvSpPr/>
          <p:nvPr/>
        </p:nvSpPr>
        <p:spPr>
          <a:xfrm>
            <a:off x="6789400" y="3202425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1"/>
          <p:cNvPicPr preferRelativeResize="0"/>
          <p:nvPr/>
        </p:nvPicPr>
        <p:blipFill rotWithShape="1">
          <a:blip r:embed="rId3">
            <a:alphaModFix/>
          </a:blip>
          <a:srcRect b="5183" l="0" r="1380" t="9702"/>
          <a:stretch/>
        </p:blipFill>
        <p:spPr>
          <a:xfrm>
            <a:off x="328362" y="741200"/>
            <a:ext cx="8487276" cy="4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 txBox="1"/>
          <p:nvPr>
            <p:ph idx="4294967295"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Draw Annotation</a:t>
            </a:r>
            <a:endParaRPr b="1" sz="2700"/>
          </a:p>
        </p:txBody>
      </p:sp>
      <p:sp>
        <p:nvSpPr>
          <p:cNvPr id="230" name="Google Shape;230;p41"/>
          <p:cNvSpPr/>
          <p:nvPr/>
        </p:nvSpPr>
        <p:spPr>
          <a:xfrm>
            <a:off x="6789400" y="3202425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5004" l="569" r="1179" t="9881"/>
          <a:stretch/>
        </p:blipFill>
        <p:spPr>
          <a:xfrm>
            <a:off x="344162" y="741200"/>
            <a:ext cx="8455677" cy="4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 txBox="1"/>
          <p:nvPr>
            <p:ph idx="4294967295"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t" bIns="107525" lIns="107525" spcFirstLastPara="1" rIns="107525" wrap="square" tIns="1075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Adjust Window Level/ Window Width</a:t>
            </a:r>
            <a:endParaRPr b="1" sz="2700"/>
          </a:p>
        </p:txBody>
      </p:sp>
      <p:sp>
        <p:nvSpPr>
          <p:cNvPr id="237" name="Google Shape;237;p42"/>
          <p:cNvSpPr/>
          <p:nvPr/>
        </p:nvSpPr>
        <p:spPr>
          <a:xfrm>
            <a:off x="6789400" y="3202425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3"/>
          <p:cNvPicPr preferRelativeResize="0"/>
          <p:nvPr/>
        </p:nvPicPr>
        <p:blipFill rotWithShape="1">
          <a:blip r:embed="rId3">
            <a:alphaModFix/>
          </a:blip>
          <a:srcRect b="5539" l="0" r="1380" t="9886"/>
          <a:stretch/>
        </p:blipFill>
        <p:spPr>
          <a:xfrm>
            <a:off x="328362" y="754350"/>
            <a:ext cx="8487276" cy="40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/>
          <p:nvPr>
            <p:ph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Zoom In/ Out</a:t>
            </a:r>
            <a:endParaRPr b="1" sz="2700"/>
          </a:p>
        </p:txBody>
      </p:sp>
      <p:sp>
        <p:nvSpPr>
          <p:cNvPr id="244" name="Google Shape;244;p43"/>
          <p:cNvSpPr/>
          <p:nvPr/>
        </p:nvSpPr>
        <p:spPr>
          <a:xfrm>
            <a:off x="6810000" y="3193650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4"/>
          <p:cNvPicPr preferRelativeResize="0"/>
          <p:nvPr/>
        </p:nvPicPr>
        <p:blipFill rotWithShape="1">
          <a:blip r:embed="rId3">
            <a:alphaModFix/>
          </a:blip>
          <a:srcRect b="5011" l="0" r="1536" t="10040"/>
          <a:stretch/>
        </p:blipFill>
        <p:spPr>
          <a:xfrm>
            <a:off x="316625" y="736400"/>
            <a:ext cx="8510750" cy="41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4"/>
          <p:cNvSpPr txBox="1"/>
          <p:nvPr>
            <p:ph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Pan</a:t>
            </a:r>
            <a:endParaRPr b="1" sz="2700"/>
          </a:p>
        </p:txBody>
      </p:sp>
      <p:sp>
        <p:nvSpPr>
          <p:cNvPr id="251" name="Google Shape;251;p44"/>
          <p:cNvSpPr/>
          <p:nvPr/>
        </p:nvSpPr>
        <p:spPr>
          <a:xfrm>
            <a:off x="6865600" y="3202425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 rotWithShape="1">
          <a:blip r:embed="rId3">
            <a:alphaModFix/>
          </a:blip>
          <a:srcRect b="5153" l="0" r="1506" t="9667"/>
          <a:stretch/>
        </p:blipFill>
        <p:spPr>
          <a:xfrm>
            <a:off x="294975" y="720837"/>
            <a:ext cx="8554049" cy="41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 txBox="1"/>
          <p:nvPr>
            <p:ph type="title"/>
          </p:nvPr>
        </p:nvSpPr>
        <p:spPr>
          <a:xfrm>
            <a:off x="0" y="157700"/>
            <a:ext cx="9144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/>
              <a:t>Draw Annotation</a:t>
            </a:r>
            <a:endParaRPr b="1" sz="2700"/>
          </a:p>
        </p:txBody>
      </p:sp>
      <p:sp>
        <p:nvSpPr>
          <p:cNvPr id="258" name="Google Shape;258;p45"/>
          <p:cNvSpPr/>
          <p:nvPr/>
        </p:nvSpPr>
        <p:spPr>
          <a:xfrm>
            <a:off x="6864850" y="3227175"/>
            <a:ext cx="1645800" cy="165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